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5" r:id="rId1"/>
  </p:sldMasterIdLst>
  <p:notesMasterIdLst>
    <p:notesMasterId r:id="rId29"/>
  </p:notesMasterIdLst>
  <p:handoutMasterIdLst>
    <p:handoutMasterId r:id="rId30"/>
  </p:handoutMasterIdLst>
  <p:sldIdLst>
    <p:sldId id="273" r:id="rId2"/>
    <p:sldId id="563" r:id="rId3"/>
    <p:sldId id="578" r:id="rId4"/>
    <p:sldId id="564" r:id="rId5"/>
    <p:sldId id="565" r:id="rId6"/>
    <p:sldId id="566" r:id="rId7"/>
    <p:sldId id="567" r:id="rId8"/>
    <p:sldId id="570" r:id="rId9"/>
    <p:sldId id="571" r:id="rId10"/>
    <p:sldId id="572" r:id="rId11"/>
    <p:sldId id="573" r:id="rId12"/>
    <p:sldId id="574" r:id="rId13"/>
    <p:sldId id="575" r:id="rId14"/>
    <p:sldId id="568" r:id="rId15"/>
    <p:sldId id="569" r:id="rId16"/>
    <p:sldId id="576" r:id="rId17"/>
    <p:sldId id="577" r:id="rId18"/>
    <p:sldId id="579" r:id="rId19"/>
    <p:sldId id="580" r:id="rId20"/>
    <p:sldId id="581" r:id="rId21"/>
    <p:sldId id="582" r:id="rId22"/>
    <p:sldId id="583" r:id="rId23"/>
    <p:sldId id="584" r:id="rId24"/>
    <p:sldId id="585" r:id="rId25"/>
    <p:sldId id="586" r:id="rId26"/>
    <p:sldId id="587" r:id="rId27"/>
    <p:sldId id="588" r:id="rId28"/>
  </p:sldIdLst>
  <p:sldSz cx="9144000" cy="6858000" type="screen4x3"/>
  <p:notesSz cx="6794500" cy="9921875"/>
  <p:defaultTextStyle>
    <a:defPPr>
      <a:defRPr lang="hr-HR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72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563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30"/>
    </p:cViewPr>
  </p:sorterViewPr>
  <p:notesViewPr>
    <p:cSldViewPr>
      <p:cViewPr varScale="1">
        <p:scale>
          <a:sx n="77" d="100"/>
          <a:sy n="77" d="100"/>
        </p:scale>
        <p:origin x="-1488" y="-96"/>
      </p:cViewPr>
      <p:guideLst>
        <p:guide orient="horz" pos="3125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3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59054EAE-69D4-4F04-B90B-36499BC3D5A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2570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5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12A23141-B787-4EE0-A1B6-81A41BB6593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0393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DE70-9C1A-468A-B751-8795065996EF}" type="datetime1">
              <a:rPr lang="en-US" smtClean="0"/>
              <a:t>7/2/2013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3BCD-9ABD-4AD4-97A6-8925B0500D07}" type="datetime1">
              <a:rPr lang="en-US" smtClean="0"/>
              <a:t>7/2/2013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2A69D-1F12-46BF-911E-7DC5781A79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B295-E666-443B-AB67-C383AB538797}" type="datetime1">
              <a:rPr lang="en-US" smtClean="0"/>
              <a:t>7/2/2013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1E25D-5B38-4DFB-8C39-12BC20D2DC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E292-D4E4-4ABC-967D-54C222D88223}" type="datetime1">
              <a:rPr lang="en-US" smtClean="0"/>
              <a:t>7/2/2013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2291C-CF01-40D8-8609-9E7E690FB9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31E2-410C-4C03-91E7-5538EA36BC94}" type="datetime1">
              <a:rPr lang="en-US" smtClean="0"/>
              <a:t>7/2/2013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93264B61-51E7-499D-8197-BD303CAF2E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B48C-EC8D-4720-B736-7D41011B5419}" type="datetime1">
              <a:rPr lang="en-US" smtClean="0"/>
              <a:t>7/2/2013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D09C3-0CAE-4351-A17C-BAC848631D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B519-D3CF-4DAB-85AE-7CDA2C64C407}" type="datetime1">
              <a:rPr lang="en-US" smtClean="0"/>
              <a:t>7/2/2013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5F18D-0E15-4AB4-9E04-2594C97B1A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DC428-5835-4A64-BA77-F71BF7694299}" type="datetime1">
              <a:rPr lang="en-US" smtClean="0"/>
              <a:t>7/2/2013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ED284-15B5-427B-A964-755EF35755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62D5-8AA8-4AAD-A796-435D0833884E}" type="datetime1">
              <a:rPr lang="en-US" smtClean="0"/>
              <a:t>7/2/2013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326BE-BCDC-41BC-97DD-326C32FF4E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44DD-E850-4726-ACB0-6583F53F9559}" type="datetime1">
              <a:rPr lang="en-US" smtClean="0"/>
              <a:t>7/2/2013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9997C-388E-4386-99BD-6F46580C78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5A63-BE49-4AEA-B06F-B2B86CEBB5BB}" type="datetime1">
              <a:rPr lang="en-US" smtClean="0"/>
              <a:t>7/2/2013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00F27BAD-CAB7-4A87-A13D-5EF02B4CBB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F24CF6F-74B2-42CE-983C-91F77E092945}" type="datetime1">
              <a:rPr lang="en-US" smtClean="0"/>
              <a:t>7/2/2013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B482589B-9316-448A-A8FE-222BADF574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2951448" y="6297467"/>
            <a:ext cx="3313112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r-HR" sz="2800" dirty="0">
                <a:solidFill>
                  <a:srgbClr val="47534C"/>
                </a:solidFill>
                <a:latin typeface="+mj-lt"/>
                <a:ea typeface="+mj-ea"/>
                <a:cs typeface="+mj-cs"/>
              </a:rPr>
              <a:t>srpanj</a:t>
            </a:r>
            <a:r>
              <a:rPr lang="hr-HR" sz="3200" dirty="0">
                <a:solidFill>
                  <a:srgbClr val="47534C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sz="2800" dirty="0">
                <a:solidFill>
                  <a:srgbClr val="47534C"/>
                </a:solidFill>
                <a:latin typeface="+mj-lt"/>
                <a:ea typeface="+mj-ea"/>
                <a:cs typeface="+mj-cs"/>
              </a:rPr>
              <a:t>2013.</a:t>
            </a:r>
            <a:endParaRPr lang="hr-HR" sz="3200" dirty="0">
              <a:solidFill>
                <a:srgbClr val="47534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99" name="Line 5"/>
          <p:cNvSpPr>
            <a:spLocks noChangeShapeType="1"/>
          </p:cNvSpPr>
          <p:nvPr/>
        </p:nvSpPr>
        <p:spPr bwMode="auto">
          <a:xfrm>
            <a:off x="0" y="2060575"/>
            <a:ext cx="9144000" cy="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hr-HR" dirty="0"/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0" y="404664"/>
            <a:ext cx="8926513" cy="148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hr-HR" sz="2800" b="1" dirty="0" smtClean="0"/>
          </a:p>
          <a:p>
            <a:endParaRPr lang="hr-HR" sz="2800" b="1" dirty="0" smtClean="0"/>
          </a:p>
          <a:p>
            <a:endParaRPr lang="hr-HR" sz="2800" b="1" dirty="0" smtClean="0"/>
          </a:p>
          <a:p>
            <a:r>
              <a:rPr lang="hr-HR" sz="2800" dirty="0" smtClean="0"/>
              <a:t/>
            </a:r>
            <a:br>
              <a:rPr lang="hr-HR" sz="2800" dirty="0" smtClean="0"/>
            </a:br>
            <a:endParaRPr lang="hr-HR" sz="2800" b="1" dirty="0" smtClean="0"/>
          </a:p>
          <a:p>
            <a:endParaRPr lang="hr-HR" sz="2800" b="1" dirty="0" smtClean="0"/>
          </a:p>
          <a:p>
            <a:endParaRPr lang="hr-HR" sz="2800" b="1" dirty="0"/>
          </a:p>
        </p:txBody>
      </p:sp>
      <p:sp>
        <p:nvSpPr>
          <p:cNvPr id="4102" name="Rectangle 9"/>
          <p:cNvSpPr>
            <a:spLocks noGrp="1" noChangeArrowheads="1"/>
          </p:cNvSpPr>
          <p:nvPr>
            <p:ph type="ctrTitle"/>
          </p:nvPr>
        </p:nvSpPr>
        <p:spPr>
          <a:xfrm>
            <a:off x="755650" y="3789039"/>
            <a:ext cx="7772400" cy="711523"/>
          </a:xfrm>
        </p:spPr>
        <p:txBody>
          <a:bodyPr>
            <a:normAutofit fontScale="90000"/>
          </a:bodyPr>
          <a:lstStyle/>
          <a:p>
            <a:r>
              <a:rPr lang="hr-HR" sz="3600" dirty="0" smtClean="0">
                <a:solidFill>
                  <a:srgbClr val="47534C"/>
                </a:solidFill>
              </a:rPr>
              <a:t/>
            </a:r>
            <a:br>
              <a:rPr lang="hr-HR" sz="3600" dirty="0" smtClean="0">
                <a:solidFill>
                  <a:srgbClr val="47534C"/>
                </a:solidFill>
              </a:rPr>
            </a:br>
            <a:r>
              <a:rPr lang="hr-HR" sz="3600" dirty="0" smtClean="0">
                <a:solidFill>
                  <a:srgbClr val="47534C"/>
                </a:solidFill>
              </a:rPr>
              <a:t>Uredba </a:t>
            </a:r>
            <a:r>
              <a:rPr lang="hr-HR" sz="3600" dirty="0">
                <a:solidFill>
                  <a:srgbClr val="47534C"/>
                </a:solidFill>
              </a:rPr>
              <a:t>o kriterijima, mjerilima i postupku za odgodu plaćanja, obročnu otplatu duga te prodaju, otpis ili djelomičan otpis potraživanja </a:t>
            </a:r>
            <a:r>
              <a:rPr lang="hr-HR" sz="2400" dirty="0" smtClean="0">
                <a:latin typeface="Arial" charset="0"/>
              </a:rPr>
              <a:t/>
            </a:r>
            <a:br>
              <a:rPr lang="hr-HR" sz="2400" dirty="0" smtClean="0">
                <a:latin typeface="Arial" charset="0"/>
              </a:rPr>
            </a:br>
            <a:endParaRPr lang="hr-HR" sz="2400" dirty="0" smtClean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40466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rgbClr val="47534C"/>
                </a:solidFill>
                <a:latin typeface="+mj-lt"/>
                <a:ea typeface="+mj-ea"/>
                <a:cs typeface="+mj-cs"/>
              </a:rPr>
              <a:t>Udruga gradova u Republici Hrvatskoj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r>
              <a:rPr lang="hr-HR" sz="3600" dirty="0" smtClean="0"/>
              <a:t>ZASTARA (1) </a:t>
            </a:r>
            <a:endParaRPr lang="hr-HR" sz="36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320040" lvl="1" indent="0">
              <a:lnSpc>
                <a:spcPct val="90000"/>
              </a:lnSpc>
              <a:buNone/>
            </a:pPr>
            <a:endParaRPr lang="hr-HR" sz="2000" dirty="0">
              <a:solidFill>
                <a:srgbClr val="FF0000"/>
              </a:solidFill>
              <a:latin typeface="Arial" charset="0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2200" dirty="0">
                <a:solidFill>
                  <a:srgbClr val="FF0000"/>
                </a:solidFill>
                <a:latin typeface="Arial" charset="0"/>
              </a:rPr>
              <a:t>POJAM: Zastara je gubitak zahtjeva zbog nevršenja sadržaja subjektivnog prava kroz zakonom određeno vrijeme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2200" u="sng" dirty="0">
                <a:solidFill>
                  <a:srgbClr val="FF0000"/>
                </a:solidFill>
                <a:latin typeface="Arial" charset="0"/>
              </a:rPr>
              <a:t>Zastara nastupa kad protekne zakonom određeno vrijeme u kome je vjerovnik mogao zahtijevati ispunjenje obveze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2200" dirty="0">
                <a:solidFill>
                  <a:srgbClr val="FF0000"/>
                </a:solidFill>
                <a:latin typeface="Arial" charset="0"/>
              </a:rPr>
              <a:t>Rokovi zastare su zakonom određena vremena nakon proteka kojih se pravo više ne može ostvariti prisilnim putem. 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1800" dirty="0">
                <a:solidFill>
                  <a:srgbClr val="FF0000"/>
                </a:solidFill>
                <a:latin typeface="Arial" charset="0"/>
              </a:rPr>
              <a:t>Opći zastarni rok = 5 godina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1800" dirty="0">
                <a:solidFill>
                  <a:srgbClr val="FF0000"/>
                </a:solidFill>
                <a:latin typeface="Arial" charset="0"/>
              </a:rPr>
              <a:t>Trogodišnji zastarni rok = međusobne tražbine nastale iz trgovačkih ugovora o prometu robe i usluga odnosno ugovora koje sklope trgovac i osoba javnog prava o prometu robe i usluga, za tražbine zakupnine, najamnine itd...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1800" dirty="0">
                <a:solidFill>
                  <a:srgbClr val="FF0000"/>
                </a:solidFill>
                <a:latin typeface="Arial" charset="0"/>
              </a:rPr>
              <a:t>Jednogodišnji zastarni rok = tražbine koje se odnose na isporučenu električnu energiju domaćinstvima kao i za toplinsku energiju, plin, vodu, održavanje čistoće i dimnjačarske usluge, .pretplate 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1800" dirty="0">
                <a:solidFill>
                  <a:srgbClr val="FF0000"/>
                </a:solidFill>
                <a:latin typeface="Arial" charset="0"/>
              </a:rPr>
              <a:t>10 godina=tražbina utvrđena pravomoćnom sudskom odlukom ili odlukom nadležnog tijela (kao što je i centar za socijalnu skrb) kao i sudskom nagodbom, odnosno nagodbom pred nadležnim državnim tijelom te javnobilježničkim aktom</a:t>
            </a:r>
          </a:p>
          <a:p>
            <a:pPr lvl="2">
              <a:buFont typeface="Wingdings" pitchFamily="2" charset="2"/>
              <a:buNone/>
            </a:pPr>
            <a:endParaRPr lang="hr-HR" sz="1400" dirty="0" smtClean="0">
              <a:latin typeface="Arial" charset="0"/>
            </a:endParaRPr>
          </a:p>
          <a:p>
            <a:pPr lvl="2"/>
            <a:endParaRPr lang="hr-HR" sz="1400" dirty="0" smtClean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2291C-CF01-40D8-8609-9E7E690FB9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r>
              <a:rPr lang="hr-HR" sz="3600" dirty="0" smtClean="0"/>
              <a:t>ZASTARA (2) </a:t>
            </a:r>
            <a:endParaRPr lang="hr-HR" sz="36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1900" dirty="0">
                <a:solidFill>
                  <a:srgbClr val="FF0000"/>
                </a:solidFill>
                <a:latin typeface="Arial" charset="0"/>
              </a:rPr>
              <a:t>UČINAK: zastarom prestaje pravo zahtijevati ispunjenje obveze, zastarjelo pravo ne može </a:t>
            </a:r>
            <a:r>
              <a:rPr lang="hr-HR" sz="1900" u="sng" dirty="0">
                <a:solidFill>
                  <a:srgbClr val="FF0000"/>
                </a:solidFill>
                <a:latin typeface="Arial" charset="0"/>
              </a:rPr>
              <a:t>prisilno putem suda </a:t>
            </a:r>
            <a:r>
              <a:rPr lang="hr-HR" sz="1900" dirty="0">
                <a:solidFill>
                  <a:srgbClr val="FF0000"/>
                </a:solidFill>
                <a:latin typeface="Arial" charset="0"/>
              </a:rPr>
              <a:t>ostvariti, ako dužnik istakne prigovor zastare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1900" dirty="0">
                <a:solidFill>
                  <a:srgbClr val="FF0000"/>
                </a:solidFill>
                <a:latin typeface="Arial" charset="0"/>
              </a:rPr>
              <a:t>dužnik čiji je dug zastario nije zbog zastare prestao biti dužnikom jer nije zastarom prestao njegov dug, nego samo odgovornost za dug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1900" dirty="0">
                <a:solidFill>
                  <a:srgbClr val="FF0000"/>
                </a:solidFill>
                <a:latin typeface="Arial" charset="0"/>
              </a:rPr>
              <a:t>ako dužnik nakon proteka </a:t>
            </a:r>
            <a:r>
              <a:rPr lang="hr-HR" sz="1900" dirty="0" err="1">
                <a:solidFill>
                  <a:srgbClr val="FF0000"/>
                </a:solidFill>
                <a:latin typeface="Arial" charset="0"/>
              </a:rPr>
              <a:t>zastarnog</a:t>
            </a:r>
            <a:r>
              <a:rPr lang="hr-HR" sz="1900" dirty="0">
                <a:solidFill>
                  <a:srgbClr val="FF0000"/>
                </a:solidFill>
                <a:latin typeface="Arial" charset="0"/>
              </a:rPr>
              <a:t> roka ipak plati, ne može plaćeno više tražiti natrag jer nije platio </a:t>
            </a:r>
            <a:r>
              <a:rPr lang="hr-HR" sz="1900" dirty="0" err="1">
                <a:solidFill>
                  <a:srgbClr val="FF0000"/>
                </a:solidFill>
                <a:latin typeface="Arial" charset="0"/>
              </a:rPr>
              <a:t>nedug</a:t>
            </a:r>
            <a:r>
              <a:rPr lang="hr-HR" sz="1900" dirty="0">
                <a:solidFill>
                  <a:srgbClr val="FF0000"/>
                </a:solidFill>
                <a:latin typeface="Arial" charset="0"/>
              </a:rPr>
              <a:t> nego svoj dug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1900" dirty="0">
                <a:solidFill>
                  <a:srgbClr val="FF0000"/>
                </a:solidFill>
                <a:latin typeface="Arial" charset="0"/>
              </a:rPr>
              <a:t>Posljedica zastare: obveza od utužive pretvorila u </a:t>
            </a:r>
            <a:r>
              <a:rPr lang="hr-HR" sz="1900" dirty="0" err="1">
                <a:solidFill>
                  <a:srgbClr val="FF0000"/>
                </a:solidFill>
                <a:latin typeface="Arial" charset="0"/>
              </a:rPr>
              <a:t>neutuživu</a:t>
            </a:r>
            <a:r>
              <a:rPr lang="hr-HR" sz="1900" dirty="0">
                <a:solidFill>
                  <a:srgbClr val="FF0000"/>
                </a:solidFill>
                <a:latin typeface="Arial" charset="0"/>
              </a:rPr>
              <a:t> ili naturalnu obvezu</a:t>
            </a:r>
          </a:p>
          <a:p>
            <a:pPr marL="320040" lvl="1" indent="0">
              <a:lnSpc>
                <a:spcPct val="90000"/>
              </a:lnSpc>
              <a:buNone/>
            </a:pPr>
            <a:endParaRPr lang="hr-HR" sz="20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2878137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2291C-CF01-40D8-8609-9E7E690FB9D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0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r>
              <a:rPr lang="hr-HR" sz="3600" dirty="0" smtClean="0"/>
              <a:t>ZASTARA (3) </a:t>
            </a:r>
            <a:endParaRPr lang="hr-HR" sz="36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vi-VN" sz="1900" dirty="0">
                <a:solidFill>
                  <a:srgbClr val="FF0000"/>
                </a:solidFill>
                <a:latin typeface="Arial" charset="0"/>
              </a:rPr>
              <a:t>obveza kod kojih je nastupila zastara = naturalna ili prirodna obveza koja se unatoč nastupu zastare može valjano ispuniti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vi-VN" sz="1900" dirty="0">
                <a:solidFill>
                  <a:srgbClr val="FF0000"/>
                </a:solidFill>
                <a:latin typeface="Arial" charset="0"/>
              </a:rPr>
              <a:t>VAŽNO:</a:t>
            </a:r>
          </a:p>
          <a:p>
            <a:pPr lvl="2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vi-VN" sz="1800" dirty="0">
                <a:solidFill>
                  <a:srgbClr val="FF0000"/>
                </a:solidFill>
                <a:latin typeface="Arial" charset="0"/>
              </a:rPr>
              <a:t>potraživanje se ne može otpisivati samo zbog toga što je u međuvremenu nastupila zastara </a:t>
            </a:r>
          </a:p>
          <a:p>
            <a:pPr lvl="2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JLPRS 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može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pokušati naplatiti svoje potraživanje iako je 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svjes</a:t>
            </a: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na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da je zastara nastupila</a:t>
            </a:r>
          </a:p>
          <a:p>
            <a:pPr lvl="2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vi-VN" sz="1800" dirty="0">
                <a:solidFill>
                  <a:srgbClr val="FF0000"/>
                </a:solidFill>
                <a:latin typeface="Arial" charset="0"/>
              </a:rPr>
              <a:t>ako se po slanju opomene, dužnik pozove na zastaru potraživanje se može otpisati </a:t>
            </a:r>
          </a:p>
          <a:p>
            <a:pPr lvl="2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vi-VN" sz="1800" dirty="0">
                <a:solidFill>
                  <a:srgbClr val="FF0000"/>
                </a:solidFill>
                <a:latin typeface="Arial" charset="0"/>
              </a:rPr>
              <a:t>ako dužnik ne izjavi prigovor zastare </a:t>
            </a: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JLPRS 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ne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mora upozoriti dužnika da je nastupila zastara</a:t>
            </a:r>
          </a:p>
          <a:p>
            <a:pPr lvl="2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vi-VN" sz="1800" dirty="0">
                <a:solidFill>
                  <a:srgbClr val="FF0000"/>
                </a:solidFill>
                <a:latin typeface="Arial" charset="0"/>
              </a:rPr>
              <a:t>u postupku sud ne pazi na zastaru po službenoj dužnosti</a:t>
            </a:r>
          </a:p>
          <a:p>
            <a:pPr marL="320040" lvl="1" indent="0">
              <a:lnSpc>
                <a:spcPct val="90000"/>
              </a:lnSpc>
              <a:buNone/>
            </a:pPr>
            <a:endParaRPr lang="hr-HR" sz="20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41168"/>
            <a:ext cx="29876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2291C-CF01-40D8-8609-9E7E690FB9D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r>
              <a:rPr lang="hr-HR" sz="3600" dirty="0" smtClean="0"/>
              <a:t>ZASTARA (4) </a:t>
            </a:r>
            <a:endParaRPr lang="hr-HR" sz="36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vi-VN" sz="1900" dirty="0">
                <a:solidFill>
                  <a:srgbClr val="FF0000"/>
                </a:solidFill>
                <a:latin typeface="Arial" charset="0"/>
              </a:rPr>
              <a:t>ako prigovor zastare ne bi bio istaknut ili ne bi bio istaknut pravodobno, mogli biste uspjeti naplatiti svoje potraživanje ili bi mogli uspjeti sa svojim tužbenim zahtjevom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vi-VN" sz="1900" dirty="0">
                <a:solidFill>
                  <a:srgbClr val="FF0000"/>
                </a:solidFill>
                <a:latin typeface="Arial" charset="0"/>
              </a:rPr>
              <a:t>u najvećem broju slučajeva stranka istaknuti prigovor zastare što će za posljedicu imati da se potraživanje neće moći naplatiti i u tom slučaju će se takva potraživanja otpisati kao </a:t>
            </a:r>
            <a:r>
              <a:rPr lang="vi-VN" sz="1900" dirty="0" smtClean="0">
                <a:solidFill>
                  <a:srgbClr val="FF0000"/>
                </a:solidFill>
                <a:latin typeface="Arial" charset="0"/>
              </a:rPr>
              <a:t>nenaplativa</a:t>
            </a:r>
            <a:endParaRPr lang="hr-HR" sz="1900" dirty="0">
              <a:solidFill>
                <a:srgbClr val="FF0000"/>
              </a:solidFill>
              <a:latin typeface="Arial" charset="0"/>
            </a:endParaRP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2000" u="sng" dirty="0" smtClean="0">
                <a:solidFill>
                  <a:srgbClr val="FF0000"/>
                </a:solidFill>
                <a:latin typeface="Arial" charset="0"/>
              </a:rPr>
              <a:t>Zastoj </a:t>
            </a:r>
            <a:r>
              <a:rPr lang="hr-HR" sz="2000" u="sng" dirty="0">
                <a:solidFill>
                  <a:srgbClr val="FF0000"/>
                </a:solidFill>
                <a:latin typeface="Arial" charset="0"/>
              </a:rPr>
              <a:t>zastare</a:t>
            </a:r>
            <a:r>
              <a:rPr lang="hr-HR" sz="2000" dirty="0">
                <a:solidFill>
                  <a:srgbClr val="FF0000"/>
                </a:solidFill>
                <a:latin typeface="Arial" charset="0"/>
              </a:rPr>
              <a:t>: nesavladive prepreke - tijek zastare se zaustavlja i, nakon što prestane razlog zastoja, nastavlja se dalje (rokovi se zbrajaju, ne propada ono što se navršilo prije </a:t>
            </a:r>
            <a:r>
              <a:rPr lang="hr-HR" sz="2000" dirty="0" smtClean="0">
                <a:solidFill>
                  <a:srgbClr val="FF0000"/>
                </a:solidFill>
                <a:latin typeface="Arial" charset="0"/>
              </a:rPr>
              <a:t>zastoja)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2000" u="sng" dirty="0" smtClean="0">
                <a:solidFill>
                  <a:srgbClr val="FF0000"/>
                </a:solidFill>
                <a:latin typeface="Arial" charset="0"/>
              </a:rPr>
              <a:t>Prekid </a:t>
            </a:r>
            <a:r>
              <a:rPr lang="hr-HR" sz="2000" u="sng" dirty="0">
                <a:solidFill>
                  <a:srgbClr val="FF0000"/>
                </a:solidFill>
                <a:latin typeface="Arial" charset="0"/>
              </a:rPr>
              <a:t>zastare</a:t>
            </a:r>
            <a:r>
              <a:rPr lang="hr-HR" sz="2000" dirty="0">
                <a:solidFill>
                  <a:srgbClr val="FF0000"/>
                </a:solidFill>
                <a:latin typeface="Arial" charset="0"/>
              </a:rPr>
              <a:t>: zastaru prekida jedino pokretanje sudskog postupka, ali i ovrhe putem javnog bilježnika na temelju tzv. vjerodostojne isprave (račun, izvod otvorenih stavki i sl.) i prijava tražbine u stečajnom postupku. </a:t>
            </a:r>
          </a:p>
          <a:p>
            <a:pPr marL="594360" lvl="2" indent="0" algn="just">
              <a:lnSpc>
                <a:spcPct val="90000"/>
              </a:lnSpc>
              <a:buNone/>
            </a:pPr>
            <a:r>
              <a:rPr lang="hr-HR" dirty="0" smtClean="0">
                <a:solidFill>
                  <a:srgbClr val="FF0000"/>
                </a:solidFill>
                <a:latin typeface="Arial" charset="0"/>
              </a:rPr>
              <a:t>- zastara </a:t>
            </a:r>
            <a:r>
              <a:rPr lang="hr-HR" dirty="0">
                <a:solidFill>
                  <a:srgbClr val="FF0000"/>
                </a:solidFill>
                <a:latin typeface="Arial" charset="0"/>
              </a:rPr>
              <a:t>počinje od početka </a:t>
            </a:r>
          </a:p>
          <a:p>
            <a:pPr marL="320040" lvl="1" indent="0" algn="just">
              <a:lnSpc>
                <a:spcPct val="90000"/>
              </a:lnSpc>
              <a:buNone/>
            </a:pPr>
            <a:r>
              <a:rPr lang="hr-HR" sz="2000" dirty="0">
                <a:solidFill>
                  <a:srgbClr val="FF0000"/>
                </a:solidFill>
                <a:latin typeface="Arial" charset="0"/>
              </a:rPr>
              <a:t>VAŽNO! opomena, pa čak i ona putem odvjetnika i preporučene pošte ne znači prekid zastare</a:t>
            </a:r>
          </a:p>
          <a:p>
            <a:pPr marL="320040" lvl="1" indent="0">
              <a:lnSpc>
                <a:spcPct val="90000"/>
              </a:lnSpc>
              <a:buNone/>
            </a:pPr>
            <a:endParaRPr lang="hr-HR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2291C-CF01-40D8-8609-9E7E690FB9D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0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I.</a:t>
            </a:r>
            <a:r>
              <a:rPr lang="pl-PL" dirty="0"/>
              <a:t>	ODGODA PLAĆANJA I OBROČNA OTPLATA </a:t>
            </a:r>
            <a:r>
              <a:rPr lang="pl-PL" dirty="0" smtClean="0"/>
              <a:t>DUGA (1) </a:t>
            </a:r>
            <a:endParaRPr lang="hr-H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lvl="1" indent="0">
              <a:lnSpc>
                <a:spcPct val="90000"/>
              </a:lnSpc>
              <a:buNone/>
            </a:pP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Fizička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osoba – 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građanin</a:t>
            </a: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 uz zahtjev ZFO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prilaže: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presliku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isprave o postojanju duga osim ako istom ne raspolaže nadležno tijelo, odnosno kada nadležno tijelo istu ne može pribaviti iz službenih evidencija javnopravnih tijela;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vi-VN" sz="1800" u="sng" dirty="0" smtClean="0">
                <a:solidFill>
                  <a:srgbClr val="FF0000"/>
                </a:solidFill>
                <a:latin typeface="Arial" charset="0"/>
              </a:rPr>
              <a:t>ako </a:t>
            </a:r>
            <a:r>
              <a:rPr lang="vi-VN" sz="1800" u="sng" dirty="0">
                <a:solidFill>
                  <a:srgbClr val="FF0000"/>
                </a:solidFill>
                <a:latin typeface="Arial" charset="0"/>
              </a:rPr>
              <a:t>traži odgodu plaćanja ili obročnu otplatu duga zbog imovnog stanja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- potvrdu Porezne uprave o visini njegova dohotka i dohodaka članova njegovog kućanstva;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vi-VN" sz="1800" u="sng" dirty="0" smtClean="0">
                <a:solidFill>
                  <a:srgbClr val="FF0000"/>
                </a:solidFill>
                <a:latin typeface="Arial" charset="0"/>
              </a:rPr>
              <a:t>ako </a:t>
            </a:r>
            <a:r>
              <a:rPr lang="vi-VN" sz="1800" u="sng" dirty="0">
                <a:solidFill>
                  <a:srgbClr val="FF0000"/>
                </a:solidFill>
                <a:latin typeface="Arial" charset="0"/>
              </a:rPr>
              <a:t>traži odgodu plaćanja ili obročnu otplatu duga zbog činjenice da je korisnik prava na pomoć za uzdržavanje iz sustava socijalne skrbi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 - potvrdu ili presliku rješenja nadležnog centra za socijalnu skrb o ostvarivanju prava na pomoć za uzdržavanje;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vi-VN" sz="1800" u="sng" dirty="0" smtClean="0">
                <a:solidFill>
                  <a:srgbClr val="FF0000"/>
                </a:solidFill>
                <a:latin typeface="Arial" charset="0"/>
              </a:rPr>
              <a:t>ako </a:t>
            </a:r>
            <a:r>
              <a:rPr lang="vi-VN" sz="1800" u="sng" dirty="0">
                <a:solidFill>
                  <a:srgbClr val="FF0000"/>
                </a:solidFill>
                <a:latin typeface="Arial" charset="0"/>
              </a:rPr>
              <a:t>traži odgodu plaćanja ili obročnu otplatu duga zbog činjenice da je korisnik prava na opskrbninu prema zakonu kojim se uređuju prava hrvatskih branitelja iz Domovinskog rata i članova njihovih obitelji i zakonu kojim se uređuje zaštita vojnih i civilnih invalida rata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- potvrdu ili presliku rješenja o opskrbnini.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endParaRPr lang="hr-HR" sz="1800" dirty="0">
              <a:solidFill>
                <a:srgbClr val="FF0000"/>
              </a:solidFill>
              <a:latin typeface="Arial" charset="0"/>
            </a:endParaRPr>
          </a:p>
          <a:p>
            <a:pPr lvl="1">
              <a:buFont typeface="Wingdings" pitchFamily="2" charset="2"/>
              <a:buChar char="Ø"/>
            </a:pPr>
            <a:endParaRPr lang="vi-VN" sz="1800" dirty="0">
              <a:solidFill>
                <a:srgbClr val="FF0000"/>
              </a:solidFill>
              <a:latin typeface="Arial" charset="0"/>
            </a:endParaRPr>
          </a:p>
          <a:p>
            <a:pPr lvl="1">
              <a:buFont typeface="Wingdings" pitchFamily="2" charset="2"/>
              <a:buChar char="Ø"/>
            </a:pPr>
            <a:endParaRPr lang="hr-HR" sz="1800" dirty="0" smtClean="0">
              <a:latin typeface="Arial" charset="0"/>
            </a:endParaRPr>
          </a:p>
          <a:p>
            <a:pPr lvl="1">
              <a:buFont typeface="Wingdings" pitchFamily="2" charset="2"/>
              <a:buNone/>
            </a:pPr>
            <a:endParaRPr lang="hr-HR" sz="1800" dirty="0" smtClean="0">
              <a:latin typeface="Arial" charset="0"/>
            </a:endParaRPr>
          </a:p>
          <a:p>
            <a:pPr lvl="1"/>
            <a:endParaRPr lang="hr-HR" sz="1800" dirty="0" smtClean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2291C-CF01-40D8-8609-9E7E690FB9D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2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I.</a:t>
            </a:r>
            <a:r>
              <a:rPr lang="pl-PL" dirty="0"/>
              <a:t>	ODGODA PLAĆANJA I OBROČNA OTPLATA </a:t>
            </a:r>
            <a:r>
              <a:rPr lang="pl-PL" dirty="0" smtClean="0"/>
              <a:t>DUGA (2) </a:t>
            </a:r>
            <a:endParaRPr lang="hr-H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20040" lvl="1" indent="0" algn="just">
              <a:lnSpc>
                <a:spcPct val="90000"/>
              </a:lnSpc>
              <a:buNone/>
            </a:pPr>
            <a:r>
              <a:rPr lang="vi-VN" sz="1800" dirty="0">
                <a:solidFill>
                  <a:srgbClr val="FF0000"/>
                </a:solidFill>
                <a:latin typeface="Arial" charset="0"/>
              </a:rPr>
              <a:t>Pravna osoba, fizička osoba obrtnik, fizička osoba koja obavlja samostalnu djelatnost </a:t>
            </a: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uz zahtjev ZPO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prilaže: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presliku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isprave o postojanju duga osim ako istom ne raspolaže nadležno tijelo, odnosno kada nadležno tijelo istu ne može pribaviti iz službenih evidencija javnopravnih tijela;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dokaz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o financijskoj sposobnosti:</a:t>
            </a:r>
          </a:p>
          <a:p>
            <a:pPr lvl="2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BON-1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(u izvorniku ili preslici, ne stariji od 6 mjeseci do dana podnošenja zahtjeva (ne odnosi se na fizičku osobu obrtnika));</a:t>
            </a:r>
          </a:p>
          <a:p>
            <a:pPr lvl="2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BON-2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ili SOL-2 (u izvorniku ili preslici, ne stariji od 30 dana do dana podnošenja zahtjeva);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jedan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od instrumenata osiguranja duga: neopozivu garanciju banke, zalog vrijednosnih papira, fiducija, založno pravo na nekretninama, pokretninama i pravima građenja, mjenica, zadužnica ili jamstvo drugih trgovačkih društava solidnog 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boniteta</a:t>
            </a: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 (teret dokazivanja na podnositelju zahtjeva, prihvatljiv i  vrlo dobar, izvrstan i izvanredan rejting)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;</a:t>
            </a:r>
            <a:endParaRPr lang="vi-VN" sz="1800" dirty="0">
              <a:solidFill>
                <a:srgbClr val="FF0000"/>
              </a:solidFill>
              <a:latin typeface="Arial" charset="0"/>
            </a:endParaRP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poslovni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i financijski plan društva s projekcijom učinka tražene obročne otplate ili 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odgode</a:t>
            </a:r>
            <a:endParaRPr lang="vi-VN" sz="2000" dirty="0">
              <a:solidFill>
                <a:srgbClr val="FF0000"/>
              </a:solidFill>
              <a:latin typeface="Arial" charset="0"/>
            </a:endParaRPr>
          </a:p>
          <a:p>
            <a:pPr lvl="1">
              <a:buFont typeface="Wingdings" pitchFamily="2" charset="2"/>
              <a:buChar char="Ø"/>
            </a:pPr>
            <a:endParaRPr lang="hr-HR" sz="1800" dirty="0" smtClean="0">
              <a:latin typeface="Arial" charset="0"/>
            </a:endParaRPr>
          </a:p>
          <a:p>
            <a:pPr lvl="1">
              <a:buFont typeface="Wingdings" pitchFamily="2" charset="2"/>
              <a:buNone/>
            </a:pPr>
            <a:endParaRPr lang="hr-HR" sz="1800" dirty="0" smtClean="0">
              <a:latin typeface="Arial" charset="0"/>
            </a:endParaRPr>
          </a:p>
          <a:p>
            <a:pPr lvl="1"/>
            <a:endParaRPr lang="hr-HR" sz="1800" dirty="0" smtClean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2291C-CF01-40D8-8609-9E7E690FB9D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0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I.</a:t>
            </a:r>
            <a:r>
              <a:rPr lang="pl-PL" dirty="0"/>
              <a:t>	ODGODA PLAĆANJA I OBROČNA OTPLATA </a:t>
            </a:r>
            <a:r>
              <a:rPr lang="pl-PL" dirty="0" smtClean="0"/>
              <a:t>DUGA (3) </a:t>
            </a:r>
            <a:endParaRPr lang="hr-H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447800"/>
            <a:ext cx="8147248" cy="4861520"/>
          </a:xfrm>
        </p:spPr>
        <p:txBody>
          <a:bodyPr>
            <a:noAutofit/>
          </a:bodyPr>
          <a:lstStyle/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1600" dirty="0" smtClean="0">
                <a:solidFill>
                  <a:srgbClr val="FF0000"/>
                </a:solidFill>
                <a:latin typeface="Arial" charset="0"/>
              </a:rPr>
              <a:t>zahtjev se podnosi </a:t>
            </a:r>
            <a:r>
              <a:rPr lang="hr-HR" sz="1600" u="sng" dirty="0" smtClean="0">
                <a:solidFill>
                  <a:srgbClr val="FF0000"/>
                </a:solidFill>
                <a:latin typeface="Arial" charset="0"/>
              </a:rPr>
              <a:t>nadležnom tijelu</a:t>
            </a:r>
            <a:r>
              <a:rPr lang="hr-HR" sz="16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hr-HR" sz="1600" dirty="0">
                <a:solidFill>
                  <a:srgbClr val="FF0000"/>
                </a:solidFill>
                <a:latin typeface="Arial" charset="0"/>
              </a:rPr>
              <a:t>= tijelu koje nalaže uplatu u proračun </a:t>
            </a:r>
            <a:r>
              <a:rPr lang="hr-HR" sz="1600" dirty="0" smtClean="0">
                <a:solidFill>
                  <a:srgbClr val="FF0000"/>
                </a:solidFill>
                <a:latin typeface="Arial" charset="0"/>
              </a:rPr>
              <a:t>JLPRS </a:t>
            </a:r>
            <a:r>
              <a:rPr lang="hr-HR" sz="1600" dirty="0">
                <a:solidFill>
                  <a:srgbClr val="FF0000"/>
                </a:solidFill>
                <a:latin typeface="Arial" charset="0"/>
              </a:rPr>
              <a:t>i koje je odgovorno za potpunu i pravodobnu naplatu potraživanja iz svoje </a:t>
            </a:r>
            <a:r>
              <a:rPr lang="hr-HR" sz="1600" dirty="0" smtClean="0">
                <a:solidFill>
                  <a:srgbClr val="FF0000"/>
                </a:solidFill>
                <a:latin typeface="Arial" charset="0"/>
              </a:rPr>
              <a:t>nadležnosti, isto </a:t>
            </a:r>
            <a:r>
              <a:rPr lang="hr-HR" sz="1600" dirty="0">
                <a:solidFill>
                  <a:srgbClr val="FF0000"/>
                </a:solidFill>
                <a:latin typeface="Arial" charset="0"/>
              </a:rPr>
              <a:t>tijelo daje mišljenje o opravdanosti zahtjeva koje služi upravnom tijelu za financije kao temelj za odlučivanje o zahtjevu </a:t>
            </a:r>
            <a:endParaRPr lang="hr-HR" sz="1600" dirty="0" smtClean="0">
              <a:solidFill>
                <a:srgbClr val="FF0000"/>
              </a:solidFill>
              <a:latin typeface="Arial" charset="0"/>
            </a:endParaRP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1600" dirty="0">
                <a:solidFill>
                  <a:srgbClr val="FF0000"/>
                </a:solidFill>
                <a:latin typeface="Arial" charset="0"/>
              </a:rPr>
              <a:t>n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adležno </a:t>
            </a:r>
            <a:r>
              <a:rPr lang="vi-VN" sz="1600" dirty="0">
                <a:solidFill>
                  <a:srgbClr val="FF0000"/>
                </a:solidFill>
                <a:latin typeface="Arial" charset="0"/>
              </a:rPr>
              <a:t>tijelo će razmotriti potpuni zahtjev uz brižljivu ocjenu svih dokaza i okolnosti te dati mišljenje o utemeljenosti zahtjeva na obrascima na kojima je zahtjev 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upućen</a:t>
            </a:r>
            <a:endParaRPr lang="hr-HR" sz="1600" dirty="0" smtClean="0">
              <a:solidFill>
                <a:srgbClr val="FF0000"/>
              </a:solidFill>
              <a:latin typeface="Arial" charset="0"/>
            </a:endParaRP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prije </a:t>
            </a:r>
            <a:r>
              <a:rPr lang="vi-VN" sz="1600" dirty="0">
                <a:solidFill>
                  <a:srgbClr val="FF0000"/>
                </a:solidFill>
                <a:latin typeface="Arial" charset="0"/>
              </a:rPr>
              <a:t>davanja mišljenja o utemeljenosti zahtjeva nadležno tijelo </a:t>
            </a:r>
            <a:r>
              <a:rPr lang="hr-HR" sz="1600" dirty="0" smtClean="0">
                <a:solidFill>
                  <a:srgbClr val="FF0000"/>
                </a:solidFill>
                <a:latin typeface="Arial" charset="0"/>
              </a:rPr>
              <a:t>traži od 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Porezne </a:t>
            </a:r>
            <a:r>
              <a:rPr lang="vi-VN" sz="1600" dirty="0">
                <a:solidFill>
                  <a:srgbClr val="FF0000"/>
                </a:solidFill>
                <a:latin typeface="Arial" charset="0"/>
              </a:rPr>
              <a:t>uprave 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podatak </a:t>
            </a:r>
            <a:r>
              <a:rPr lang="vi-VN" sz="1600" dirty="0">
                <a:solidFill>
                  <a:srgbClr val="FF0000"/>
                </a:solidFill>
                <a:latin typeface="Arial" charset="0"/>
              </a:rPr>
              <a:t>o obvezama i potraživanjima iz porezno-dužničkog odnosa </a:t>
            </a:r>
            <a:endParaRPr lang="hr-HR" sz="1600" dirty="0" smtClean="0">
              <a:solidFill>
                <a:srgbClr val="FF0000"/>
              </a:solidFill>
              <a:latin typeface="Arial" charset="0"/>
            </a:endParaRPr>
          </a:p>
          <a:p>
            <a:pPr lvl="2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1600" dirty="0">
                <a:solidFill>
                  <a:srgbClr val="FF0000"/>
                </a:solidFill>
                <a:latin typeface="Arial" charset="0"/>
              </a:rPr>
              <a:t>p</a:t>
            </a:r>
            <a:r>
              <a:rPr lang="hr-HR" sz="1600" dirty="0" smtClean="0">
                <a:solidFill>
                  <a:srgbClr val="FF0000"/>
                </a:solidFill>
                <a:latin typeface="Arial" charset="0"/>
              </a:rPr>
              <a:t>otrebno je 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utvrditi </a:t>
            </a:r>
            <a:r>
              <a:rPr lang="vi-VN" sz="1600" dirty="0">
                <a:solidFill>
                  <a:srgbClr val="FF0000"/>
                </a:solidFill>
                <a:latin typeface="Arial" charset="0"/>
              </a:rPr>
              <a:t>postojanje svih međusobnih obveza i potraživanja, uključujući i one s osnova javnih davanja, između Republike Hrvatske i dužnika te jedinice lokalne i područne (regionalne) samouprave i 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dužnika</a:t>
            </a:r>
            <a:endParaRPr lang="hr-HR" sz="1600" dirty="0">
              <a:solidFill>
                <a:srgbClr val="FF0000"/>
              </a:solidFill>
              <a:latin typeface="Arial" charset="0"/>
            </a:endParaRPr>
          </a:p>
          <a:p>
            <a:pPr lvl="2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vi-VN" sz="1600" dirty="0">
                <a:solidFill>
                  <a:srgbClr val="FF0000"/>
                </a:solidFill>
                <a:latin typeface="Arial" charset="0"/>
              </a:rPr>
              <a:t>od Ministarstva financija i drugih javnopravnih tijela zatražiti isprave o potraživanjima između Republike Hrvatske i dužnika te jedinice lokalne i područne (regionalne) samouprave i 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dužnika</a:t>
            </a:r>
            <a:endParaRPr lang="hr-HR" sz="1600" dirty="0">
              <a:solidFill>
                <a:srgbClr val="FF0000"/>
              </a:solidFill>
              <a:latin typeface="Arial" charset="0"/>
            </a:endParaRPr>
          </a:p>
          <a:p>
            <a:pPr lvl="2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1600" dirty="0" smtClean="0">
                <a:solidFill>
                  <a:srgbClr val="FF0000"/>
                </a:solidFill>
                <a:latin typeface="Arial" charset="0"/>
              </a:rPr>
              <a:t>u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koliko </a:t>
            </a:r>
            <a:r>
              <a:rPr lang="vi-VN" sz="1600" dirty="0">
                <a:solidFill>
                  <a:srgbClr val="FF0000"/>
                </a:solidFill>
                <a:latin typeface="Arial" charset="0"/>
              </a:rPr>
              <a:t>se uslijed takvih traženja utvrdi da postoje međusobna potraživanja nadležno tijelo će samo izvršiti prijeboj takvih 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potraživanja</a:t>
            </a:r>
            <a:r>
              <a:rPr lang="hr-HR" sz="1600" dirty="0" smtClean="0">
                <a:solidFill>
                  <a:srgbClr val="FF0000"/>
                </a:solidFill>
                <a:latin typeface="Arial" charset="0"/>
              </a:rPr>
              <a:t> - 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pozivajući </a:t>
            </a:r>
            <a:r>
              <a:rPr lang="hr-HR" sz="1600" dirty="0" smtClean="0">
                <a:solidFill>
                  <a:srgbClr val="FF0000"/>
                </a:solidFill>
                <a:latin typeface="Arial" charset="0"/>
              </a:rPr>
              <a:t>se 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na </a:t>
            </a:r>
            <a:r>
              <a:rPr lang="vi-VN" sz="1600" dirty="0">
                <a:solidFill>
                  <a:srgbClr val="FF0000"/>
                </a:solidFill>
                <a:latin typeface="Arial" charset="0"/>
              </a:rPr>
              <a:t>članak 11. stavak 4. 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Uredbe</a:t>
            </a:r>
            <a:endParaRPr lang="hr-HR" sz="1600" dirty="0">
              <a:solidFill>
                <a:srgbClr val="FF0000"/>
              </a:solidFill>
              <a:latin typeface="Arial" charset="0"/>
            </a:endParaRP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1600" dirty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ko </a:t>
            </a:r>
            <a:r>
              <a:rPr lang="vi-VN" sz="1600" dirty="0">
                <a:solidFill>
                  <a:srgbClr val="FF0000"/>
                </a:solidFill>
                <a:latin typeface="Arial" charset="0"/>
              </a:rPr>
              <a:t>nadležno tijelo nakon izvršenih provjera utvrdi da međusobna potraživanja ne postoje, 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zahtjev</a:t>
            </a:r>
            <a:r>
              <a:rPr lang="hr-HR" sz="1600" dirty="0" smtClean="0">
                <a:solidFill>
                  <a:srgbClr val="FF0000"/>
                </a:solidFill>
                <a:latin typeface="Arial" charset="0"/>
              </a:rPr>
              <a:t> će 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zajedno </a:t>
            </a:r>
            <a:r>
              <a:rPr lang="vi-VN" sz="1600" dirty="0">
                <a:solidFill>
                  <a:srgbClr val="FF0000"/>
                </a:solidFill>
                <a:latin typeface="Arial" charset="0"/>
              </a:rPr>
              <a:t>sa svojim mišljenjem dostaviti 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upravnom </a:t>
            </a:r>
            <a:r>
              <a:rPr lang="vi-VN" sz="1600" dirty="0">
                <a:solidFill>
                  <a:srgbClr val="FF0000"/>
                </a:solidFill>
                <a:latin typeface="Arial" charset="0"/>
              </a:rPr>
              <a:t>tijelu za financije </a:t>
            </a:r>
            <a:r>
              <a:rPr lang="hr-HR" sz="1600" dirty="0" smtClean="0">
                <a:solidFill>
                  <a:srgbClr val="FF0000"/>
                </a:solidFill>
                <a:latin typeface="Arial" charset="0"/>
              </a:rPr>
              <a:t>JLPRS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sz="1600" dirty="0">
                <a:solidFill>
                  <a:srgbClr val="FF0000"/>
                </a:solidFill>
                <a:latin typeface="Arial" charset="0"/>
              </a:rPr>
              <a:t>i to u roku 15 dana od dana podnošenja potpunog 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zahtjeva</a:t>
            </a:r>
            <a:endParaRPr lang="hr-HR" sz="1600" dirty="0" smtClean="0">
              <a:solidFill>
                <a:srgbClr val="FF0000"/>
              </a:solidFill>
              <a:latin typeface="Arial" charset="0"/>
            </a:endParaRPr>
          </a:p>
          <a:p>
            <a:pPr marL="594360" lvl="2" indent="0" algn="just">
              <a:lnSpc>
                <a:spcPct val="90000"/>
              </a:lnSpc>
              <a:buNone/>
            </a:pP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 </a:t>
            </a:r>
            <a:endParaRPr lang="vi-VN" sz="1600" dirty="0">
              <a:solidFill>
                <a:srgbClr val="FF0000"/>
              </a:solidFill>
              <a:latin typeface="Arial" charset="0"/>
            </a:endParaRPr>
          </a:p>
          <a:p>
            <a:pPr lvl="1">
              <a:buFont typeface="Wingdings" pitchFamily="2" charset="2"/>
              <a:buChar char="Ø"/>
            </a:pPr>
            <a:endParaRPr lang="hr-HR" sz="1600" dirty="0" smtClean="0">
              <a:latin typeface="Arial" charset="0"/>
            </a:endParaRPr>
          </a:p>
          <a:p>
            <a:pPr lvl="1">
              <a:buFont typeface="Wingdings" pitchFamily="2" charset="2"/>
              <a:buNone/>
            </a:pPr>
            <a:endParaRPr lang="hr-HR" sz="1600" dirty="0" smtClean="0">
              <a:latin typeface="Arial" charset="0"/>
            </a:endParaRPr>
          </a:p>
          <a:p>
            <a:pPr lvl="1"/>
            <a:endParaRPr lang="hr-HR" sz="1600" dirty="0" smtClean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2291C-CF01-40D8-8609-9E7E690FB9D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0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I.</a:t>
            </a:r>
            <a:r>
              <a:rPr lang="pl-PL" dirty="0"/>
              <a:t>	ODGODA PLAĆANJA I OBROČNA OTPLATA </a:t>
            </a:r>
            <a:r>
              <a:rPr lang="pl-PL" dirty="0" smtClean="0"/>
              <a:t>DUGA (4) </a:t>
            </a:r>
            <a:endParaRPr lang="hr-H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447800"/>
            <a:ext cx="8147248" cy="4789512"/>
          </a:xfrm>
        </p:spPr>
        <p:txBody>
          <a:bodyPr>
            <a:normAutofit fontScale="62500" lnSpcReduction="20000"/>
          </a:bodyPr>
          <a:lstStyle/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2600" dirty="0" smtClean="0">
                <a:solidFill>
                  <a:srgbClr val="FF0000"/>
                </a:solidFill>
                <a:latin typeface="Arial" charset="0"/>
              </a:rPr>
              <a:t>upravno </a:t>
            </a:r>
            <a:r>
              <a:rPr lang="vi-VN" sz="2600" dirty="0">
                <a:solidFill>
                  <a:srgbClr val="FF0000"/>
                </a:solidFill>
                <a:latin typeface="Arial" charset="0"/>
              </a:rPr>
              <a:t>tijelo za financije je dužno na temelju mišljenja nadležnog tijela, u daljnjem roku od 15 dana od dana dostave, uz brižljivu ocjenu svih dokaza i okolnosti, razmotriti predmetni </a:t>
            </a:r>
            <a:r>
              <a:rPr lang="vi-VN" sz="2600" dirty="0" smtClean="0">
                <a:solidFill>
                  <a:srgbClr val="FF0000"/>
                </a:solidFill>
                <a:latin typeface="Arial" charset="0"/>
              </a:rPr>
              <a:t>zahtjev</a:t>
            </a:r>
            <a:endParaRPr lang="hr-HR" sz="2600" dirty="0" smtClean="0">
              <a:solidFill>
                <a:srgbClr val="FF0000"/>
              </a:solidFill>
              <a:latin typeface="Arial" charset="0"/>
            </a:endParaRP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hr-HR" sz="2600" dirty="0" smtClean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vi-VN" sz="2600" dirty="0" smtClean="0">
                <a:solidFill>
                  <a:srgbClr val="FF0000"/>
                </a:solidFill>
                <a:latin typeface="Arial" charset="0"/>
              </a:rPr>
              <a:t>ko </a:t>
            </a:r>
            <a:r>
              <a:rPr lang="vi-VN" sz="2600" dirty="0">
                <a:solidFill>
                  <a:srgbClr val="FF0000"/>
                </a:solidFill>
                <a:latin typeface="Arial" charset="0"/>
              </a:rPr>
              <a:t>su ispunjeni svi propisani uvjeti </a:t>
            </a:r>
            <a:r>
              <a:rPr lang="vi-VN" sz="2600" dirty="0" smtClean="0">
                <a:solidFill>
                  <a:srgbClr val="FF0000"/>
                </a:solidFill>
                <a:latin typeface="Arial" charset="0"/>
              </a:rPr>
              <a:t>upravno </a:t>
            </a:r>
            <a:r>
              <a:rPr lang="vi-VN" sz="2600" dirty="0">
                <a:solidFill>
                  <a:srgbClr val="FF0000"/>
                </a:solidFill>
                <a:latin typeface="Arial" charset="0"/>
              </a:rPr>
              <a:t>tijelo za financije će udovoljiti zahtjevu ili će predložiti </a:t>
            </a:r>
            <a:r>
              <a:rPr lang="vi-VN" sz="2600" dirty="0" smtClean="0">
                <a:solidFill>
                  <a:srgbClr val="FF0000"/>
                </a:solidFill>
                <a:latin typeface="Arial" charset="0"/>
              </a:rPr>
              <a:t>načelniku </a:t>
            </a:r>
            <a:r>
              <a:rPr lang="vi-VN" sz="2600" dirty="0">
                <a:solidFill>
                  <a:srgbClr val="FF0000"/>
                </a:solidFill>
                <a:latin typeface="Arial" charset="0"/>
              </a:rPr>
              <a:t>općine, gradonačelniku ili županu donošenje odluke o odgodi plaćanja ili obročnoj </a:t>
            </a:r>
            <a:r>
              <a:rPr lang="vi-VN" sz="2600" dirty="0" smtClean="0">
                <a:solidFill>
                  <a:srgbClr val="FF0000"/>
                </a:solidFill>
                <a:latin typeface="Arial" charset="0"/>
              </a:rPr>
              <a:t>otplati</a:t>
            </a:r>
            <a:r>
              <a:rPr lang="hr-HR" sz="2600" dirty="0" smtClean="0">
                <a:solidFill>
                  <a:srgbClr val="FF0000"/>
                </a:solidFill>
                <a:latin typeface="Arial" charset="0"/>
              </a:rPr>
              <a:t> (ovisno o tome što stoji u vašim odlukama o izvršavanju za pojedinu godinu) </a:t>
            </a:r>
            <a:endParaRPr lang="vi-VN" sz="2600" dirty="0">
              <a:solidFill>
                <a:srgbClr val="FF0000"/>
              </a:solidFill>
              <a:latin typeface="Arial" charset="0"/>
            </a:endParaRP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hr-HR" sz="2600" dirty="0">
                <a:solidFill>
                  <a:srgbClr val="FF0000"/>
                </a:solidFill>
                <a:latin typeface="Arial" charset="0"/>
              </a:rPr>
              <a:t>o</a:t>
            </a:r>
            <a:r>
              <a:rPr lang="hr-HR" sz="2600" dirty="0" smtClean="0">
                <a:solidFill>
                  <a:srgbClr val="FF0000"/>
                </a:solidFill>
                <a:latin typeface="Arial" charset="0"/>
              </a:rPr>
              <a:t>bročna otplata -  </a:t>
            </a:r>
            <a:r>
              <a:rPr lang="vi-VN" sz="2600" dirty="0" smtClean="0">
                <a:solidFill>
                  <a:srgbClr val="FF0000"/>
                </a:solidFill>
                <a:latin typeface="Arial" charset="0"/>
              </a:rPr>
              <a:t>u </a:t>
            </a:r>
            <a:r>
              <a:rPr lang="vi-VN" sz="2600" dirty="0">
                <a:solidFill>
                  <a:srgbClr val="FF0000"/>
                </a:solidFill>
                <a:latin typeface="Arial" charset="0"/>
              </a:rPr>
              <a:t>odluci </a:t>
            </a:r>
            <a:r>
              <a:rPr lang="hr-HR" sz="2600" dirty="0" smtClean="0">
                <a:solidFill>
                  <a:srgbClr val="FF0000"/>
                </a:solidFill>
                <a:latin typeface="Arial" charset="0"/>
              </a:rPr>
              <a:t>mora stajati </a:t>
            </a:r>
            <a:r>
              <a:rPr lang="vi-VN" sz="2600" dirty="0" smtClean="0">
                <a:solidFill>
                  <a:srgbClr val="FF0000"/>
                </a:solidFill>
                <a:latin typeface="Arial" charset="0"/>
              </a:rPr>
              <a:t>ukupan </a:t>
            </a:r>
            <a:r>
              <a:rPr lang="vi-VN" sz="2600" dirty="0">
                <a:solidFill>
                  <a:srgbClr val="FF0000"/>
                </a:solidFill>
                <a:latin typeface="Arial" charset="0"/>
              </a:rPr>
              <a:t>broj i iznos mjesečnih obroka te rokovi </a:t>
            </a:r>
            <a:r>
              <a:rPr lang="vi-VN" sz="2600" dirty="0" smtClean="0">
                <a:solidFill>
                  <a:srgbClr val="FF0000"/>
                </a:solidFill>
                <a:latin typeface="Arial" charset="0"/>
              </a:rPr>
              <a:t>plaćanja</a:t>
            </a:r>
            <a:endParaRPr lang="hr-HR" sz="2600" dirty="0" smtClean="0">
              <a:solidFill>
                <a:srgbClr val="FF0000"/>
              </a:solidFill>
              <a:latin typeface="Arial" charset="0"/>
            </a:endParaRP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hr-HR" sz="2600" dirty="0" smtClean="0">
                <a:solidFill>
                  <a:srgbClr val="FF0000"/>
                </a:solidFill>
                <a:latin typeface="Arial" charset="0"/>
              </a:rPr>
              <a:t>KAMATA: </a:t>
            </a:r>
            <a:r>
              <a:rPr lang="vi-VN" sz="2600" dirty="0" smtClean="0">
                <a:solidFill>
                  <a:srgbClr val="FF0000"/>
                </a:solidFill>
                <a:latin typeface="Arial" charset="0"/>
              </a:rPr>
              <a:t>kamatna </a:t>
            </a:r>
            <a:r>
              <a:rPr lang="vi-VN" sz="2600" dirty="0">
                <a:solidFill>
                  <a:srgbClr val="FF0000"/>
                </a:solidFill>
                <a:latin typeface="Arial" charset="0"/>
              </a:rPr>
              <a:t>stopa u visini od 4,5</a:t>
            </a:r>
            <a:r>
              <a:rPr lang="vi-VN" sz="2600" dirty="0" smtClean="0">
                <a:solidFill>
                  <a:srgbClr val="FF0000"/>
                </a:solidFill>
                <a:latin typeface="Arial" charset="0"/>
              </a:rPr>
              <a:t>%</a:t>
            </a:r>
            <a:r>
              <a:rPr lang="hr-HR" sz="2600" dirty="0" smtClean="0">
                <a:solidFill>
                  <a:srgbClr val="FF0000"/>
                </a:solidFill>
                <a:latin typeface="Arial" charset="0"/>
              </a:rPr>
              <a:t>, obračun </a:t>
            </a:r>
            <a:r>
              <a:rPr lang="vi-VN" sz="2600" dirty="0" smtClean="0">
                <a:solidFill>
                  <a:srgbClr val="FF0000"/>
                </a:solidFill>
                <a:latin typeface="Arial" charset="0"/>
              </a:rPr>
              <a:t>primjenom </a:t>
            </a:r>
            <a:r>
              <a:rPr lang="vi-VN" sz="2600" dirty="0">
                <a:solidFill>
                  <a:srgbClr val="FF0000"/>
                </a:solidFill>
                <a:latin typeface="Arial" charset="0"/>
              </a:rPr>
              <a:t>metode iz članka 3. Zakona o kamatama </a:t>
            </a:r>
            <a:r>
              <a:rPr lang="hr-HR" sz="2600" dirty="0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vi-VN" sz="2600" dirty="0" smtClean="0">
                <a:solidFill>
                  <a:srgbClr val="FF0000"/>
                </a:solidFill>
                <a:latin typeface="Arial" charset="0"/>
              </a:rPr>
              <a:t>primjen</a:t>
            </a:r>
            <a:r>
              <a:rPr lang="hr-HR" sz="2600" dirty="0" smtClean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vi-VN" sz="26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sz="2600" dirty="0">
                <a:solidFill>
                  <a:srgbClr val="FF0000"/>
                </a:solidFill>
                <a:latin typeface="Arial" charset="0"/>
              </a:rPr>
              <a:t>dekurzivnoga jednostavnoga kamatnog računa na dospjelu glavnicu bez pripisa zatezne kamate glavnici istekom obračunskog </a:t>
            </a:r>
            <a:r>
              <a:rPr lang="vi-VN" sz="2600" dirty="0" smtClean="0">
                <a:solidFill>
                  <a:srgbClr val="FF0000"/>
                </a:solidFill>
                <a:latin typeface="Arial" charset="0"/>
              </a:rPr>
              <a:t>razdoblja</a:t>
            </a:r>
            <a:r>
              <a:rPr lang="hr-HR" sz="2600" dirty="0" smtClean="0">
                <a:solidFill>
                  <a:srgbClr val="FF0000"/>
                </a:solidFill>
                <a:latin typeface="Arial" charset="0"/>
              </a:rPr>
              <a:t>)</a:t>
            </a: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hr-HR" sz="3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hr-HR" sz="2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?</a:t>
            </a:r>
            <a:r>
              <a:rPr lang="hr-HR" sz="3400" dirty="0"/>
              <a:t> </a:t>
            </a:r>
            <a:r>
              <a:rPr lang="hr-HR" sz="2600" dirty="0">
                <a:solidFill>
                  <a:srgbClr val="FF0000"/>
                </a:solidFill>
                <a:latin typeface="Arial" charset="0"/>
              </a:rPr>
              <a:t>pojam duga i pojam potraživanja uključuje osnovni dug odnosno potraživanje i pripadajuće </a:t>
            </a:r>
            <a:r>
              <a:rPr lang="hr-HR" sz="2600" dirty="0" smtClean="0">
                <a:solidFill>
                  <a:srgbClr val="FF0000"/>
                </a:solidFill>
                <a:latin typeface="Arial" charset="0"/>
              </a:rPr>
              <a:t>kamate – na dan donošenja odluke utvrđujete koliko je potraživanje </a:t>
            </a:r>
            <a:r>
              <a:rPr lang="hr-HR" sz="2600" dirty="0" err="1" smtClean="0">
                <a:solidFill>
                  <a:srgbClr val="FF0000"/>
                </a:solidFill>
                <a:latin typeface="Arial" charset="0"/>
              </a:rPr>
              <a:t>jlprs</a:t>
            </a:r>
            <a:r>
              <a:rPr lang="hr-HR" sz="2600" dirty="0" smtClean="0">
                <a:solidFill>
                  <a:srgbClr val="FF0000"/>
                </a:solidFill>
                <a:latin typeface="Arial" charset="0"/>
              </a:rPr>
              <a:t> prema dužniku i na taj iznos obračunavate kamate sukladno Uredbi (što znači da nećete posebno iskazivati glavnicu osnovnog duga, a posebno kamatu) </a:t>
            </a:r>
            <a:endParaRPr lang="hr-HR" sz="2000" dirty="0" smtClean="0">
              <a:latin typeface="Arial" charset="0"/>
            </a:endParaRPr>
          </a:p>
          <a:p>
            <a:pPr marL="320040" lvl="1" indent="0">
              <a:buNone/>
            </a:pPr>
            <a:endParaRPr lang="hr-HR" sz="1800" dirty="0" smtClean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2291C-CF01-40D8-8609-9E7E690FB9D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8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I.</a:t>
            </a:r>
            <a:r>
              <a:rPr lang="pl-PL" dirty="0"/>
              <a:t>	ODGODA PLAĆANJA I OBROČNA OTPLATA </a:t>
            </a:r>
            <a:r>
              <a:rPr lang="pl-PL" dirty="0" smtClean="0"/>
              <a:t>DUGA – k</a:t>
            </a:r>
            <a:r>
              <a:rPr lang="hr-HR" dirty="0" err="1" smtClean="0"/>
              <a:t>riteriji</a:t>
            </a:r>
            <a:r>
              <a:rPr lang="pl-PL" dirty="0"/>
              <a:t> </a:t>
            </a:r>
            <a:r>
              <a:rPr lang="pl-PL" dirty="0" smtClean="0"/>
              <a:t>(1) </a:t>
            </a:r>
            <a:endParaRPr lang="hr-H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447800"/>
            <a:ext cx="8147248" cy="4933528"/>
          </a:xfrm>
        </p:spPr>
        <p:txBody>
          <a:bodyPr>
            <a:noAutofit/>
          </a:bodyPr>
          <a:lstStyle/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hr-HR" sz="1600" dirty="0">
                <a:solidFill>
                  <a:srgbClr val="FF0000"/>
                </a:solidFill>
                <a:latin typeface="Arial" charset="0"/>
              </a:rPr>
              <a:t>O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dgoda plaćanja ili obročna otplata duga fizičkim </a:t>
            </a:r>
            <a:r>
              <a:rPr lang="vi-VN" sz="1600" dirty="0">
                <a:solidFill>
                  <a:srgbClr val="FF0000"/>
                </a:solidFill>
                <a:latin typeface="Arial" charset="0"/>
              </a:rPr>
              <a:t>osobama – građanima odobrit će se ako bi naplata duga u cijelosti predstavljala neprimjereno opterećenje za dužnika, a odgodom plaćanja ili obročnom otplatom duga bi se bitno poboljšale dužnikove mogućnosti otplate duga, od kojega inače ne bi bilo moguće naplatiti cjelokupan dug.</a:t>
            </a: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1600" dirty="0">
                <a:solidFill>
                  <a:srgbClr val="FF0000"/>
                </a:solidFill>
                <a:latin typeface="Arial" charset="0"/>
              </a:rPr>
              <a:t>Naplata duga u cijelosti bi za dužnika fizičku osobu – građanina, prema Uredbi, predstavljala neprimjereno opterećenje u sljedećim slučajevima:</a:t>
            </a:r>
          </a:p>
          <a:p>
            <a:pPr marL="834390" lvl="1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ako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podnositelj zahtjeva ostvaruje pravo na pomoć za uzdržavanje iz sustava socijalne skrbi, odnosno pravo na opskrbninu prema zakonu kojim se uređuju prava hrvatskih branitelja iz Domovinskog rata i članova njihovih obitelji ili zakonu kojim se uređuje zaštita vojnih i civilnih invalida rata, ili</a:t>
            </a:r>
          </a:p>
          <a:p>
            <a:pPr marL="834390" lvl="1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ako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imovno stanje podnositelja zahtjeva i punoljetnih članova njegovog kućanstva odgovara sljedećim uvjetima koji moraju biti ispunjeni kumulativno:</a:t>
            </a:r>
          </a:p>
          <a:p>
            <a:pPr lvl="2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kad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imovina, u novčanom obliku, podnositelja zahtjeva i članova njegovog kućanstva ne prelazi iznos od šest proračunskih osnovica  na dan podnošenja zahtjeva, po članu kućanstva (u 2013. iznosi 19.956,00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kn)</a:t>
            </a:r>
            <a:endParaRPr lang="hr-HR" sz="1400" dirty="0" smtClean="0">
              <a:solidFill>
                <a:srgbClr val="FF0000"/>
              </a:solidFill>
              <a:latin typeface="Arial" charset="0"/>
            </a:endParaRPr>
          </a:p>
          <a:p>
            <a:pPr lvl="2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kad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ukupni dohodak i ukupni primici podnositelja zahtjeva i punoljetnih članova njegovog kućanstva mjesečno ne prelaze po članu kućanstva jednu proračunsku osnovicu (u 2013. iznosi 3.326,00 kn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).</a:t>
            </a:r>
            <a:endParaRPr lang="vi-VN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2291C-CF01-40D8-8609-9E7E690FB9D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7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I.</a:t>
            </a:r>
            <a:r>
              <a:rPr lang="pl-PL" dirty="0"/>
              <a:t>	ODGODA PLAĆANJA I OBROČNA OTPLATA </a:t>
            </a:r>
            <a:r>
              <a:rPr lang="pl-PL" dirty="0" smtClean="0"/>
              <a:t>DUGA – </a:t>
            </a:r>
            <a:r>
              <a:rPr lang="hr-HR" dirty="0" smtClean="0"/>
              <a:t>kriteriji</a:t>
            </a:r>
            <a:r>
              <a:rPr lang="pl-PL" dirty="0" smtClean="0"/>
              <a:t> (2) </a:t>
            </a:r>
            <a:endParaRPr lang="hr-H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484784"/>
            <a:ext cx="8147248" cy="4789512"/>
          </a:xfrm>
        </p:spPr>
        <p:txBody>
          <a:bodyPr>
            <a:normAutofit/>
          </a:bodyPr>
          <a:lstStyle/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Pravnim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osobama i fizičkim osobama obrtnicima te fizičkim osobama koje obavljaju samostalnu djelatnost odgoda plaćanja ili obročna otplata duga odobrit će se ako bi naplata duga u cijelosti dovela do nelikvidnosti (blokade računa) tj. ako su kumulativno ispunjeni sljedeći uvjeti:</a:t>
            </a:r>
          </a:p>
          <a:p>
            <a:pPr marL="777240" lvl="1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ako </a:t>
            </a:r>
            <a:r>
              <a:rPr lang="vi-VN" sz="1600" dirty="0">
                <a:solidFill>
                  <a:srgbClr val="FF0000"/>
                </a:solidFill>
                <a:latin typeface="Arial" charset="0"/>
              </a:rPr>
              <a:t>podnositelj zahtjeva nema dospjelog duga po osnovi poreznih obveza i doprinosa za mirovinsko i zdravstveno osiguranje o kojima službenu evidenciju vodi Porezna uprava,</a:t>
            </a:r>
          </a:p>
          <a:p>
            <a:pPr marL="777240" lvl="1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ako </a:t>
            </a:r>
            <a:r>
              <a:rPr lang="vi-VN" sz="1600" dirty="0">
                <a:solidFill>
                  <a:srgbClr val="FF0000"/>
                </a:solidFill>
                <a:latin typeface="Arial" charset="0"/>
              </a:rPr>
              <a:t>podnositelj zahtjeva nije u tekućoj godini niti u prethodnoj godini vršio isplatu dividende, udjela u dobiti ili predujma dobiti, ako je u isto vrijeme imao porezni dug,</a:t>
            </a:r>
          </a:p>
          <a:p>
            <a:pPr marL="777240" lvl="1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ako </a:t>
            </a:r>
            <a:r>
              <a:rPr lang="vi-VN" sz="1600" dirty="0">
                <a:solidFill>
                  <a:srgbClr val="FF0000"/>
                </a:solidFill>
                <a:latin typeface="Arial" charset="0"/>
              </a:rPr>
              <a:t>bi naplata duga u cijelosti za pravnu osobu predstavljala neprimjereno opterećenje ili joj nanijela veću gospodarsku štetu te </a:t>
            </a:r>
          </a:p>
          <a:p>
            <a:pPr marL="777240" lvl="1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ukoliko </a:t>
            </a:r>
            <a:r>
              <a:rPr lang="vi-VN" sz="1600" dirty="0">
                <a:solidFill>
                  <a:srgbClr val="FF0000"/>
                </a:solidFill>
                <a:latin typeface="Arial" charset="0"/>
              </a:rPr>
              <a:t>se poslovni i financijski plan pravnih osoba iz ovoga članka procijeni kao tržišno održiv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.</a:t>
            </a:r>
            <a:endParaRPr lang="vi-VN" sz="1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2291C-CF01-40D8-8609-9E7E690FB9D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45224"/>
            <a:ext cx="1748483" cy="130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62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ZAŠTO? </a:t>
            </a:r>
            <a:endParaRPr lang="hr-H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320040" lvl="1" indent="0">
              <a:buNone/>
            </a:pPr>
            <a:endParaRPr lang="hr-HR" sz="1800" dirty="0" smtClean="0">
              <a:solidFill>
                <a:srgbClr val="FF0000"/>
              </a:solidFill>
              <a:latin typeface="Arial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pl-PL" sz="1800" dirty="0" smtClean="0">
                <a:solidFill>
                  <a:srgbClr val="FF0000"/>
                </a:solidFill>
                <a:latin typeface="Arial" charset="0"/>
              </a:rPr>
              <a:t>Zakon </a:t>
            </a:r>
            <a:r>
              <a:rPr lang="pl-PL" sz="1800" dirty="0">
                <a:solidFill>
                  <a:srgbClr val="FF0000"/>
                </a:solidFill>
                <a:latin typeface="Arial" charset="0"/>
              </a:rPr>
              <a:t>o </a:t>
            </a: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izmjenama</a:t>
            </a:r>
            <a:r>
              <a:rPr lang="pl-PL" sz="1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l-PL" sz="1800" dirty="0">
                <a:solidFill>
                  <a:srgbClr val="FF0000"/>
                </a:solidFill>
                <a:latin typeface="Arial" charset="0"/>
              </a:rPr>
              <a:t>i </a:t>
            </a:r>
            <a:r>
              <a:rPr lang="pl-PL" sz="1800" dirty="0" err="1">
                <a:solidFill>
                  <a:srgbClr val="FF0000"/>
                </a:solidFill>
                <a:latin typeface="Arial" charset="0"/>
              </a:rPr>
              <a:t>dopunama</a:t>
            </a:r>
            <a:r>
              <a:rPr lang="pl-PL" sz="1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l-PL" sz="1800" dirty="0" err="1">
                <a:solidFill>
                  <a:srgbClr val="FF0000"/>
                </a:solidFill>
                <a:latin typeface="Arial" charset="0"/>
              </a:rPr>
              <a:t>Zakona</a:t>
            </a:r>
            <a:r>
              <a:rPr lang="pl-PL" sz="1800" dirty="0">
                <a:solidFill>
                  <a:srgbClr val="FF0000"/>
                </a:solidFill>
                <a:latin typeface="Arial" charset="0"/>
              </a:rPr>
              <a:t> o </a:t>
            </a:r>
            <a:r>
              <a:rPr lang="pl-PL" sz="1800" dirty="0" err="1" smtClean="0">
                <a:solidFill>
                  <a:srgbClr val="FF0000"/>
                </a:solidFill>
                <a:latin typeface="Arial" charset="0"/>
              </a:rPr>
              <a:t>proračunu</a:t>
            </a:r>
            <a:r>
              <a:rPr lang="pl-PL" sz="1800" dirty="0" smtClean="0">
                <a:solidFill>
                  <a:srgbClr val="FF0000"/>
                </a:solidFill>
                <a:latin typeface="Arial" charset="0"/>
              </a:rPr>
              <a:t> (</a:t>
            </a:r>
            <a:r>
              <a:rPr lang="pl-PL" sz="1800" dirty="0" err="1" smtClean="0">
                <a:solidFill>
                  <a:srgbClr val="FF0000"/>
                </a:solidFill>
                <a:latin typeface="Arial" charset="0"/>
              </a:rPr>
              <a:t>Narodne</a:t>
            </a:r>
            <a:r>
              <a:rPr lang="pl-PL" sz="1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l-PL" sz="1800" dirty="0" err="1" smtClean="0">
                <a:solidFill>
                  <a:srgbClr val="FF0000"/>
                </a:solidFill>
                <a:latin typeface="Arial" charset="0"/>
              </a:rPr>
              <a:t>novine</a:t>
            </a:r>
            <a:r>
              <a:rPr lang="pl-PL" sz="1800" dirty="0" smtClean="0">
                <a:solidFill>
                  <a:srgbClr val="FF0000"/>
                </a:solidFill>
                <a:latin typeface="Arial" charset="0"/>
              </a:rPr>
              <a:t>, br. 136/12) – </a:t>
            </a:r>
            <a:r>
              <a:rPr lang="pl-PL" sz="1800" dirty="0" err="1" smtClean="0">
                <a:solidFill>
                  <a:srgbClr val="FF0000"/>
                </a:solidFill>
                <a:latin typeface="Arial" charset="0"/>
              </a:rPr>
              <a:t>čl</a:t>
            </a:r>
            <a:r>
              <a:rPr lang="pl-PL" sz="1800" dirty="0" smtClean="0">
                <a:solidFill>
                  <a:srgbClr val="FF0000"/>
                </a:solidFill>
                <a:latin typeface="Arial" charset="0"/>
              </a:rPr>
              <a:t>. 25. </a:t>
            </a:r>
            <a:r>
              <a:rPr lang="pl-PL" sz="1800" dirty="0" err="1" smtClean="0">
                <a:solidFill>
                  <a:srgbClr val="FF0000"/>
                </a:solidFill>
                <a:latin typeface="Arial" charset="0"/>
              </a:rPr>
              <a:t>novi</a:t>
            </a:r>
            <a:r>
              <a:rPr lang="pl-PL" sz="1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l-PL" sz="1800" dirty="0" err="1" smtClean="0">
                <a:solidFill>
                  <a:srgbClr val="FF0000"/>
                </a:solidFill>
                <a:latin typeface="Arial" charset="0"/>
              </a:rPr>
              <a:t>provedbeni</a:t>
            </a:r>
            <a:r>
              <a:rPr lang="pl-PL" sz="1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l-PL" sz="1800" dirty="0" err="1" smtClean="0">
                <a:solidFill>
                  <a:srgbClr val="FF0000"/>
                </a:solidFill>
                <a:latin typeface="Arial" charset="0"/>
              </a:rPr>
              <a:t>propis</a:t>
            </a:r>
            <a:r>
              <a:rPr lang="pl-PL" sz="1800" dirty="0" smtClean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lvl="2" algn="just">
              <a:buFont typeface="Wingdings" pitchFamily="2" charset="2"/>
              <a:buChar char="Ø"/>
            </a:pP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vrsta </a:t>
            </a:r>
            <a:r>
              <a:rPr lang="hr-HR" sz="1400" dirty="0">
                <a:solidFill>
                  <a:srgbClr val="FF0000"/>
                </a:solidFill>
                <a:latin typeface="Arial" charset="0"/>
              </a:rPr>
              <a:t>duga, odnosno </a:t>
            </a: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potraživanja</a:t>
            </a:r>
          </a:p>
          <a:p>
            <a:pPr lvl="2" algn="just">
              <a:buFont typeface="Wingdings" pitchFamily="2" charset="2"/>
              <a:buChar char="Ø"/>
            </a:pP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kriteriji, </a:t>
            </a:r>
            <a:r>
              <a:rPr lang="hr-HR" sz="1400" dirty="0">
                <a:solidFill>
                  <a:srgbClr val="FF0000"/>
                </a:solidFill>
                <a:latin typeface="Arial" charset="0"/>
              </a:rPr>
              <a:t>mjerila i postupak za odgodu plaćanja, obročnu otplatu duga te prodaju, otpis ili djelomičan otpis potraživanja za državu i za jedinice lokalne i područne (regionalne) </a:t>
            </a: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samouprave</a:t>
            </a:r>
            <a:endParaRPr lang="hr-HR" sz="1800" dirty="0">
              <a:solidFill>
                <a:srgbClr val="FF0000"/>
              </a:solidFill>
              <a:latin typeface="Arial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hr-HR" sz="1800" dirty="0">
                <a:solidFill>
                  <a:srgbClr val="FF0000"/>
                </a:solidFill>
                <a:latin typeface="Arial" charset="0"/>
              </a:rPr>
              <a:t>n</a:t>
            </a: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amjera: </a:t>
            </a:r>
            <a:r>
              <a:rPr lang="hr-HR" sz="1800" dirty="0">
                <a:solidFill>
                  <a:srgbClr val="FF0000"/>
                </a:solidFill>
                <a:latin typeface="Arial" charset="0"/>
              </a:rPr>
              <a:t>u potpunosti </a:t>
            </a: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izmijeniti Uredbu </a:t>
            </a:r>
            <a:r>
              <a:rPr lang="hr-HR" sz="1800" dirty="0">
                <a:solidFill>
                  <a:srgbClr val="FF0000"/>
                </a:solidFill>
                <a:latin typeface="Arial" charset="0"/>
              </a:rPr>
              <a:t>o kriterijima, mjerilima i postupku za odgodu plaćanja, obročnu otplatu duga te prodaju, otpis ili djelomičan otpis </a:t>
            </a: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potraživanja (Narodne novine, br.78/12) </a:t>
            </a:r>
          </a:p>
          <a:p>
            <a:pPr lvl="2" algn="just">
              <a:buFont typeface="Wingdings" pitchFamily="2" charset="2"/>
              <a:buChar char="Ø"/>
            </a:pP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primjena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navedene Uredbe u praksi ukazala je na određene nedostatke, odnosno dvojbe koje su se novim propisom pokušale ispraviti </a:t>
            </a: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tj.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urediti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na način koji će u buduće pridonijeti bržem i učinkovitijem rješavanju zahtjeva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stranaka</a:t>
            </a:r>
            <a:endParaRPr lang="hr-HR" sz="14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85184"/>
            <a:ext cx="19081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2291C-CF01-40D8-8609-9E7E690FB9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NADZOR I PRAĆENJE </a:t>
            </a:r>
            <a:endParaRPr lang="hr-H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484784"/>
            <a:ext cx="8147248" cy="4968552"/>
          </a:xfrm>
        </p:spPr>
        <p:txBody>
          <a:bodyPr>
            <a:normAutofit fontScale="92500" lnSpcReduction="10000"/>
          </a:bodyPr>
          <a:lstStyle/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upravno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tijelo za 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financi</a:t>
            </a: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je, odnosno načelnik, gradonačelnik, župan 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će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odluku o zahtjevu za odgodu plaćanja ili obročnu otplatu duga, nakon njene izvršnosti, dostaviti nadležnom tijelu koje će nadzirati izvršavanje 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obveza</a:t>
            </a:r>
            <a:endParaRPr lang="hr-HR" sz="1800" dirty="0" smtClean="0">
              <a:solidFill>
                <a:srgbClr val="FF0000"/>
              </a:solidFill>
              <a:latin typeface="Arial" charset="0"/>
            </a:endParaRP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hr-HR" sz="1800" dirty="0">
                <a:solidFill>
                  <a:srgbClr val="FF0000"/>
                </a:solidFill>
                <a:latin typeface="Arial" charset="0"/>
              </a:rPr>
              <a:t>o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dluk</a:t>
            </a: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a se može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 ukinuti</a:t>
            </a: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,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u cijelosti ili 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djelomično</a:t>
            </a: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,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ako podnositelj zahtjeva kojemu je odobrena odgoda plaćanja ili obročna otplata svoje obveze ne izvršava uredno i na 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vrijeme</a:t>
            </a:r>
            <a:endParaRPr lang="hr-HR" sz="1800" dirty="0" smtClean="0">
              <a:solidFill>
                <a:srgbClr val="FF0000"/>
              </a:solidFill>
              <a:latin typeface="Arial" charset="0"/>
            </a:endParaRPr>
          </a:p>
          <a:p>
            <a:pPr lvl="2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dužnik </a:t>
            </a: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će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na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zahtjev nadležnog tijela biti obvezan uplatiti cjelokupan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dug</a:t>
            </a:r>
            <a:endParaRPr lang="hr-HR" sz="1400" dirty="0" smtClean="0">
              <a:solidFill>
                <a:srgbClr val="FF0000"/>
              </a:solidFill>
              <a:latin typeface="Arial" charset="0"/>
            </a:endParaRPr>
          </a:p>
          <a:p>
            <a:pPr lvl="2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hr-HR" sz="1400" dirty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ko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cjelokupan dug ne bude uplaćen u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proračun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jedinice lokalne i područne (regionalne) samouprave, nadležno tijelo će pristupiti naplati duga putem instrumenata osiguranja, a ako u tome ne uspije, nadležno tijelo će poduzeti zakonom propisane mjere za prisilnu naplatu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duga</a:t>
            </a: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hr-HR" sz="1800" dirty="0">
                <a:solidFill>
                  <a:srgbClr val="FF0000"/>
                </a:solidFill>
                <a:latin typeface="Arial" charset="0"/>
              </a:rPr>
              <a:t>n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adležno tijelo je dužno voditi evidenciju o naplati svake dospjele obveze utvrđene odlukom o odgodi plaćanja ili obročnoj otplati, naplati duga dužnika u cijelosti, te o aktiviranim instrumentima osiguranja</a:t>
            </a:r>
            <a:endParaRPr lang="hr-HR" sz="1800" dirty="0">
              <a:solidFill>
                <a:srgbClr val="FF0000"/>
              </a:solidFill>
              <a:latin typeface="Arial" charset="0"/>
            </a:endParaRP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1800" dirty="0">
                <a:solidFill>
                  <a:srgbClr val="FF0000"/>
                </a:solidFill>
                <a:latin typeface="Arial" charset="0"/>
              </a:rPr>
              <a:t>o poduzetim mjerama kako bi se naplatio dug izvijestit će upravno tijelo za financije</a:t>
            </a:r>
            <a:endParaRPr lang="hr-HR" sz="1800" dirty="0">
              <a:solidFill>
                <a:srgbClr val="FF0000"/>
              </a:solidFill>
              <a:latin typeface="Arial" charset="0"/>
            </a:endParaRP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1800" dirty="0">
                <a:solidFill>
                  <a:srgbClr val="FF0000"/>
                </a:solidFill>
                <a:latin typeface="Arial" charset="0"/>
              </a:rPr>
              <a:t>upravno tijelo za financije može u svakom trenutku zatražiti od nadležnog tijela dostavu podataka o naplati duga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2291C-CF01-40D8-8609-9E7E690FB9D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II. </a:t>
            </a:r>
            <a:r>
              <a:rPr lang="hr-HR" dirty="0" smtClean="0"/>
              <a:t>OTPIS </a:t>
            </a:r>
            <a:r>
              <a:rPr lang="hr-HR" dirty="0"/>
              <a:t>ILI DJELOMIČAN OTPIS </a:t>
            </a:r>
            <a:r>
              <a:rPr lang="hr-HR" dirty="0" smtClean="0"/>
              <a:t>POTRAŽIVANJA (1) </a:t>
            </a:r>
            <a:endParaRPr lang="hr-H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484784"/>
            <a:ext cx="8147248" cy="4968552"/>
          </a:xfrm>
        </p:spPr>
        <p:txBody>
          <a:bodyPr>
            <a:normAutofit fontScale="92500" lnSpcReduction="20000"/>
          </a:bodyPr>
          <a:lstStyle/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1800" dirty="0">
                <a:solidFill>
                  <a:srgbClr val="FF0000"/>
                </a:solidFill>
                <a:latin typeface="Arial" charset="0"/>
              </a:rPr>
              <a:t>zahtjeva za otpis ili djelomičan otpis duga 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može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podnijeti isključivo dužnik fizička osoba – građanin bez 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ograničenj</a:t>
            </a: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a</a:t>
            </a:r>
            <a:endParaRPr lang="vi-VN" sz="1800" dirty="0">
              <a:solidFill>
                <a:srgbClr val="FF0000"/>
              </a:solidFill>
              <a:latin typeface="Arial" charset="0"/>
            </a:endParaRP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Fizičke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osobe – građani uz zahtjev na </a:t>
            </a: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ZFO 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obrascu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obvezno prilažu: </a:t>
            </a:r>
          </a:p>
          <a:p>
            <a:pPr marL="662940" lvl="1" indent="-342900" algn="just">
              <a:lnSpc>
                <a:spcPct val="110000"/>
              </a:lnSpc>
              <a:buFont typeface="+mj-lt"/>
              <a:buAutoNum type="alphaLcParenR"/>
            </a:pP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presliku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isprave o postojanju duga osim ako istom ne raspolaže nadležno tijelo, odnosno kada nadležno tijelo istu ne može pribaviti iz službenih evidencija javnopravnih tijela;</a:t>
            </a:r>
          </a:p>
          <a:p>
            <a:pPr marL="662940" lvl="1" indent="-342900" algn="just">
              <a:lnSpc>
                <a:spcPct val="110000"/>
              </a:lnSpc>
              <a:buFont typeface="+mj-lt"/>
              <a:buAutoNum type="alphaLcParenR"/>
            </a:pPr>
            <a:r>
              <a:rPr lang="vi-VN" sz="1800" u="sng" dirty="0" smtClean="0">
                <a:solidFill>
                  <a:srgbClr val="FF0000"/>
                </a:solidFill>
                <a:latin typeface="Arial" charset="0"/>
              </a:rPr>
              <a:t>ako </a:t>
            </a:r>
            <a:r>
              <a:rPr lang="vi-VN" sz="1800" u="sng" dirty="0">
                <a:solidFill>
                  <a:srgbClr val="FF0000"/>
                </a:solidFill>
                <a:latin typeface="Arial" charset="0"/>
              </a:rPr>
              <a:t>traži odgodu plaćanja ili obročnu otplatu duga zbog imovnog stanja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 - potvrdu Porezne uprave o visini njegova dohotka i dohodaka članova njegovog kućanstva;</a:t>
            </a:r>
          </a:p>
          <a:p>
            <a:pPr marL="662940" lvl="1" indent="-342900" algn="just">
              <a:lnSpc>
                <a:spcPct val="110000"/>
              </a:lnSpc>
              <a:buFont typeface="+mj-lt"/>
              <a:buAutoNum type="alphaLcParenR"/>
            </a:pPr>
            <a:r>
              <a:rPr lang="vi-VN" sz="1800" u="sng" dirty="0" smtClean="0">
                <a:solidFill>
                  <a:srgbClr val="FF0000"/>
                </a:solidFill>
                <a:latin typeface="Arial" charset="0"/>
              </a:rPr>
              <a:t>ako </a:t>
            </a:r>
            <a:r>
              <a:rPr lang="vi-VN" sz="1800" u="sng" dirty="0">
                <a:solidFill>
                  <a:srgbClr val="FF0000"/>
                </a:solidFill>
                <a:latin typeface="Arial" charset="0"/>
              </a:rPr>
              <a:t>traži odgodu plaćanja ili obročnu otplatu duga zbog činjenice da je korisnik prava na pomoć za uzdržavanje iz sustava socijalne skrbi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 - potvrdu ili presliku rješenja nadležnog centra za socijalnu skrb o ostvarivanju prava na pomoć za uzdržavanje;</a:t>
            </a:r>
          </a:p>
          <a:p>
            <a:pPr marL="662940" lvl="1" indent="-342900" algn="just">
              <a:lnSpc>
                <a:spcPct val="110000"/>
              </a:lnSpc>
              <a:buFont typeface="+mj-lt"/>
              <a:buAutoNum type="alphaLcParenR"/>
            </a:pPr>
            <a:r>
              <a:rPr lang="vi-VN" sz="1800" u="sng" dirty="0" smtClean="0">
                <a:solidFill>
                  <a:srgbClr val="FF0000"/>
                </a:solidFill>
                <a:latin typeface="Arial" charset="0"/>
              </a:rPr>
              <a:t>ako </a:t>
            </a:r>
            <a:r>
              <a:rPr lang="vi-VN" sz="1800" u="sng" dirty="0">
                <a:solidFill>
                  <a:srgbClr val="FF0000"/>
                </a:solidFill>
                <a:latin typeface="Arial" charset="0"/>
              </a:rPr>
              <a:t>traži odgodu plaćanja ili obročnu otplatu duga zbog činjenice da je korisnik prava na opskrbninu prema zakonu kojim se uređuju prava hrvatskih branitelja iz Domovinskog rata i članova njihovih obitelji i zakonu kojim se uređuje zaštita vojnih i civilnih invalida </a:t>
            </a:r>
            <a:r>
              <a:rPr lang="vi-VN" sz="1800" u="sng" dirty="0" smtClean="0">
                <a:solidFill>
                  <a:srgbClr val="FF0000"/>
                </a:solidFill>
                <a:latin typeface="Arial" charset="0"/>
              </a:rPr>
              <a:t>rata</a:t>
            </a: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-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potvrdu ili presliku rješenja o opskrbnini.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2291C-CF01-40D8-8609-9E7E690FB9D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1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II. </a:t>
            </a:r>
            <a:r>
              <a:rPr lang="hr-HR" dirty="0" smtClean="0"/>
              <a:t>OTPIS </a:t>
            </a:r>
            <a:r>
              <a:rPr lang="hr-HR" dirty="0"/>
              <a:t>ILI DJELOMIČAN OTPIS </a:t>
            </a:r>
            <a:r>
              <a:rPr lang="hr-HR" dirty="0" smtClean="0"/>
              <a:t>POTRAŽIVANJA (2) </a:t>
            </a:r>
            <a:endParaRPr lang="hr-H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484784"/>
            <a:ext cx="8147248" cy="4968552"/>
          </a:xfrm>
        </p:spPr>
        <p:txBody>
          <a:bodyPr>
            <a:normAutofit fontScale="92500" lnSpcReduction="20000"/>
          </a:bodyPr>
          <a:lstStyle/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1800" dirty="0">
                <a:solidFill>
                  <a:srgbClr val="FF0000"/>
                </a:solidFill>
                <a:latin typeface="Arial" charset="0"/>
              </a:rPr>
              <a:t>zahtjev se podnosi nadležnom tijelu </a:t>
            </a: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koje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će razmotriti potpuni zahtjev uz brižljivu ocjenu svih dokaza i okolnosti te dati mišljenje o utemeljenosti zahtjeva na obrascima na kojima je zahtjev upućen</a:t>
            </a: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1800" dirty="0">
                <a:solidFill>
                  <a:srgbClr val="FF0000"/>
                </a:solidFill>
                <a:latin typeface="Arial" charset="0"/>
              </a:rPr>
              <a:t>prije davanja mišljenja o utemeljenosti zahtjeva nadležno tijelo traži od Porezne uprave podatak o obvezama i potraživanjima iz porezno-dužničkog odnosa </a:t>
            </a: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1800" dirty="0">
                <a:solidFill>
                  <a:srgbClr val="FF0000"/>
                </a:solidFill>
                <a:latin typeface="Arial" charset="0"/>
              </a:rPr>
              <a:t>potrebno je utvrditi postojanje svih međusobnih obveza i potraživanja, uključujući i one s osnova javnih davanja, između Republike Hrvatske i dužnika te jedinice lokalne i područne (regionalne) samouprave i dužnika</a:t>
            </a: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1800" dirty="0">
                <a:solidFill>
                  <a:srgbClr val="FF0000"/>
                </a:solidFill>
                <a:latin typeface="Arial" charset="0"/>
              </a:rPr>
              <a:t>od Ministarstva financija i drugih javnopravnih tijela zatražiti isprave o potraživanjima između Republike Hrvatske i dužnika te jedinice lokalne i područne (regionalne) samouprave i dužnika</a:t>
            </a: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1800" dirty="0">
                <a:solidFill>
                  <a:srgbClr val="FF0000"/>
                </a:solidFill>
                <a:latin typeface="Arial" charset="0"/>
              </a:rPr>
              <a:t>ukoliko se uslijed takvih traženja utvrdi da postoje međusobna potraživanja nadležno tijelo će samo izvršiti prijeboj takvih potraživanja - pozivajući se na članak 22. stavak 4. 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Uredbe</a:t>
            </a:r>
            <a:endParaRPr lang="hr-HR" sz="1800" dirty="0" smtClean="0">
              <a:solidFill>
                <a:srgbClr val="FF0000"/>
              </a:solidFill>
              <a:latin typeface="Arial" charset="0"/>
            </a:endParaRP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ako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nadležno tijelo nakon izvršenih provjera utvrdi da međusobna potraživanja ne postoje, zahtjev će zajedno sa svojim mišljenjem dostaviti upravnom tijelu za financije JLPRS i to u roku 15 dana od dana podnošenja potpunog zahtjeva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2291C-CF01-40D8-8609-9E7E690FB9D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II. </a:t>
            </a:r>
            <a:r>
              <a:rPr lang="hr-HR" dirty="0" smtClean="0"/>
              <a:t>OTPIS </a:t>
            </a:r>
            <a:r>
              <a:rPr lang="hr-HR" dirty="0"/>
              <a:t>ILI DJELOMIČAN OTPIS </a:t>
            </a:r>
            <a:r>
              <a:rPr lang="hr-HR" dirty="0" smtClean="0"/>
              <a:t>POTRAŽIVANJA – kriteriji</a:t>
            </a:r>
            <a:endParaRPr lang="hr-H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412776"/>
            <a:ext cx="8147248" cy="5184576"/>
          </a:xfrm>
        </p:spPr>
        <p:txBody>
          <a:bodyPr>
            <a:noAutofit/>
          </a:bodyPr>
          <a:lstStyle/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okazati </a:t>
            </a: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da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bi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naplata duga ugrozila osnovne životne potrebe dužnika fizičke osobe – građanina i članova njegovog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kućanstva</a:t>
            </a: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, a o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snovne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životne potrebe </a:t>
            </a: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su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ugrožene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:</a:t>
            </a:r>
          </a:p>
          <a:p>
            <a:pPr marL="662940" lvl="1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ako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podnositelj zahtjeva ostvaruje pravo na pomoć za uzdržavanje iz sustava socijalne skrbi</a:t>
            </a:r>
          </a:p>
          <a:p>
            <a:pPr marL="662940" lvl="1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ako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podnositelj zahtjeva ostvaruje pravo na opskrbninu prema zakonu kojim se uređuju prava hrvatskih branitelja iz Domovinskog rata i članova njihovih obitelji ili zakonu kojim se uređuje zaštita vojnih i civilnih invalida rata, ili</a:t>
            </a:r>
          </a:p>
          <a:p>
            <a:pPr marL="662940" lvl="1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ako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su kumulativno ispunjeni sljedeći uvjeti koji se tiču </a:t>
            </a:r>
            <a:r>
              <a:rPr lang="vi-VN" sz="1400" b="1" dirty="0">
                <a:solidFill>
                  <a:srgbClr val="FF0000"/>
                </a:solidFill>
                <a:latin typeface="Arial" charset="0"/>
              </a:rPr>
              <a:t>imovnog stanja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podnositelja zahtjeva i punoljetnih članova njegovog kućanstva:</a:t>
            </a:r>
          </a:p>
          <a:p>
            <a:pPr marL="594360" lvl="2" indent="0" algn="just">
              <a:lnSpc>
                <a:spcPct val="110000"/>
              </a:lnSpc>
              <a:buNone/>
            </a:pPr>
            <a:r>
              <a:rPr lang="vi-VN" sz="1200" dirty="0">
                <a:solidFill>
                  <a:srgbClr val="FF0000"/>
                </a:solidFill>
                <a:latin typeface="Arial" charset="0"/>
              </a:rPr>
              <a:t>a.	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kada imovina, u novčanom obliku, podnositelja zahtjeva i članova njegovog kućanstva ne prelazi iznos od dvije proračunske osnovice na dan podnošenja zahtjeva, po članu njegovog kućanstva (u 2013. godini iznosi 6.652,00 kn ),</a:t>
            </a:r>
          </a:p>
          <a:p>
            <a:pPr marL="594360" lvl="2" indent="0" algn="just">
              <a:lnSpc>
                <a:spcPct val="110000"/>
              </a:lnSpc>
              <a:buNone/>
            </a:pPr>
            <a:r>
              <a:rPr lang="vi-VN" sz="1400" dirty="0">
                <a:solidFill>
                  <a:srgbClr val="FF0000"/>
                </a:solidFill>
                <a:latin typeface="Arial" charset="0"/>
              </a:rPr>
              <a:t>b.	kada podnositelj zahtjeva, odnosno punoljetni članovi njegovog kućanstva imaju u vlasništvu stan ili kuću koji se ne smatraju zadovoljavajućim stambenim prostorom (stan ili kuća veličine do 35 m² za jednu osobu, uvećana za 10 m² za svaku daljnju osobu s mogućim odstupanjem do 10 m²), te ako imaju u vlasništvu automobil i/ili plovilo čija vrijednost ne prelazi iznos od dvije proračunske osnovice na dan podnošenja zahtjeva (u 2013. godini iznosi 6.652,00 kn),</a:t>
            </a:r>
          </a:p>
          <a:p>
            <a:pPr marL="594360" lvl="2" indent="0" algn="just">
              <a:lnSpc>
                <a:spcPct val="110000"/>
              </a:lnSpc>
              <a:buNone/>
            </a:pPr>
            <a:r>
              <a:rPr lang="vi-VN" sz="1400" dirty="0">
                <a:solidFill>
                  <a:srgbClr val="FF0000"/>
                </a:solidFill>
                <a:latin typeface="Arial" charset="0"/>
              </a:rPr>
              <a:t>c.	kada ukupni dohodak i ukupni primici podnositelja zahtjeva i punoljetnih članova njegovog kućanstva mjesečno ne prelaze po članu kućanstva iznos od jedne proračunske osnovice (u 2013. godini iznosi 3.326,00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kn).</a:t>
            </a:r>
            <a:endParaRPr lang="vi-VN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2291C-CF01-40D8-8609-9E7E690FB9D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7740352" y="33265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255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III. POSEBNI SLUČAJEVI OTPISA (1)  </a:t>
            </a:r>
            <a:endParaRPr lang="hr-H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412776"/>
            <a:ext cx="8147248" cy="5184576"/>
          </a:xfrm>
        </p:spPr>
        <p:txBody>
          <a:bodyPr>
            <a:noAutofit/>
          </a:bodyPr>
          <a:lstStyle/>
          <a:p>
            <a:pPr marL="662940" lvl="1" indent="-342900" algn="just">
              <a:lnSpc>
                <a:spcPct val="110000"/>
              </a:lnSpc>
              <a:buFont typeface="+mj-lt"/>
              <a:buAutoNum type="alphaUcPeriod"/>
            </a:pPr>
            <a:r>
              <a:rPr lang="vi-VN" sz="1800" b="1" dirty="0" smtClean="0">
                <a:solidFill>
                  <a:srgbClr val="FF0000"/>
                </a:solidFill>
                <a:latin typeface="Arial" charset="0"/>
              </a:rPr>
              <a:t>Otpis u slučaju nemogućnosti naplate potraživanja </a:t>
            </a: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Otpis nenaplativih potraživanja: </a:t>
            </a:r>
          </a:p>
          <a:p>
            <a:pPr lvl="2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bez podnošenja bilo kakvog zahtjeva </a:t>
            </a:r>
            <a:endParaRPr lang="hr-HR" sz="1400" dirty="0" smtClean="0">
              <a:solidFill>
                <a:srgbClr val="FF0000"/>
              </a:solidFill>
              <a:latin typeface="Arial" charset="0"/>
            </a:endParaRPr>
          </a:p>
          <a:p>
            <a:pPr lvl="2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prema diskrecijskoj ocjeni samog nadležnog tijela</a:t>
            </a:r>
            <a:endParaRPr lang="hr-HR" sz="1400" dirty="0" smtClean="0">
              <a:solidFill>
                <a:srgbClr val="FF0000"/>
              </a:solidFill>
              <a:latin typeface="Arial" charset="0"/>
            </a:endParaRP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Nenaplativ</a:t>
            </a: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 potraživanjima </a:t>
            </a:r>
            <a:endParaRPr lang="hr-HR" sz="1400" dirty="0" smtClean="0">
              <a:solidFill>
                <a:srgbClr val="FF0000"/>
              </a:solidFill>
              <a:latin typeface="Arial" charset="0"/>
            </a:endParaRP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endParaRPr lang="hr-HR" sz="1400" dirty="0" smtClean="0">
              <a:solidFill>
                <a:srgbClr val="FF0000"/>
              </a:solidFill>
              <a:latin typeface="Arial" charset="0"/>
            </a:endParaRP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endParaRPr lang="hr-HR" sz="1400" dirty="0">
              <a:solidFill>
                <a:srgbClr val="FF0000"/>
              </a:solidFill>
              <a:latin typeface="Arial" charset="0"/>
            </a:endParaRP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endParaRPr lang="hr-HR" sz="1400" dirty="0" smtClean="0">
              <a:solidFill>
                <a:srgbClr val="FF0000"/>
              </a:solidFill>
              <a:latin typeface="Arial" charset="0"/>
            </a:endParaRP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endParaRPr lang="hr-HR" sz="1400" dirty="0" smtClean="0">
              <a:solidFill>
                <a:srgbClr val="FF0000"/>
              </a:solidFill>
              <a:latin typeface="Arial" charset="0"/>
            </a:endParaRPr>
          </a:p>
          <a:p>
            <a:pPr marL="320040" lvl="1" indent="0" algn="ctr">
              <a:lnSpc>
                <a:spcPct val="110000"/>
              </a:lnSpc>
              <a:buNone/>
            </a:pPr>
            <a:endParaRPr lang="hr-HR" sz="1400" dirty="0" smtClean="0">
              <a:solidFill>
                <a:srgbClr val="FF0000"/>
              </a:solidFill>
              <a:latin typeface="Arial" charset="0"/>
            </a:endParaRPr>
          </a:p>
          <a:p>
            <a:pPr marL="320040" lvl="1" indent="0" algn="ctr">
              <a:lnSpc>
                <a:spcPct val="110000"/>
              </a:lnSpc>
              <a:buNone/>
            </a:pPr>
            <a:endParaRPr lang="hr-HR" sz="1400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2291C-CF01-40D8-8609-9E7E690FB9D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868076"/>
              </p:ext>
            </p:extLst>
          </p:nvPr>
        </p:nvGraphicFramePr>
        <p:xfrm>
          <a:off x="1187624" y="3212976"/>
          <a:ext cx="7056784" cy="213892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528392"/>
                <a:gridCol w="3528392"/>
              </a:tblGrid>
              <a:tr h="1336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hr-HR" sz="1400" kern="1200" dirty="0">
                          <a:solidFill>
                            <a:srgbClr val="FF0000"/>
                          </a:solidFill>
                          <a:latin typeface="Arial" charset="0"/>
                          <a:ea typeface="+mn-ea"/>
                          <a:cs typeface="+mn-cs"/>
                        </a:rPr>
                        <a:t>potraživanja prema dužnicima pravnim osobama koja se ne mogu naplatiti u stečajnom </a:t>
                      </a:r>
                      <a:r>
                        <a:rPr kumimoji="0" lang="hr-HR" sz="1400" kern="1200" dirty="0" smtClean="0">
                          <a:solidFill>
                            <a:srgbClr val="FF0000"/>
                          </a:solidFill>
                          <a:latin typeface="Arial" charset="0"/>
                          <a:ea typeface="+mn-ea"/>
                          <a:cs typeface="+mn-cs"/>
                        </a:rPr>
                        <a:t>postupku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hr-HR" sz="1400" kern="1200" dirty="0" smtClean="0">
                        <a:solidFill>
                          <a:srgbClr val="FF0000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hr-HR" sz="1400" kern="1200" dirty="0">
                        <a:solidFill>
                          <a:srgbClr val="FF0000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hr-HR" sz="1400" kern="1200" dirty="0" smtClean="0">
                          <a:solidFill>
                            <a:srgbClr val="FF0000"/>
                          </a:solidFill>
                          <a:latin typeface="Arial" charset="0"/>
                          <a:ea typeface="+mn-ea"/>
                          <a:cs typeface="+mn-cs"/>
                        </a:rPr>
                        <a:t>potraživanja koja </a:t>
                      </a:r>
                      <a:r>
                        <a:rPr kumimoji="0" lang="hr-HR" sz="1400" kern="1200" dirty="0">
                          <a:solidFill>
                            <a:srgbClr val="FF0000"/>
                          </a:solidFill>
                          <a:latin typeface="Arial" charset="0"/>
                          <a:ea typeface="+mn-ea"/>
                          <a:cs typeface="+mn-cs"/>
                        </a:rPr>
                        <a:t>se </a:t>
                      </a:r>
                      <a:r>
                        <a:rPr kumimoji="0" lang="hr-HR" sz="1400" kern="1200" dirty="0" smtClean="0">
                          <a:solidFill>
                            <a:srgbClr val="FF0000"/>
                          </a:solidFill>
                          <a:latin typeface="Arial" charset="0"/>
                          <a:ea typeface="+mn-ea"/>
                          <a:cs typeface="+mn-cs"/>
                        </a:rPr>
                        <a:t>nisu mogla </a:t>
                      </a:r>
                      <a:r>
                        <a:rPr kumimoji="0" lang="hr-HR" sz="1400" kern="1200" dirty="0">
                          <a:solidFill>
                            <a:srgbClr val="FF0000"/>
                          </a:solidFill>
                          <a:latin typeface="Arial" charset="0"/>
                          <a:ea typeface="+mn-ea"/>
                          <a:cs typeface="+mn-cs"/>
                        </a:rPr>
                        <a:t>naplatiti u postupku likvidacije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802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hr-HR" sz="1400" kern="1200" dirty="0">
                          <a:solidFill>
                            <a:srgbClr val="FF0000"/>
                          </a:solidFill>
                          <a:latin typeface="Arial" charset="0"/>
                          <a:ea typeface="+mn-ea"/>
                          <a:cs typeface="+mn-cs"/>
                        </a:rPr>
                        <a:t>pravomoćno rješenje o zaključenju stečajnog postupka nad pravnom osobom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hr-HR" sz="1400" b="1" kern="1200" dirty="0">
                          <a:solidFill>
                            <a:srgbClr val="FF0000"/>
                          </a:solidFill>
                          <a:latin typeface="Arial" charset="0"/>
                          <a:ea typeface="+mn-ea"/>
                          <a:cs typeface="+mn-cs"/>
                        </a:rPr>
                        <a:t>pravomoćno rješenje o brisanju pravne osobe iz sudskog </a:t>
                      </a:r>
                      <a:r>
                        <a:rPr kumimoji="0" lang="hr-HR" sz="1400" b="1" kern="1200" dirty="0" smtClean="0">
                          <a:solidFill>
                            <a:srgbClr val="FF0000"/>
                          </a:solidFill>
                          <a:latin typeface="Arial" charset="0"/>
                          <a:ea typeface="+mn-ea"/>
                          <a:cs typeface="+mn-cs"/>
                        </a:rPr>
                        <a:t>registra</a:t>
                      </a:r>
                      <a:endParaRPr kumimoji="0" lang="hr-HR" sz="1400" b="1" kern="1200" dirty="0">
                        <a:solidFill>
                          <a:srgbClr val="FF0000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Down Arrow 16"/>
          <p:cNvSpPr/>
          <p:nvPr/>
        </p:nvSpPr>
        <p:spPr>
          <a:xfrm>
            <a:off x="3275856" y="4005064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61048"/>
            <a:ext cx="3286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44613"/>
            <a:ext cx="20478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12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III. POSEBNI SLUČAJEVI OTPISA (2)  </a:t>
            </a:r>
            <a:endParaRPr lang="hr-H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124744"/>
            <a:ext cx="8147248" cy="5472608"/>
          </a:xfrm>
        </p:spPr>
        <p:txBody>
          <a:bodyPr>
            <a:noAutofit/>
          </a:bodyPr>
          <a:lstStyle/>
          <a:p>
            <a:pPr marL="662940" lvl="1" indent="-342900" algn="just">
              <a:lnSpc>
                <a:spcPct val="110000"/>
              </a:lnSpc>
              <a:buFont typeface="+mj-lt"/>
              <a:buAutoNum type="alphaUcPeriod" startAt="2"/>
            </a:pPr>
            <a:r>
              <a:rPr lang="hr-HR" sz="1600" b="1" dirty="0" smtClean="0">
                <a:solidFill>
                  <a:srgbClr val="FF0000"/>
                </a:solidFill>
                <a:latin typeface="Arial" charset="0"/>
              </a:rPr>
              <a:t>Otpis </a:t>
            </a:r>
            <a:r>
              <a:rPr lang="hr-HR" sz="1600" b="1" dirty="0">
                <a:solidFill>
                  <a:srgbClr val="FF0000"/>
                </a:solidFill>
                <a:latin typeface="Arial" charset="0"/>
              </a:rPr>
              <a:t>duga s osnove kamata ako se plati glavnica duga </a:t>
            </a:r>
            <a:r>
              <a:rPr lang="hr-HR" sz="1600" b="1" dirty="0" smtClean="0">
                <a:solidFill>
                  <a:srgbClr val="FF0000"/>
                </a:solidFill>
                <a:latin typeface="Arial" charset="0"/>
              </a:rPr>
              <a:t>u cijelosti i jednokratno – članak 28. </a:t>
            </a: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fizičk</a:t>
            </a: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e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 osob</a:t>
            </a: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e -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pravo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trajne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naravi</a:t>
            </a:r>
            <a:endParaRPr lang="hr-HR" sz="1400" dirty="0" smtClean="0">
              <a:solidFill>
                <a:srgbClr val="FF0000"/>
              </a:solidFill>
              <a:latin typeface="Arial" charset="0"/>
            </a:endParaRP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pravne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osobe mogu nadležnom tijelu podnijeti pisani i obrazloženi zahtjev za otpis dospjelog i nedospjelog nenaplaćenog, odnosno neplaćenog duga s osnove kamata u roku 120 dana od stupanja na snagu Uredbe tj. do 9. rujna 2013.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godine</a:t>
            </a: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 (nakon roka – odbaciti zahtjev kao nepravodoban) </a:t>
            </a: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hr-HR" sz="1400" dirty="0">
                <a:solidFill>
                  <a:srgbClr val="FF0000"/>
                </a:solidFill>
                <a:latin typeface="Arial" charset="0"/>
              </a:rPr>
              <a:t>z</a:t>
            </a: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ahtjev ne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mora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podnositi na obrascima </a:t>
            </a: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(ZFO i ZPO) – npr.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obično pismen</a:t>
            </a: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o</a:t>
            </a:r>
            <a:endParaRPr lang="hr-HR" sz="1400" dirty="0">
              <a:solidFill>
                <a:srgbClr val="FF0000"/>
              </a:solidFill>
              <a:latin typeface="Arial" charset="0"/>
            </a:endParaRP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hr-HR" sz="1400" dirty="0">
                <a:solidFill>
                  <a:srgbClr val="FF0000"/>
                </a:solidFill>
                <a:latin typeface="Arial" charset="0"/>
              </a:rPr>
              <a:t>n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adležno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tijelo je dužno u roku 60 dana od dana zaprimanja zahtjeva točno utvrditi stanje duga s osnove glavnice i kamate čiji se otpis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traži</a:t>
            </a:r>
            <a:r>
              <a:rPr lang="hr-HR" sz="1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i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naložit</a:t>
            </a: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 će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plaćanje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duga s osnove glavnice u cijelosti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jednokratno</a:t>
            </a: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hr-HR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? </a:t>
            </a: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ko </a:t>
            </a: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se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u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roku 30 dana od dana usklađenja stanja duga na propisane uplatne račune prihoda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proračuna </a:t>
            </a:r>
            <a:r>
              <a:rPr lang="hr-HR" sz="1400" dirty="0" err="1" smtClean="0">
                <a:solidFill>
                  <a:srgbClr val="FF0000"/>
                </a:solidFill>
                <a:latin typeface="Arial" charset="0"/>
              </a:rPr>
              <a:t>jlprs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jednokratno i u cijelosti (ne dva ili više obroka)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uplati glavnic</a:t>
            </a: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duga za koji podnosi zahtjev za otpis kamata, dospjeli dug s osnove kamata će se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otpisati</a:t>
            </a:r>
            <a:endParaRPr lang="hr-HR" sz="1400" dirty="0" smtClean="0">
              <a:solidFill>
                <a:srgbClr val="FF0000"/>
              </a:solidFill>
              <a:latin typeface="Arial" charset="0"/>
            </a:endParaRP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nadležno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tijelo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zahtjev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s dokazom o uplati glavnice duga i svojim mišljenjem, odnosno konstatiranjem da je glavnica uplaćena u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cijelosti</a:t>
            </a: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 šalje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upravnom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tijelu za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financije</a:t>
            </a: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 koje će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otpisati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potraživanje s osnove kamata ili predložiti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gradonačelniku donošenje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odluke o otpisu potraživanja s osnove kamata ovisno o iznosu duga s osnova kamata koji se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otpisuje</a:t>
            </a:r>
            <a:endParaRPr lang="hr-HR" sz="1400" dirty="0" smtClean="0">
              <a:solidFill>
                <a:srgbClr val="FF0000"/>
              </a:solidFill>
              <a:latin typeface="Arial" charset="0"/>
            </a:endParaRP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endParaRPr lang="vi-VN" sz="1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2291C-CF01-40D8-8609-9E7E690FB9D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542" y="548680"/>
            <a:ext cx="895747" cy="50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83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III. POSEBNI SLUČAJEVI OTPISA (3)  </a:t>
            </a:r>
            <a:endParaRPr lang="hr-H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124744"/>
            <a:ext cx="8147248" cy="5472608"/>
          </a:xfrm>
        </p:spPr>
        <p:txBody>
          <a:bodyPr>
            <a:noAutofit/>
          </a:bodyPr>
          <a:lstStyle/>
          <a:p>
            <a:pPr marL="662940" lvl="1" indent="-342900" algn="just">
              <a:lnSpc>
                <a:spcPct val="110000"/>
              </a:lnSpc>
              <a:buFont typeface="+mj-lt"/>
              <a:buAutoNum type="alphaUcPeriod" startAt="2"/>
            </a:pPr>
            <a:r>
              <a:rPr lang="hr-HR" sz="1600" b="1" dirty="0" smtClean="0">
                <a:solidFill>
                  <a:srgbClr val="FF0000"/>
                </a:solidFill>
                <a:latin typeface="Arial" charset="0"/>
              </a:rPr>
              <a:t>Otpis </a:t>
            </a:r>
            <a:r>
              <a:rPr lang="hr-HR" sz="1600" b="1" dirty="0">
                <a:solidFill>
                  <a:srgbClr val="FF0000"/>
                </a:solidFill>
                <a:latin typeface="Arial" charset="0"/>
              </a:rPr>
              <a:t>duga s osnove kamata ako se plati glavnica duga </a:t>
            </a:r>
            <a:r>
              <a:rPr lang="hr-HR" sz="1600" b="1" dirty="0" smtClean="0">
                <a:solidFill>
                  <a:srgbClr val="FF0000"/>
                </a:solidFill>
                <a:latin typeface="Arial" charset="0"/>
              </a:rPr>
              <a:t>u cijelosti i jednokratno – nastavak </a:t>
            </a: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hr-HR" sz="1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?</a:t>
            </a: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je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li moguće primijeniti navedeni članak u slučajevima kada su pokrenuti sudski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postupci</a:t>
            </a: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? </a:t>
            </a:r>
          </a:p>
          <a:p>
            <a:pPr marL="594360" lvl="2" indent="0" algn="just">
              <a:lnSpc>
                <a:spcPct val="110000"/>
              </a:lnSpc>
              <a:buNone/>
            </a:pP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DA,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članak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28. se može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primijeniti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odnosno po navedenom se članku može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otpisati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dug s osnove kamata, iako je u međuvremenu pokrenut postupak pred nadležnim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tijelima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uslijed kojega bi se trebalo naplatiti predmetno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potraživanje</a:t>
            </a:r>
            <a:endParaRPr lang="hr-HR" sz="1400" dirty="0" smtClean="0">
              <a:solidFill>
                <a:srgbClr val="FF0000"/>
              </a:solidFill>
              <a:latin typeface="Arial" charset="0"/>
            </a:endParaRPr>
          </a:p>
          <a:p>
            <a:pPr lvl="2" algn="just">
              <a:lnSpc>
                <a:spcPct val="110000"/>
              </a:lnSpc>
              <a:buFontTx/>
              <a:buChar char="-"/>
            </a:pP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GLAVNICA =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glavnica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duga osnovnog potraživanja (primjerice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glavnica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kredita) uvećana za troškove postupka koji se vodi pred nadležnim tijelom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sudom), a posljedica je činjenice da podnositelj zahtjeva nije izvršavalo svoje obveze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primjerice nije plaćalo rate u skladu s potpisanim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ugovorom)</a:t>
            </a:r>
            <a:endParaRPr lang="hr-HR" sz="1400" dirty="0">
              <a:solidFill>
                <a:srgbClr val="FF0000"/>
              </a:solidFill>
              <a:latin typeface="Arial" charset="0"/>
            </a:endParaRPr>
          </a:p>
          <a:p>
            <a:pPr marL="662940" lvl="1" indent="-342900" algn="just">
              <a:lnSpc>
                <a:spcPct val="110000"/>
              </a:lnSpc>
              <a:buFont typeface="+mj-lt"/>
              <a:buAutoNum type="alphaUcPeriod" startAt="3"/>
            </a:pPr>
            <a:r>
              <a:rPr lang="vi-VN" sz="1600" b="1" dirty="0" smtClean="0">
                <a:solidFill>
                  <a:srgbClr val="FF0000"/>
                </a:solidFill>
                <a:latin typeface="Arial" charset="0"/>
              </a:rPr>
              <a:t>Otpis </a:t>
            </a:r>
            <a:r>
              <a:rPr lang="vi-VN" sz="1600" b="1" dirty="0">
                <a:solidFill>
                  <a:srgbClr val="FF0000"/>
                </a:solidFill>
                <a:latin typeface="Arial" charset="0"/>
              </a:rPr>
              <a:t>potraživanja na prijedlog Državnog odvjetništva Republike Hrvatske</a:t>
            </a: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hr-HR" sz="1600" dirty="0" smtClean="0">
                <a:solidFill>
                  <a:srgbClr val="FF0000"/>
                </a:solidFill>
                <a:latin typeface="Arial" charset="0"/>
              </a:rPr>
              <a:t>postupci u inozemstvu (do 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10.000,00 </a:t>
            </a:r>
            <a:r>
              <a:rPr lang="vi-VN" sz="1600" dirty="0">
                <a:solidFill>
                  <a:srgbClr val="FF0000"/>
                </a:solidFill>
                <a:latin typeface="Arial" charset="0"/>
              </a:rPr>
              <a:t>kn  (sporovi male vrijednosti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)</a:t>
            </a:r>
            <a:r>
              <a:rPr lang="hr-HR" sz="1600" dirty="0" smtClean="0">
                <a:solidFill>
                  <a:srgbClr val="FF0000"/>
                </a:solidFill>
                <a:latin typeface="Arial" charset="0"/>
              </a:rPr>
              <a:t>), neizvjesnost naplate, nadležnost za otpis 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Ministarstvo </a:t>
            </a:r>
            <a:r>
              <a:rPr lang="vi-VN" sz="1600" dirty="0">
                <a:solidFill>
                  <a:srgbClr val="FF0000"/>
                </a:solidFill>
                <a:latin typeface="Arial" charset="0"/>
              </a:rPr>
              <a:t>financija, odnosno Vlada Republike 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Hrvatske,</a:t>
            </a:r>
            <a:endParaRPr lang="hr-HR" sz="1600" dirty="0" smtClean="0">
              <a:solidFill>
                <a:srgbClr val="FF0000"/>
              </a:solidFill>
              <a:latin typeface="Arial" charset="0"/>
            </a:endParaRPr>
          </a:p>
          <a:p>
            <a:pPr marL="662940" lvl="1" indent="-342900" algn="just">
              <a:lnSpc>
                <a:spcPct val="110000"/>
              </a:lnSpc>
              <a:buFont typeface="+mj-lt"/>
              <a:buAutoNum type="alphaUcPeriod" startAt="4"/>
            </a:pPr>
            <a:r>
              <a:rPr lang="vi-VN" sz="1600" b="1" dirty="0" smtClean="0">
                <a:solidFill>
                  <a:srgbClr val="FF0000"/>
                </a:solidFill>
                <a:latin typeface="Arial" charset="0"/>
              </a:rPr>
              <a:t>Otpis </a:t>
            </a:r>
            <a:r>
              <a:rPr lang="vi-VN" sz="1600" b="1" dirty="0">
                <a:solidFill>
                  <a:srgbClr val="FF0000"/>
                </a:solidFill>
                <a:latin typeface="Arial" charset="0"/>
              </a:rPr>
              <a:t>potraživanja u iznosu do 50,00 kn </a:t>
            </a: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hr-HR" sz="1600" dirty="0">
                <a:solidFill>
                  <a:srgbClr val="FF0000"/>
                </a:solidFill>
                <a:latin typeface="Arial" charset="0"/>
              </a:rPr>
              <a:t>p</a:t>
            </a:r>
            <a:r>
              <a:rPr lang="hr-HR" sz="1600" dirty="0" smtClean="0">
                <a:solidFill>
                  <a:srgbClr val="FF0000"/>
                </a:solidFill>
                <a:latin typeface="Arial" charset="0"/>
              </a:rPr>
              <a:t>ovećanje sa 30,00 na 50,00 kn - 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optimiziranj</a:t>
            </a:r>
            <a:r>
              <a:rPr lang="hr-HR" sz="1600" dirty="0" smtClean="0">
                <a:solidFill>
                  <a:srgbClr val="FF0000"/>
                </a:solidFill>
                <a:latin typeface="Arial" charset="0"/>
              </a:rPr>
              <a:t>e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sz="1600" dirty="0">
                <a:solidFill>
                  <a:srgbClr val="FF0000"/>
                </a:solidFill>
                <a:latin typeface="Arial" charset="0"/>
              </a:rPr>
              <a:t>postupanja </a:t>
            </a:r>
            <a:endParaRPr lang="hr-HR" sz="1600" dirty="0" smtClean="0">
              <a:solidFill>
                <a:srgbClr val="FF0000"/>
              </a:solidFill>
              <a:latin typeface="Arial" charset="0"/>
            </a:endParaRP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nadležno </a:t>
            </a:r>
            <a:r>
              <a:rPr lang="vi-VN" sz="1600" dirty="0">
                <a:solidFill>
                  <a:srgbClr val="FF0000"/>
                </a:solidFill>
                <a:latin typeface="Arial" charset="0"/>
              </a:rPr>
              <a:t>tijelo može otpisati </a:t>
            </a:r>
            <a:r>
              <a:rPr lang="hr-HR" sz="1600" dirty="0" smtClean="0">
                <a:solidFill>
                  <a:srgbClr val="FF0000"/>
                </a:solidFill>
                <a:latin typeface="Arial" charset="0"/>
              </a:rPr>
              <a:t>takvo potraživanje 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bez </a:t>
            </a:r>
            <a:r>
              <a:rPr lang="vi-VN" sz="1600" dirty="0">
                <a:solidFill>
                  <a:srgbClr val="FF0000"/>
                </a:solidFill>
                <a:latin typeface="Arial" charset="0"/>
              </a:rPr>
              <a:t>podnošenja zahtjeva za otpis, jer se smatra da bi troškovi koji bi nastali u postupku obrade i naplate zahtjeva bili veći od iznosa potraživanja koji se 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otpisuje</a:t>
            </a:r>
            <a:endParaRPr lang="vi-VN" sz="1600" dirty="0">
              <a:solidFill>
                <a:srgbClr val="FF0000"/>
              </a:solidFill>
              <a:latin typeface="Arial" charset="0"/>
            </a:endParaRP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endParaRPr lang="vi-VN" sz="1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2291C-CF01-40D8-8609-9E7E690FB9D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04664"/>
            <a:ext cx="86409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2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85010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NADLEŽNOST ZA DONOŠENJE ODLUKA </a:t>
            </a:r>
            <a:endParaRPr lang="hr-H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124744"/>
            <a:ext cx="8424936" cy="5472608"/>
          </a:xfrm>
        </p:spPr>
        <p:txBody>
          <a:bodyPr>
            <a:noAutofit/>
          </a:bodyPr>
          <a:lstStyle/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1600" dirty="0">
                <a:solidFill>
                  <a:srgbClr val="FF0000"/>
                </a:solidFill>
                <a:latin typeface="Arial" charset="0"/>
              </a:rPr>
              <a:t>Zakon o izmjenama i dopunama Zakona o lokalnoj i područnoj (regionalnoj) samoupravi (NN, 144/12)</a:t>
            </a:r>
          </a:p>
          <a:p>
            <a:pPr lvl="2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1400" dirty="0">
                <a:solidFill>
                  <a:srgbClr val="FF0000"/>
                </a:solidFill>
                <a:latin typeface="Arial" charset="0"/>
              </a:rPr>
              <a:t>stupio na snagu dana 29. prosinca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2012</a:t>
            </a: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. </a:t>
            </a:r>
            <a:endParaRPr lang="hr-HR" sz="1400" dirty="0">
              <a:solidFill>
                <a:srgbClr val="FF0000"/>
              </a:solidFill>
              <a:latin typeface="Arial" charset="0"/>
            </a:endParaRP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hr-HR" sz="1600" dirty="0">
                <a:solidFill>
                  <a:srgbClr val="FF0000"/>
                </a:solidFill>
                <a:latin typeface="Arial" charset="0"/>
              </a:rPr>
              <a:t>j</a:t>
            </a:r>
            <a:r>
              <a:rPr lang="hr-HR" sz="1600" dirty="0" smtClean="0">
                <a:solidFill>
                  <a:srgbClr val="FF0000"/>
                </a:solidFill>
                <a:latin typeface="Arial" charset="0"/>
              </a:rPr>
              <a:t>edno od ključnih pitanja proizišlih iz izmjena Zakona</a:t>
            </a:r>
          </a:p>
          <a:p>
            <a:pPr lvl="2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hr-HR" sz="12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raspolaganje </a:t>
            </a:r>
            <a:r>
              <a:rPr lang="hr-HR" sz="1400" dirty="0">
                <a:solidFill>
                  <a:srgbClr val="FF0000"/>
                </a:solidFill>
                <a:latin typeface="Arial" charset="0"/>
              </a:rPr>
              <a:t>imovinom jedinice </a:t>
            </a:r>
            <a:endParaRPr lang="hr-HR" sz="1600" dirty="0" smtClean="0">
              <a:solidFill>
                <a:srgbClr val="FF0000"/>
              </a:solidFill>
              <a:latin typeface="Arial" charset="0"/>
            </a:endParaRP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ograničenja </a:t>
            </a:r>
            <a:r>
              <a:rPr lang="vi-VN" sz="1600" dirty="0">
                <a:solidFill>
                  <a:srgbClr val="FF0000"/>
                </a:solidFill>
                <a:latin typeface="Arial" charset="0"/>
              </a:rPr>
              <a:t>iz Zakona - sva raspolaganja imovinom jedinice, a ne samo stjecanje i otuđivanje nekretnina i pokretnina </a:t>
            </a:r>
            <a:r>
              <a:rPr lang="hr-HR" sz="1600" dirty="0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Čl.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48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.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st</a:t>
            </a: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1.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općinski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načelnik, gradonačelnik, odnosno župan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odlučuje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o stjecanju i otuđivanju nekretnina i pokretnina jedinice lokalne, odnosno područne (regionalne) samouprave i </a:t>
            </a:r>
            <a:r>
              <a:rPr lang="vi-VN" sz="1400" u="sng" dirty="0">
                <a:solidFill>
                  <a:srgbClr val="FF0000"/>
                </a:solidFill>
                <a:latin typeface="Arial" charset="0"/>
              </a:rPr>
              <a:t>raspolaganju ostalom imovinom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 u skladu s navedenim Zakonom, statutom jedinice i posebnim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propisima</a:t>
            </a: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)</a:t>
            </a: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hr-HR" sz="1400" dirty="0">
                <a:solidFill>
                  <a:srgbClr val="FF0000"/>
                </a:solidFill>
                <a:latin typeface="Arial" charset="0"/>
              </a:rPr>
              <a:t>Čl. 48. </a:t>
            </a:r>
            <a:r>
              <a:rPr lang="hr-HR" sz="1400" dirty="0" smtClean="0">
                <a:solidFill>
                  <a:srgbClr val="FF0000"/>
                </a:solidFill>
                <a:latin typeface="Arial" charset="0"/>
              </a:rPr>
              <a:t>st. 2.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općinski </a:t>
            </a:r>
            <a:r>
              <a:rPr lang="vi-VN" sz="1400" dirty="0">
                <a:solidFill>
                  <a:srgbClr val="FF0000"/>
                </a:solidFill>
                <a:latin typeface="Arial" charset="0"/>
              </a:rPr>
              <a:t>načelnik, gradonačelnik, odnosno župan može odlučivati o visini pojedinačne vrijednosti do najviše 0,5% iznosa prihoda bez primitaka ostvarenih u godini koja prethodi godini u kojoj se odlučuje o stjecanju i otuđivanju pokretnina i nekretnina, odnosno raspolaganju ostalom </a:t>
            </a:r>
            <a:r>
              <a:rPr lang="vi-VN" sz="1400" dirty="0" smtClean="0">
                <a:solidFill>
                  <a:srgbClr val="FF0000"/>
                </a:solidFill>
                <a:latin typeface="Arial" charset="0"/>
              </a:rPr>
              <a:t>imovinom</a:t>
            </a:r>
            <a:endParaRPr lang="hr-HR" sz="1400" dirty="0" smtClean="0">
              <a:solidFill>
                <a:srgbClr val="FF0000"/>
              </a:solidFill>
              <a:latin typeface="Arial" charset="0"/>
            </a:endParaRPr>
          </a:p>
          <a:p>
            <a:pPr lvl="2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vi-VN" sz="12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hr-HR" sz="1200" dirty="0" smtClean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vi-VN" sz="1200" dirty="0" smtClean="0">
                <a:solidFill>
                  <a:srgbClr val="FF0000"/>
                </a:solidFill>
                <a:latin typeface="Arial" charset="0"/>
              </a:rPr>
              <a:t>ko </a:t>
            </a:r>
            <a:r>
              <a:rPr lang="vi-VN" sz="1200" dirty="0">
                <a:solidFill>
                  <a:srgbClr val="FF0000"/>
                </a:solidFill>
                <a:latin typeface="Arial" charset="0"/>
              </a:rPr>
              <a:t>je taj iznos veći od 1.000.000,00 kuna, općinski načelnik, gradonačelnik odnosno župan može odlučivati najviše do 1.000.000,00 kuna, a ako je taj iznos manji od 70.000,00 kuna, tada može odlučivati najviše do 70.000,00 kuna.</a:t>
            </a:r>
            <a:endParaRPr lang="vi-VN" sz="1200" dirty="0" smtClean="0">
              <a:solidFill>
                <a:srgbClr val="FF0000"/>
              </a:solidFill>
              <a:latin typeface="Arial" charset="0"/>
            </a:endParaRP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hr-HR" sz="1600" dirty="0">
                <a:solidFill>
                  <a:srgbClr val="FF0000"/>
                </a:solidFill>
                <a:latin typeface="Arial" charset="0"/>
              </a:rPr>
              <a:t>Čl. 48. st. 3. o</a:t>
            </a:r>
            <a:r>
              <a:rPr lang="vi-VN" sz="1600" dirty="0">
                <a:solidFill>
                  <a:srgbClr val="FF0000"/>
                </a:solidFill>
                <a:latin typeface="Arial" charset="0"/>
              </a:rPr>
              <a:t> stjecanju i otuđivanju nekretnina i pokretnina te raspolaganju ostalom imovinom većom od navedenih vrijednosti odlučuje predstavničko tijelo jedinice lokalne, odnosno područne (regionalne) samouprave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2291C-CF01-40D8-8609-9E7E690FB9D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588" y="332656"/>
            <a:ext cx="86409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2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TKO MOŽE PODNIJETI ZAHTJEV? </a:t>
            </a:r>
            <a:endParaRPr lang="hr-H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Char char="Ø"/>
            </a:pP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PRAVNE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I FIZIČKE OSOBE </a:t>
            </a:r>
          </a:p>
          <a:p>
            <a:pPr lvl="1" algn="just">
              <a:buFont typeface="Wingdings" pitchFamily="2" charset="2"/>
              <a:buChar char="Ø"/>
            </a:pPr>
            <a:r>
              <a:rPr lang="vi-VN" sz="1800" dirty="0">
                <a:solidFill>
                  <a:srgbClr val="FF0000"/>
                </a:solidFill>
                <a:latin typeface="Arial" charset="0"/>
              </a:rPr>
              <a:t>dužnik fizička osoba je:</a:t>
            </a:r>
          </a:p>
          <a:p>
            <a:pPr lvl="2" algn="just">
              <a:buFont typeface="Wingdings" pitchFamily="2" charset="2"/>
              <a:buChar char="Ø"/>
            </a:pP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fizička </a:t>
            </a:r>
            <a:r>
              <a:rPr lang="vi-VN" sz="1600" dirty="0">
                <a:solidFill>
                  <a:srgbClr val="FF0000"/>
                </a:solidFill>
                <a:latin typeface="Arial" charset="0"/>
              </a:rPr>
              <a:t>osoba 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–</a:t>
            </a:r>
            <a:r>
              <a:rPr lang="hr-HR" sz="16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građanin</a:t>
            </a:r>
            <a:endParaRPr lang="vi-VN" sz="1600" dirty="0">
              <a:solidFill>
                <a:srgbClr val="FF0000"/>
              </a:solidFill>
              <a:latin typeface="Arial" charset="0"/>
            </a:endParaRPr>
          </a:p>
          <a:p>
            <a:pPr lvl="2" algn="just">
              <a:buFont typeface="Wingdings" pitchFamily="2" charset="2"/>
              <a:buChar char="Ø"/>
            </a:pP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fizička </a:t>
            </a:r>
            <a:r>
              <a:rPr lang="vi-VN" sz="1600" dirty="0">
                <a:solidFill>
                  <a:srgbClr val="FF0000"/>
                </a:solidFill>
                <a:latin typeface="Arial" charset="0"/>
              </a:rPr>
              <a:t>osoba obrtnik 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i</a:t>
            </a:r>
            <a:endParaRPr lang="hr-HR" sz="1600" dirty="0">
              <a:solidFill>
                <a:srgbClr val="FF0000"/>
              </a:solidFill>
              <a:latin typeface="Arial" charset="0"/>
            </a:endParaRPr>
          </a:p>
          <a:p>
            <a:pPr lvl="2" algn="just">
              <a:buFont typeface="Wingdings" pitchFamily="2" charset="2"/>
              <a:buChar char="Ø"/>
            </a:pP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fizička </a:t>
            </a:r>
            <a:r>
              <a:rPr lang="vi-VN" sz="1600" dirty="0">
                <a:solidFill>
                  <a:srgbClr val="FF0000"/>
                </a:solidFill>
                <a:latin typeface="Arial" charset="0"/>
              </a:rPr>
              <a:t>osoba koja obavlja samostalnu 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djelatnost</a:t>
            </a:r>
            <a:r>
              <a:rPr lang="hr-HR" sz="16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(liječnici</a:t>
            </a:r>
            <a:r>
              <a:rPr lang="vi-VN" sz="1600" dirty="0">
                <a:solidFill>
                  <a:srgbClr val="FF0000"/>
                </a:solidFill>
                <a:latin typeface="Arial" charset="0"/>
              </a:rPr>
              <a:t>, veterinari, odvjetnici, javni bilježnici, revizori, 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arhitekti</a:t>
            </a:r>
            <a:r>
              <a:rPr lang="vi-VN" sz="1600" dirty="0">
                <a:solidFill>
                  <a:srgbClr val="FF0000"/>
                </a:solidFill>
                <a:latin typeface="Arial" charset="0"/>
              </a:rPr>
              <a:t>, porezni savjetnici, stečajni upravitelji, 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tumači,</a:t>
            </a:r>
            <a:r>
              <a:rPr lang="hr-HR" sz="16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novinari</a:t>
            </a:r>
            <a:r>
              <a:rPr lang="vi-VN" sz="1600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umjetnici,</a:t>
            </a:r>
            <a:r>
              <a:rPr lang="hr-HR" sz="16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sportaši </a:t>
            </a:r>
            <a:r>
              <a:rPr lang="vi-VN" sz="1600" dirty="0">
                <a:solidFill>
                  <a:srgbClr val="FF0000"/>
                </a:solidFill>
                <a:latin typeface="Arial" charset="0"/>
              </a:rPr>
              <a:t>i dr</a:t>
            </a:r>
            <a:r>
              <a:rPr lang="vi-VN" sz="1600" dirty="0" smtClean="0">
                <a:solidFill>
                  <a:srgbClr val="FF0000"/>
                </a:solidFill>
                <a:latin typeface="Arial" charset="0"/>
              </a:rPr>
              <a:t>.)</a:t>
            </a:r>
            <a:endParaRPr lang="hr-HR" sz="1600" dirty="0">
              <a:solidFill>
                <a:srgbClr val="FF0000"/>
              </a:solidFill>
              <a:latin typeface="Arial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vi-VN" sz="1800" dirty="0">
                <a:solidFill>
                  <a:srgbClr val="FF0000"/>
                </a:solidFill>
                <a:latin typeface="Arial" charset="0"/>
              </a:rPr>
              <a:t>na dužnika fizičku osobu obrtnika i fizičku osobu koja obavlja samostalnu djelatnost primjenjuju se odredbe Uredbe koje se odnose na pravnu osobu </a:t>
            </a:r>
            <a:endParaRPr lang="hr-HR" sz="1800" dirty="0" smtClean="0">
              <a:solidFill>
                <a:srgbClr val="FF0000"/>
              </a:solidFill>
              <a:latin typeface="Arial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hr-HR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?</a:t>
            </a: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 ako je dužnik bio </a:t>
            </a:r>
            <a:r>
              <a:rPr lang="hr-HR" sz="1800" dirty="0">
                <a:solidFill>
                  <a:srgbClr val="FF0000"/>
                </a:solidFill>
                <a:latin typeface="Arial" charset="0"/>
              </a:rPr>
              <a:t>fizička osoba obrtnik </a:t>
            </a: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pa je u međuvremenu obrt zatvoren, dug koji ima je dug fizičke osobe građanina i na njega se primjenjuju odredbe koje se odnose na fizičke osobe  </a:t>
            </a:r>
          </a:p>
          <a:p>
            <a:pPr marL="320040" lvl="1" indent="0">
              <a:buNone/>
            </a:pPr>
            <a:endParaRPr lang="vi-VN" sz="1800" dirty="0">
              <a:solidFill>
                <a:srgbClr val="FF0000"/>
              </a:solidFill>
              <a:latin typeface="Arial" charset="0"/>
            </a:endParaRPr>
          </a:p>
          <a:p>
            <a:pPr marL="320040" lvl="1" indent="0">
              <a:buNone/>
            </a:pPr>
            <a:endParaRPr lang="hr-HR" sz="1800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2291C-CF01-40D8-8609-9E7E690FB9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0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KADA SE PRIMJENJUJE? (1)  </a:t>
            </a:r>
            <a:endParaRPr lang="hr-H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320040" lvl="1" indent="0">
              <a:buNone/>
            </a:pPr>
            <a:endParaRPr lang="hr-HR" sz="1800" dirty="0" smtClean="0">
              <a:solidFill>
                <a:srgbClr val="FF0000"/>
              </a:solidFill>
              <a:latin typeface="Arial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Uredba se primjenjuje kada je riječ o dugovima fizičkih i pravnih osoba prema državi i jedinicama lokalne i područne (regionalne) samouprave, odnosno potraživanjima države i jedinica lokalne i područne (regionalne) samouprave prema tim osobama</a:t>
            </a:r>
          </a:p>
          <a:p>
            <a:pPr lvl="1" algn="just">
              <a:buFont typeface="Wingdings" pitchFamily="2" charset="2"/>
              <a:buChar char="Ø"/>
            </a:pPr>
            <a:r>
              <a:rPr lang="hr-HR" sz="1800" dirty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ug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= svaka dospjela, a nepodmirena obveza prema državi, odnosno jedinici lokalne i područne (regionalne) samouprave koja bi bila prihod državnog proračuna Republike Hrvatske, odnosno proračuna jedinice lokalne i područne (regionalne) samouprave, osim onih s naslova javnih davanja, izuzev naknada za 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koncesije</a:t>
            </a:r>
            <a:endParaRPr lang="vi-VN" sz="1800" dirty="0">
              <a:solidFill>
                <a:srgbClr val="FF0000"/>
              </a:solidFill>
              <a:latin typeface="Arial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potraživanje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= svako potraživanje države, odnosno jedinice lokalne i područne (regionalne) samouprave, koje bi bilo prihod državnog proračuna Republike Hrvatske, odnosno proračuna jedinice lokalne i područne (regionalne) samouprave, osim onih s naslova javnih davanja, izuzev naknada za 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koncesije</a:t>
            </a:r>
            <a:endParaRPr lang="hr-HR" sz="1800" dirty="0" smtClean="0">
              <a:solidFill>
                <a:srgbClr val="FF0000"/>
              </a:solidFill>
              <a:latin typeface="Arial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javna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davanja = sva davanja koja su kao javna davanja utvrđena Općim poreznim zakonom, izuzev naknada za 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koncesije</a:t>
            </a:r>
            <a:endParaRPr lang="vi-VN" sz="1800" dirty="0">
              <a:solidFill>
                <a:srgbClr val="FF0000"/>
              </a:solidFill>
              <a:latin typeface="Arial" charset="0"/>
            </a:endParaRPr>
          </a:p>
          <a:p>
            <a:pPr lvl="1">
              <a:buFont typeface="Wingdings" pitchFamily="2" charset="2"/>
              <a:buChar char="Ø"/>
            </a:pPr>
            <a:endParaRPr lang="vi-VN" sz="1800" dirty="0">
              <a:solidFill>
                <a:srgbClr val="FF0000"/>
              </a:solidFill>
              <a:latin typeface="Arial" charset="0"/>
            </a:endParaRPr>
          </a:p>
          <a:p>
            <a:pPr lvl="1">
              <a:buFont typeface="Wingdings" pitchFamily="2" charset="2"/>
              <a:buChar char="Ø"/>
            </a:pPr>
            <a:endParaRPr lang="hr-HR" sz="1800" dirty="0" smtClean="0">
              <a:latin typeface="Arial" charset="0"/>
            </a:endParaRPr>
          </a:p>
          <a:p>
            <a:pPr lvl="1">
              <a:buFont typeface="Wingdings" pitchFamily="2" charset="2"/>
              <a:buNone/>
            </a:pPr>
            <a:endParaRPr lang="hr-HR" sz="1800" dirty="0" smtClean="0">
              <a:latin typeface="Arial" charset="0"/>
            </a:endParaRPr>
          </a:p>
          <a:p>
            <a:pPr lvl="1"/>
            <a:endParaRPr lang="hr-HR" sz="1800" dirty="0" smtClean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2291C-CF01-40D8-8609-9E7E690FB9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KADA SE PRIMJENJUJE? (2)  </a:t>
            </a:r>
            <a:endParaRPr lang="hr-H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320040" lvl="1" indent="0" algn="just">
              <a:buNone/>
            </a:pP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Dugovi</a:t>
            </a:r>
            <a:r>
              <a:rPr lang="pl-PL" sz="1800" dirty="0" smtClean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hr-HR" sz="1800" dirty="0">
                <a:solidFill>
                  <a:srgbClr val="FF0000"/>
                </a:solidFill>
                <a:latin typeface="Arial" charset="0"/>
              </a:rPr>
              <a:t>odnosno</a:t>
            </a:r>
            <a:r>
              <a:rPr lang="pl-PL" sz="1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potraživanja</a:t>
            </a:r>
          </a:p>
          <a:p>
            <a:pPr lvl="1" algn="just">
              <a:buFont typeface="Wingdings" pitchFamily="2" charset="2"/>
              <a:buChar char="Ø"/>
            </a:pP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utvrđena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pravomoćnim sudskim odlukama</a:t>
            </a:r>
          </a:p>
          <a:p>
            <a:pPr lvl="1" algn="just">
              <a:buFont typeface="Wingdings" pitchFamily="2" charset="2"/>
              <a:buChar char="Ø"/>
            </a:pP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od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zakupa ili iznajmljivanja imovine, a koji su prihod državnog, odnosno lokalnog proračuna</a:t>
            </a:r>
          </a:p>
          <a:p>
            <a:pPr lvl="1" algn="just">
              <a:buFont typeface="Wingdings" pitchFamily="2" charset="2"/>
              <a:buChar char="Ø"/>
            </a:pP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naknada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za korištenje javno-prometnih površina (uplaćuje se po ugovorima koji se sklapa na temelju odluka jedinica lokalne samouprave donešenih na temelju statuta jedinica jer se radi o načinu raspolaganja imovinom jedinica)</a:t>
            </a:r>
          </a:p>
          <a:p>
            <a:pPr lvl="1" algn="just">
              <a:buFont typeface="Wingdings" pitchFamily="2" charset="2"/>
              <a:buChar char="Ø"/>
            </a:pP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s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osnove sklopljenih ugovora (npr. o stipendiranju) </a:t>
            </a:r>
          </a:p>
          <a:p>
            <a:pPr lvl="1" algn="just">
              <a:buFont typeface="Wingdings" pitchFamily="2" charset="2"/>
              <a:buChar char="Ø"/>
            </a:pP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s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osnove novčanih kazni za prekršaje, osim novčanih kazni za porezne prekršaje za koje su ova pitanja uređena Općim poreznim zakonom</a:t>
            </a:r>
          </a:p>
          <a:p>
            <a:pPr lvl="1" algn="just">
              <a:buFont typeface="Wingdings" pitchFamily="2" charset="2"/>
              <a:buChar char="Ø"/>
            </a:pP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s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osnove naknade za koncesije</a:t>
            </a:r>
          </a:p>
          <a:p>
            <a:pPr lvl="1" algn="just">
              <a:buFont typeface="Wingdings" pitchFamily="2" charset="2"/>
              <a:buChar char="Ø"/>
            </a:pP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s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osnove naknade štete za istraživanje i/ili eksploataciju mineralnih sirovina bez potrebnih odobrenja</a:t>
            </a:r>
          </a:p>
          <a:p>
            <a:pPr lvl="1" algn="just">
              <a:buFont typeface="Wingdings" pitchFamily="2" charset="2"/>
              <a:buChar char="Ø"/>
            </a:pP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i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sva druga potraživanja, odnosno dugove čija odgoda, obročna otplata i otpis nisu uređeni Općim poreznim 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zakonom</a:t>
            </a:r>
            <a:endParaRPr lang="vi-VN" sz="1800" dirty="0">
              <a:solidFill>
                <a:srgbClr val="FF0000"/>
              </a:solidFill>
              <a:latin typeface="Arial" charset="0"/>
            </a:endParaRPr>
          </a:p>
          <a:p>
            <a:pPr lvl="1">
              <a:buFont typeface="Wingdings" pitchFamily="2" charset="2"/>
              <a:buChar char="Ø"/>
            </a:pPr>
            <a:endParaRPr lang="hr-HR" sz="1800" dirty="0" smtClean="0">
              <a:solidFill>
                <a:srgbClr val="FF0000"/>
              </a:solidFill>
              <a:latin typeface="Arial" charset="0"/>
            </a:endParaRPr>
          </a:p>
          <a:p>
            <a:pPr lvl="1">
              <a:buFont typeface="Wingdings" pitchFamily="2" charset="2"/>
              <a:buChar char="Ø"/>
            </a:pPr>
            <a:endParaRPr lang="vi-VN" sz="1800" dirty="0">
              <a:solidFill>
                <a:srgbClr val="FF0000"/>
              </a:solidFill>
              <a:latin typeface="Arial" charset="0"/>
            </a:endParaRPr>
          </a:p>
          <a:p>
            <a:pPr lvl="1">
              <a:buFont typeface="Wingdings" pitchFamily="2" charset="2"/>
              <a:buChar char="Ø"/>
            </a:pPr>
            <a:endParaRPr lang="hr-HR" sz="1800" dirty="0" smtClean="0">
              <a:latin typeface="Arial" charset="0"/>
            </a:endParaRPr>
          </a:p>
          <a:p>
            <a:pPr lvl="1">
              <a:buFont typeface="Wingdings" pitchFamily="2" charset="2"/>
              <a:buNone/>
            </a:pPr>
            <a:endParaRPr lang="hr-HR" sz="1800" dirty="0" smtClean="0">
              <a:latin typeface="Arial" charset="0"/>
            </a:endParaRPr>
          </a:p>
          <a:p>
            <a:pPr lvl="1"/>
            <a:endParaRPr lang="hr-HR" sz="1800" dirty="0" smtClean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2291C-CF01-40D8-8609-9E7E690FB9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1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KADA SE PRIMJENJUJE? (3)  </a:t>
            </a:r>
            <a:endParaRPr lang="hr-H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pl-PL" dirty="0">
                <a:solidFill>
                  <a:srgbClr val="FF0000"/>
                </a:solidFill>
                <a:latin typeface="Arial" charset="0"/>
              </a:rPr>
              <a:t>NAČELO POVOLJNOSTI: </a:t>
            </a:r>
          </a:p>
          <a:p>
            <a:pPr lvl="2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vodeći računa o tome da se uvijek u konkretnom slučaju primjenjuje onaj propis koji je za stranku povoljniji, postupci koji su započeli do stupanja na snagu  Uredbe dovršit će se prema odredbama Uredbe o kriterijima, mjerilima i postupku za odgodu plaćanja, obročnu otplatu duga, </a:t>
            </a:r>
            <a:r>
              <a:rPr lang="pl-PL" sz="1800" dirty="0" smtClean="0">
                <a:solidFill>
                  <a:srgbClr val="FF0000"/>
                </a:solidFill>
                <a:latin typeface="Arial" charset="0"/>
              </a:rPr>
              <a:t>te </a:t>
            </a: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prodaju</a:t>
            </a:r>
            <a:r>
              <a:rPr lang="pl-PL" sz="1800" dirty="0" smtClean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pl-PL" sz="1800" dirty="0" err="1">
                <a:solidFill>
                  <a:srgbClr val="FF0000"/>
                </a:solidFill>
                <a:latin typeface="Arial" charset="0"/>
              </a:rPr>
              <a:t>otpis</a:t>
            </a:r>
            <a:r>
              <a:rPr lang="pl-PL" sz="1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l-PL" sz="1800" dirty="0" err="1">
                <a:solidFill>
                  <a:srgbClr val="FF0000"/>
                </a:solidFill>
                <a:latin typeface="Arial" charset="0"/>
              </a:rPr>
              <a:t>ili</a:t>
            </a:r>
            <a:r>
              <a:rPr lang="pl-PL" sz="1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l-PL" sz="1800" dirty="0" err="1">
                <a:solidFill>
                  <a:srgbClr val="FF0000"/>
                </a:solidFill>
                <a:latin typeface="Arial" charset="0"/>
              </a:rPr>
              <a:t>djelomičan</a:t>
            </a:r>
            <a:r>
              <a:rPr lang="pl-PL" sz="1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l-PL" sz="1800" dirty="0" err="1">
                <a:solidFill>
                  <a:srgbClr val="FF0000"/>
                </a:solidFill>
                <a:latin typeface="Arial" charset="0"/>
              </a:rPr>
              <a:t>otpis</a:t>
            </a:r>
            <a:r>
              <a:rPr lang="pl-PL" sz="1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hr-HR" sz="1800" dirty="0">
                <a:solidFill>
                  <a:srgbClr val="FF0000"/>
                </a:solidFill>
                <a:latin typeface="Arial" charset="0"/>
              </a:rPr>
              <a:t>potraživanja</a:t>
            </a:r>
            <a:r>
              <a:rPr lang="pl-PL" sz="1800" dirty="0">
                <a:solidFill>
                  <a:srgbClr val="FF0000"/>
                </a:solidFill>
                <a:latin typeface="Arial" charset="0"/>
              </a:rPr>
              <a:t> (</a:t>
            </a:r>
            <a:r>
              <a:rPr lang="pl-PL" sz="1800" dirty="0" err="1">
                <a:solidFill>
                  <a:srgbClr val="FF0000"/>
                </a:solidFill>
                <a:latin typeface="Arial" charset="0"/>
              </a:rPr>
              <a:t>Narodne</a:t>
            </a:r>
            <a:r>
              <a:rPr lang="pl-PL" sz="1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l-PL" sz="1800" dirty="0" err="1">
                <a:solidFill>
                  <a:srgbClr val="FF0000"/>
                </a:solidFill>
                <a:latin typeface="Arial" charset="0"/>
              </a:rPr>
              <a:t>novine</a:t>
            </a:r>
            <a:r>
              <a:rPr lang="pl-PL" sz="1800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pl-PL" sz="1800" dirty="0" err="1">
                <a:solidFill>
                  <a:srgbClr val="FF0000"/>
                </a:solidFill>
                <a:latin typeface="Arial" charset="0"/>
              </a:rPr>
              <a:t>broj</a:t>
            </a:r>
            <a:r>
              <a:rPr lang="pl-PL" sz="1800" dirty="0">
                <a:solidFill>
                  <a:srgbClr val="FF0000"/>
                </a:solidFill>
                <a:latin typeface="Arial" charset="0"/>
              </a:rPr>
              <a:t>. 76/12) </a:t>
            </a:r>
            <a:r>
              <a:rPr lang="pl-PL" sz="1800" dirty="0" err="1">
                <a:solidFill>
                  <a:srgbClr val="FF0000"/>
                </a:solidFill>
                <a:latin typeface="Arial" charset="0"/>
              </a:rPr>
              <a:t>ukoliko</a:t>
            </a:r>
            <a:r>
              <a:rPr lang="pl-PL" sz="1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l-PL" sz="1800" dirty="0" err="1">
                <a:solidFill>
                  <a:srgbClr val="FF0000"/>
                </a:solidFill>
                <a:latin typeface="Arial" charset="0"/>
              </a:rPr>
              <a:t>su</a:t>
            </a:r>
            <a:r>
              <a:rPr lang="pl-PL" sz="1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l-PL" sz="1800" dirty="0" err="1">
                <a:solidFill>
                  <a:srgbClr val="FF0000"/>
                </a:solidFill>
                <a:latin typeface="Arial" charset="0"/>
              </a:rPr>
              <a:t>iste</a:t>
            </a:r>
            <a:r>
              <a:rPr lang="pl-PL" sz="1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l-PL" sz="1800" dirty="0" err="1">
                <a:solidFill>
                  <a:srgbClr val="FF0000"/>
                </a:solidFill>
                <a:latin typeface="Arial" charset="0"/>
              </a:rPr>
              <a:t>povoljnije</a:t>
            </a:r>
            <a:r>
              <a:rPr lang="pl-PL" sz="1800" dirty="0">
                <a:solidFill>
                  <a:srgbClr val="FF0000"/>
                </a:solidFill>
                <a:latin typeface="Arial" charset="0"/>
              </a:rPr>
              <a:t> za </a:t>
            </a:r>
            <a:r>
              <a:rPr lang="pl-PL" sz="1800" dirty="0" err="1">
                <a:solidFill>
                  <a:srgbClr val="FF0000"/>
                </a:solidFill>
                <a:latin typeface="Arial" charset="0"/>
              </a:rPr>
              <a:t>podnositelja</a:t>
            </a:r>
            <a:r>
              <a:rPr lang="pl-PL" sz="1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l-PL" sz="1800" dirty="0" err="1" smtClean="0">
                <a:solidFill>
                  <a:srgbClr val="FF0000"/>
                </a:solidFill>
                <a:latin typeface="Arial" charset="0"/>
              </a:rPr>
              <a:t>zahtjeve</a:t>
            </a:r>
            <a:endParaRPr lang="pl-PL" sz="1800" dirty="0" smtClean="0">
              <a:solidFill>
                <a:srgbClr val="FF0000"/>
              </a:solidFill>
              <a:latin typeface="Arial" charset="0"/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endParaRPr lang="hr-HR" sz="1800" dirty="0">
              <a:solidFill>
                <a:srgbClr val="FF0000"/>
              </a:solidFill>
              <a:latin typeface="Arial" charset="0"/>
            </a:endParaRPr>
          </a:p>
          <a:p>
            <a:pPr lvl="1">
              <a:buFont typeface="Wingdings" pitchFamily="2" charset="2"/>
              <a:buChar char="Ø"/>
            </a:pPr>
            <a:endParaRPr lang="vi-VN" sz="1800" dirty="0">
              <a:solidFill>
                <a:srgbClr val="FF0000"/>
              </a:solidFill>
              <a:latin typeface="Arial" charset="0"/>
            </a:endParaRPr>
          </a:p>
          <a:p>
            <a:pPr lvl="1">
              <a:buFont typeface="Wingdings" pitchFamily="2" charset="2"/>
              <a:buChar char="Ø"/>
            </a:pPr>
            <a:endParaRPr lang="hr-HR" sz="1800" dirty="0" smtClean="0">
              <a:latin typeface="Arial" charset="0"/>
            </a:endParaRPr>
          </a:p>
          <a:p>
            <a:pPr lvl="1">
              <a:buFont typeface="Wingdings" pitchFamily="2" charset="2"/>
              <a:buNone/>
            </a:pPr>
            <a:endParaRPr lang="hr-HR" sz="1800" dirty="0" smtClean="0">
              <a:latin typeface="Arial" charset="0"/>
            </a:endParaRPr>
          </a:p>
          <a:p>
            <a:pPr lvl="1"/>
            <a:endParaRPr lang="hr-HR" sz="1800" dirty="0" smtClean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2291C-CF01-40D8-8609-9E7E690FB9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5064"/>
            <a:ext cx="3024187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45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KADA SE NE PRIMJENJUJE? (1)  </a:t>
            </a:r>
            <a:endParaRPr lang="hr-H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na javna </a:t>
            </a:r>
            <a:r>
              <a:rPr lang="hr-HR" sz="1800" dirty="0">
                <a:solidFill>
                  <a:srgbClr val="FF0000"/>
                </a:solidFill>
                <a:latin typeface="Arial" charset="0"/>
              </a:rPr>
              <a:t>davanja u smislu Općeg poreznog zakona (osim koncesija</a:t>
            </a: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)</a:t>
            </a:r>
          </a:p>
          <a:p>
            <a:pPr lvl="2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1600" dirty="0" smtClean="0">
                <a:solidFill>
                  <a:srgbClr val="FF0000"/>
                </a:solidFill>
                <a:latin typeface="Arial" charset="0"/>
              </a:rPr>
              <a:t>ta </a:t>
            </a:r>
            <a:r>
              <a:rPr lang="hr-HR" sz="1600" dirty="0">
                <a:solidFill>
                  <a:srgbClr val="FF0000"/>
                </a:solidFill>
                <a:latin typeface="Arial" charset="0"/>
              </a:rPr>
              <a:t>pitanja za javna davanja regulirana Općim poreznim zakonom, dijelom Zakonom o financijskom poslovanju i </a:t>
            </a:r>
            <a:r>
              <a:rPr lang="hr-HR" sz="1600" dirty="0" err="1">
                <a:solidFill>
                  <a:srgbClr val="FF0000"/>
                </a:solidFill>
                <a:latin typeface="Arial" charset="0"/>
              </a:rPr>
              <a:t>predstečajnoj</a:t>
            </a:r>
            <a:r>
              <a:rPr lang="hr-HR" sz="1600" dirty="0">
                <a:solidFill>
                  <a:srgbClr val="FF0000"/>
                </a:solidFill>
                <a:latin typeface="Arial" charset="0"/>
              </a:rPr>
              <a:t> nagodbi te Zakonom o naplati poreznog duga fizičkih </a:t>
            </a:r>
            <a:r>
              <a:rPr lang="hr-HR" sz="1600" dirty="0" smtClean="0">
                <a:solidFill>
                  <a:srgbClr val="FF0000"/>
                </a:solidFill>
                <a:latin typeface="Arial" charset="0"/>
              </a:rPr>
              <a:t>osobama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1800" dirty="0">
                <a:solidFill>
                  <a:srgbClr val="FF0000"/>
                </a:solidFill>
                <a:latin typeface="Arial" charset="0"/>
              </a:rPr>
              <a:t>na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spomeničku rentu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1800" dirty="0">
                <a:solidFill>
                  <a:srgbClr val="FF0000"/>
                </a:solidFill>
                <a:latin typeface="Arial" charset="0"/>
              </a:rPr>
              <a:t>n</a:t>
            </a: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a 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doprinos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komorama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na 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članarine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turističkim zajednicama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1800" dirty="0">
                <a:solidFill>
                  <a:srgbClr val="FF0000"/>
                </a:solidFill>
                <a:latin typeface="Arial" charset="0"/>
              </a:rPr>
              <a:t>n</a:t>
            </a: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a 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komunalnu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naknadu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1800" dirty="0">
                <a:solidFill>
                  <a:srgbClr val="FF0000"/>
                </a:solidFill>
                <a:latin typeface="Arial" charset="0"/>
              </a:rPr>
              <a:t>n</a:t>
            </a: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a 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komunalni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doprinos </a:t>
            </a:r>
            <a:endParaRPr lang="hr-HR" sz="1800" dirty="0" smtClean="0">
              <a:solidFill>
                <a:srgbClr val="FF0000"/>
              </a:solidFill>
              <a:latin typeface="Arial" charset="0"/>
            </a:endParaRP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pl-PL" sz="1800" dirty="0" smtClean="0">
                <a:solidFill>
                  <a:srgbClr val="FF0000"/>
                </a:solidFill>
                <a:latin typeface="Arial" charset="0"/>
              </a:rPr>
              <a:t>na </a:t>
            </a: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naknadu za nezakonito izgrađene zgrade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1800" dirty="0" smtClean="0">
                <a:solidFill>
                  <a:srgbClr val="FF0000"/>
                </a:solidFill>
                <a:latin typeface="Arial" charset="0"/>
              </a:rPr>
              <a:t>na 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druga </a:t>
            </a:r>
            <a:r>
              <a:rPr lang="vi-VN" sz="1800" dirty="0">
                <a:solidFill>
                  <a:srgbClr val="FF0000"/>
                </a:solidFill>
                <a:latin typeface="Arial" charset="0"/>
              </a:rPr>
              <a:t>davanja čija je obročna otplata ili prodaja, otpis ili djelomičan otpis uređen posebnim propisima, odnosno propisima kojima je određena i naplata </a:t>
            </a:r>
            <a:r>
              <a:rPr lang="vi-VN" sz="1800" dirty="0" smtClean="0">
                <a:solidFill>
                  <a:srgbClr val="FF0000"/>
                </a:solidFill>
                <a:latin typeface="Arial" charset="0"/>
              </a:rPr>
              <a:t>istih</a:t>
            </a:r>
            <a:endParaRPr lang="vi-VN" sz="1800" dirty="0">
              <a:solidFill>
                <a:srgbClr val="FF0000"/>
              </a:solidFill>
              <a:latin typeface="Arial" charset="0"/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endParaRPr lang="hr-HR" sz="1800" dirty="0">
              <a:solidFill>
                <a:srgbClr val="FF0000"/>
              </a:solidFill>
              <a:latin typeface="Arial" charset="0"/>
            </a:endParaRPr>
          </a:p>
          <a:p>
            <a:pPr lvl="1">
              <a:buFont typeface="Wingdings" pitchFamily="2" charset="2"/>
              <a:buChar char="Ø"/>
            </a:pPr>
            <a:endParaRPr lang="vi-VN" sz="1800" dirty="0">
              <a:solidFill>
                <a:srgbClr val="FF0000"/>
              </a:solidFill>
              <a:latin typeface="Arial" charset="0"/>
            </a:endParaRPr>
          </a:p>
          <a:p>
            <a:pPr marL="320040" lvl="1" indent="0">
              <a:buNone/>
            </a:pPr>
            <a:endParaRPr lang="hr-HR" sz="1800" dirty="0" smtClean="0">
              <a:latin typeface="Arial" charset="0"/>
            </a:endParaRPr>
          </a:p>
          <a:p>
            <a:pPr lvl="1">
              <a:buFont typeface="Wingdings" pitchFamily="2" charset="2"/>
              <a:buNone/>
            </a:pPr>
            <a:endParaRPr lang="hr-HR" sz="1800" dirty="0" smtClean="0">
              <a:latin typeface="Arial" charset="0"/>
            </a:endParaRPr>
          </a:p>
          <a:p>
            <a:pPr lvl="1"/>
            <a:endParaRPr lang="hr-HR" sz="1800" dirty="0" smtClean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2291C-CF01-40D8-8609-9E7E690FB9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40" y="2564904"/>
            <a:ext cx="1551295" cy="104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21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KADA SE NE PRIMJENJUJE? (2)  </a:t>
            </a:r>
            <a:endParaRPr lang="hr-H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vi-VN" sz="2000" dirty="0">
                <a:solidFill>
                  <a:srgbClr val="FF0000"/>
                </a:solidFill>
                <a:latin typeface="Arial" charset="0"/>
              </a:rPr>
              <a:t>Zakonom o komunalnom gospodarstvu propisan je način utvrđivanja obveze plaćanja komunalne naknade i komunalnog doprinosa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vi-VN" sz="2000" dirty="0">
                <a:solidFill>
                  <a:srgbClr val="FF0000"/>
                </a:solidFill>
                <a:latin typeface="Arial" charset="0"/>
              </a:rPr>
              <a:t>za komunalni doprinos izričito je navedeno da je javno davanje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vi-VN" sz="2000" dirty="0">
                <a:solidFill>
                  <a:srgbClr val="FF0000"/>
                </a:solidFill>
                <a:latin typeface="Arial" charset="0"/>
              </a:rPr>
              <a:t>u pogledu prisilne naplate Zakon upućuje na primjenu Općeg poreznog </a:t>
            </a:r>
            <a:r>
              <a:rPr lang="vi-VN" sz="2000" dirty="0" smtClean="0">
                <a:solidFill>
                  <a:srgbClr val="FF0000"/>
                </a:solidFill>
                <a:latin typeface="Arial" charset="0"/>
              </a:rPr>
              <a:t>zakona</a:t>
            </a:r>
            <a:endParaRPr lang="hr-HR" sz="2000" dirty="0" smtClean="0">
              <a:solidFill>
                <a:srgbClr val="FF0000"/>
              </a:solidFill>
              <a:latin typeface="Arial" charset="0"/>
            </a:endParaRP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vi-VN" sz="2000" dirty="0" smtClean="0">
                <a:solidFill>
                  <a:srgbClr val="FF0000"/>
                </a:solidFill>
                <a:latin typeface="Arial" charset="0"/>
              </a:rPr>
              <a:t>OPZ </a:t>
            </a:r>
            <a:r>
              <a:rPr lang="vi-VN" sz="2000" dirty="0">
                <a:solidFill>
                  <a:srgbClr val="FF0000"/>
                </a:solidFill>
                <a:latin typeface="Arial" charset="0"/>
              </a:rPr>
              <a:t>je opći propis kojim se uređuju javna davanja i primjenjuje se ako posebnim propisom kojim se uređuje pojedino javno davanje pojedina pitanja nisu uređena na drugačiji </a:t>
            </a:r>
            <a:r>
              <a:rPr lang="vi-VN" sz="2000" dirty="0" smtClean="0">
                <a:solidFill>
                  <a:srgbClr val="FF0000"/>
                </a:solidFill>
                <a:latin typeface="Arial" charset="0"/>
              </a:rPr>
              <a:t>način</a:t>
            </a:r>
            <a:endParaRPr lang="hr-HR" sz="2000" dirty="0" smtClean="0">
              <a:solidFill>
                <a:srgbClr val="FF0000"/>
              </a:solidFill>
              <a:latin typeface="Arial" charset="0"/>
            </a:endParaRP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2000" dirty="0">
                <a:solidFill>
                  <a:srgbClr val="FF0000"/>
                </a:solidFill>
                <a:latin typeface="Arial" charset="0"/>
              </a:rPr>
              <a:t>k</a:t>
            </a:r>
            <a:r>
              <a:rPr lang="hr-HR" sz="2000" dirty="0" smtClean="0">
                <a:solidFill>
                  <a:srgbClr val="FF0000"/>
                </a:solidFill>
                <a:latin typeface="Arial" charset="0"/>
              </a:rPr>
              <a:t>ako </a:t>
            </a:r>
            <a:r>
              <a:rPr lang="vi-VN" sz="2000" dirty="0" smtClean="0">
                <a:solidFill>
                  <a:srgbClr val="FF0000"/>
                </a:solidFill>
                <a:latin typeface="Arial" charset="0"/>
              </a:rPr>
              <a:t>obročna </a:t>
            </a:r>
            <a:r>
              <a:rPr lang="vi-VN" sz="2000" dirty="0">
                <a:solidFill>
                  <a:srgbClr val="FF0000"/>
                </a:solidFill>
                <a:latin typeface="Arial" charset="0"/>
              </a:rPr>
              <a:t>otplata i otpis nisu uređeni posebnim propisom (Zakonom o komunalnom gospodarstvu) na ta pitanja primjenjuje se opći propis (Opći porezni zakon</a:t>
            </a:r>
            <a:r>
              <a:rPr lang="vi-VN" sz="2000" dirty="0" smtClean="0">
                <a:solidFill>
                  <a:srgbClr val="FF0000"/>
                </a:solidFill>
                <a:latin typeface="Arial" charset="0"/>
              </a:rPr>
              <a:t>)</a:t>
            </a:r>
            <a:endParaRPr lang="vi-VN" sz="2000" dirty="0">
              <a:solidFill>
                <a:srgbClr val="FF0000"/>
              </a:solidFill>
              <a:latin typeface="Arial" charset="0"/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endParaRPr lang="hr-HR" sz="1800" dirty="0">
              <a:solidFill>
                <a:srgbClr val="FF0000"/>
              </a:solidFill>
              <a:latin typeface="Arial" charset="0"/>
            </a:endParaRPr>
          </a:p>
          <a:p>
            <a:pPr lvl="1">
              <a:buFont typeface="Wingdings" pitchFamily="2" charset="2"/>
              <a:buChar char="Ø"/>
            </a:pPr>
            <a:endParaRPr lang="vi-VN" sz="1800" dirty="0">
              <a:solidFill>
                <a:srgbClr val="FF0000"/>
              </a:solidFill>
              <a:latin typeface="Arial" charset="0"/>
            </a:endParaRPr>
          </a:p>
          <a:p>
            <a:pPr lvl="1">
              <a:buFont typeface="Wingdings" pitchFamily="2" charset="2"/>
              <a:buChar char="Ø"/>
            </a:pPr>
            <a:endParaRPr lang="hr-HR" sz="1800" dirty="0" smtClean="0">
              <a:latin typeface="Arial" charset="0"/>
            </a:endParaRPr>
          </a:p>
          <a:p>
            <a:pPr lvl="1">
              <a:buFont typeface="Wingdings" pitchFamily="2" charset="2"/>
              <a:buNone/>
            </a:pPr>
            <a:endParaRPr lang="hr-HR" sz="1800" dirty="0" smtClean="0">
              <a:latin typeface="Arial" charset="0"/>
            </a:endParaRPr>
          </a:p>
          <a:p>
            <a:pPr lvl="1"/>
            <a:endParaRPr lang="hr-HR" sz="1800" dirty="0" smtClean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2291C-CF01-40D8-8609-9E7E690FB9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6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 </a:t>
            </a:r>
            <a:r>
              <a:rPr lang="hr-HR" dirty="0" smtClean="0"/>
              <a:t>KAKO OTPISATI KOMUNALNU NAKNADU?</a:t>
            </a:r>
            <a:r>
              <a:rPr lang="hr-HR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hr-H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lvl="1" indent="0">
              <a:buNone/>
            </a:pPr>
            <a:endParaRPr lang="vi-VN" sz="1800" dirty="0">
              <a:solidFill>
                <a:srgbClr val="FF0000"/>
              </a:solidFill>
              <a:latin typeface="Arial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2000" dirty="0">
                <a:solidFill>
                  <a:srgbClr val="FF0000"/>
                </a:solidFill>
                <a:latin typeface="Arial" charset="0"/>
              </a:rPr>
              <a:t>čelnik uvijek mora poduzeti sve potrebne radnje kako bi pokušao naplatiti potraživanja koja </a:t>
            </a:r>
            <a:r>
              <a:rPr lang="hr-HR" sz="2000" dirty="0" smtClean="0">
                <a:solidFill>
                  <a:srgbClr val="FF0000"/>
                </a:solidFill>
                <a:latin typeface="Arial" charset="0"/>
              </a:rPr>
              <a:t>JLPRS ima</a:t>
            </a:r>
            <a:endParaRPr lang="hr-HR" sz="2000" dirty="0">
              <a:solidFill>
                <a:srgbClr val="FF0000"/>
              </a:solidFill>
              <a:latin typeface="Arial" charset="0"/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1600" dirty="0">
                <a:solidFill>
                  <a:srgbClr val="FF0000"/>
                </a:solidFill>
                <a:latin typeface="Arial" charset="0"/>
              </a:rPr>
              <a:t>slanje opomena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1600" dirty="0">
                <a:solidFill>
                  <a:srgbClr val="FF0000"/>
                </a:solidFill>
                <a:latin typeface="Arial" charset="0"/>
              </a:rPr>
              <a:t>slanje požurnica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1600" dirty="0">
                <a:solidFill>
                  <a:srgbClr val="FF0000"/>
                </a:solidFill>
                <a:latin typeface="Arial" charset="0"/>
              </a:rPr>
              <a:t>pokretanje postupaka prisilne naplate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1600" dirty="0">
                <a:solidFill>
                  <a:srgbClr val="FF0000"/>
                </a:solidFill>
                <a:latin typeface="Arial" charset="0"/>
              </a:rPr>
              <a:t>sklapanje nagodbe o obročnoj otplati  ili odgodi plaćanja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2000" dirty="0">
                <a:solidFill>
                  <a:srgbClr val="FF0000"/>
                </a:solidFill>
                <a:latin typeface="Arial" charset="0"/>
              </a:rPr>
              <a:t>CILJ:  naplatiti potraživanje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2000" dirty="0">
                <a:solidFill>
                  <a:srgbClr val="FF0000"/>
                </a:solidFill>
                <a:latin typeface="Arial" charset="0"/>
              </a:rPr>
              <a:t>IZVJEŠĆE O OBAVLJENIM REVIZIJAMA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1600" dirty="0">
                <a:solidFill>
                  <a:srgbClr val="FF0000"/>
                </a:solidFill>
                <a:latin typeface="Arial" charset="0"/>
              </a:rPr>
              <a:t>	“... nisu poduzimane pravodobne mjere </a:t>
            </a:r>
            <a:r>
              <a:rPr lang="hr-HR" sz="1600" dirty="0" smtClean="0">
                <a:solidFill>
                  <a:srgbClr val="FF0000"/>
                </a:solidFill>
                <a:latin typeface="Arial" charset="0"/>
              </a:rPr>
              <a:t>naplate, upućivanjem </a:t>
            </a:r>
            <a:r>
              <a:rPr lang="hr-HR" sz="1600" dirty="0">
                <a:solidFill>
                  <a:srgbClr val="FF0000"/>
                </a:solidFill>
                <a:latin typeface="Arial" charset="0"/>
              </a:rPr>
              <a:t>opomena i ovršnim prijedlozima ...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1600" dirty="0">
                <a:solidFill>
                  <a:srgbClr val="FF0000"/>
                </a:solidFill>
                <a:latin typeface="Arial" charset="0"/>
              </a:rPr>
              <a:t>	... Državni ured za reviziju nalaže poduzimanje potrebnih mjera naplate potraživanja ...”</a:t>
            </a:r>
          </a:p>
          <a:p>
            <a:pPr lvl="1">
              <a:buFont typeface="Wingdings" pitchFamily="2" charset="2"/>
              <a:buChar char="Ø"/>
            </a:pPr>
            <a:endParaRPr lang="hr-HR" sz="1800" dirty="0" smtClean="0">
              <a:latin typeface="Arial" charset="0"/>
            </a:endParaRPr>
          </a:p>
          <a:p>
            <a:pPr lvl="1">
              <a:buFont typeface="Wingdings" pitchFamily="2" charset="2"/>
              <a:buNone/>
            </a:pPr>
            <a:endParaRPr lang="hr-HR" sz="1800" dirty="0" smtClean="0">
              <a:latin typeface="Arial" charset="0"/>
            </a:endParaRPr>
          </a:p>
          <a:p>
            <a:pPr lvl="1"/>
            <a:endParaRPr lang="hr-HR" sz="1800" dirty="0" smtClean="0"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229200"/>
            <a:ext cx="262731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2291C-CF01-40D8-8609-9E7E690FB9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9003</TotalTime>
  <Words>3890</Words>
  <Application>Microsoft Office PowerPoint</Application>
  <PresentationFormat>On-screen Show (4:3)</PresentationFormat>
  <Paragraphs>257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Equity</vt:lpstr>
      <vt:lpstr> Uredba o kriterijima, mjerilima i postupku za odgodu plaćanja, obročnu otplatu duga te prodaju, otpis ili djelomičan otpis potraživanja  </vt:lpstr>
      <vt:lpstr>ZAŠTO? </vt:lpstr>
      <vt:lpstr>TKO MOŽE PODNIJETI ZAHTJEV? </vt:lpstr>
      <vt:lpstr>KADA SE PRIMJENJUJE? (1)  </vt:lpstr>
      <vt:lpstr>KADA SE PRIMJENJUJE? (2)  </vt:lpstr>
      <vt:lpstr>KADA SE PRIMJENJUJE? (3)  </vt:lpstr>
      <vt:lpstr>KADA SE NE PRIMJENJUJE? (1)  </vt:lpstr>
      <vt:lpstr>KADA SE NE PRIMJENJUJE? (2)  </vt:lpstr>
      <vt:lpstr>? KAKO OTPISATI KOMUNALNU NAKNADU? </vt:lpstr>
      <vt:lpstr>ZASTARA (1) </vt:lpstr>
      <vt:lpstr>ZASTARA (2) </vt:lpstr>
      <vt:lpstr>ZASTARA (3) </vt:lpstr>
      <vt:lpstr>ZASTARA (4) </vt:lpstr>
      <vt:lpstr>I. ODGODA PLAĆANJA I OBROČNA OTPLATA DUGA (1) </vt:lpstr>
      <vt:lpstr>I. ODGODA PLAĆANJA I OBROČNA OTPLATA DUGA (2) </vt:lpstr>
      <vt:lpstr>I. ODGODA PLAĆANJA I OBROČNA OTPLATA DUGA (3) </vt:lpstr>
      <vt:lpstr>I. ODGODA PLAĆANJA I OBROČNA OTPLATA DUGA (4) </vt:lpstr>
      <vt:lpstr>I. ODGODA PLAĆANJA I OBROČNA OTPLATA DUGA – kriteriji (1) </vt:lpstr>
      <vt:lpstr>I. ODGODA PLAĆANJA I OBROČNA OTPLATA DUGA – kriteriji (2) </vt:lpstr>
      <vt:lpstr>NADZOR I PRAĆENJE </vt:lpstr>
      <vt:lpstr>II. OTPIS ILI DJELOMIČAN OTPIS POTRAŽIVANJA (1) </vt:lpstr>
      <vt:lpstr>II. OTPIS ILI DJELOMIČAN OTPIS POTRAŽIVANJA (2) </vt:lpstr>
      <vt:lpstr>II. OTPIS ILI DJELOMIČAN OTPIS POTRAŽIVANJA – kriteriji</vt:lpstr>
      <vt:lpstr>III. POSEBNI SLUČAJEVI OTPISA (1)  </vt:lpstr>
      <vt:lpstr>III. POSEBNI SLUČAJEVI OTPISA (2)  </vt:lpstr>
      <vt:lpstr>III. POSEBNI SLUČAJEVI OTPISA (3)  </vt:lpstr>
      <vt:lpstr>NADLEŽNOST ZA DONOŠENJE ODLUKA </vt:lpstr>
    </vt:vector>
  </TitlesOfParts>
  <Company>mfin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mfadmin</dc:creator>
  <cp:lastModifiedBy>User</cp:lastModifiedBy>
  <cp:revision>977</cp:revision>
  <cp:lastPrinted>2013-07-02T10:12:25Z</cp:lastPrinted>
  <dcterms:created xsi:type="dcterms:W3CDTF">2006-10-09T13:07:54Z</dcterms:created>
  <dcterms:modified xsi:type="dcterms:W3CDTF">2013-07-02T10:41:09Z</dcterms:modified>
</cp:coreProperties>
</file>