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9"/>
  </p:notesMasterIdLst>
  <p:sldIdLst>
    <p:sldId id="283" r:id="rId2"/>
    <p:sldId id="287" r:id="rId3"/>
    <p:sldId id="281" r:id="rId4"/>
    <p:sldId id="260" r:id="rId5"/>
    <p:sldId id="261" r:id="rId6"/>
    <p:sldId id="257" r:id="rId7"/>
    <p:sldId id="258" r:id="rId8"/>
    <p:sldId id="259" r:id="rId9"/>
    <p:sldId id="262" r:id="rId10"/>
    <p:sldId id="263" r:id="rId11"/>
    <p:sldId id="264" r:id="rId12"/>
    <p:sldId id="266" r:id="rId13"/>
    <p:sldId id="267" r:id="rId14"/>
    <p:sldId id="268" r:id="rId15"/>
    <p:sldId id="269" r:id="rId16"/>
    <p:sldId id="286" r:id="rId17"/>
    <p:sldId id="289" r:id="rId18"/>
    <p:sldId id="288" r:id="rId19"/>
    <p:sldId id="271" r:id="rId20"/>
    <p:sldId id="272" r:id="rId21"/>
    <p:sldId id="273" r:id="rId22"/>
    <p:sldId id="274" r:id="rId23"/>
    <p:sldId id="276" r:id="rId24"/>
    <p:sldId id="277" r:id="rId25"/>
    <p:sldId id="280" r:id="rId26"/>
    <p:sldId id="284" r:id="rId27"/>
    <p:sldId id="285" r:id="rId28"/>
  </p:sldIdLst>
  <p:sldSz cx="9144000" cy="6858000" type="screen4x3"/>
  <p:notesSz cx="6797675" cy="9928225"/>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B04B6-06AA-46B7-B012-35A1475B9E4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hr-HR"/>
        </a:p>
      </dgm:t>
    </dgm:pt>
    <dgm:pt modelId="{FAFAC349-F17D-4133-B22D-8AF0CDD43357}">
      <dgm:prSet phldrT="[Text]"/>
      <dgm:spPr/>
      <dgm:t>
        <a:bodyPr/>
        <a:lstStyle/>
        <a:p>
          <a:r>
            <a:rPr lang="hr-HR" dirty="0" smtClean="0"/>
            <a:t>Cilj zakona i određenje pomorskog dobra</a:t>
          </a:r>
          <a:endParaRPr lang="hr-HR" dirty="0"/>
        </a:p>
      </dgm:t>
    </dgm:pt>
    <dgm:pt modelId="{962D0144-21D7-420E-94D2-9039B910EE04}" type="parTrans" cxnId="{1AB202BE-AA15-4F91-A204-8802454604BE}">
      <dgm:prSet/>
      <dgm:spPr/>
      <dgm:t>
        <a:bodyPr/>
        <a:lstStyle/>
        <a:p>
          <a:endParaRPr lang="hr-HR"/>
        </a:p>
      </dgm:t>
    </dgm:pt>
    <dgm:pt modelId="{4EF79941-B1C6-4F4E-B2A5-C058C315474E}" type="sibTrans" cxnId="{1AB202BE-AA15-4F91-A204-8802454604BE}">
      <dgm:prSet/>
      <dgm:spPr/>
      <dgm:t>
        <a:bodyPr/>
        <a:lstStyle/>
        <a:p>
          <a:endParaRPr lang="hr-HR"/>
        </a:p>
      </dgm:t>
    </dgm:pt>
    <dgm:pt modelId="{84D7F65A-7C0A-4CC1-BAC4-15B126F87C26}">
      <dgm:prSet phldrT="[Text]"/>
      <dgm:spPr/>
      <dgm:t>
        <a:bodyPr/>
        <a:lstStyle/>
        <a:p>
          <a:r>
            <a:rPr lang="hr-HR" dirty="0" smtClean="0"/>
            <a:t>Bitne izmjene zakona</a:t>
          </a:r>
          <a:endParaRPr lang="hr-HR" dirty="0"/>
        </a:p>
      </dgm:t>
    </dgm:pt>
    <dgm:pt modelId="{CF729965-817E-49E9-A301-5B45C085B8B4}" type="parTrans" cxnId="{6B693AEC-6353-4200-961D-5BE1C5A35039}">
      <dgm:prSet/>
      <dgm:spPr/>
      <dgm:t>
        <a:bodyPr/>
        <a:lstStyle/>
        <a:p>
          <a:endParaRPr lang="hr-HR"/>
        </a:p>
      </dgm:t>
    </dgm:pt>
    <dgm:pt modelId="{6CC6B35B-17FB-4F3D-A940-EAE7D3A5BFF4}" type="sibTrans" cxnId="{6B693AEC-6353-4200-961D-5BE1C5A35039}">
      <dgm:prSet/>
      <dgm:spPr/>
      <dgm:t>
        <a:bodyPr/>
        <a:lstStyle/>
        <a:p>
          <a:endParaRPr lang="hr-HR"/>
        </a:p>
      </dgm:t>
    </dgm:pt>
    <dgm:pt modelId="{5188CFC0-5DB2-47B7-BA48-E6B6CE75A39E}">
      <dgm:prSet phldrT="[Text]"/>
      <dgm:spPr/>
      <dgm:t>
        <a:bodyPr/>
        <a:lstStyle/>
        <a:p>
          <a:r>
            <a:rPr lang="hr-HR" dirty="0" smtClean="0"/>
            <a:t>Novi pojmovi</a:t>
          </a:r>
          <a:endParaRPr lang="hr-HR" dirty="0"/>
        </a:p>
      </dgm:t>
    </dgm:pt>
    <dgm:pt modelId="{7E671005-B7E6-4C61-A67D-193B023CBC5C}" type="parTrans" cxnId="{1FFAE118-F368-416B-93EB-903E47328582}">
      <dgm:prSet/>
      <dgm:spPr/>
      <dgm:t>
        <a:bodyPr/>
        <a:lstStyle/>
        <a:p>
          <a:endParaRPr lang="hr-HR"/>
        </a:p>
      </dgm:t>
    </dgm:pt>
    <dgm:pt modelId="{AA9E4578-2AE3-4D50-AD28-A83042860F4D}" type="sibTrans" cxnId="{1FFAE118-F368-416B-93EB-903E47328582}">
      <dgm:prSet/>
      <dgm:spPr/>
      <dgm:t>
        <a:bodyPr/>
        <a:lstStyle/>
        <a:p>
          <a:endParaRPr lang="hr-HR"/>
        </a:p>
      </dgm:t>
    </dgm:pt>
    <dgm:pt modelId="{1A52283C-5EA9-4E67-A3E1-968908C34869}">
      <dgm:prSet phldrT="[Text]"/>
      <dgm:spPr/>
      <dgm:t>
        <a:bodyPr/>
        <a:lstStyle/>
        <a:p>
          <a:r>
            <a:rPr lang="hr-HR" dirty="0" smtClean="0"/>
            <a:t>Značajne zakonske novine</a:t>
          </a:r>
          <a:endParaRPr lang="hr-HR" dirty="0"/>
        </a:p>
      </dgm:t>
    </dgm:pt>
    <dgm:pt modelId="{F53BB5EF-0E1E-43B6-BE8E-8DF3B78223A7}" type="parTrans" cxnId="{CF238872-5429-4006-B6C8-AF75FE95B282}">
      <dgm:prSet/>
      <dgm:spPr/>
      <dgm:t>
        <a:bodyPr/>
        <a:lstStyle/>
        <a:p>
          <a:endParaRPr lang="hr-HR"/>
        </a:p>
      </dgm:t>
    </dgm:pt>
    <dgm:pt modelId="{7DCD4FA6-43B4-4CE4-A1D0-584F690D15C6}" type="sibTrans" cxnId="{CF238872-5429-4006-B6C8-AF75FE95B282}">
      <dgm:prSet/>
      <dgm:spPr/>
      <dgm:t>
        <a:bodyPr/>
        <a:lstStyle/>
        <a:p>
          <a:endParaRPr lang="hr-HR"/>
        </a:p>
      </dgm:t>
    </dgm:pt>
    <dgm:pt modelId="{398773DB-CB3C-4C4A-B436-EB2309862CC2}">
      <dgm:prSet phldrT="[Text]"/>
      <dgm:spPr/>
      <dgm:t>
        <a:bodyPr/>
        <a:lstStyle/>
        <a:p>
          <a:r>
            <a:rPr lang="hr-HR" dirty="0" smtClean="0"/>
            <a:t>Ostvarenje zakonskog cilja</a:t>
          </a:r>
          <a:endParaRPr lang="hr-HR" dirty="0"/>
        </a:p>
      </dgm:t>
    </dgm:pt>
    <dgm:pt modelId="{389257D8-AC0E-43C5-B8CE-825744E0C2C9}" type="parTrans" cxnId="{75D2849F-ADF2-49D7-9233-B1481B2C1453}">
      <dgm:prSet/>
      <dgm:spPr/>
      <dgm:t>
        <a:bodyPr/>
        <a:lstStyle/>
        <a:p>
          <a:endParaRPr lang="hr-HR"/>
        </a:p>
      </dgm:t>
    </dgm:pt>
    <dgm:pt modelId="{9CD2DBB9-6F3C-48D9-936B-16F285A4FBE1}" type="sibTrans" cxnId="{75D2849F-ADF2-49D7-9233-B1481B2C1453}">
      <dgm:prSet/>
      <dgm:spPr/>
      <dgm:t>
        <a:bodyPr/>
        <a:lstStyle/>
        <a:p>
          <a:endParaRPr lang="hr-HR"/>
        </a:p>
      </dgm:t>
    </dgm:pt>
    <dgm:pt modelId="{5686FF18-350C-4AFE-A9FC-BE6D861D31DA}" type="pres">
      <dgm:prSet presAssocID="{CD0B04B6-06AA-46B7-B012-35A1475B9E47}" presName="cycle" presStyleCnt="0">
        <dgm:presLayoutVars>
          <dgm:dir/>
          <dgm:resizeHandles val="exact"/>
        </dgm:presLayoutVars>
      </dgm:prSet>
      <dgm:spPr/>
      <dgm:t>
        <a:bodyPr/>
        <a:lstStyle/>
        <a:p>
          <a:endParaRPr lang="hr-HR"/>
        </a:p>
      </dgm:t>
    </dgm:pt>
    <dgm:pt modelId="{92F776FE-BAD4-49E2-9A5B-DBF8CB0B1542}" type="pres">
      <dgm:prSet presAssocID="{FAFAC349-F17D-4133-B22D-8AF0CDD43357}" presName="node" presStyleLbl="node1" presStyleIdx="0" presStyleCnt="5">
        <dgm:presLayoutVars>
          <dgm:bulletEnabled val="1"/>
        </dgm:presLayoutVars>
      </dgm:prSet>
      <dgm:spPr/>
      <dgm:t>
        <a:bodyPr/>
        <a:lstStyle/>
        <a:p>
          <a:endParaRPr lang="hr-HR"/>
        </a:p>
      </dgm:t>
    </dgm:pt>
    <dgm:pt modelId="{02861858-C99B-4CFF-A73A-13D92E404500}" type="pres">
      <dgm:prSet presAssocID="{4EF79941-B1C6-4F4E-B2A5-C058C315474E}" presName="sibTrans" presStyleLbl="sibTrans2D1" presStyleIdx="0" presStyleCnt="5"/>
      <dgm:spPr/>
      <dgm:t>
        <a:bodyPr/>
        <a:lstStyle/>
        <a:p>
          <a:endParaRPr lang="hr-HR"/>
        </a:p>
      </dgm:t>
    </dgm:pt>
    <dgm:pt modelId="{CC6F044F-C70C-459E-9670-8132E717503F}" type="pres">
      <dgm:prSet presAssocID="{4EF79941-B1C6-4F4E-B2A5-C058C315474E}" presName="connectorText" presStyleLbl="sibTrans2D1" presStyleIdx="0" presStyleCnt="5"/>
      <dgm:spPr/>
      <dgm:t>
        <a:bodyPr/>
        <a:lstStyle/>
        <a:p>
          <a:endParaRPr lang="hr-HR"/>
        </a:p>
      </dgm:t>
    </dgm:pt>
    <dgm:pt modelId="{D343457E-9DEA-4BB1-A356-B45490A27D0C}" type="pres">
      <dgm:prSet presAssocID="{84D7F65A-7C0A-4CC1-BAC4-15B126F87C26}" presName="node" presStyleLbl="node1" presStyleIdx="1" presStyleCnt="5">
        <dgm:presLayoutVars>
          <dgm:bulletEnabled val="1"/>
        </dgm:presLayoutVars>
      </dgm:prSet>
      <dgm:spPr/>
      <dgm:t>
        <a:bodyPr/>
        <a:lstStyle/>
        <a:p>
          <a:endParaRPr lang="hr-HR"/>
        </a:p>
      </dgm:t>
    </dgm:pt>
    <dgm:pt modelId="{F3971D6B-9D29-4E71-8C72-005B9CE4135A}" type="pres">
      <dgm:prSet presAssocID="{6CC6B35B-17FB-4F3D-A940-EAE7D3A5BFF4}" presName="sibTrans" presStyleLbl="sibTrans2D1" presStyleIdx="1" presStyleCnt="5"/>
      <dgm:spPr/>
      <dgm:t>
        <a:bodyPr/>
        <a:lstStyle/>
        <a:p>
          <a:endParaRPr lang="hr-HR"/>
        </a:p>
      </dgm:t>
    </dgm:pt>
    <dgm:pt modelId="{789E18B1-DF60-43F5-86A5-1509220FCA64}" type="pres">
      <dgm:prSet presAssocID="{6CC6B35B-17FB-4F3D-A940-EAE7D3A5BFF4}" presName="connectorText" presStyleLbl="sibTrans2D1" presStyleIdx="1" presStyleCnt="5"/>
      <dgm:spPr/>
      <dgm:t>
        <a:bodyPr/>
        <a:lstStyle/>
        <a:p>
          <a:endParaRPr lang="hr-HR"/>
        </a:p>
      </dgm:t>
    </dgm:pt>
    <dgm:pt modelId="{E258D31D-A928-4AC5-8564-69986BF11090}" type="pres">
      <dgm:prSet presAssocID="{5188CFC0-5DB2-47B7-BA48-E6B6CE75A39E}" presName="node" presStyleLbl="node1" presStyleIdx="2" presStyleCnt="5">
        <dgm:presLayoutVars>
          <dgm:bulletEnabled val="1"/>
        </dgm:presLayoutVars>
      </dgm:prSet>
      <dgm:spPr/>
      <dgm:t>
        <a:bodyPr/>
        <a:lstStyle/>
        <a:p>
          <a:endParaRPr lang="hr-HR"/>
        </a:p>
      </dgm:t>
    </dgm:pt>
    <dgm:pt modelId="{969A4716-6487-4E78-9B9C-203442FE781E}" type="pres">
      <dgm:prSet presAssocID="{AA9E4578-2AE3-4D50-AD28-A83042860F4D}" presName="sibTrans" presStyleLbl="sibTrans2D1" presStyleIdx="2" presStyleCnt="5"/>
      <dgm:spPr/>
      <dgm:t>
        <a:bodyPr/>
        <a:lstStyle/>
        <a:p>
          <a:endParaRPr lang="hr-HR"/>
        </a:p>
      </dgm:t>
    </dgm:pt>
    <dgm:pt modelId="{228C9F27-53D2-4B75-93BD-DC6D0B0690FF}" type="pres">
      <dgm:prSet presAssocID="{AA9E4578-2AE3-4D50-AD28-A83042860F4D}" presName="connectorText" presStyleLbl="sibTrans2D1" presStyleIdx="2" presStyleCnt="5"/>
      <dgm:spPr/>
      <dgm:t>
        <a:bodyPr/>
        <a:lstStyle/>
        <a:p>
          <a:endParaRPr lang="hr-HR"/>
        </a:p>
      </dgm:t>
    </dgm:pt>
    <dgm:pt modelId="{9AB8905F-937B-4215-9686-313BDC2945D7}" type="pres">
      <dgm:prSet presAssocID="{1A52283C-5EA9-4E67-A3E1-968908C34869}" presName="node" presStyleLbl="node1" presStyleIdx="3" presStyleCnt="5">
        <dgm:presLayoutVars>
          <dgm:bulletEnabled val="1"/>
        </dgm:presLayoutVars>
      </dgm:prSet>
      <dgm:spPr/>
      <dgm:t>
        <a:bodyPr/>
        <a:lstStyle/>
        <a:p>
          <a:endParaRPr lang="hr-HR"/>
        </a:p>
      </dgm:t>
    </dgm:pt>
    <dgm:pt modelId="{0DA2DD69-7D9D-4D0B-9A65-009C7D020116}" type="pres">
      <dgm:prSet presAssocID="{7DCD4FA6-43B4-4CE4-A1D0-584F690D15C6}" presName="sibTrans" presStyleLbl="sibTrans2D1" presStyleIdx="3" presStyleCnt="5"/>
      <dgm:spPr/>
      <dgm:t>
        <a:bodyPr/>
        <a:lstStyle/>
        <a:p>
          <a:endParaRPr lang="hr-HR"/>
        </a:p>
      </dgm:t>
    </dgm:pt>
    <dgm:pt modelId="{724E03AB-7A2B-48E2-B202-DB8A98110116}" type="pres">
      <dgm:prSet presAssocID="{7DCD4FA6-43B4-4CE4-A1D0-584F690D15C6}" presName="connectorText" presStyleLbl="sibTrans2D1" presStyleIdx="3" presStyleCnt="5"/>
      <dgm:spPr/>
      <dgm:t>
        <a:bodyPr/>
        <a:lstStyle/>
        <a:p>
          <a:endParaRPr lang="hr-HR"/>
        </a:p>
      </dgm:t>
    </dgm:pt>
    <dgm:pt modelId="{E3AA0ACA-F40C-4182-835E-831B1C669D90}" type="pres">
      <dgm:prSet presAssocID="{398773DB-CB3C-4C4A-B436-EB2309862CC2}" presName="node" presStyleLbl="node1" presStyleIdx="4" presStyleCnt="5">
        <dgm:presLayoutVars>
          <dgm:bulletEnabled val="1"/>
        </dgm:presLayoutVars>
      </dgm:prSet>
      <dgm:spPr/>
      <dgm:t>
        <a:bodyPr/>
        <a:lstStyle/>
        <a:p>
          <a:endParaRPr lang="hr-HR"/>
        </a:p>
      </dgm:t>
    </dgm:pt>
    <dgm:pt modelId="{2533E822-95F4-45F9-9AA4-984FC4A94E38}" type="pres">
      <dgm:prSet presAssocID="{9CD2DBB9-6F3C-48D9-936B-16F285A4FBE1}" presName="sibTrans" presStyleLbl="sibTrans2D1" presStyleIdx="4" presStyleCnt="5"/>
      <dgm:spPr/>
      <dgm:t>
        <a:bodyPr/>
        <a:lstStyle/>
        <a:p>
          <a:endParaRPr lang="hr-HR"/>
        </a:p>
      </dgm:t>
    </dgm:pt>
    <dgm:pt modelId="{1EB531EA-7010-4715-BDDE-09FA44205859}" type="pres">
      <dgm:prSet presAssocID="{9CD2DBB9-6F3C-48D9-936B-16F285A4FBE1}" presName="connectorText" presStyleLbl="sibTrans2D1" presStyleIdx="4" presStyleCnt="5"/>
      <dgm:spPr/>
      <dgm:t>
        <a:bodyPr/>
        <a:lstStyle/>
        <a:p>
          <a:endParaRPr lang="hr-HR"/>
        </a:p>
      </dgm:t>
    </dgm:pt>
  </dgm:ptLst>
  <dgm:cxnLst>
    <dgm:cxn modelId="{D3427E7A-2BF2-4AF5-AF36-03E64E074179}" type="presOf" srcId="{AA9E4578-2AE3-4D50-AD28-A83042860F4D}" destId="{969A4716-6487-4E78-9B9C-203442FE781E}" srcOrd="0" destOrd="0" presId="urn:microsoft.com/office/officeart/2005/8/layout/cycle2"/>
    <dgm:cxn modelId="{CF238872-5429-4006-B6C8-AF75FE95B282}" srcId="{CD0B04B6-06AA-46B7-B012-35A1475B9E47}" destId="{1A52283C-5EA9-4E67-A3E1-968908C34869}" srcOrd="3" destOrd="0" parTransId="{F53BB5EF-0E1E-43B6-BE8E-8DF3B78223A7}" sibTransId="{7DCD4FA6-43B4-4CE4-A1D0-584F690D15C6}"/>
    <dgm:cxn modelId="{DD098350-82A1-42AE-8E06-DC836630DEB6}" type="presOf" srcId="{AA9E4578-2AE3-4D50-AD28-A83042860F4D}" destId="{228C9F27-53D2-4B75-93BD-DC6D0B0690FF}" srcOrd="1" destOrd="0" presId="urn:microsoft.com/office/officeart/2005/8/layout/cycle2"/>
    <dgm:cxn modelId="{A60B8AF2-A341-424D-A003-08B6D18F4B98}" type="presOf" srcId="{9CD2DBB9-6F3C-48D9-936B-16F285A4FBE1}" destId="{1EB531EA-7010-4715-BDDE-09FA44205859}" srcOrd="1" destOrd="0" presId="urn:microsoft.com/office/officeart/2005/8/layout/cycle2"/>
    <dgm:cxn modelId="{1FFAE118-F368-416B-93EB-903E47328582}" srcId="{CD0B04B6-06AA-46B7-B012-35A1475B9E47}" destId="{5188CFC0-5DB2-47B7-BA48-E6B6CE75A39E}" srcOrd="2" destOrd="0" parTransId="{7E671005-B7E6-4C61-A67D-193B023CBC5C}" sibTransId="{AA9E4578-2AE3-4D50-AD28-A83042860F4D}"/>
    <dgm:cxn modelId="{3144738A-46EA-4CF8-A615-A961E37DCBFD}" type="presOf" srcId="{5188CFC0-5DB2-47B7-BA48-E6B6CE75A39E}" destId="{E258D31D-A928-4AC5-8564-69986BF11090}" srcOrd="0" destOrd="0" presId="urn:microsoft.com/office/officeart/2005/8/layout/cycle2"/>
    <dgm:cxn modelId="{1AB202BE-AA15-4F91-A204-8802454604BE}" srcId="{CD0B04B6-06AA-46B7-B012-35A1475B9E47}" destId="{FAFAC349-F17D-4133-B22D-8AF0CDD43357}" srcOrd="0" destOrd="0" parTransId="{962D0144-21D7-420E-94D2-9039B910EE04}" sibTransId="{4EF79941-B1C6-4F4E-B2A5-C058C315474E}"/>
    <dgm:cxn modelId="{CBB47543-9335-4A73-8BCA-68A670104E01}" type="presOf" srcId="{9CD2DBB9-6F3C-48D9-936B-16F285A4FBE1}" destId="{2533E822-95F4-45F9-9AA4-984FC4A94E38}" srcOrd="0" destOrd="0" presId="urn:microsoft.com/office/officeart/2005/8/layout/cycle2"/>
    <dgm:cxn modelId="{02C9472E-D738-42CC-8DB9-145632582E2A}" type="presOf" srcId="{4EF79941-B1C6-4F4E-B2A5-C058C315474E}" destId="{CC6F044F-C70C-459E-9670-8132E717503F}" srcOrd="1" destOrd="0" presId="urn:microsoft.com/office/officeart/2005/8/layout/cycle2"/>
    <dgm:cxn modelId="{436CF9FD-201A-43BA-8B09-A624FBCD2ED9}" type="presOf" srcId="{1A52283C-5EA9-4E67-A3E1-968908C34869}" destId="{9AB8905F-937B-4215-9686-313BDC2945D7}" srcOrd="0" destOrd="0" presId="urn:microsoft.com/office/officeart/2005/8/layout/cycle2"/>
    <dgm:cxn modelId="{331C1627-946B-4F1D-9972-109339934217}" type="presOf" srcId="{398773DB-CB3C-4C4A-B436-EB2309862CC2}" destId="{E3AA0ACA-F40C-4182-835E-831B1C669D90}" srcOrd="0" destOrd="0" presId="urn:microsoft.com/office/officeart/2005/8/layout/cycle2"/>
    <dgm:cxn modelId="{0B2C8636-BF4B-40B8-8FBB-99C10C68039B}" type="presOf" srcId="{6CC6B35B-17FB-4F3D-A940-EAE7D3A5BFF4}" destId="{F3971D6B-9D29-4E71-8C72-005B9CE4135A}" srcOrd="0" destOrd="0" presId="urn:microsoft.com/office/officeart/2005/8/layout/cycle2"/>
    <dgm:cxn modelId="{F5BAA063-6D08-4D66-B278-9935DC369FAF}" type="presOf" srcId="{FAFAC349-F17D-4133-B22D-8AF0CDD43357}" destId="{92F776FE-BAD4-49E2-9A5B-DBF8CB0B1542}" srcOrd="0" destOrd="0" presId="urn:microsoft.com/office/officeart/2005/8/layout/cycle2"/>
    <dgm:cxn modelId="{2D0B0795-0D68-4C39-9F57-B719F9820E5E}" type="presOf" srcId="{7DCD4FA6-43B4-4CE4-A1D0-584F690D15C6}" destId="{0DA2DD69-7D9D-4D0B-9A65-009C7D020116}" srcOrd="0" destOrd="0" presId="urn:microsoft.com/office/officeart/2005/8/layout/cycle2"/>
    <dgm:cxn modelId="{6B693AEC-6353-4200-961D-5BE1C5A35039}" srcId="{CD0B04B6-06AA-46B7-B012-35A1475B9E47}" destId="{84D7F65A-7C0A-4CC1-BAC4-15B126F87C26}" srcOrd="1" destOrd="0" parTransId="{CF729965-817E-49E9-A301-5B45C085B8B4}" sibTransId="{6CC6B35B-17FB-4F3D-A940-EAE7D3A5BFF4}"/>
    <dgm:cxn modelId="{884F87AA-D4A2-4190-906F-44ED9E2F86CF}" type="presOf" srcId="{6CC6B35B-17FB-4F3D-A940-EAE7D3A5BFF4}" destId="{789E18B1-DF60-43F5-86A5-1509220FCA64}" srcOrd="1" destOrd="0" presId="urn:microsoft.com/office/officeart/2005/8/layout/cycle2"/>
    <dgm:cxn modelId="{FABD6F33-1E59-4C38-AAE0-55CF8DB83D2A}" type="presOf" srcId="{4EF79941-B1C6-4F4E-B2A5-C058C315474E}" destId="{02861858-C99B-4CFF-A73A-13D92E404500}" srcOrd="0" destOrd="0" presId="urn:microsoft.com/office/officeart/2005/8/layout/cycle2"/>
    <dgm:cxn modelId="{F82A454B-1672-4320-9BC7-9172390D57E2}" type="presOf" srcId="{84D7F65A-7C0A-4CC1-BAC4-15B126F87C26}" destId="{D343457E-9DEA-4BB1-A356-B45490A27D0C}" srcOrd="0" destOrd="0" presId="urn:microsoft.com/office/officeart/2005/8/layout/cycle2"/>
    <dgm:cxn modelId="{89E8E59A-AD6D-4B51-ACCF-96A117617735}" type="presOf" srcId="{7DCD4FA6-43B4-4CE4-A1D0-584F690D15C6}" destId="{724E03AB-7A2B-48E2-B202-DB8A98110116}" srcOrd="1" destOrd="0" presId="urn:microsoft.com/office/officeart/2005/8/layout/cycle2"/>
    <dgm:cxn modelId="{75D2849F-ADF2-49D7-9233-B1481B2C1453}" srcId="{CD0B04B6-06AA-46B7-B012-35A1475B9E47}" destId="{398773DB-CB3C-4C4A-B436-EB2309862CC2}" srcOrd="4" destOrd="0" parTransId="{389257D8-AC0E-43C5-B8CE-825744E0C2C9}" sibTransId="{9CD2DBB9-6F3C-48D9-936B-16F285A4FBE1}"/>
    <dgm:cxn modelId="{D56D0050-0DCD-4F58-98AF-11EE27C6D605}" type="presOf" srcId="{CD0B04B6-06AA-46B7-B012-35A1475B9E47}" destId="{5686FF18-350C-4AFE-A9FC-BE6D861D31DA}" srcOrd="0" destOrd="0" presId="urn:microsoft.com/office/officeart/2005/8/layout/cycle2"/>
    <dgm:cxn modelId="{043CFECF-D4A3-4C45-9438-8DE518146065}" type="presParOf" srcId="{5686FF18-350C-4AFE-A9FC-BE6D861D31DA}" destId="{92F776FE-BAD4-49E2-9A5B-DBF8CB0B1542}" srcOrd="0" destOrd="0" presId="urn:microsoft.com/office/officeart/2005/8/layout/cycle2"/>
    <dgm:cxn modelId="{A76A64F5-4D04-4F17-A0F9-AB76EE9ACC7E}" type="presParOf" srcId="{5686FF18-350C-4AFE-A9FC-BE6D861D31DA}" destId="{02861858-C99B-4CFF-A73A-13D92E404500}" srcOrd="1" destOrd="0" presId="urn:microsoft.com/office/officeart/2005/8/layout/cycle2"/>
    <dgm:cxn modelId="{3EF97095-0D3F-4DBF-B1FE-8705241FBCF3}" type="presParOf" srcId="{02861858-C99B-4CFF-A73A-13D92E404500}" destId="{CC6F044F-C70C-459E-9670-8132E717503F}" srcOrd="0" destOrd="0" presId="urn:microsoft.com/office/officeart/2005/8/layout/cycle2"/>
    <dgm:cxn modelId="{417A0FFB-E003-4A17-9543-A8BB318194C8}" type="presParOf" srcId="{5686FF18-350C-4AFE-A9FC-BE6D861D31DA}" destId="{D343457E-9DEA-4BB1-A356-B45490A27D0C}" srcOrd="2" destOrd="0" presId="urn:microsoft.com/office/officeart/2005/8/layout/cycle2"/>
    <dgm:cxn modelId="{8703CB37-65C0-4B27-84E2-E34766E8894E}" type="presParOf" srcId="{5686FF18-350C-4AFE-A9FC-BE6D861D31DA}" destId="{F3971D6B-9D29-4E71-8C72-005B9CE4135A}" srcOrd="3" destOrd="0" presId="urn:microsoft.com/office/officeart/2005/8/layout/cycle2"/>
    <dgm:cxn modelId="{1EC25D40-7F2C-4170-A286-12D2EFDD8366}" type="presParOf" srcId="{F3971D6B-9D29-4E71-8C72-005B9CE4135A}" destId="{789E18B1-DF60-43F5-86A5-1509220FCA64}" srcOrd="0" destOrd="0" presId="urn:microsoft.com/office/officeart/2005/8/layout/cycle2"/>
    <dgm:cxn modelId="{D89F5DBB-F946-43B7-B77B-D8A392986F61}" type="presParOf" srcId="{5686FF18-350C-4AFE-A9FC-BE6D861D31DA}" destId="{E258D31D-A928-4AC5-8564-69986BF11090}" srcOrd="4" destOrd="0" presId="urn:microsoft.com/office/officeart/2005/8/layout/cycle2"/>
    <dgm:cxn modelId="{E21269C5-3EFF-430E-83EA-88EBDFB03E2A}" type="presParOf" srcId="{5686FF18-350C-4AFE-A9FC-BE6D861D31DA}" destId="{969A4716-6487-4E78-9B9C-203442FE781E}" srcOrd="5" destOrd="0" presId="urn:microsoft.com/office/officeart/2005/8/layout/cycle2"/>
    <dgm:cxn modelId="{9F73EB36-D1D6-41A9-B521-FE91ED26EEC0}" type="presParOf" srcId="{969A4716-6487-4E78-9B9C-203442FE781E}" destId="{228C9F27-53D2-4B75-93BD-DC6D0B0690FF}" srcOrd="0" destOrd="0" presId="urn:microsoft.com/office/officeart/2005/8/layout/cycle2"/>
    <dgm:cxn modelId="{9E879DF6-479A-46B7-B109-87CD4B32D52F}" type="presParOf" srcId="{5686FF18-350C-4AFE-A9FC-BE6D861D31DA}" destId="{9AB8905F-937B-4215-9686-313BDC2945D7}" srcOrd="6" destOrd="0" presId="urn:microsoft.com/office/officeart/2005/8/layout/cycle2"/>
    <dgm:cxn modelId="{02431CC0-1936-4437-826C-259535A1F59A}" type="presParOf" srcId="{5686FF18-350C-4AFE-A9FC-BE6D861D31DA}" destId="{0DA2DD69-7D9D-4D0B-9A65-009C7D020116}" srcOrd="7" destOrd="0" presId="urn:microsoft.com/office/officeart/2005/8/layout/cycle2"/>
    <dgm:cxn modelId="{785E4594-D57E-4215-A377-968E63AF717C}" type="presParOf" srcId="{0DA2DD69-7D9D-4D0B-9A65-009C7D020116}" destId="{724E03AB-7A2B-48E2-B202-DB8A98110116}" srcOrd="0" destOrd="0" presId="urn:microsoft.com/office/officeart/2005/8/layout/cycle2"/>
    <dgm:cxn modelId="{3310D7C3-56DF-4B4D-8AC7-9B01EA578A1A}" type="presParOf" srcId="{5686FF18-350C-4AFE-A9FC-BE6D861D31DA}" destId="{E3AA0ACA-F40C-4182-835E-831B1C669D90}" srcOrd="8" destOrd="0" presId="urn:microsoft.com/office/officeart/2005/8/layout/cycle2"/>
    <dgm:cxn modelId="{006F33CB-65E8-4A54-AD32-AEB4FE4D33AE}" type="presParOf" srcId="{5686FF18-350C-4AFE-A9FC-BE6D861D31DA}" destId="{2533E822-95F4-45F9-9AA4-984FC4A94E38}" srcOrd="9" destOrd="0" presId="urn:microsoft.com/office/officeart/2005/8/layout/cycle2"/>
    <dgm:cxn modelId="{EA794712-6A5A-4486-BE0B-CDE73AAD4B9D}" type="presParOf" srcId="{2533E822-95F4-45F9-9AA4-984FC4A94E38}" destId="{1EB531EA-7010-4715-BDDE-09FA4420585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F776FE-BAD4-49E2-9A5B-DBF8CB0B1542}">
      <dsp:nvSpPr>
        <dsp:cNvPr id="0" name=""/>
        <dsp:cNvSpPr/>
      </dsp:nvSpPr>
      <dsp:spPr>
        <a:xfrm>
          <a:off x="2434828" y="401"/>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smtClean="0"/>
            <a:t>Cilj zakona i određenje pomorskog dobra</a:t>
          </a:r>
          <a:endParaRPr lang="hr-HR" sz="1400" kern="1200" dirty="0"/>
        </a:p>
      </dsp:txBody>
      <dsp:txXfrm>
        <a:off x="2434828" y="401"/>
        <a:ext cx="1226343" cy="1226343"/>
      </dsp:txXfrm>
    </dsp:sp>
    <dsp:sp modelId="{02861858-C99B-4CFF-A73A-13D92E404500}">
      <dsp:nvSpPr>
        <dsp:cNvPr id="0" name=""/>
        <dsp:cNvSpPr/>
      </dsp:nvSpPr>
      <dsp:spPr>
        <a:xfrm rot="2160000">
          <a:off x="3622675" y="942976"/>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kern="1200"/>
        </a:p>
      </dsp:txBody>
      <dsp:txXfrm rot="2160000">
        <a:off x="3622675" y="942976"/>
        <a:ext cx="327092" cy="413891"/>
      </dsp:txXfrm>
    </dsp:sp>
    <dsp:sp modelId="{D343457E-9DEA-4BB1-A356-B45490A27D0C}">
      <dsp:nvSpPr>
        <dsp:cNvPr id="0" name=""/>
        <dsp:cNvSpPr/>
      </dsp:nvSpPr>
      <dsp:spPr>
        <a:xfrm>
          <a:off x="3926250" y="1083982"/>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smtClean="0"/>
            <a:t>Bitne izmjene zakona</a:t>
          </a:r>
          <a:endParaRPr lang="hr-HR" sz="1400" kern="1200" dirty="0"/>
        </a:p>
      </dsp:txBody>
      <dsp:txXfrm>
        <a:off x="3926250" y="1083982"/>
        <a:ext cx="1226343" cy="1226343"/>
      </dsp:txXfrm>
    </dsp:sp>
    <dsp:sp modelId="{F3971D6B-9D29-4E71-8C72-005B9CE4135A}">
      <dsp:nvSpPr>
        <dsp:cNvPr id="0" name=""/>
        <dsp:cNvSpPr/>
      </dsp:nvSpPr>
      <dsp:spPr>
        <a:xfrm rot="6480000">
          <a:off x="4093900" y="235804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kern="1200"/>
        </a:p>
      </dsp:txBody>
      <dsp:txXfrm rot="6480000">
        <a:off x="4093900" y="2358041"/>
        <a:ext cx="327092" cy="413891"/>
      </dsp:txXfrm>
    </dsp:sp>
    <dsp:sp modelId="{E258D31D-A928-4AC5-8564-69986BF11090}">
      <dsp:nvSpPr>
        <dsp:cNvPr id="0" name=""/>
        <dsp:cNvSpPr/>
      </dsp:nvSpPr>
      <dsp:spPr>
        <a:xfrm>
          <a:off x="3356577" y="2837255"/>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smtClean="0"/>
            <a:t>Novi pojmovi</a:t>
          </a:r>
          <a:endParaRPr lang="hr-HR" sz="1400" kern="1200" dirty="0"/>
        </a:p>
      </dsp:txBody>
      <dsp:txXfrm>
        <a:off x="3356577" y="2837255"/>
        <a:ext cx="1226343" cy="1226343"/>
      </dsp:txXfrm>
    </dsp:sp>
    <dsp:sp modelId="{969A4716-6487-4E78-9B9C-203442FE781E}">
      <dsp:nvSpPr>
        <dsp:cNvPr id="0" name=""/>
        <dsp:cNvSpPr/>
      </dsp:nvSpPr>
      <dsp:spPr>
        <a:xfrm rot="10800000">
          <a:off x="2893711" y="324348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kern="1200"/>
        </a:p>
      </dsp:txBody>
      <dsp:txXfrm rot="10800000">
        <a:off x="2893711" y="3243481"/>
        <a:ext cx="327092" cy="413891"/>
      </dsp:txXfrm>
    </dsp:sp>
    <dsp:sp modelId="{9AB8905F-937B-4215-9686-313BDC2945D7}">
      <dsp:nvSpPr>
        <dsp:cNvPr id="0" name=""/>
        <dsp:cNvSpPr/>
      </dsp:nvSpPr>
      <dsp:spPr>
        <a:xfrm>
          <a:off x="1513078" y="2837255"/>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smtClean="0"/>
            <a:t>Značajne zakonske novine</a:t>
          </a:r>
          <a:endParaRPr lang="hr-HR" sz="1400" kern="1200" dirty="0"/>
        </a:p>
      </dsp:txBody>
      <dsp:txXfrm>
        <a:off x="1513078" y="2837255"/>
        <a:ext cx="1226343" cy="1226343"/>
      </dsp:txXfrm>
    </dsp:sp>
    <dsp:sp modelId="{0DA2DD69-7D9D-4D0B-9A65-009C7D020116}">
      <dsp:nvSpPr>
        <dsp:cNvPr id="0" name=""/>
        <dsp:cNvSpPr/>
      </dsp:nvSpPr>
      <dsp:spPr>
        <a:xfrm rot="15120000">
          <a:off x="1680728" y="237564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kern="1200"/>
        </a:p>
      </dsp:txBody>
      <dsp:txXfrm rot="15120000">
        <a:off x="1680728" y="2375649"/>
        <a:ext cx="327092" cy="413891"/>
      </dsp:txXfrm>
    </dsp:sp>
    <dsp:sp modelId="{E3AA0ACA-F40C-4182-835E-831B1C669D90}">
      <dsp:nvSpPr>
        <dsp:cNvPr id="0" name=""/>
        <dsp:cNvSpPr/>
      </dsp:nvSpPr>
      <dsp:spPr>
        <a:xfrm>
          <a:off x="943405" y="1083982"/>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smtClean="0"/>
            <a:t>Ostvarenje zakonskog cilja</a:t>
          </a:r>
          <a:endParaRPr lang="hr-HR" sz="1400" kern="1200" dirty="0"/>
        </a:p>
      </dsp:txBody>
      <dsp:txXfrm>
        <a:off x="943405" y="1083982"/>
        <a:ext cx="1226343" cy="1226343"/>
      </dsp:txXfrm>
    </dsp:sp>
    <dsp:sp modelId="{2533E822-95F4-45F9-9AA4-984FC4A94E38}">
      <dsp:nvSpPr>
        <dsp:cNvPr id="0" name=""/>
        <dsp:cNvSpPr/>
      </dsp:nvSpPr>
      <dsp:spPr>
        <a:xfrm rot="19440000">
          <a:off x="2131253" y="95385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hr-HR" sz="1200" kern="1200"/>
        </a:p>
      </dsp:txBody>
      <dsp:txXfrm rot="19440000">
        <a:off x="2131253" y="953859"/>
        <a:ext cx="327092" cy="4138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81BE401-7D1C-4A85-8E2E-5009BF9BC426}" type="datetimeFigureOut">
              <a:rPr lang="hr-HR" smtClean="0"/>
              <a:pPr/>
              <a:t>26.2.2014</a:t>
            </a:fld>
            <a:endParaRPr lang="hr-HR"/>
          </a:p>
        </p:txBody>
      </p:sp>
      <p:sp>
        <p:nvSpPr>
          <p:cNvPr id="4" name="Rezervirano mjesto slike slajd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E43D7BC-8DB0-4A64-ACAF-64870645374B}" type="slidenum">
              <a:rPr lang="hr-HR" smtClean="0"/>
              <a:pPr/>
              <a:t>‹#›</a:t>
            </a:fld>
            <a:endParaRPr lang="hr-HR"/>
          </a:p>
        </p:txBody>
      </p:sp>
    </p:spTree>
    <p:extLst>
      <p:ext uri="{BB962C8B-B14F-4D97-AF65-F5344CB8AC3E}">
        <p14:creationId xmlns:p14="http://schemas.microsoft.com/office/powerpoint/2010/main" xmlns="" val="252874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3D7BC-8DB0-4A64-ACAF-64870645374B}" type="slidenum">
              <a:rPr lang="hr-HR" smtClean="0"/>
              <a:pPr/>
              <a:t>5</a:t>
            </a:fld>
            <a:endParaRPr lang="hr-HR"/>
          </a:p>
        </p:txBody>
      </p:sp>
    </p:spTree>
    <p:extLst>
      <p:ext uri="{BB962C8B-B14F-4D97-AF65-F5344CB8AC3E}">
        <p14:creationId xmlns:p14="http://schemas.microsoft.com/office/powerpoint/2010/main" xmlns="" val="163519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 primjeru PGŽ sada imamo 8 lučkih uprava koje imaju prihod od </a:t>
            </a:r>
            <a:r>
              <a:rPr lang="hr-HR" dirty="0" err="1" smtClean="0"/>
              <a:t>cca</a:t>
            </a:r>
            <a:r>
              <a:rPr lang="hr-HR" dirty="0" smtClean="0"/>
              <a:t> 60 </a:t>
            </a:r>
            <a:r>
              <a:rPr lang="hr-HR" dirty="0" err="1" smtClean="0"/>
              <a:t>mln</a:t>
            </a:r>
            <a:r>
              <a:rPr lang="hr-HR" dirty="0" smtClean="0"/>
              <a:t> kuna godišnje, dok za investicije troše samo 28 </a:t>
            </a:r>
            <a:r>
              <a:rPr lang="hr-HR" dirty="0" err="1" smtClean="0"/>
              <a:t>mln</a:t>
            </a:r>
            <a:r>
              <a:rPr lang="hr-HR" dirty="0" smtClean="0"/>
              <a:t> kuna što znači da od svih prihoda samo 45 % ide </a:t>
            </a:r>
            <a:r>
              <a:rPr lang="hr-HR" smtClean="0"/>
              <a:t>na investicije</a:t>
            </a:r>
            <a:endParaRPr lang="en-US"/>
          </a:p>
        </p:txBody>
      </p:sp>
      <p:sp>
        <p:nvSpPr>
          <p:cNvPr id="4" name="Slide Number Placeholder 3"/>
          <p:cNvSpPr>
            <a:spLocks noGrp="1"/>
          </p:cNvSpPr>
          <p:nvPr>
            <p:ph type="sldNum" sz="quarter" idx="10"/>
          </p:nvPr>
        </p:nvSpPr>
        <p:spPr/>
        <p:txBody>
          <a:bodyPr/>
          <a:lstStyle/>
          <a:p>
            <a:fld id="{0E43D7BC-8DB0-4A64-ACAF-64870645374B}" type="slidenum">
              <a:rPr lang="hr-HR" smtClean="0"/>
              <a:pPr/>
              <a:t>22</a:t>
            </a:fld>
            <a:endParaRPr lang="hr-HR"/>
          </a:p>
        </p:txBody>
      </p:sp>
    </p:spTree>
    <p:extLst>
      <p:ext uri="{BB962C8B-B14F-4D97-AF65-F5344CB8AC3E}">
        <p14:creationId xmlns:p14="http://schemas.microsoft.com/office/powerpoint/2010/main" xmlns="" val="220175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hasCustomPrompt="1"/>
          </p:nvPr>
        </p:nvSpPr>
        <p:spPr>
          <a:xfrm>
            <a:off x="685800" y="2130425"/>
            <a:ext cx="7772400" cy="1470025"/>
          </a:xfrm>
        </p:spPr>
        <p:txBody>
          <a:bodyPr/>
          <a:lstStyle/>
          <a:p>
            <a:r>
              <a:rPr lang="hr-HR" dirty="0" smtClean="0"/>
              <a:t>KLIKNITE DA BISTE UREDILI STIL NASLOVA MATRICE</a:t>
            </a:r>
            <a:endParaRPr lang="hr-HR" dirty="0"/>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dirty="0" smtClean="0"/>
              <a:t>Kliknite da biste uredili stil podnaslova matrice</a:t>
            </a:r>
            <a:endParaRPr lang="hr-HR" dirty="0"/>
          </a:p>
        </p:txBody>
      </p:sp>
      <p:sp>
        <p:nvSpPr>
          <p:cNvPr id="4" name="Rezervirano mjesto datuma 3"/>
          <p:cNvSpPr>
            <a:spLocks noGrp="1"/>
          </p:cNvSpPr>
          <p:nvPr>
            <p:ph type="dt" sz="half" idx="10"/>
          </p:nvPr>
        </p:nvSpPr>
        <p:spPr/>
        <p:txBody>
          <a:bodyPr/>
          <a:lstStyle/>
          <a:p>
            <a:fld id="{CF70CA05-2A0D-4838-B3B6-81BC3B5F25C6}" type="datetime1">
              <a:rPr lang="hr-HR" smtClean="0"/>
              <a:pPr/>
              <a:t>26.2.2014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09254FE-111A-4FAD-BB9F-AA2A02254C79}" type="datetime1">
              <a:rPr lang="hr-HR" smtClean="0"/>
              <a:pPr/>
              <a:t>26.2.2014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38C3AAE8-2803-4563-8100-0E058A29A1EF}" type="datetime1">
              <a:rPr lang="hr-HR" smtClean="0"/>
              <a:pPr/>
              <a:t>26.2.2014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lvl1pPr>
              <a:defRPr>
                <a:solidFill>
                  <a:schemeClr val="tx2"/>
                </a:solidFill>
                <a:latin typeface="Arial Narrow" pitchFamily="34" charset="0"/>
              </a:defRPr>
            </a:lvl1pPr>
          </a:lstStyle>
          <a:p>
            <a:r>
              <a:rPr lang="hr-HR" dirty="0" smtClean="0"/>
              <a:t>KLIKNITE DA BISTE UREDILI STIL NASLOVA MATRICE</a:t>
            </a:r>
            <a:endParaRPr lang="hr-HR" dirty="0"/>
          </a:p>
        </p:txBody>
      </p:sp>
      <p:sp>
        <p:nvSpPr>
          <p:cNvPr id="3" name="Rezervirano mjesto sadržaja 2"/>
          <p:cNvSpPr>
            <a:spLocks noGrp="1"/>
          </p:cNvSpPr>
          <p:nvPr>
            <p:ph idx="1" hasCustomPrompt="1"/>
          </p:nvPr>
        </p:nvSpPr>
        <p:spPr/>
        <p:txBody>
          <a:bodyPr/>
          <a:lstStyle>
            <a:lvl1pPr>
              <a:defRPr sz="2100">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hr-HR" dirty="0" smtClean="0"/>
              <a:t>KLIKNITE DA BISTE UREDILI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sp>
        <p:nvSpPr>
          <p:cNvPr id="4" name="Rezervirano mjesto datuma 3"/>
          <p:cNvSpPr>
            <a:spLocks noGrp="1"/>
          </p:cNvSpPr>
          <p:nvPr>
            <p:ph type="dt" sz="half" idx="10"/>
          </p:nvPr>
        </p:nvSpPr>
        <p:spPr/>
        <p:txBody>
          <a:bodyPr/>
          <a:lstStyle/>
          <a:p>
            <a:fld id="{BB0B6020-8C6F-47B4-9516-8421DDADBACC}" type="datetime1">
              <a:rPr lang="hr-HR" smtClean="0"/>
              <a:pPr/>
              <a:t>26.2.2014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normAutofit/>
          </a:bodyPr>
          <a:lstStyle>
            <a:lvl1pPr algn="l">
              <a:defRPr sz="2200" b="1" cap="all">
                <a:solidFill>
                  <a:schemeClr val="tx2"/>
                </a:solidFill>
              </a:defRPr>
            </a:lvl1pPr>
          </a:lstStyle>
          <a:p>
            <a:r>
              <a:rPr lang="hr-HR" dirty="0" smtClean="0"/>
              <a:t>Kliknite da biste uredili stil naslova matrice</a:t>
            </a:r>
            <a:endParaRPr lang="hr-HR" dirty="0"/>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dirty="0" smtClean="0"/>
              <a:t>Kliknite da biste uredili stilove teksta matrice</a:t>
            </a:r>
          </a:p>
        </p:txBody>
      </p:sp>
      <p:sp>
        <p:nvSpPr>
          <p:cNvPr id="4" name="Rezervirano mjesto datuma 3"/>
          <p:cNvSpPr>
            <a:spLocks noGrp="1"/>
          </p:cNvSpPr>
          <p:nvPr>
            <p:ph type="dt" sz="half" idx="10"/>
          </p:nvPr>
        </p:nvSpPr>
        <p:spPr/>
        <p:txBody>
          <a:bodyPr/>
          <a:lstStyle/>
          <a:p>
            <a:fld id="{06B73489-8B85-4C45-B7D3-9A0DEA87BA2F}" type="datetime1">
              <a:rPr lang="hr-HR" smtClean="0"/>
              <a:pPr/>
              <a:t>26.2.2014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lvl1pPr>
              <a:defRPr>
                <a:solidFill>
                  <a:schemeClr val="tx2"/>
                </a:solidFill>
              </a:defRPr>
            </a:lvl1pPr>
          </a:lstStyle>
          <a:p>
            <a:r>
              <a:rPr lang="hr-HR" dirty="0" smtClean="0"/>
              <a:t>KLIKNITE DA BISTE UREDILI STIL NASLOVA MATRICE</a:t>
            </a:r>
            <a:endParaRPr lang="hr-HR" dirty="0"/>
          </a:p>
        </p:txBody>
      </p:sp>
      <p:sp>
        <p:nvSpPr>
          <p:cNvPr id="3" name="Rezervirano mjesto sadržaja 2"/>
          <p:cNvSpPr>
            <a:spLocks noGrp="1"/>
          </p:cNvSpPr>
          <p:nvPr>
            <p:ph sz="half" idx="1"/>
          </p:nvPr>
        </p:nvSpPr>
        <p:spPr>
          <a:xfrm>
            <a:off x="457200" y="1600200"/>
            <a:ext cx="4038600" cy="4525963"/>
          </a:xfrm>
        </p:spPr>
        <p:txBody>
          <a:bodyPr/>
          <a:lstStyle>
            <a:lvl1pPr>
              <a:defRPr sz="21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hr-HR" dirty="0" smtClean="0"/>
              <a:t>Kliknite da biste uredili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sp>
        <p:nvSpPr>
          <p:cNvPr id="4" name="Rezervirano mjesto sadržaja 3"/>
          <p:cNvSpPr>
            <a:spLocks noGrp="1"/>
          </p:cNvSpPr>
          <p:nvPr>
            <p:ph sz="half" idx="2"/>
          </p:nvPr>
        </p:nvSpPr>
        <p:spPr>
          <a:xfrm>
            <a:off x="4648200" y="1600200"/>
            <a:ext cx="4038600" cy="4525963"/>
          </a:xfrm>
        </p:spPr>
        <p:txBody>
          <a:bodyPr/>
          <a:lstStyle>
            <a:lvl1pPr>
              <a:defRPr sz="21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hr-HR" dirty="0" smtClean="0"/>
              <a:t>Kliknite da biste uredili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sp>
        <p:nvSpPr>
          <p:cNvPr id="5" name="Rezervirano mjesto datuma 4"/>
          <p:cNvSpPr>
            <a:spLocks noGrp="1"/>
          </p:cNvSpPr>
          <p:nvPr>
            <p:ph type="dt" sz="half" idx="10"/>
          </p:nvPr>
        </p:nvSpPr>
        <p:spPr/>
        <p:txBody>
          <a:bodyPr/>
          <a:lstStyle/>
          <a:p>
            <a:fld id="{081459A2-9AD0-4E33-BD2F-124421AE321F}" type="datetime1">
              <a:rPr lang="hr-HR" smtClean="0"/>
              <a:pPr/>
              <a:t>26.2.2014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lvl1pPr>
              <a:defRPr sz="2200" b="1">
                <a:solidFill>
                  <a:schemeClr val="tx2"/>
                </a:solidFill>
              </a:defRPr>
            </a:lvl1pPr>
          </a:lstStyle>
          <a:p>
            <a:r>
              <a:rPr lang="hr-HR" dirty="0" smtClean="0"/>
              <a:t>KLIKNITE DA BISTE UREDILI STIL NASLOVA MATRICE</a:t>
            </a:r>
            <a:endParaRPr lang="hr-HR" dirty="0"/>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1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normAutofit/>
          </a:bodyPr>
          <a:lstStyle>
            <a:lvl1pPr>
              <a:defRPr sz="2000">
                <a:latin typeface="Arial Narrow" pitchFamily="34" charset="0"/>
              </a:defRPr>
            </a:lvl1pPr>
            <a:lvl2pPr>
              <a:defRPr sz="2000">
                <a:latin typeface="Arial Narrow" pitchFamily="34" charset="0"/>
              </a:defRPr>
            </a:lvl2pPr>
            <a:lvl3pPr>
              <a:defRPr sz="2000">
                <a:latin typeface="Arial Narrow" pitchFamily="34" charset="0"/>
              </a:defRPr>
            </a:lvl3pPr>
            <a:lvl4pPr>
              <a:defRPr sz="2000">
                <a:latin typeface="Arial Narrow" pitchFamily="34" charset="0"/>
              </a:defRPr>
            </a:lvl4pPr>
            <a:lvl5pPr>
              <a:defRPr sz="2000">
                <a:latin typeface="Arial Narrow" pitchFamily="34" charset="0"/>
              </a:defRPr>
            </a:lvl5pPr>
            <a:lvl6pPr>
              <a:defRPr sz="1600"/>
            </a:lvl6pPr>
            <a:lvl7pPr>
              <a:defRPr sz="1600"/>
            </a:lvl7pPr>
            <a:lvl8pPr>
              <a:defRPr sz="1600"/>
            </a:lvl8pPr>
            <a:lvl9pPr>
              <a:defRPr sz="1600"/>
            </a:lvl9pPr>
          </a:lstStyle>
          <a:p>
            <a:pPr lvl="0"/>
            <a:r>
              <a:rPr lang="hr-HR" dirty="0" smtClean="0"/>
              <a:t>Kliknite da biste uredili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1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hr-HR" dirty="0" smtClean="0"/>
              <a:t>Kliknite da biste uredili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sp>
        <p:nvSpPr>
          <p:cNvPr id="7" name="Rezervirano mjesto datuma 6"/>
          <p:cNvSpPr>
            <a:spLocks noGrp="1"/>
          </p:cNvSpPr>
          <p:nvPr>
            <p:ph type="dt" sz="half" idx="10"/>
          </p:nvPr>
        </p:nvSpPr>
        <p:spPr/>
        <p:txBody>
          <a:bodyPr/>
          <a:lstStyle/>
          <a:p>
            <a:fld id="{FC22B285-E55E-4556-8CC3-5DCE202ED843}" type="datetime1">
              <a:rPr lang="hr-HR" smtClean="0"/>
              <a:pPr/>
              <a:t>26.2.2014</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lstStyle>
            <a:lvl1pPr>
              <a:defRPr>
                <a:solidFill>
                  <a:schemeClr val="tx2"/>
                </a:solidFill>
              </a:defRPr>
            </a:lvl1pPr>
          </a:lstStyle>
          <a:p>
            <a:r>
              <a:rPr lang="hr-HR" dirty="0" smtClean="0"/>
              <a:t>KLIKNITE DA BISTE UREDILI STIL NASLOVA MATRICE</a:t>
            </a:r>
            <a:endParaRPr lang="hr-HR" dirty="0"/>
          </a:p>
        </p:txBody>
      </p:sp>
      <p:sp>
        <p:nvSpPr>
          <p:cNvPr id="3" name="Rezervirano mjesto datuma 2"/>
          <p:cNvSpPr>
            <a:spLocks noGrp="1"/>
          </p:cNvSpPr>
          <p:nvPr>
            <p:ph type="dt" sz="half" idx="10"/>
          </p:nvPr>
        </p:nvSpPr>
        <p:spPr/>
        <p:txBody>
          <a:bodyPr/>
          <a:lstStyle/>
          <a:p>
            <a:fld id="{A930D961-CA20-4730-84A8-C423878B1B51}" type="datetime1">
              <a:rPr lang="hr-HR" smtClean="0"/>
              <a:pPr/>
              <a:t>26.2.2014</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1F1DEF24-75D4-4793-8FF8-C782005DF7A6}" type="datetime1">
              <a:rPr lang="hr-HR" smtClean="0"/>
              <a:pPr/>
              <a:t>26.2.2014</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14F47B33-1396-4F4E-B9EC-295F62478494}" type="slidenum">
              <a:rPr lang="hr-HR" smtClean="0"/>
              <a:pPr/>
              <a:t>‹#›</a:t>
            </a:fld>
            <a:endParaRPr lang="hr-HR" dirty="0"/>
          </a:p>
        </p:txBody>
      </p:sp>
      <p:pic>
        <p:nvPicPr>
          <p:cNvPr id="5" name="Picture 1047"/>
          <p:cNvPicPr>
            <a:picLocks noChangeAspect="1" noChangeArrowheads="1"/>
          </p:cNvPicPr>
          <p:nvPr userDrawn="1"/>
        </p:nvPicPr>
        <p:blipFill>
          <a:blip r:embed="rId2" cstate="print"/>
          <a:srcRect/>
          <a:stretch>
            <a:fillRect/>
          </a:stretch>
        </p:blipFill>
        <p:spPr bwMode="auto">
          <a:xfrm>
            <a:off x="0" y="0"/>
            <a:ext cx="9139237" cy="1117253"/>
          </a:xfrm>
          <a:prstGeom prst="rect">
            <a:avLst/>
          </a:prstGeom>
          <a:noFill/>
          <a:ln w="9525">
            <a:noFill/>
            <a:miter lim="800000"/>
            <a:headEnd/>
            <a:tailEnd/>
          </a:ln>
        </p:spPr>
      </p:pic>
      <p:pic>
        <p:nvPicPr>
          <p:cNvPr id="6" name="Picture 1054"/>
          <p:cNvPicPr>
            <a:picLocks noChangeAspect="1" noChangeArrowheads="1"/>
          </p:cNvPicPr>
          <p:nvPr userDrawn="1"/>
        </p:nvPicPr>
        <p:blipFill>
          <a:blip r:embed="rId3" cstate="print"/>
          <a:srcRect l="9721" r="11330"/>
          <a:stretch>
            <a:fillRect/>
          </a:stretch>
        </p:blipFill>
        <p:spPr bwMode="auto">
          <a:xfrm>
            <a:off x="5636604" y="0"/>
            <a:ext cx="3507396" cy="1095690"/>
          </a:xfrm>
          <a:prstGeom prst="rect">
            <a:avLst/>
          </a:prstGeom>
          <a:noFill/>
          <a:ln w="9525">
            <a:noFill/>
            <a:miter lim="800000"/>
            <a:headEnd/>
            <a:tailEnd/>
          </a:ln>
        </p:spPr>
      </p:pic>
      <p:sp>
        <p:nvSpPr>
          <p:cNvPr id="8" name="TekstniOkvir 7"/>
          <p:cNvSpPr txBox="1"/>
          <p:nvPr userDrawn="1"/>
        </p:nvSpPr>
        <p:spPr>
          <a:xfrm>
            <a:off x="0" y="0"/>
            <a:ext cx="5472608" cy="369332"/>
          </a:xfrm>
          <a:prstGeom prst="rect">
            <a:avLst/>
          </a:prstGeom>
          <a:noFill/>
        </p:spPr>
        <p:txBody>
          <a:bodyPr wrap="square" rtlCol="0">
            <a:spAutoFit/>
          </a:bodyPr>
          <a:lstStyle/>
          <a:p>
            <a:pPr>
              <a:defRPr/>
            </a:pPr>
            <a:r>
              <a:rPr lang="x-none" altLang="x-none" sz="1800" b="1" kern="1200" smtClean="0">
                <a:solidFill>
                  <a:srgbClr val="DFDFDE"/>
                </a:solidFill>
                <a:latin typeface="+mj-lt"/>
                <a:ea typeface="+mn-ea"/>
                <a:cs typeface="+mn-cs"/>
              </a:rPr>
              <a:t>REPUBLIKA HRVATSKA</a:t>
            </a:r>
            <a:r>
              <a:rPr lang="hr-HR" altLang="x-none" sz="1800" b="1" kern="1200" dirty="0" smtClean="0">
                <a:solidFill>
                  <a:srgbClr val="DFDFDE"/>
                </a:solidFill>
                <a:latin typeface="+mj-lt"/>
                <a:ea typeface="+mn-ea"/>
                <a:cs typeface="+mn-cs"/>
              </a:rPr>
              <a:t> </a:t>
            </a:r>
            <a:endParaRPr lang="x-none" altLang="x-none" sz="2000" b="1" kern="1200" dirty="0" smtClean="0">
              <a:solidFill>
                <a:schemeClr val="tx2"/>
              </a:solidFill>
              <a:latin typeface="+mj-lt"/>
              <a:ea typeface="+mn-ea"/>
              <a:cs typeface="+mn-cs"/>
            </a:endParaRPr>
          </a:p>
        </p:txBody>
      </p:sp>
      <p:sp>
        <p:nvSpPr>
          <p:cNvPr id="10" name="TekstniOkvir 9"/>
          <p:cNvSpPr txBox="1"/>
          <p:nvPr userDrawn="1"/>
        </p:nvSpPr>
        <p:spPr>
          <a:xfrm>
            <a:off x="0" y="404664"/>
            <a:ext cx="6300191" cy="369332"/>
          </a:xfrm>
          <a:prstGeom prst="rect">
            <a:avLst/>
          </a:prstGeom>
          <a:noFill/>
        </p:spPr>
        <p:txBody>
          <a:bodyPr wrap="square" rtlCol="0">
            <a:spAutoFit/>
          </a:bodyPr>
          <a:lstStyle/>
          <a:p>
            <a:pPr>
              <a:defRPr/>
            </a:pPr>
            <a:r>
              <a:rPr lang="x-none" altLang="x-none" sz="1800" b="1" kern="1200" smtClean="0">
                <a:solidFill>
                  <a:srgbClr val="DFDFDE"/>
                </a:solidFill>
                <a:latin typeface="+mj-lt"/>
                <a:ea typeface="+mn-ea"/>
                <a:cs typeface="+mn-cs"/>
              </a:rPr>
              <a:t>Ministarstvo pomorstva, prometa i infrastrukture</a:t>
            </a:r>
            <a:endParaRPr lang="x-none" altLang="x-none" sz="2000" kern="1200" dirty="0" smtClean="0">
              <a:solidFill>
                <a:schemeClr val="tx2"/>
              </a:solidFill>
              <a:latin typeface="+mj-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atin typeface="Arial Narrow" pitchFamily="34" charset="0"/>
              </a:defRPr>
            </a:lvl1pPr>
          </a:lstStyle>
          <a:p>
            <a:r>
              <a:rPr lang="hr-HR" dirty="0" smtClean="0"/>
              <a:t>Kliknite da biste uredili stil naslova matrice</a:t>
            </a:r>
            <a:endParaRPr lang="hr-HR" dirty="0"/>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dirty="0" smtClean="0"/>
              <a:t>Kliknite da biste uredili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62BE7B29-395B-445C-9018-ADE9C857D094}" type="datetime1">
              <a:rPr lang="hr-HR" smtClean="0"/>
              <a:pPr/>
              <a:t>26.2.2014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F94B0136-5EB9-47D8-9357-D6DA1D0A60EC}" type="datetime1">
              <a:rPr lang="hr-HR" smtClean="0"/>
              <a:pPr/>
              <a:t>26.2.2014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4F47B33-1396-4F4E-B9EC-295F62478494}"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dirty="0" smtClean="0"/>
              <a:t>Kliknite da biste uredili stil naslova matrice</a:t>
            </a:r>
            <a:endParaRPr lang="hr-HR" dirty="0"/>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dirty="0" smtClean="0"/>
              <a:t>KLIKNITE DA BISTE UREDILI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03C73-842C-4E41-B7B4-91CE96AEB43C}" type="datetime1">
              <a:rPr lang="hr-HR" smtClean="0"/>
              <a:pPr/>
              <a:t>26.2.2014</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4F47B33-1396-4F4E-B9EC-295F62478494}" type="slidenum">
              <a:rPr lang="hr-HR" smtClean="0"/>
              <a:pPr/>
              <a:t>‹#›</a:t>
            </a:fld>
            <a:endParaRPr lang="hr-HR" dirty="0"/>
          </a:p>
        </p:txBody>
      </p:sp>
      <p:pic>
        <p:nvPicPr>
          <p:cNvPr id="7" name="Picture 1047"/>
          <p:cNvPicPr>
            <a:picLocks noChangeAspect="1" noChangeArrowheads="1"/>
          </p:cNvPicPr>
          <p:nvPr userDrawn="1"/>
        </p:nvPicPr>
        <p:blipFill>
          <a:blip r:embed="rId13" cstate="print"/>
          <a:srcRect/>
          <a:stretch>
            <a:fillRect/>
          </a:stretch>
        </p:blipFill>
        <p:spPr bwMode="auto">
          <a:xfrm>
            <a:off x="0" y="0"/>
            <a:ext cx="9139237" cy="1117253"/>
          </a:xfrm>
          <a:prstGeom prst="rect">
            <a:avLst/>
          </a:prstGeom>
          <a:noFill/>
          <a:ln w="9525">
            <a:noFill/>
            <a:miter lim="800000"/>
            <a:headEnd/>
            <a:tailEnd/>
          </a:ln>
        </p:spPr>
      </p:pic>
      <p:pic>
        <p:nvPicPr>
          <p:cNvPr id="8" name="Picture 1054"/>
          <p:cNvPicPr>
            <a:picLocks noChangeAspect="1" noChangeArrowheads="1"/>
          </p:cNvPicPr>
          <p:nvPr userDrawn="1"/>
        </p:nvPicPr>
        <p:blipFill>
          <a:blip r:embed="rId14" cstate="print"/>
          <a:srcRect l="9721" r="11330"/>
          <a:stretch>
            <a:fillRect/>
          </a:stretch>
        </p:blipFill>
        <p:spPr bwMode="auto">
          <a:xfrm>
            <a:off x="5636604" y="0"/>
            <a:ext cx="3507396" cy="1095690"/>
          </a:xfrm>
          <a:prstGeom prst="rect">
            <a:avLst/>
          </a:prstGeom>
          <a:noFill/>
          <a:ln w="9525">
            <a:noFill/>
            <a:miter lim="800000"/>
            <a:headEnd/>
            <a:tailEnd/>
          </a:ln>
        </p:spPr>
      </p:pic>
      <p:sp>
        <p:nvSpPr>
          <p:cNvPr id="9" name="TekstniOkvir 8"/>
          <p:cNvSpPr txBox="1"/>
          <p:nvPr userDrawn="1"/>
        </p:nvSpPr>
        <p:spPr>
          <a:xfrm>
            <a:off x="0" y="0"/>
            <a:ext cx="5472608" cy="369332"/>
          </a:xfrm>
          <a:prstGeom prst="rect">
            <a:avLst/>
          </a:prstGeom>
          <a:noFill/>
        </p:spPr>
        <p:txBody>
          <a:bodyPr wrap="square" rtlCol="0">
            <a:spAutoFit/>
          </a:bodyPr>
          <a:lstStyle/>
          <a:p>
            <a:pPr>
              <a:defRPr/>
            </a:pPr>
            <a:r>
              <a:rPr lang="x-none" altLang="x-none" sz="1800" b="1" kern="1200" smtClean="0">
                <a:solidFill>
                  <a:srgbClr val="DFDFDE"/>
                </a:solidFill>
                <a:latin typeface="+mj-lt"/>
                <a:ea typeface="+mn-ea"/>
                <a:cs typeface="+mn-cs"/>
              </a:rPr>
              <a:t>REPUBLIKA HRVATSKA</a:t>
            </a:r>
            <a:r>
              <a:rPr lang="hr-HR" altLang="x-none" sz="1800" b="1" kern="1200" dirty="0" smtClean="0">
                <a:solidFill>
                  <a:srgbClr val="DFDFDE"/>
                </a:solidFill>
                <a:latin typeface="+mj-lt"/>
                <a:ea typeface="+mn-ea"/>
                <a:cs typeface="+mn-cs"/>
              </a:rPr>
              <a:t> </a:t>
            </a:r>
            <a:endParaRPr lang="x-none" altLang="x-none" sz="1800" b="1" kern="1200" dirty="0" smtClean="0">
              <a:solidFill>
                <a:schemeClr val="tx2"/>
              </a:solidFill>
              <a:latin typeface="+mj-lt"/>
              <a:ea typeface="+mn-ea"/>
              <a:cs typeface="+mn-cs"/>
            </a:endParaRPr>
          </a:p>
        </p:txBody>
      </p:sp>
      <p:sp>
        <p:nvSpPr>
          <p:cNvPr id="10" name="Pravokutnik 9"/>
          <p:cNvSpPr/>
          <p:nvPr userDrawn="1"/>
        </p:nvSpPr>
        <p:spPr>
          <a:xfrm>
            <a:off x="0" y="404664"/>
            <a:ext cx="5436096" cy="369332"/>
          </a:xfrm>
          <a:prstGeom prst="rect">
            <a:avLst/>
          </a:prstGeom>
        </p:spPr>
        <p:txBody>
          <a:bodyPr wrap="square">
            <a:spAutoFit/>
          </a:bodyPr>
          <a:lstStyle/>
          <a:p>
            <a:pPr>
              <a:defRPr/>
            </a:pPr>
            <a:r>
              <a:rPr lang="x-none" altLang="x-none" sz="1800" b="1" kern="1200" smtClean="0">
                <a:solidFill>
                  <a:srgbClr val="DFDFDE"/>
                </a:solidFill>
                <a:latin typeface="+mn-lt"/>
                <a:ea typeface="+mn-ea"/>
                <a:cs typeface="+mn-cs"/>
              </a:rPr>
              <a:t>Ministarstvo pomorstva, prometa i infrastrukture</a:t>
            </a:r>
            <a:endParaRPr lang="x-none" altLang="x-none" sz="2000" kern="1200" dirty="0" smtClean="0">
              <a:solidFill>
                <a:schemeClr val="tx2"/>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2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100" kern="1200">
          <a:solidFill>
            <a:schemeClr val="tx2"/>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70" name="Rectangle 14"/>
          <p:cNvSpPr>
            <a:spLocks noGrp="1" noChangeArrowheads="1"/>
          </p:cNvSpPr>
          <p:nvPr>
            <p:ph type="title" idx="4294967295"/>
          </p:nvPr>
        </p:nvSpPr>
        <p:spPr>
          <a:xfrm>
            <a:off x="179388" y="1700808"/>
            <a:ext cx="8820150" cy="3312368"/>
          </a:xfrm>
        </p:spPr>
        <p:txBody>
          <a:bodyPr>
            <a:normAutofit fontScale="90000"/>
          </a:bodyPr>
          <a:lstStyle/>
          <a:p>
            <a:r>
              <a:rPr lang="hr-HR" sz="3200" dirty="0" smtClean="0">
                <a:solidFill>
                  <a:schemeClr val="accent1"/>
                </a:solidFill>
                <a:effectLst>
                  <a:outerShdw blurRad="38100" dist="38100" dir="2700000" algn="tl">
                    <a:srgbClr val="000000"/>
                  </a:outerShdw>
                </a:effectLst>
              </a:rPr>
              <a:t/>
            </a:r>
            <a:br>
              <a:rPr lang="hr-HR" sz="3200" dirty="0" smtClean="0">
                <a:solidFill>
                  <a:schemeClr val="accent1"/>
                </a:solidFill>
                <a:effectLst>
                  <a:outerShdw blurRad="38100" dist="38100" dir="2700000" algn="tl">
                    <a:srgbClr val="000000"/>
                  </a:outerShdw>
                </a:effectLst>
              </a:rPr>
            </a:br>
            <a:r>
              <a:rPr lang="hr-HR" sz="3200" dirty="0" smtClean="0">
                <a:solidFill>
                  <a:schemeClr val="accent1"/>
                </a:solidFill>
                <a:effectLst>
                  <a:outerShdw blurRad="38100" dist="38100" dir="2700000" algn="tl">
                    <a:srgbClr val="000000"/>
                  </a:outerShdw>
                </a:effectLst>
              </a:rPr>
              <a:t/>
            </a:r>
            <a:br>
              <a:rPr lang="hr-HR" sz="3200" dirty="0" smtClean="0">
                <a:solidFill>
                  <a:schemeClr val="accent1"/>
                </a:solidFill>
                <a:effectLst>
                  <a:outerShdw blurRad="38100" dist="38100" dir="2700000" algn="tl">
                    <a:srgbClr val="000000"/>
                  </a:outerShdw>
                </a:effectLst>
              </a:rPr>
            </a:br>
            <a:r>
              <a:rPr lang="hr-HR" sz="3200" dirty="0" smtClean="0">
                <a:solidFill>
                  <a:schemeClr val="accent1"/>
                </a:solidFill>
                <a:effectLst>
                  <a:outerShdw blurRad="38100" dist="38100" dir="2700000" algn="tl">
                    <a:srgbClr val="000000"/>
                  </a:outerShdw>
                </a:effectLst>
              </a:rPr>
              <a:t/>
            </a:r>
            <a:br>
              <a:rPr lang="hr-HR" sz="3200" dirty="0" smtClean="0">
                <a:solidFill>
                  <a:schemeClr val="accent1"/>
                </a:solidFill>
                <a:effectLst>
                  <a:outerShdw blurRad="38100" dist="38100" dir="2700000" algn="tl">
                    <a:srgbClr val="000000"/>
                  </a:outerShdw>
                </a:effectLst>
              </a:rPr>
            </a:br>
            <a:r>
              <a:rPr lang="hr-HR" sz="3200" dirty="0">
                <a:solidFill>
                  <a:schemeClr val="accent1"/>
                </a:solidFill>
                <a:effectLst>
                  <a:outerShdw blurRad="38100" dist="38100" dir="2700000" algn="tl">
                    <a:srgbClr val="000000"/>
                  </a:outerShdw>
                </a:effectLst>
              </a:rPr>
              <a:t/>
            </a:r>
            <a:br>
              <a:rPr lang="hr-HR" sz="3200" dirty="0">
                <a:solidFill>
                  <a:schemeClr val="accent1"/>
                </a:solidFill>
                <a:effectLst>
                  <a:outerShdw blurRad="38100" dist="38100" dir="2700000" algn="tl">
                    <a:srgbClr val="000000"/>
                  </a:outerShdw>
                </a:effectLst>
              </a:rPr>
            </a:br>
            <a:r>
              <a:rPr lang="hr-HR" sz="3200" dirty="0" smtClean="0">
                <a:solidFill>
                  <a:schemeClr val="accent1"/>
                </a:solidFill>
                <a:effectLst>
                  <a:outerShdw blurRad="38100" dist="38100" dir="2700000" algn="tl">
                    <a:srgbClr val="000000"/>
                  </a:outerShdw>
                </a:effectLst>
              </a:rPr>
              <a:t/>
            </a:r>
            <a:br>
              <a:rPr lang="hr-HR" sz="3200" dirty="0" smtClean="0">
                <a:solidFill>
                  <a:schemeClr val="accent1"/>
                </a:solidFill>
                <a:effectLst>
                  <a:outerShdw blurRad="38100" dist="38100" dir="2700000" algn="tl">
                    <a:srgbClr val="000000"/>
                  </a:outerShdw>
                </a:effectLst>
              </a:rPr>
            </a:br>
            <a:r>
              <a:rPr lang="hr-HR" sz="3200" dirty="0">
                <a:solidFill>
                  <a:schemeClr val="accent1"/>
                </a:solidFill>
                <a:effectLst>
                  <a:outerShdw blurRad="38100" dist="38100" dir="2700000" algn="tl">
                    <a:srgbClr val="000000">
                      <a:alpha val="43137"/>
                    </a:srgbClr>
                  </a:outerShdw>
                </a:effectLst>
              </a:rPr>
              <a:t>Javna rasprava</a:t>
            </a:r>
            <a:r>
              <a:rPr lang="hr-HR" sz="3200" dirty="0">
                <a:solidFill>
                  <a:schemeClr val="accent1"/>
                </a:solidFill>
                <a:effectLst>
                  <a:outerShdw blurRad="38100" dist="38100" dir="2700000" algn="tl">
                    <a:srgbClr val="000000"/>
                  </a:outerShdw>
                </a:effectLst>
              </a:rPr>
              <a:t/>
            </a:r>
            <a:br>
              <a:rPr lang="hr-HR" sz="3200" dirty="0">
                <a:solidFill>
                  <a:schemeClr val="accent1"/>
                </a:solidFill>
                <a:effectLst>
                  <a:outerShdw blurRad="38100" dist="38100" dir="2700000" algn="tl">
                    <a:srgbClr val="000000"/>
                  </a:outerShdw>
                </a:effectLst>
              </a:rPr>
            </a:br>
            <a:r>
              <a:rPr lang="hr-HR" sz="3200" dirty="0" smtClean="0">
                <a:solidFill>
                  <a:schemeClr val="accent1"/>
                </a:solidFill>
                <a:effectLst>
                  <a:outerShdw blurRad="38100" dist="38100" dir="2700000" algn="tl">
                    <a:srgbClr val="000000"/>
                  </a:outerShdw>
                </a:effectLst>
              </a:rPr>
              <a:t/>
            </a:r>
            <a:br>
              <a:rPr lang="hr-HR" sz="3200" dirty="0" smtClean="0">
                <a:solidFill>
                  <a:schemeClr val="accent1"/>
                </a:solidFill>
                <a:effectLst>
                  <a:outerShdw blurRad="38100" dist="38100" dir="2700000" algn="tl">
                    <a:srgbClr val="000000"/>
                  </a:outerShdw>
                </a:effectLst>
              </a:rPr>
            </a:br>
            <a:r>
              <a:rPr lang="hr-HR" sz="3200" dirty="0" smtClean="0">
                <a:solidFill>
                  <a:schemeClr val="accent1"/>
                </a:solidFill>
                <a:effectLst>
                  <a:outerShdw blurRad="38100" dist="38100" dir="2700000" algn="tl">
                    <a:srgbClr val="000000"/>
                  </a:outerShdw>
                </a:effectLst>
              </a:rPr>
              <a:t/>
            </a:r>
            <a:br>
              <a:rPr lang="hr-HR" sz="3200" dirty="0" smtClean="0">
                <a:solidFill>
                  <a:schemeClr val="accent1"/>
                </a:solidFill>
                <a:effectLst>
                  <a:outerShdw blurRad="38100" dist="38100" dir="2700000" algn="tl">
                    <a:srgbClr val="000000"/>
                  </a:outerShdw>
                </a:effectLst>
              </a:rPr>
            </a:br>
            <a:r>
              <a:rPr lang="hr-HR" sz="3200" dirty="0" smtClean="0">
                <a:solidFill>
                  <a:schemeClr val="accent1"/>
                </a:solidFill>
                <a:effectLst>
                  <a:outerShdw blurRad="38100" dist="38100" dir="2700000" algn="tl">
                    <a:srgbClr val="000000"/>
                  </a:outerShdw>
                </a:effectLst>
              </a:rPr>
              <a:t>NACRT </a:t>
            </a:r>
            <a:r>
              <a:rPr lang="hr-HR" sz="3200" dirty="0" smtClean="0">
                <a:solidFill>
                  <a:schemeClr val="accent1"/>
                </a:solidFill>
                <a:effectLst>
                  <a:outerShdw blurRad="38100" dist="38100" dir="2700000" algn="tl">
                    <a:srgbClr val="000000"/>
                  </a:outerShdw>
                </a:effectLst>
                <a:latin typeface="Arial Narrow" pitchFamily="34" charset="0"/>
              </a:rPr>
              <a:t>ZAKONA </a:t>
            </a:r>
            <a:r>
              <a:rPr lang="hr-HR" sz="3200" dirty="0">
                <a:solidFill>
                  <a:schemeClr val="accent1"/>
                </a:solidFill>
                <a:effectLst>
                  <a:outerShdw blurRad="38100" dist="38100" dir="2700000" algn="tl">
                    <a:srgbClr val="000000"/>
                  </a:outerShdw>
                </a:effectLst>
                <a:latin typeface="Arial Narrow" pitchFamily="34" charset="0"/>
              </a:rPr>
              <a:t>O POMORSKOM DOBRU I MORSKIM </a:t>
            </a:r>
            <a:r>
              <a:rPr lang="hr-HR" sz="3200" dirty="0" smtClean="0">
                <a:solidFill>
                  <a:schemeClr val="accent1"/>
                </a:solidFill>
                <a:effectLst>
                  <a:outerShdw blurRad="38100" dist="38100" dir="2700000" algn="tl">
                    <a:srgbClr val="000000"/>
                  </a:outerShdw>
                </a:effectLst>
                <a:latin typeface="Arial Narrow" pitchFamily="34" charset="0"/>
              </a:rPr>
              <a:t>LUKAMA</a:t>
            </a:r>
            <a:br>
              <a:rPr lang="hr-HR" sz="3200" dirty="0" smtClean="0">
                <a:solidFill>
                  <a:schemeClr val="accent1"/>
                </a:solidFill>
                <a:effectLst>
                  <a:outerShdw blurRad="38100" dist="38100" dir="2700000" algn="tl">
                    <a:srgbClr val="000000"/>
                  </a:outerShdw>
                </a:effectLst>
                <a:latin typeface="Arial Narrow" pitchFamily="34" charset="0"/>
              </a:rPr>
            </a:br>
            <a:r>
              <a:rPr lang="hr-HR" sz="3200" dirty="0" smtClean="0">
                <a:solidFill>
                  <a:schemeClr val="accent1"/>
                </a:solidFill>
                <a:effectLst>
                  <a:outerShdw blurRad="38100" dist="38100" dir="2700000" algn="tl">
                    <a:srgbClr val="000000"/>
                  </a:outerShdw>
                </a:effectLst>
                <a:latin typeface="Arial Narrow" pitchFamily="34" charset="0"/>
              </a:rPr>
              <a:t/>
            </a:r>
            <a:br>
              <a:rPr lang="hr-HR" sz="3200" dirty="0" smtClean="0">
                <a:solidFill>
                  <a:schemeClr val="accent1"/>
                </a:solidFill>
                <a:effectLst>
                  <a:outerShdw blurRad="38100" dist="38100" dir="2700000" algn="tl">
                    <a:srgbClr val="000000"/>
                  </a:outerShdw>
                </a:effectLst>
                <a:latin typeface="Arial Narrow" pitchFamily="34" charset="0"/>
              </a:rPr>
            </a:br>
            <a:r>
              <a:rPr lang="hr-HR" sz="3200" dirty="0" smtClean="0">
                <a:solidFill>
                  <a:schemeClr val="accent1"/>
                </a:solidFill>
                <a:effectLst>
                  <a:outerShdw blurRad="38100" dist="38100" dir="2700000" algn="tl">
                    <a:srgbClr val="000000">
                      <a:alpha val="43137"/>
                    </a:srgbClr>
                  </a:outerShdw>
                </a:effectLst>
                <a:latin typeface="Arial Narrow" pitchFamily="34" charset="0"/>
              </a:rPr>
              <a:t/>
            </a:r>
            <a:br>
              <a:rPr lang="hr-HR" sz="3200" dirty="0" smtClean="0">
                <a:solidFill>
                  <a:schemeClr val="accent1"/>
                </a:solidFill>
                <a:effectLst>
                  <a:outerShdw blurRad="38100" dist="38100" dir="2700000" algn="tl">
                    <a:srgbClr val="000000">
                      <a:alpha val="43137"/>
                    </a:srgbClr>
                  </a:outerShdw>
                </a:effectLst>
                <a:latin typeface="Arial Narrow" pitchFamily="34" charset="0"/>
              </a:rPr>
            </a:br>
            <a:r>
              <a:rPr lang="hr-HR" sz="3200" dirty="0" smtClean="0">
                <a:solidFill>
                  <a:schemeClr val="accent1"/>
                </a:solidFill>
                <a:effectLst>
                  <a:outerShdw blurRad="38100" dist="38100" dir="2700000" algn="tl">
                    <a:srgbClr val="000000">
                      <a:alpha val="43137"/>
                    </a:srgbClr>
                  </a:outerShdw>
                </a:effectLst>
                <a:latin typeface="Arial Narrow" pitchFamily="34" charset="0"/>
              </a:rPr>
              <a:t/>
            </a:r>
            <a:br>
              <a:rPr lang="hr-HR" sz="3200" dirty="0" smtClean="0">
                <a:solidFill>
                  <a:schemeClr val="accent1"/>
                </a:solidFill>
                <a:effectLst>
                  <a:outerShdw blurRad="38100" dist="38100" dir="2700000" algn="tl">
                    <a:srgbClr val="000000">
                      <a:alpha val="43137"/>
                    </a:srgbClr>
                  </a:outerShdw>
                </a:effectLst>
                <a:latin typeface="Arial Narrow" pitchFamily="34" charset="0"/>
              </a:rPr>
            </a:br>
            <a:r>
              <a:rPr lang="hr-HR" sz="3200" dirty="0" smtClean="0">
                <a:solidFill>
                  <a:schemeClr val="accent1"/>
                </a:solidFill>
                <a:effectLst>
                  <a:outerShdw blurRad="38100" dist="38100" dir="2700000" algn="tl">
                    <a:srgbClr val="000000">
                      <a:alpha val="43137"/>
                    </a:srgbClr>
                  </a:outerShdw>
                </a:effectLst>
                <a:latin typeface="Bookman Old Style" pitchFamily="18" charset="0"/>
              </a:rPr>
              <a:t/>
            </a:r>
            <a:br>
              <a:rPr lang="hr-HR" sz="3200" dirty="0" smtClean="0">
                <a:solidFill>
                  <a:schemeClr val="accent1"/>
                </a:solidFill>
                <a:effectLst>
                  <a:outerShdw blurRad="38100" dist="38100" dir="2700000" algn="tl">
                    <a:srgbClr val="000000">
                      <a:alpha val="43137"/>
                    </a:srgbClr>
                  </a:outerShdw>
                </a:effectLst>
                <a:latin typeface="Bookman Old Style" pitchFamily="18" charset="0"/>
              </a:rPr>
            </a:br>
            <a:r>
              <a:rPr lang="hr-HR" sz="3200" dirty="0" smtClean="0">
                <a:solidFill>
                  <a:schemeClr val="accent1"/>
                </a:solidFill>
                <a:effectLst>
                  <a:outerShdw blurRad="38100" dist="38100" dir="2700000" algn="tl">
                    <a:srgbClr val="000000">
                      <a:alpha val="43137"/>
                    </a:srgbClr>
                  </a:outerShdw>
                </a:effectLst>
                <a:latin typeface="Bookman Old Style" pitchFamily="18" charset="0"/>
              </a:rPr>
              <a:t/>
            </a:r>
            <a:br>
              <a:rPr lang="hr-HR" sz="3200" dirty="0" smtClean="0">
                <a:solidFill>
                  <a:schemeClr val="accent1"/>
                </a:solidFill>
                <a:effectLst>
                  <a:outerShdw blurRad="38100" dist="38100" dir="2700000" algn="tl">
                    <a:srgbClr val="000000">
                      <a:alpha val="43137"/>
                    </a:srgbClr>
                  </a:outerShdw>
                </a:effectLst>
                <a:latin typeface="Bookman Old Style" pitchFamily="18" charset="0"/>
              </a:rPr>
            </a:br>
            <a:r>
              <a:rPr lang="hr-HR" sz="3200" dirty="0" smtClean="0">
                <a:solidFill>
                  <a:schemeClr val="accent1"/>
                </a:solidFill>
                <a:effectLst>
                  <a:outerShdw blurRad="38100" dist="38100" dir="2700000" algn="tl">
                    <a:srgbClr val="000000">
                      <a:alpha val="43137"/>
                    </a:srgbClr>
                  </a:outerShdw>
                </a:effectLst>
                <a:latin typeface="Bookman Old Style" pitchFamily="18" charset="0"/>
              </a:rPr>
              <a:t>         </a:t>
            </a:r>
            <a:r>
              <a:rPr lang="hr-HR" sz="3200" dirty="0" smtClean="0">
                <a:solidFill>
                  <a:srgbClr val="6699FF"/>
                </a:solidFill>
                <a:effectLst>
                  <a:outerShdw blurRad="38100" dist="38100" dir="2700000" algn="tl">
                    <a:srgbClr val="000000"/>
                  </a:outerShdw>
                </a:effectLst>
                <a:latin typeface="Arial Narrow" pitchFamily="34" charset="0"/>
              </a:rPr>
              <a:t>	</a:t>
            </a:r>
            <a:r>
              <a:rPr lang="hr-HR" sz="3200" dirty="0" smtClean="0">
                <a:solidFill>
                  <a:schemeClr val="accent1"/>
                </a:solidFill>
                <a:effectLst>
                  <a:outerShdw blurRad="38100" dist="38100" dir="2700000" algn="tl">
                    <a:srgbClr val="000000"/>
                  </a:outerShdw>
                </a:effectLst>
                <a:latin typeface="Arial Narrow" pitchFamily="34" charset="0"/>
              </a:rPr>
              <a:t/>
            </a:r>
            <a:br>
              <a:rPr lang="hr-HR" sz="3200" dirty="0" smtClean="0">
                <a:solidFill>
                  <a:schemeClr val="accent1"/>
                </a:solidFill>
                <a:effectLst>
                  <a:outerShdw blurRad="38100" dist="38100" dir="2700000" algn="tl">
                    <a:srgbClr val="000000"/>
                  </a:outerShdw>
                </a:effectLst>
                <a:latin typeface="Arial Narrow" pitchFamily="34" charset="0"/>
              </a:rPr>
            </a:br>
            <a:r>
              <a:rPr lang="hr-HR" sz="3200" dirty="0">
                <a:solidFill>
                  <a:srgbClr val="6699FF"/>
                </a:solidFill>
                <a:effectLst>
                  <a:outerShdw blurRad="38100" dist="38100" dir="2700000" algn="tl">
                    <a:srgbClr val="000000"/>
                  </a:outerShdw>
                </a:effectLst>
                <a:latin typeface="Arial Narrow" pitchFamily="34" charset="0"/>
              </a:rPr>
              <a:t/>
            </a:r>
            <a:br>
              <a:rPr lang="hr-HR" sz="3200" dirty="0">
                <a:solidFill>
                  <a:srgbClr val="6699FF"/>
                </a:solidFill>
                <a:effectLst>
                  <a:outerShdw blurRad="38100" dist="38100" dir="2700000" algn="tl">
                    <a:srgbClr val="000000"/>
                  </a:outerShdw>
                </a:effectLst>
                <a:latin typeface="Arial Narrow" pitchFamily="34" charset="0"/>
              </a:rPr>
            </a:br>
            <a:r>
              <a:rPr lang="hr-HR" sz="2000" dirty="0">
                <a:solidFill>
                  <a:srgbClr val="6699FF"/>
                </a:solidFill>
                <a:effectLst>
                  <a:outerShdw blurRad="38100" dist="38100" dir="2700000" algn="tl">
                    <a:srgbClr val="000000"/>
                  </a:outerShdw>
                </a:effectLst>
                <a:latin typeface="Arial Narrow" pitchFamily="34" charset="0"/>
              </a:rPr>
              <a:t>	</a:t>
            </a:r>
          </a:p>
        </p:txBody>
      </p:sp>
      <p:sp>
        <p:nvSpPr>
          <p:cNvPr id="147482" name="Rectangle 26"/>
          <p:cNvSpPr>
            <a:spLocks noChangeArrowheads="1"/>
          </p:cNvSpPr>
          <p:nvPr/>
        </p:nvSpPr>
        <p:spPr bwMode="auto">
          <a:xfrm flipV="1">
            <a:off x="2411413" y="6524625"/>
            <a:ext cx="4608512" cy="333375"/>
          </a:xfrm>
          <a:prstGeom prst="rect">
            <a:avLst/>
          </a:prstGeom>
          <a:noFill/>
          <a:ln w="9525">
            <a:noFill/>
            <a:miter lim="800000"/>
            <a:headEnd/>
            <a:tailEnd/>
          </a:ln>
          <a:effectLst/>
        </p:spPr>
        <p:txBody>
          <a:bodyPr lIns="92075" tIns="46038" rIns="92075" bIns="46038" anchor="ctr"/>
          <a:lstStyle/>
          <a:p>
            <a:r>
              <a:rPr lang="hr-HR" sz="1800" b="1">
                <a:solidFill>
                  <a:schemeClr val="tx2"/>
                </a:solidFill>
                <a:effectLst>
                  <a:outerShdw blurRad="38100" dist="38100" dir="2700000" algn="tl">
                    <a:srgbClr val="FFFFFF"/>
                  </a:outerShdw>
                </a:effectLst>
                <a:latin typeface="Arial Narrow" pitchFamily="34" charset="0"/>
              </a:rPr>
              <a:t/>
            </a:r>
            <a:br>
              <a:rPr lang="hr-HR" sz="1800" b="1">
                <a:solidFill>
                  <a:schemeClr val="tx2"/>
                </a:solidFill>
                <a:effectLst>
                  <a:outerShdw blurRad="38100" dist="38100" dir="2700000" algn="tl">
                    <a:srgbClr val="FFFFFF"/>
                  </a:outerShdw>
                </a:effectLst>
                <a:latin typeface="Arial Narrow" pitchFamily="34" charset="0"/>
              </a:rPr>
            </a:br>
            <a:endParaRPr lang="hr-HR" sz="1800" b="1">
              <a:solidFill>
                <a:schemeClr val="tx2"/>
              </a:solidFill>
              <a:effectLst>
                <a:outerShdw blurRad="38100" dist="38100" dir="2700000" algn="tl">
                  <a:srgbClr val="FFFFFF"/>
                </a:outerShdw>
              </a:effectLst>
              <a:latin typeface="Arial Narrow" pitchFamily="34" charset="0"/>
            </a:endParaRPr>
          </a:p>
        </p:txBody>
      </p:sp>
      <p:sp>
        <p:nvSpPr>
          <p:cNvPr id="147490" name="Rectangle 34"/>
          <p:cNvSpPr>
            <a:spLocks noChangeArrowheads="1"/>
          </p:cNvSpPr>
          <p:nvPr/>
        </p:nvSpPr>
        <p:spPr bwMode="auto">
          <a:xfrm>
            <a:off x="0" y="0"/>
            <a:ext cx="9144000" cy="0"/>
          </a:xfrm>
          <a:prstGeom prst="rect">
            <a:avLst/>
          </a:prstGeom>
          <a:noFill/>
          <a:ln w="12700" cap="sq">
            <a:noFill/>
            <a:miter lim="800000"/>
            <a:headEnd type="none" w="sm" len="sm"/>
            <a:tailEnd type="none" w="sm" len="sm"/>
          </a:ln>
          <a:effectLst/>
        </p:spPr>
        <p:txBody>
          <a:bodyPr wrap="none" anchor="ctr">
            <a:spAutoFit/>
          </a:bodyPr>
          <a:lstStyle/>
          <a:p>
            <a:endParaRPr lang="hr-HR"/>
          </a:p>
        </p:txBody>
      </p:sp>
      <p:sp>
        <p:nvSpPr>
          <p:cNvPr id="10" name="TekstniOkvir 9"/>
          <p:cNvSpPr txBox="1"/>
          <p:nvPr/>
        </p:nvSpPr>
        <p:spPr>
          <a:xfrm>
            <a:off x="323528" y="5805264"/>
            <a:ext cx="8424936" cy="369332"/>
          </a:xfrm>
          <a:prstGeom prst="rect">
            <a:avLst/>
          </a:prstGeom>
          <a:noFill/>
        </p:spPr>
        <p:txBody>
          <a:bodyPr wrap="square" rtlCol="0">
            <a:spAutoFit/>
          </a:bodyPr>
          <a:lstStyle/>
          <a:p>
            <a:r>
              <a:rPr lang="hr-HR" dirty="0" smtClean="0">
                <a:solidFill>
                  <a:schemeClr val="accent1"/>
                </a:solidFill>
                <a:effectLst>
                  <a:outerShdw blurRad="38100" dist="38100" dir="2700000" algn="tl">
                    <a:srgbClr val="000000">
                      <a:alpha val="43137"/>
                    </a:srgbClr>
                  </a:outerShdw>
                </a:effectLst>
                <a:latin typeface="Arial Narrow" pitchFamily="34" charset="0"/>
              </a:rPr>
              <a:t>Zagreb,  </a:t>
            </a:r>
            <a:r>
              <a:rPr lang="hr-HR" dirty="0" smtClean="0">
                <a:solidFill>
                  <a:schemeClr val="accent1"/>
                </a:solidFill>
                <a:effectLst>
                  <a:outerShdw blurRad="38100" dist="38100" dir="2700000" algn="tl">
                    <a:srgbClr val="000000">
                      <a:alpha val="43137"/>
                    </a:srgbClr>
                  </a:outerShdw>
                </a:effectLst>
                <a:latin typeface="Arial Narrow" pitchFamily="34" charset="0"/>
              </a:rPr>
              <a:t>veljača</a:t>
            </a:r>
            <a:r>
              <a:rPr lang="hr-HR" dirty="0" smtClean="0">
                <a:solidFill>
                  <a:schemeClr val="accent1"/>
                </a:solidFill>
                <a:effectLst>
                  <a:outerShdw blurRad="38100" dist="38100" dir="2700000" algn="tl">
                    <a:srgbClr val="000000">
                      <a:alpha val="43137"/>
                    </a:srgbClr>
                  </a:outerShdw>
                </a:effectLst>
                <a:latin typeface="Arial Narrow" pitchFamily="34" charset="0"/>
              </a:rPr>
              <a:t> </a:t>
            </a:r>
            <a:r>
              <a:rPr lang="hr-HR" dirty="0" smtClean="0">
                <a:solidFill>
                  <a:schemeClr val="accent1"/>
                </a:solidFill>
                <a:effectLst>
                  <a:outerShdw blurRad="38100" dist="38100" dir="2700000" algn="tl">
                    <a:srgbClr val="000000">
                      <a:alpha val="43137"/>
                    </a:srgbClr>
                  </a:outerShdw>
                </a:effectLst>
                <a:latin typeface="Arial Narrow" pitchFamily="34" charset="0"/>
              </a:rPr>
              <a:t>2014. godine                                       </a:t>
            </a:r>
            <a:r>
              <a:rPr lang="hr-HR" dirty="0" smtClean="0">
                <a:solidFill>
                  <a:schemeClr val="accent1"/>
                </a:solidFill>
                <a:effectLst>
                  <a:outerShdw blurRad="38100" dist="38100" dir="2700000" algn="tl">
                    <a:srgbClr val="000000">
                      <a:alpha val="43137"/>
                    </a:srgbClr>
                  </a:outerShdw>
                </a:effectLst>
                <a:latin typeface="Arial Narrow" pitchFamily="34" charset="0"/>
              </a:rPr>
              <a:t>Zdenko </a:t>
            </a:r>
            <a:r>
              <a:rPr lang="hr-HR" dirty="0" err="1" smtClean="0">
                <a:solidFill>
                  <a:schemeClr val="accent1"/>
                </a:solidFill>
                <a:effectLst>
                  <a:outerShdw blurRad="38100" dist="38100" dir="2700000" algn="tl">
                    <a:srgbClr val="000000">
                      <a:alpha val="43137"/>
                    </a:srgbClr>
                  </a:outerShdw>
                </a:effectLst>
                <a:latin typeface="Arial Narrow" pitchFamily="34" charset="0"/>
              </a:rPr>
              <a:t>Antešić</a:t>
            </a:r>
            <a:r>
              <a:rPr lang="hr-HR" dirty="0" smtClean="0">
                <a:solidFill>
                  <a:schemeClr val="accent1"/>
                </a:solidFill>
                <a:effectLst>
                  <a:outerShdw blurRad="38100" dist="38100" dir="2700000" algn="tl">
                    <a:srgbClr val="000000">
                      <a:alpha val="43137"/>
                    </a:srgbClr>
                  </a:outerShdw>
                </a:effectLst>
                <a:latin typeface="Arial Narrow" pitchFamily="34" charset="0"/>
              </a:rPr>
              <a:t>, </a:t>
            </a:r>
            <a:r>
              <a:rPr lang="hr-HR" dirty="0" err="1" smtClean="0">
                <a:solidFill>
                  <a:schemeClr val="accent1"/>
                </a:solidFill>
                <a:effectLst>
                  <a:outerShdw blurRad="38100" dist="38100" dir="2700000" algn="tl">
                    <a:srgbClr val="000000">
                      <a:alpha val="43137"/>
                    </a:srgbClr>
                  </a:outerShdw>
                </a:effectLst>
                <a:latin typeface="Arial Narrow" pitchFamily="34" charset="0"/>
              </a:rPr>
              <a:t>dipl</a:t>
            </a:r>
            <a:r>
              <a:rPr lang="hr-HR" dirty="0" smtClean="0">
                <a:solidFill>
                  <a:schemeClr val="accent1"/>
                </a:solidFill>
                <a:effectLst>
                  <a:outerShdw blurRad="38100" dist="38100" dir="2700000" algn="tl">
                    <a:srgbClr val="000000">
                      <a:alpha val="43137"/>
                    </a:srgbClr>
                  </a:outerShdw>
                </a:effectLst>
                <a:latin typeface="Arial Narrow" pitchFamily="34" charset="0"/>
              </a:rPr>
              <a:t>. </a:t>
            </a:r>
            <a:r>
              <a:rPr lang="hr-HR" smtClean="0">
                <a:solidFill>
                  <a:schemeClr val="accent1"/>
                </a:solidFill>
                <a:effectLst>
                  <a:outerShdw blurRad="38100" dist="38100" dir="2700000" algn="tl">
                    <a:srgbClr val="000000">
                      <a:alpha val="43137"/>
                    </a:srgbClr>
                  </a:outerShdw>
                </a:effectLst>
                <a:latin typeface="Arial Narrow" pitchFamily="34" charset="0"/>
              </a:rPr>
              <a:t>ing., </a:t>
            </a:r>
            <a:r>
              <a:rPr lang="hr-HR" dirty="0" smtClean="0">
                <a:solidFill>
                  <a:schemeClr val="accent1"/>
                </a:solidFill>
                <a:effectLst>
                  <a:outerShdw blurRad="38100" dist="38100" dir="2700000" algn="tl">
                    <a:srgbClr val="000000">
                      <a:alpha val="43137"/>
                    </a:srgbClr>
                  </a:outerShdw>
                </a:effectLst>
                <a:latin typeface="Arial Narrow" pitchFamily="34" charset="0"/>
              </a:rPr>
              <a:t>zamjenik ministra</a:t>
            </a:r>
            <a:endParaRPr lang="hr-HR" dirty="0">
              <a:solidFill>
                <a:schemeClr val="accent1"/>
              </a:solidFill>
              <a:effectLst>
                <a:outerShdw blurRad="38100" dist="38100" dir="2700000" algn="tl">
                  <a:srgbClr val="000000">
                    <a:alpha val="43137"/>
                  </a:srgbClr>
                </a:outerShdw>
              </a:effectLst>
              <a:latin typeface="Arial Narrow" pitchFamily="34" charset="0"/>
            </a:endParaRPr>
          </a:p>
        </p:txBody>
      </p:sp>
      <p:sp>
        <p:nvSpPr>
          <p:cNvPr id="6" name="Slide Number Placeholder 5"/>
          <p:cNvSpPr>
            <a:spLocks noGrp="1"/>
          </p:cNvSpPr>
          <p:nvPr>
            <p:ph type="sldNum" sz="quarter" idx="12"/>
          </p:nvPr>
        </p:nvSpPr>
        <p:spPr/>
        <p:txBody>
          <a:bodyPr/>
          <a:lstStyle/>
          <a:p>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08720"/>
            <a:ext cx="8229600" cy="1008112"/>
          </a:xfrm>
        </p:spPr>
        <p:txBody>
          <a:bodyPr/>
          <a:lstStyle/>
          <a:p>
            <a:r>
              <a:rPr lang="hr-HR" dirty="0" smtClean="0"/>
              <a:t>ZAŠTIĆENO PODRUČJE</a:t>
            </a:r>
            <a:endParaRPr lang="hr-HR" dirty="0"/>
          </a:p>
        </p:txBody>
      </p:sp>
      <p:sp>
        <p:nvSpPr>
          <p:cNvPr id="3" name="Rezervirano mjesto teksta 2"/>
          <p:cNvSpPr>
            <a:spLocks noGrp="1"/>
          </p:cNvSpPr>
          <p:nvPr>
            <p:ph type="body" idx="1"/>
          </p:nvPr>
        </p:nvSpPr>
        <p:spPr/>
        <p:txBody>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457200" y="2174875"/>
            <a:ext cx="4040188" cy="2694285"/>
          </a:xfrm>
        </p:spPr>
        <p:txBody>
          <a:bodyPr>
            <a:normAutofit/>
          </a:bodyPr>
          <a:lstStyle/>
          <a:p>
            <a:r>
              <a:rPr lang="hr-HR" sz="1700" dirty="0" smtClean="0"/>
              <a:t>u nacionalnom parku i posebnom rezervatu koncesiju za gospodarsko korištenje pomorskog dobra može dati samo Vlada Republike Hrvatske, a u ostalim zaštićenim dijelovima prirode koncesiju županijska skupština, uz prethodnu suglasnost ministarstva za poslove zaštite prirode.</a:t>
            </a:r>
          </a:p>
        </p:txBody>
      </p:sp>
      <p:sp>
        <p:nvSpPr>
          <p:cNvPr id="5" name="Rezervirano mjesto teksta 4"/>
          <p:cNvSpPr>
            <a:spLocks noGrp="1"/>
          </p:cNvSpPr>
          <p:nvPr>
            <p:ph type="body" sz="quarter" idx="3"/>
          </p:nvPr>
        </p:nvSpPr>
        <p:spPr>
          <a:xfrm>
            <a:off x="4644008" y="1412776"/>
            <a:ext cx="4041775" cy="639762"/>
          </a:xfrm>
        </p:spPr>
        <p:txBody>
          <a:bodyPr/>
          <a:lstStyle/>
          <a:p>
            <a:pPr algn="ctr"/>
            <a:r>
              <a:rPr lang="hr-HR" dirty="0" smtClean="0">
                <a:solidFill>
                  <a:srgbClr val="C00000"/>
                </a:solidFill>
              </a:rPr>
              <a:t>prijedlog Zakona</a:t>
            </a:r>
            <a:endParaRPr lang="hr-HR" dirty="0">
              <a:solidFill>
                <a:srgbClr val="C00000"/>
              </a:solidFill>
            </a:endParaRPr>
          </a:p>
        </p:txBody>
      </p:sp>
      <p:sp>
        <p:nvSpPr>
          <p:cNvPr id="6" name="Rezervirano mjesto sadržaja 5"/>
          <p:cNvSpPr>
            <a:spLocks noGrp="1"/>
          </p:cNvSpPr>
          <p:nvPr>
            <p:ph sz="quarter" idx="4"/>
          </p:nvPr>
        </p:nvSpPr>
        <p:spPr>
          <a:xfrm>
            <a:off x="4572000" y="2132856"/>
            <a:ext cx="4041775" cy="4185756"/>
          </a:xfrm>
        </p:spPr>
        <p:txBody>
          <a:bodyPr>
            <a:noAutofit/>
          </a:bodyPr>
          <a:lstStyle/>
          <a:p>
            <a:r>
              <a:rPr lang="hr-HR" sz="1700" dirty="0"/>
              <a:t>Pomorsko dobro na zaštićenom području redovno održava pravna osoba koja upravlja tim područjem radi ostvarivanja ciljeva zbog kojih je zaštita uspostavljena</a:t>
            </a:r>
          </a:p>
          <a:p>
            <a:r>
              <a:rPr lang="hr-HR" sz="1700" dirty="0"/>
              <a:t>U  zaštićenim dijelovima prirode proglašenom od Hrvatskog sabora ili Vlade Republike Hrvatske koncesije na pomorskom dobru daje Vlada Republike Hrvatske a na ostalim zaštićenim područjima koncesije daje županijska skupština</a:t>
            </a:r>
          </a:p>
          <a:p>
            <a:r>
              <a:rPr lang="hr-HR" sz="1700" dirty="0"/>
              <a:t>Pravna osoba koja upravlja zaštićenim područjem ovlaštena  je davati dozvole za obavljanje djelatnosti na pomorskom dobru , kao  i koncesije na zahtjev za sidrišta i privezišta</a:t>
            </a:r>
          </a:p>
          <a:p>
            <a:endParaRPr lang="hr-HR" sz="1700" dirty="0"/>
          </a:p>
        </p:txBody>
      </p:sp>
      <p:pic>
        <p:nvPicPr>
          <p:cNvPr id="27650" name="Picture 2" descr="C:\Documents and Settings\mivicek\My Documents\Slike\images (20).jpg"/>
          <p:cNvPicPr>
            <a:picLocks noChangeAspect="1" noChangeArrowheads="1"/>
          </p:cNvPicPr>
          <p:nvPr/>
        </p:nvPicPr>
        <p:blipFill>
          <a:blip r:embed="rId2" cstate="print"/>
          <a:srcRect/>
          <a:stretch>
            <a:fillRect/>
          </a:stretch>
        </p:blipFill>
        <p:spPr bwMode="auto">
          <a:xfrm>
            <a:off x="611560" y="4293096"/>
            <a:ext cx="3528392" cy="2362572"/>
          </a:xfrm>
          <a:prstGeom prst="rect">
            <a:avLst/>
          </a:prstGeom>
          <a:noFill/>
        </p:spPr>
      </p:pic>
      <p:sp>
        <p:nvSpPr>
          <p:cNvPr id="8" name="Slide Number Placeholder 7"/>
          <p:cNvSpPr>
            <a:spLocks noGrp="1"/>
          </p:cNvSpPr>
          <p:nvPr>
            <p:ph type="sldNum" sz="quarter" idx="12"/>
          </p:nvPr>
        </p:nvSpPr>
        <p:spPr/>
        <p:txBody>
          <a:bodyPr/>
          <a:lstStyle/>
          <a:p>
            <a:fld id="{14F47B33-1396-4F4E-B9EC-295F62478494}" type="slidenum">
              <a:rPr lang="hr-HR" smtClean="0"/>
              <a:pPr/>
              <a:t>9</a:t>
            </a:fld>
            <a:endParaRPr lang="hr-H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08720"/>
            <a:ext cx="8229600" cy="1080120"/>
          </a:xfrm>
        </p:spPr>
        <p:txBody>
          <a:bodyPr>
            <a:normAutofit/>
          </a:bodyPr>
          <a:lstStyle/>
          <a:p>
            <a:r>
              <a:rPr lang="hr-HR" dirty="0" smtClean="0"/>
              <a:t>RASPODJELA SREDSTAVA</a:t>
            </a:r>
            <a:endParaRPr lang="hr-HR" dirty="0"/>
          </a:p>
        </p:txBody>
      </p:sp>
      <p:sp>
        <p:nvSpPr>
          <p:cNvPr id="3" name="Rezervirano mjesto teksta 2"/>
          <p:cNvSpPr>
            <a:spLocks noGrp="1"/>
          </p:cNvSpPr>
          <p:nvPr>
            <p:ph type="body" idx="1"/>
          </p:nvPr>
        </p:nvSpPr>
        <p:spPr>
          <a:xfrm>
            <a:off x="457200" y="1340769"/>
            <a:ext cx="3466728" cy="504056"/>
          </a:xfrm>
        </p:spPr>
        <p:txBody>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0" y="1916833"/>
            <a:ext cx="3059832" cy="3384375"/>
          </a:xfrm>
        </p:spPr>
        <p:txBody>
          <a:bodyPr>
            <a:noAutofit/>
          </a:bodyPr>
          <a:lstStyle/>
          <a:p>
            <a:pPr algn="just"/>
            <a:r>
              <a:rPr lang="hr-HR" sz="1700" dirty="0" smtClean="0"/>
              <a:t>naknada za koncesiju dijeli se u jednakim dijelovima između državnog proračuna, </a:t>
            </a:r>
            <a:r>
              <a:rPr lang="hr-HR" sz="1700" dirty="0" err="1" smtClean="0"/>
              <a:t>proračuna</a:t>
            </a:r>
            <a:r>
              <a:rPr lang="hr-HR" sz="1700" dirty="0" smtClean="0"/>
              <a:t> županije i proračuna jedinice lokalne samouprave</a:t>
            </a:r>
          </a:p>
          <a:p>
            <a:pPr algn="just"/>
            <a:r>
              <a:rPr lang="hr-HR" sz="1700" dirty="0" smtClean="0"/>
              <a:t>sredstva od koncesijskog odobrenja prihod su jedinice lokalne samouprave</a:t>
            </a:r>
          </a:p>
          <a:p>
            <a:pPr algn="just"/>
            <a:r>
              <a:rPr lang="hr-HR" sz="1700" dirty="0" smtClean="0"/>
              <a:t>Sredstva od naknade za upotrebu pomorskog dobra prihod je županije</a:t>
            </a:r>
          </a:p>
          <a:p>
            <a:pPr>
              <a:buNone/>
            </a:pPr>
            <a:endParaRPr lang="hr-HR" dirty="0"/>
          </a:p>
        </p:txBody>
      </p:sp>
      <p:sp>
        <p:nvSpPr>
          <p:cNvPr id="5" name="Rezervirano mjesto teksta 4"/>
          <p:cNvSpPr>
            <a:spLocks noGrp="1"/>
          </p:cNvSpPr>
          <p:nvPr>
            <p:ph type="body" sz="quarter" idx="3"/>
          </p:nvPr>
        </p:nvSpPr>
        <p:spPr>
          <a:xfrm>
            <a:off x="4283969" y="1340769"/>
            <a:ext cx="3744416" cy="576064"/>
          </a:xfrm>
        </p:spPr>
        <p:txBody>
          <a:bodyPr/>
          <a:lstStyle/>
          <a:p>
            <a:pPr algn="ctr"/>
            <a:r>
              <a:rPr lang="hr-HR" dirty="0" smtClean="0">
                <a:solidFill>
                  <a:srgbClr val="C00000"/>
                </a:solidFill>
              </a:rPr>
              <a:t>prijedlog</a:t>
            </a:r>
            <a:r>
              <a:rPr lang="hr-HR" dirty="0" smtClean="0"/>
              <a:t> </a:t>
            </a:r>
            <a:r>
              <a:rPr lang="hr-HR" dirty="0" smtClean="0">
                <a:solidFill>
                  <a:srgbClr val="C00000"/>
                </a:solidFill>
              </a:rPr>
              <a:t>Zakona</a:t>
            </a:r>
            <a:endParaRPr lang="hr-HR" dirty="0">
              <a:solidFill>
                <a:srgbClr val="C00000"/>
              </a:solidFill>
            </a:endParaRPr>
          </a:p>
        </p:txBody>
      </p:sp>
      <p:sp>
        <p:nvSpPr>
          <p:cNvPr id="6" name="Rezervirano mjesto sadržaja 5"/>
          <p:cNvSpPr>
            <a:spLocks noGrp="1"/>
          </p:cNvSpPr>
          <p:nvPr>
            <p:ph sz="quarter" idx="4"/>
          </p:nvPr>
        </p:nvSpPr>
        <p:spPr>
          <a:xfrm>
            <a:off x="3203848" y="1916832"/>
            <a:ext cx="5688632" cy="4752528"/>
          </a:xfrm>
        </p:spPr>
        <p:txBody>
          <a:bodyPr>
            <a:noAutofit/>
          </a:bodyPr>
          <a:lstStyle/>
          <a:p>
            <a:r>
              <a:rPr lang="hr-HR" sz="1700" dirty="0" smtClean="0"/>
              <a:t>Naknada za koncesije i odobrenja na </a:t>
            </a:r>
            <a:r>
              <a:rPr lang="hr-HR" sz="1700" dirty="0" err="1" smtClean="0"/>
              <a:t>izvanlučkom</a:t>
            </a:r>
            <a:r>
              <a:rPr lang="hr-HR" sz="1700" dirty="0" smtClean="0"/>
              <a:t> području pomorskog dobra i za luke posebne namjene se uplaćuje:25 % u korist  državnog proračuna, 25 % u korist proračuna županije; 25 % u korist proračuna općine ili grada;25 % u korist Agencije.</a:t>
            </a:r>
          </a:p>
          <a:p>
            <a:r>
              <a:rPr lang="hr-HR" sz="1700" dirty="0" smtClean="0"/>
              <a:t>Sredstva od naknada za dozvole  prihod su općina i gradova.</a:t>
            </a:r>
          </a:p>
          <a:p>
            <a:r>
              <a:rPr lang="hr-HR" sz="1700" dirty="0" smtClean="0"/>
              <a:t>Sredstva od naknada za koncesije za korištenja   sidrišta i </a:t>
            </a:r>
            <a:r>
              <a:rPr lang="hr-HR" sz="1700" dirty="0" err="1" smtClean="0"/>
              <a:t>privezišta</a:t>
            </a:r>
            <a:r>
              <a:rPr lang="hr-HR" sz="1700" dirty="0" smtClean="0"/>
              <a:t> prihod je proračuna županije i općine, odnosno grada u jednakim dijelovima.</a:t>
            </a:r>
          </a:p>
          <a:p>
            <a:r>
              <a:rPr lang="hr-HR" sz="1700" dirty="0" smtClean="0"/>
              <a:t>Sredstva od naknada za dozvole  i koncesije za sidrišta i </a:t>
            </a:r>
            <a:r>
              <a:rPr lang="hr-HR" sz="1700" dirty="0" err="1" smtClean="0"/>
              <a:t>privezišta</a:t>
            </a:r>
            <a:r>
              <a:rPr lang="hr-HR" sz="1700" dirty="0" smtClean="0"/>
              <a:t> u zaštićenom području prihod je pravne osobe koja upravlja zaštićenim područjem.</a:t>
            </a:r>
          </a:p>
          <a:p>
            <a:r>
              <a:rPr lang="hr-HR" sz="1700" dirty="0" smtClean="0"/>
              <a:t>Sredstva od naknade štete nastale na pomorskom dobru prihod su državnog proračuna.</a:t>
            </a:r>
          </a:p>
          <a:p>
            <a:r>
              <a:rPr lang="hr-HR" sz="1700" dirty="0" smtClean="0"/>
              <a:t>Sredstva od naknade za upotrebu pomorskog dobra prihod je državnog proračuna i uplaćuje se na poseban račun koji vodi Agencija, a koristi se namjenski za sufinanciranje projekata održavanja opće upotrebe pomorskog dobra.</a:t>
            </a:r>
          </a:p>
        </p:txBody>
      </p:sp>
      <p:sp>
        <p:nvSpPr>
          <p:cNvPr id="7" name="Slide Number Placeholder 6"/>
          <p:cNvSpPr>
            <a:spLocks noGrp="1"/>
          </p:cNvSpPr>
          <p:nvPr>
            <p:ph type="sldNum" sz="quarter" idx="12"/>
          </p:nvPr>
        </p:nvSpPr>
        <p:spPr/>
        <p:txBody>
          <a:bodyPr/>
          <a:lstStyle/>
          <a:p>
            <a:fld id="{14F47B33-1396-4F4E-B9EC-295F62478494}" type="slidenum">
              <a:rPr lang="hr-HR" smtClean="0"/>
              <a:pPr/>
              <a:t>10</a:t>
            </a:fld>
            <a:endParaRPr lang="hr-H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7200" y="908720"/>
            <a:ext cx="8229600" cy="1224136"/>
          </a:xfrm>
        </p:spPr>
        <p:txBody>
          <a:bodyPr>
            <a:normAutofit/>
          </a:bodyPr>
          <a:lstStyle/>
          <a:p>
            <a:pPr lvl="0"/>
            <a:r>
              <a:rPr lang="hr-HR" b="1" dirty="0" smtClean="0"/>
              <a:t>KONCESIJSKO ODOBRENJE/DOZVOLA</a:t>
            </a:r>
            <a:endParaRPr lang="hr-HR" b="1" dirty="0"/>
          </a:p>
        </p:txBody>
      </p:sp>
      <p:sp>
        <p:nvSpPr>
          <p:cNvPr id="5" name="Rezervirano mjesto teksta 4"/>
          <p:cNvSpPr>
            <a:spLocks noGrp="1"/>
          </p:cNvSpPr>
          <p:nvPr>
            <p:ph type="body" idx="1"/>
          </p:nvPr>
        </p:nvSpPr>
        <p:spPr/>
        <p:txBody>
          <a:bodyPr/>
          <a:lstStyle/>
          <a:p>
            <a:pPr algn="ctr"/>
            <a:r>
              <a:rPr lang="hr-HR" dirty="0" smtClean="0"/>
              <a:t>važeći Zakon</a:t>
            </a:r>
            <a:endParaRPr lang="hr-HR" dirty="0"/>
          </a:p>
        </p:txBody>
      </p:sp>
      <p:sp>
        <p:nvSpPr>
          <p:cNvPr id="6" name="Rezervirano mjesto sadržaja 5"/>
          <p:cNvSpPr>
            <a:spLocks noGrp="1"/>
          </p:cNvSpPr>
          <p:nvPr>
            <p:ph sz="half" idx="2"/>
          </p:nvPr>
        </p:nvSpPr>
        <p:spPr>
          <a:xfrm>
            <a:off x="457200" y="2174875"/>
            <a:ext cx="4402832" cy="3126333"/>
          </a:xfrm>
        </p:spPr>
        <p:txBody>
          <a:bodyPr>
            <a:noAutofit/>
          </a:bodyPr>
          <a:lstStyle/>
          <a:p>
            <a:r>
              <a:rPr lang="hr-HR" sz="1700" dirty="0" smtClean="0"/>
              <a:t>Pravnim osobama i fizičkim osobama koje su registrirane za obavljanje obrta može se dati koncesijsko odobrenje za obavljanje djelatnosti na pomorskom dobru koje ne isključuje niti ograničuje opću upotrebu pomorskog dobra</a:t>
            </a:r>
          </a:p>
          <a:p>
            <a:r>
              <a:rPr lang="hr-HR" sz="1700" dirty="0" smtClean="0"/>
              <a:t>na vremensko razdoblje do 5 godina</a:t>
            </a:r>
          </a:p>
          <a:p>
            <a:r>
              <a:rPr lang="hr-HR" sz="1700" dirty="0" smtClean="0"/>
              <a:t>koncesijsko odobrenje daje vijeće za davanje koncesijskog odobrenja</a:t>
            </a:r>
          </a:p>
          <a:p>
            <a:r>
              <a:rPr lang="hr-HR" sz="1700" dirty="0" smtClean="0"/>
              <a:t>koncesijsko odobrenje daje se na zahtjev</a:t>
            </a:r>
            <a:endParaRPr lang="hr-HR" dirty="0"/>
          </a:p>
        </p:txBody>
      </p:sp>
      <p:sp>
        <p:nvSpPr>
          <p:cNvPr id="7" name="Rezervirano mjesto teksta 6"/>
          <p:cNvSpPr>
            <a:spLocks noGrp="1"/>
          </p:cNvSpPr>
          <p:nvPr>
            <p:ph type="body" sz="quarter" idx="3"/>
          </p:nvPr>
        </p:nvSpPr>
        <p:spPr/>
        <p:txBody>
          <a:bodyPr/>
          <a:lstStyle/>
          <a:p>
            <a:pPr algn="ctr"/>
            <a:r>
              <a:rPr lang="hr-HR" dirty="0" smtClean="0">
                <a:solidFill>
                  <a:srgbClr val="C00000"/>
                </a:solidFill>
              </a:rPr>
              <a:t>prijedlog</a:t>
            </a:r>
            <a:r>
              <a:rPr lang="hr-HR" dirty="0" smtClean="0"/>
              <a:t> </a:t>
            </a:r>
            <a:r>
              <a:rPr lang="hr-HR" dirty="0" smtClean="0">
                <a:solidFill>
                  <a:srgbClr val="C00000"/>
                </a:solidFill>
              </a:rPr>
              <a:t>Zakona</a:t>
            </a:r>
            <a:endParaRPr lang="hr-HR" dirty="0">
              <a:solidFill>
                <a:srgbClr val="C00000"/>
              </a:solidFill>
            </a:endParaRPr>
          </a:p>
        </p:txBody>
      </p:sp>
      <p:sp>
        <p:nvSpPr>
          <p:cNvPr id="8" name="Rezervirano mjesto sadržaja 7"/>
          <p:cNvSpPr>
            <a:spLocks noGrp="1"/>
          </p:cNvSpPr>
          <p:nvPr>
            <p:ph sz="quarter" idx="4"/>
          </p:nvPr>
        </p:nvSpPr>
        <p:spPr>
          <a:xfrm>
            <a:off x="4645025" y="2174875"/>
            <a:ext cx="4041775" cy="2982317"/>
          </a:xfrm>
        </p:spPr>
        <p:txBody>
          <a:bodyPr>
            <a:normAutofit fontScale="92500"/>
          </a:bodyPr>
          <a:lstStyle/>
          <a:p>
            <a:r>
              <a:rPr lang="hr-HR" sz="1700" dirty="0" smtClean="0"/>
              <a:t>za obavljanje djelatnosti na pomorskom dobru kojima se ne ograničava niti isključuje opća upotreba pomorskog dobra dozvole daje Vijeće za davanje dozvola na pomorskom dobru.</a:t>
            </a:r>
          </a:p>
          <a:p>
            <a:r>
              <a:rPr lang="hr-HR" sz="1700" dirty="0" smtClean="0"/>
              <a:t>na vremensko razdoblje do 3 godine</a:t>
            </a:r>
          </a:p>
          <a:p>
            <a:r>
              <a:rPr lang="hr-HR" sz="1700" dirty="0" smtClean="0"/>
              <a:t>dozvole se daju na zahtjev, no ako je broj dozvola ograničen na temelju godišnjeg plana upravljanja pomorskim dobrom općinski načelnik ili gradonačelnik donosi odluku o raspisivanju javnog natječaja za davanje dozvola na pomorskom dobru</a:t>
            </a:r>
          </a:p>
        </p:txBody>
      </p:sp>
      <p:pic>
        <p:nvPicPr>
          <p:cNvPr id="29698" name="Picture 2" descr="C:\Documents and Settings\mivicek\My Documents\Slike\4_to_raditi-plaze_171.jpg"/>
          <p:cNvPicPr>
            <a:picLocks noChangeAspect="1" noChangeArrowheads="1"/>
          </p:cNvPicPr>
          <p:nvPr/>
        </p:nvPicPr>
        <p:blipFill>
          <a:blip r:embed="rId2" cstate="print"/>
          <a:srcRect/>
          <a:stretch>
            <a:fillRect/>
          </a:stretch>
        </p:blipFill>
        <p:spPr bwMode="auto">
          <a:xfrm>
            <a:off x="467544" y="5157192"/>
            <a:ext cx="8136904" cy="1368152"/>
          </a:xfrm>
          <a:prstGeom prst="rect">
            <a:avLst/>
          </a:prstGeom>
          <a:noFill/>
        </p:spPr>
      </p:pic>
      <p:sp>
        <p:nvSpPr>
          <p:cNvPr id="9" name="Slide Number Placeholder 8"/>
          <p:cNvSpPr>
            <a:spLocks noGrp="1"/>
          </p:cNvSpPr>
          <p:nvPr>
            <p:ph type="sldNum" sz="quarter" idx="12"/>
          </p:nvPr>
        </p:nvSpPr>
        <p:spPr/>
        <p:txBody>
          <a:bodyPr/>
          <a:lstStyle/>
          <a:p>
            <a:fld id="{14F47B33-1396-4F4E-B9EC-295F62478494}" type="slidenum">
              <a:rPr lang="hr-HR" smtClean="0"/>
              <a:pPr/>
              <a:t>11</a:t>
            </a:fld>
            <a:endParaRPr lang="hr-H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08720"/>
            <a:ext cx="8229600" cy="1080120"/>
          </a:xfrm>
        </p:spPr>
        <p:txBody>
          <a:bodyPr>
            <a:normAutofit/>
          </a:bodyPr>
          <a:lstStyle/>
          <a:p>
            <a:pPr lvl="0"/>
            <a:r>
              <a:rPr lang="hr-HR" b="1" dirty="0" smtClean="0"/>
              <a:t>POSEBNA UPOTREBA POMORSKOG DOBRA</a:t>
            </a:r>
            <a:endParaRPr lang="hr-HR" b="1" dirty="0"/>
          </a:p>
        </p:txBody>
      </p:sp>
      <p:sp>
        <p:nvSpPr>
          <p:cNvPr id="3" name="Rezervirano mjesto teksta 2"/>
          <p:cNvSpPr>
            <a:spLocks noGrp="1"/>
          </p:cNvSpPr>
          <p:nvPr>
            <p:ph type="body" idx="1"/>
          </p:nvPr>
        </p:nvSpPr>
        <p:spPr/>
        <p:txBody>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457200" y="2174875"/>
            <a:ext cx="4040188" cy="2910309"/>
          </a:xfrm>
        </p:spPr>
        <p:txBody>
          <a:bodyPr>
            <a:normAutofit lnSpcReduction="10000"/>
          </a:bodyPr>
          <a:lstStyle/>
          <a:p>
            <a:r>
              <a:rPr lang="hr-HR" sz="1700" dirty="0" smtClean="0"/>
              <a:t>za posebnu upotrebu pomorskog dobra Vlada RH / županijska skupština / općinsko odnosno gradsko vijeće daje koncesiju na zahtjev </a:t>
            </a:r>
          </a:p>
          <a:p>
            <a:r>
              <a:rPr lang="hr-HR" sz="1700" dirty="0" smtClean="0"/>
              <a:t>Naknada za koncesije dane radi posebne upotrebe pomorskog dobra određuje se u simboličnom iznosu, osim za koncesije gradnje infrastrukture (vodovodna, kanalizacijska, energetska i telefonska) u kojem slučaju se naknada utvrđuje kao za gospodarsku upotrebu pomorskog dobra </a:t>
            </a:r>
            <a:endParaRPr lang="hr-HR" sz="1700" dirty="0"/>
          </a:p>
        </p:txBody>
      </p:sp>
      <p:sp>
        <p:nvSpPr>
          <p:cNvPr id="5" name="Rezervirano mjesto teksta 4"/>
          <p:cNvSpPr>
            <a:spLocks noGrp="1"/>
          </p:cNvSpPr>
          <p:nvPr>
            <p:ph type="body" sz="quarter" idx="3"/>
          </p:nvPr>
        </p:nvSpPr>
        <p:spPr/>
        <p:txBody>
          <a:bodyPr/>
          <a:lstStyle/>
          <a:p>
            <a:pPr algn="ctr"/>
            <a:r>
              <a:rPr lang="hr-HR" dirty="0" smtClean="0">
                <a:solidFill>
                  <a:srgbClr val="C00000"/>
                </a:solidFill>
              </a:rPr>
              <a:t>prijedlog Zakona</a:t>
            </a:r>
            <a:endParaRPr lang="hr-HR" dirty="0">
              <a:solidFill>
                <a:srgbClr val="C00000"/>
              </a:solidFill>
            </a:endParaRPr>
          </a:p>
        </p:txBody>
      </p:sp>
      <p:sp>
        <p:nvSpPr>
          <p:cNvPr id="6" name="Rezervirano mjesto sadržaja 5"/>
          <p:cNvSpPr>
            <a:spLocks noGrp="1"/>
          </p:cNvSpPr>
          <p:nvPr>
            <p:ph sz="quarter" idx="4"/>
          </p:nvPr>
        </p:nvSpPr>
        <p:spPr>
          <a:xfrm>
            <a:off x="4645025" y="2276872"/>
            <a:ext cx="4041775" cy="2736304"/>
          </a:xfrm>
        </p:spPr>
        <p:txBody>
          <a:bodyPr>
            <a:normAutofit/>
          </a:bodyPr>
          <a:lstStyle/>
          <a:p>
            <a:r>
              <a:rPr lang="hr-HR" sz="1700" dirty="0" smtClean="0"/>
              <a:t>Pravo na posebnu upotrebu stječe se na temelju odobrenja.</a:t>
            </a:r>
          </a:p>
          <a:p>
            <a:r>
              <a:rPr lang="hr-HR" sz="1700" dirty="0" smtClean="0"/>
              <a:t>odobrenje daje Vlada RH / županijska skupština / lučka uprava</a:t>
            </a:r>
          </a:p>
          <a:p>
            <a:r>
              <a:rPr lang="hr-HR" sz="1700" dirty="0" smtClean="0"/>
              <a:t>Naknada za posebnu upotrebu pomorskog dobra ovisi o opsegu ograničenja opće upotrebe pomorskog dobra i javnom interesu za korištenje pomorskog dobra.</a:t>
            </a:r>
          </a:p>
          <a:p>
            <a:endParaRPr lang="hr-HR" dirty="0"/>
          </a:p>
        </p:txBody>
      </p:sp>
      <p:pic>
        <p:nvPicPr>
          <p:cNvPr id="30722" name="Picture 2" descr="C:\Documents and Settings\mivicek\My Documents\Slike\Grad-Sibenik-financira-zaposljavanje-znanstvenika-u-Martinskoj.jpg"/>
          <p:cNvPicPr>
            <a:picLocks noChangeAspect="1" noChangeArrowheads="1"/>
          </p:cNvPicPr>
          <p:nvPr/>
        </p:nvPicPr>
        <p:blipFill>
          <a:blip r:embed="rId2" cstate="print"/>
          <a:srcRect/>
          <a:stretch>
            <a:fillRect/>
          </a:stretch>
        </p:blipFill>
        <p:spPr bwMode="auto">
          <a:xfrm>
            <a:off x="395536" y="5085184"/>
            <a:ext cx="8136904" cy="1512168"/>
          </a:xfrm>
          <a:prstGeom prst="rect">
            <a:avLst/>
          </a:prstGeom>
          <a:noFill/>
        </p:spPr>
      </p:pic>
      <p:sp>
        <p:nvSpPr>
          <p:cNvPr id="8" name="Slide Number Placeholder 7"/>
          <p:cNvSpPr>
            <a:spLocks noGrp="1"/>
          </p:cNvSpPr>
          <p:nvPr>
            <p:ph type="sldNum" sz="quarter" idx="12"/>
          </p:nvPr>
        </p:nvSpPr>
        <p:spPr/>
        <p:txBody>
          <a:bodyPr/>
          <a:lstStyle/>
          <a:p>
            <a:fld id="{14F47B33-1396-4F4E-B9EC-295F62478494}" type="slidenum">
              <a:rPr lang="hr-HR" smtClean="0"/>
              <a:pPr/>
              <a:t>12</a:t>
            </a:fld>
            <a:endParaRPr lang="hr-H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836712"/>
            <a:ext cx="8229600" cy="1296144"/>
          </a:xfrm>
        </p:spPr>
        <p:txBody>
          <a:bodyPr>
            <a:normAutofit/>
          </a:bodyPr>
          <a:lstStyle/>
          <a:p>
            <a:pPr lvl="0"/>
            <a:r>
              <a:rPr lang="hr-HR" b="1" dirty="0" smtClean="0"/>
              <a:t>GOSPODARSKO KORIŠTENJE POMORSKOG DOBRA</a:t>
            </a:r>
            <a:endParaRPr lang="hr-HR" b="1" dirty="0"/>
          </a:p>
        </p:txBody>
      </p:sp>
      <p:sp>
        <p:nvSpPr>
          <p:cNvPr id="3" name="Rezervirano mjesto teksta 2"/>
          <p:cNvSpPr>
            <a:spLocks noGrp="1"/>
          </p:cNvSpPr>
          <p:nvPr>
            <p:ph type="body" idx="1"/>
          </p:nvPr>
        </p:nvSpPr>
        <p:spPr/>
        <p:txBody>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457200" y="2174875"/>
            <a:ext cx="4040188" cy="2406253"/>
          </a:xfrm>
        </p:spPr>
        <p:txBody>
          <a:bodyPr>
            <a:normAutofit/>
          </a:bodyPr>
          <a:lstStyle/>
          <a:p>
            <a:r>
              <a:rPr lang="hr-HR" sz="1700" dirty="0" smtClean="0"/>
              <a:t>za gospodarsko korištenje pomorskog dobra daje se koncesija</a:t>
            </a:r>
          </a:p>
          <a:p>
            <a:r>
              <a:rPr lang="hr-HR" sz="1700" dirty="0" smtClean="0"/>
              <a:t>isključivo temeljem propisanog javnog prikupljanja ponuda</a:t>
            </a:r>
            <a:endParaRPr lang="hr-HR" sz="1700" dirty="0"/>
          </a:p>
        </p:txBody>
      </p:sp>
      <p:sp>
        <p:nvSpPr>
          <p:cNvPr id="5" name="Rezervirano mjesto teksta 4"/>
          <p:cNvSpPr>
            <a:spLocks noGrp="1"/>
          </p:cNvSpPr>
          <p:nvPr>
            <p:ph type="body" sz="quarter" idx="3"/>
          </p:nvPr>
        </p:nvSpPr>
        <p:spPr/>
        <p:txBody>
          <a:bodyPr/>
          <a:lstStyle/>
          <a:p>
            <a:pPr algn="ctr"/>
            <a:r>
              <a:rPr lang="hr-HR" dirty="0" smtClean="0">
                <a:solidFill>
                  <a:srgbClr val="C00000"/>
                </a:solidFill>
              </a:rPr>
              <a:t>prijedlog</a:t>
            </a:r>
            <a:r>
              <a:rPr lang="hr-HR" dirty="0" smtClean="0"/>
              <a:t> </a:t>
            </a:r>
            <a:r>
              <a:rPr lang="hr-HR" dirty="0" smtClean="0">
                <a:solidFill>
                  <a:srgbClr val="C00000"/>
                </a:solidFill>
              </a:rPr>
              <a:t>Zakona</a:t>
            </a:r>
            <a:endParaRPr lang="hr-HR" dirty="0">
              <a:solidFill>
                <a:srgbClr val="C00000"/>
              </a:solidFill>
            </a:endParaRPr>
          </a:p>
        </p:txBody>
      </p:sp>
      <p:sp>
        <p:nvSpPr>
          <p:cNvPr id="6" name="Rezervirano mjesto sadržaja 5"/>
          <p:cNvSpPr>
            <a:spLocks noGrp="1"/>
          </p:cNvSpPr>
          <p:nvPr>
            <p:ph sz="quarter" idx="4"/>
          </p:nvPr>
        </p:nvSpPr>
        <p:spPr>
          <a:xfrm>
            <a:off x="4645025" y="2174875"/>
            <a:ext cx="4041775" cy="2550269"/>
          </a:xfrm>
        </p:spPr>
        <p:txBody>
          <a:bodyPr>
            <a:normAutofit/>
          </a:bodyPr>
          <a:lstStyle/>
          <a:p>
            <a:r>
              <a:rPr lang="hr-HR" sz="1700" dirty="0" smtClean="0"/>
              <a:t>za gospodarsko korištenje pomorskog dobra daje se koncesija</a:t>
            </a:r>
          </a:p>
          <a:p>
            <a:r>
              <a:rPr lang="hr-HR" sz="1700" dirty="0" smtClean="0"/>
              <a:t>koncesija se u pravilu daje temeljem javnog natječaja iznimno na zahtjev</a:t>
            </a:r>
          </a:p>
          <a:p>
            <a:r>
              <a:rPr lang="hr-HR" sz="1700" dirty="0" smtClean="0"/>
              <a:t>obvezuje se davatelj koncesije na provođenje prethodnih i pripremnih radnji za davanje koncesije kao i na izradu Studije opravdanosti davanja koncesije </a:t>
            </a:r>
            <a:endParaRPr lang="hr-HR" sz="1700" dirty="0"/>
          </a:p>
        </p:txBody>
      </p:sp>
      <p:pic>
        <p:nvPicPr>
          <p:cNvPr id="31746" name="Picture 2" descr="C:\Documents and Settings\mivicek\My Documents\Slike\v24.jpg"/>
          <p:cNvPicPr>
            <a:picLocks noChangeAspect="1" noChangeArrowheads="1"/>
          </p:cNvPicPr>
          <p:nvPr/>
        </p:nvPicPr>
        <p:blipFill>
          <a:blip r:embed="rId2" cstate="print"/>
          <a:srcRect/>
          <a:stretch>
            <a:fillRect/>
          </a:stretch>
        </p:blipFill>
        <p:spPr bwMode="auto">
          <a:xfrm>
            <a:off x="323528" y="5013176"/>
            <a:ext cx="8640960" cy="1627659"/>
          </a:xfrm>
          <a:prstGeom prst="rect">
            <a:avLst/>
          </a:prstGeom>
          <a:noFill/>
        </p:spPr>
      </p:pic>
      <p:sp>
        <p:nvSpPr>
          <p:cNvPr id="8" name="Slide Number Placeholder 7"/>
          <p:cNvSpPr>
            <a:spLocks noGrp="1"/>
          </p:cNvSpPr>
          <p:nvPr>
            <p:ph type="sldNum" sz="quarter" idx="12"/>
          </p:nvPr>
        </p:nvSpPr>
        <p:spPr/>
        <p:txBody>
          <a:bodyPr/>
          <a:lstStyle/>
          <a:p>
            <a:fld id="{14F47B33-1396-4F4E-B9EC-295F62478494}" type="slidenum">
              <a:rPr lang="hr-HR" smtClean="0"/>
              <a:pPr/>
              <a:t>13</a:t>
            </a:fld>
            <a:endParaRPr lang="hr-H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457200" y="692696"/>
            <a:ext cx="8229600" cy="1296144"/>
          </a:xfrm>
        </p:spPr>
        <p:txBody>
          <a:bodyPr>
            <a:normAutofit/>
          </a:bodyPr>
          <a:lstStyle/>
          <a:p>
            <a:r>
              <a:rPr lang="hr-HR" b="1" dirty="0" smtClean="0"/>
              <a:t>KONCESIJE NA ZAHTJEV – NOVINA U ZAKONU</a:t>
            </a:r>
            <a:endParaRPr lang="hr-HR" b="1" dirty="0"/>
          </a:p>
        </p:txBody>
      </p:sp>
      <p:sp>
        <p:nvSpPr>
          <p:cNvPr id="8" name="Rezervirano mjesto sadržaja 7"/>
          <p:cNvSpPr>
            <a:spLocks noGrp="1"/>
          </p:cNvSpPr>
          <p:nvPr>
            <p:ph idx="1"/>
          </p:nvPr>
        </p:nvSpPr>
        <p:spPr>
          <a:xfrm>
            <a:off x="251520" y="1700808"/>
            <a:ext cx="7776864" cy="3096344"/>
          </a:xfrm>
        </p:spPr>
        <p:txBody>
          <a:bodyPr>
            <a:noAutofit/>
          </a:bodyPr>
          <a:lstStyle/>
          <a:p>
            <a:r>
              <a:rPr lang="hr-HR" sz="1700" dirty="0" smtClean="0"/>
              <a:t>Koncesijom na zahtjev dokazuje se pravo na gospodarsko korištenje i/ili  gradnju na pomorskom dobru sukladno dokumentima prostornog uređenja temeljem kojih se može graditi na pomorskom dobru i stječe pravo na:</a:t>
            </a:r>
          </a:p>
          <a:p>
            <a:pPr>
              <a:buNone/>
            </a:pPr>
            <a:r>
              <a:rPr lang="hr-HR" sz="1700" dirty="0" smtClean="0"/>
              <a:t>	a) građevine infrastrukture (vodovodna mreža ili kanalizacija dijelom u pomorskom dobru)</a:t>
            </a:r>
          </a:p>
          <a:p>
            <a:pPr>
              <a:buNone/>
            </a:pPr>
            <a:r>
              <a:rPr lang="hr-HR" sz="1700" dirty="0" smtClean="0"/>
              <a:t>	b) posljedica ishođene koncesije prema posebnom propisu (solane)</a:t>
            </a:r>
          </a:p>
          <a:p>
            <a:pPr>
              <a:buNone/>
            </a:pPr>
            <a:r>
              <a:rPr lang="hr-HR" sz="1700" dirty="0" smtClean="0"/>
              <a:t>	c) </a:t>
            </a:r>
            <a:r>
              <a:rPr lang="hr-HR" sz="1700" dirty="0" err="1" smtClean="0"/>
              <a:t>privezišta</a:t>
            </a:r>
            <a:r>
              <a:rPr lang="hr-HR" sz="1700" dirty="0" smtClean="0"/>
              <a:t> izdvojenih industrijskih/ servisnih pogona za koje se doprema i otprema sirovina/gotovih proizvoda odvija pretežito morskim putem.</a:t>
            </a:r>
          </a:p>
          <a:p>
            <a:pPr>
              <a:buNone/>
            </a:pPr>
            <a:r>
              <a:rPr lang="hr-HR" sz="1700" dirty="0" smtClean="0"/>
              <a:t>	d) servisna privezišta (zajednici ponuditelja jedne </a:t>
            </a:r>
            <a:r>
              <a:rPr lang="hr-HR" sz="1700" dirty="0" err="1" smtClean="0"/>
              <a:t>jls</a:t>
            </a:r>
            <a:r>
              <a:rPr lang="hr-HR" sz="1700" dirty="0" smtClean="0"/>
              <a:t>)</a:t>
            </a:r>
          </a:p>
          <a:p>
            <a:pPr>
              <a:buNone/>
            </a:pPr>
            <a:r>
              <a:rPr lang="hr-HR" sz="1700" dirty="0" smtClean="0"/>
              <a:t>	e) sportske luke</a:t>
            </a:r>
          </a:p>
        </p:txBody>
      </p:sp>
      <p:pic>
        <p:nvPicPr>
          <p:cNvPr id="9" name="Picture 4" descr="C:\Documents and Settings\mivicek\My Documents\Slike\AD12287.jpg"/>
          <p:cNvPicPr>
            <a:picLocks noChangeAspect="1" noChangeArrowheads="1"/>
          </p:cNvPicPr>
          <p:nvPr/>
        </p:nvPicPr>
        <p:blipFill>
          <a:blip r:embed="rId2" cstate="print"/>
          <a:srcRect/>
          <a:stretch>
            <a:fillRect/>
          </a:stretch>
        </p:blipFill>
        <p:spPr bwMode="auto">
          <a:xfrm>
            <a:off x="4932040" y="4215356"/>
            <a:ext cx="3672408" cy="2399557"/>
          </a:xfrm>
          <a:prstGeom prst="rect">
            <a:avLst/>
          </a:prstGeom>
          <a:noFill/>
        </p:spPr>
      </p:pic>
      <p:sp>
        <p:nvSpPr>
          <p:cNvPr id="5" name="Slide Number Placeholder 4"/>
          <p:cNvSpPr>
            <a:spLocks noGrp="1"/>
          </p:cNvSpPr>
          <p:nvPr>
            <p:ph type="sldNum" sz="quarter" idx="12"/>
          </p:nvPr>
        </p:nvSpPr>
        <p:spPr/>
        <p:txBody>
          <a:bodyPr/>
          <a:lstStyle/>
          <a:p>
            <a:fld id="{14F47B33-1396-4F4E-B9EC-295F62478494}" type="slidenum">
              <a:rPr lang="hr-HR" smtClean="0"/>
              <a:pPr/>
              <a:t>14</a:t>
            </a:fld>
            <a:endParaRPr lang="hr-H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08720"/>
            <a:ext cx="8229600" cy="1224136"/>
          </a:xfrm>
        </p:spPr>
        <p:txBody>
          <a:bodyPr/>
          <a:lstStyle/>
          <a:p>
            <a:r>
              <a:rPr lang="hr-HR" b="1" dirty="0" smtClean="0"/>
              <a:t>KONCESIJE NA ZAHTJEV</a:t>
            </a:r>
            <a:endParaRPr lang="hr-HR" b="1" dirty="0"/>
          </a:p>
        </p:txBody>
      </p:sp>
      <p:sp>
        <p:nvSpPr>
          <p:cNvPr id="3" name="Rezervirano mjesto sadržaja 2"/>
          <p:cNvSpPr>
            <a:spLocks noGrp="1"/>
          </p:cNvSpPr>
          <p:nvPr>
            <p:ph idx="1"/>
          </p:nvPr>
        </p:nvSpPr>
        <p:spPr>
          <a:xfrm>
            <a:off x="467544" y="1844824"/>
            <a:ext cx="8229600" cy="3384376"/>
          </a:xfrm>
        </p:spPr>
        <p:txBody>
          <a:bodyPr>
            <a:normAutofit/>
          </a:bodyPr>
          <a:lstStyle/>
          <a:p>
            <a:r>
              <a:rPr lang="hr-HR" sz="1700" dirty="0" smtClean="0"/>
              <a:t>Iznimno koncesija na zahtjev može se dati za gospodarsko korištenje plaže i/ili  </a:t>
            </a:r>
            <a:r>
              <a:rPr lang="hr-HR" sz="1700" dirty="0" err="1" smtClean="0"/>
              <a:t>privezišta</a:t>
            </a:r>
            <a:r>
              <a:rPr lang="hr-HR" sz="1700" dirty="0" smtClean="0"/>
              <a:t> i/ili nautičkog sidrišta koja po svom položaju čini funkcionalnu, infrastrukturnu i prostornu cjelinu sa samo jednim ugostiteljskim, turističkim ili smještajnim objektom i nalazi se u turističkoj zoni izvan naselja. </a:t>
            </a:r>
          </a:p>
          <a:p>
            <a:r>
              <a:rPr lang="hr-HR" sz="1700" dirty="0" smtClean="0"/>
              <a:t>iznimno koncesija na zahtjev može se dati za gospodarsko korištenje plaže i/ili </a:t>
            </a:r>
            <a:r>
              <a:rPr lang="hr-HR" sz="1700" dirty="0" err="1" smtClean="0"/>
              <a:t>privezišta</a:t>
            </a:r>
            <a:r>
              <a:rPr lang="hr-HR" sz="1700" dirty="0" smtClean="0"/>
              <a:t> i/ili nautičkog sidrišta koja po svom položaju čini funkcionalnu, infrastrukturnu i prostornu cjelinu sa samo jednim ugostiteljskim, turističkim ili smještajnim objektom najviše kategorije (pet </a:t>
            </a:r>
            <a:r>
              <a:rPr lang="hr-HR" sz="1700" strike="sngStrike" dirty="0" smtClean="0"/>
              <a:t> </a:t>
            </a:r>
            <a:r>
              <a:rPr lang="hr-HR" sz="1700" dirty="0" smtClean="0"/>
              <a:t>zvjezdica) koji se nalazi unutar naselja.</a:t>
            </a:r>
          </a:p>
          <a:p>
            <a:pPr lvl="0"/>
            <a:r>
              <a:rPr lang="hr-HR" sz="1700" dirty="0" smtClean="0"/>
              <a:t>Naknada će biti uređena </a:t>
            </a:r>
            <a:r>
              <a:rPr lang="hr-HR" sz="1700" dirty="0" err="1" smtClean="0"/>
              <a:t>podzakonskim</a:t>
            </a:r>
            <a:r>
              <a:rPr lang="hr-HR" sz="1700" dirty="0" smtClean="0"/>
              <a:t> aktom ali već i Zakon propisuje  obvezu tri puta veću naknadu od postignute na natječaju </a:t>
            </a:r>
          </a:p>
          <a:p>
            <a:pPr lvl="0"/>
            <a:r>
              <a:rPr lang="hr-HR" sz="1700" dirty="0" smtClean="0"/>
              <a:t>Ovakvom koncesijom ne može se isključiti opća upotreba plaže ukoliko postoji širi javni interes korištenja plaže</a:t>
            </a:r>
          </a:p>
          <a:p>
            <a:pPr>
              <a:buNone/>
            </a:pPr>
            <a:endParaRPr lang="hr-HR" sz="2400" dirty="0" smtClean="0"/>
          </a:p>
          <a:p>
            <a:endParaRPr lang="hr-HR" sz="2400" dirty="0" smtClean="0"/>
          </a:p>
          <a:p>
            <a:endParaRPr lang="hr-HR" dirty="0"/>
          </a:p>
        </p:txBody>
      </p:sp>
      <p:pic>
        <p:nvPicPr>
          <p:cNvPr id="4" name="Picture 3" descr="C:\Documents and Settings\mivicek\My Documents\Slike\plazavilla.jpg"/>
          <p:cNvPicPr>
            <a:picLocks noChangeAspect="1" noChangeArrowheads="1"/>
          </p:cNvPicPr>
          <p:nvPr/>
        </p:nvPicPr>
        <p:blipFill>
          <a:blip r:embed="rId2" cstate="print"/>
          <a:srcRect/>
          <a:stretch>
            <a:fillRect/>
          </a:stretch>
        </p:blipFill>
        <p:spPr bwMode="auto">
          <a:xfrm>
            <a:off x="2843808" y="5085184"/>
            <a:ext cx="3456384" cy="1512168"/>
          </a:xfrm>
          <a:prstGeom prst="rect">
            <a:avLst/>
          </a:prstGeom>
          <a:noFill/>
        </p:spPr>
      </p:pic>
      <p:sp>
        <p:nvSpPr>
          <p:cNvPr id="5" name="Slide Number Placeholder 4"/>
          <p:cNvSpPr>
            <a:spLocks noGrp="1"/>
          </p:cNvSpPr>
          <p:nvPr>
            <p:ph type="sldNum" sz="quarter" idx="12"/>
          </p:nvPr>
        </p:nvSpPr>
        <p:spPr/>
        <p:txBody>
          <a:bodyPr/>
          <a:lstStyle/>
          <a:p>
            <a:fld id="{14F47B33-1396-4F4E-B9EC-295F62478494}" type="slidenum">
              <a:rPr lang="hr-HR" smtClean="0"/>
              <a:pPr/>
              <a:t>15</a:t>
            </a:fld>
            <a:endParaRPr lang="hr-H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836712"/>
            <a:ext cx="8229600" cy="936104"/>
          </a:xfrm>
        </p:spPr>
        <p:txBody>
          <a:bodyPr>
            <a:normAutofit/>
          </a:bodyPr>
          <a:lstStyle/>
          <a:p>
            <a:pPr lvl="0"/>
            <a:r>
              <a:rPr lang="hr-HR" b="1" dirty="0" smtClean="0"/>
              <a:t>ZALOŽNO PRAVO NA KONCESIJI</a:t>
            </a:r>
            <a:endParaRPr lang="hr-HR" b="1" dirty="0"/>
          </a:p>
        </p:txBody>
      </p:sp>
      <p:sp>
        <p:nvSpPr>
          <p:cNvPr id="4" name="Rezervirano mjesto teksta 3"/>
          <p:cNvSpPr>
            <a:spLocks noGrp="1"/>
          </p:cNvSpPr>
          <p:nvPr>
            <p:ph type="body" idx="1"/>
          </p:nvPr>
        </p:nvSpPr>
        <p:spPr>
          <a:xfrm>
            <a:off x="457200" y="1268760"/>
            <a:ext cx="4040188" cy="720079"/>
          </a:xfrm>
        </p:spPr>
        <p:txBody>
          <a:bodyPr/>
          <a:lstStyle/>
          <a:p>
            <a:pPr algn="ctr"/>
            <a:r>
              <a:rPr lang="hr-HR" dirty="0" smtClean="0"/>
              <a:t>važeći Zakon</a:t>
            </a:r>
            <a:endParaRPr lang="hr-HR" dirty="0"/>
          </a:p>
        </p:txBody>
      </p:sp>
      <p:sp>
        <p:nvSpPr>
          <p:cNvPr id="5" name="Rezervirano mjesto sadržaja 4"/>
          <p:cNvSpPr>
            <a:spLocks noGrp="1"/>
          </p:cNvSpPr>
          <p:nvPr>
            <p:ph sz="half" idx="2"/>
          </p:nvPr>
        </p:nvSpPr>
        <p:spPr>
          <a:xfrm>
            <a:off x="457200" y="2276873"/>
            <a:ext cx="3466728" cy="2952328"/>
          </a:xfrm>
        </p:spPr>
        <p:txBody>
          <a:bodyPr>
            <a:normAutofit fontScale="70000" lnSpcReduction="20000"/>
          </a:bodyPr>
          <a:lstStyle/>
          <a:p>
            <a:r>
              <a:rPr lang="hr-HR" sz="2400" dirty="0" smtClean="0"/>
              <a:t>Koncesija se može založiti.</a:t>
            </a:r>
          </a:p>
          <a:p>
            <a:r>
              <a:rPr lang="hr-HR" sz="2400" dirty="0" smtClean="0"/>
              <a:t>založno pravo na koncesiji stječe se upisom u upisnik koncesija, a prestaje brisanjem iz upisnika koncesije</a:t>
            </a:r>
          </a:p>
          <a:p>
            <a:r>
              <a:rPr lang="hr-HR" sz="2400" dirty="0" smtClean="0"/>
              <a:t>Založno pravo daje založnom vjerovniku pravo da sam koristi koncesiju, ako ispunjava uvjete za ovlaštenika koncesije ili može pravo na koncesiju prenijeti na treću osoba koja ispunjava uvjete za ovlaštenika koncesije, pod uvjetom da dobije suglasnost davatelja koncesije</a:t>
            </a:r>
          </a:p>
          <a:p>
            <a:pPr>
              <a:buNone/>
            </a:pPr>
            <a:endParaRPr lang="hr-HR" dirty="0"/>
          </a:p>
        </p:txBody>
      </p:sp>
      <p:sp>
        <p:nvSpPr>
          <p:cNvPr id="6" name="Rezervirano mjesto teksta 5"/>
          <p:cNvSpPr>
            <a:spLocks noGrp="1"/>
          </p:cNvSpPr>
          <p:nvPr>
            <p:ph type="body" sz="quarter" idx="3"/>
          </p:nvPr>
        </p:nvSpPr>
        <p:spPr>
          <a:xfrm>
            <a:off x="4645025" y="1385455"/>
            <a:ext cx="4041775" cy="603384"/>
          </a:xfrm>
        </p:spPr>
        <p:txBody>
          <a:bodyPr/>
          <a:lstStyle/>
          <a:p>
            <a:pPr algn="ctr"/>
            <a:r>
              <a:rPr lang="hr-HR" dirty="0" smtClean="0">
                <a:solidFill>
                  <a:srgbClr val="C00000"/>
                </a:solidFill>
              </a:rPr>
              <a:t>prijedlog Zakona</a:t>
            </a:r>
            <a:endParaRPr lang="hr-HR" dirty="0">
              <a:solidFill>
                <a:srgbClr val="C00000"/>
              </a:solidFill>
            </a:endParaRPr>
          </a:p>
        </p:txBody>
      </p:sp>
      <p:sp>
        <p:nvSpPr>
          <p:cNvPr id="7" name="Rezervirano mjesto sadržaja 6"/>
          <p:cNvSpPr>
            <a:spLocks noGrp="1"/>
          </p:cNvSpPr>
          <p:nvPr>
            <p:ph sz="quarter" idx="4"/>
          </p:nvPr>
        </p:nvSpPr>
        <p:spPr>
          <a:xfrm>
            <a:off x="4139952" y="1988840"/>
            <a:ext cx="5004048" cy="4713312"/>
          </a:xfrm>
        </p:spPr>
        <p:txBody>
          <a:bodyPr>
            <a:noAutofit/>
          </a:bodyPr>
          <a:lstStyle/>
          <a:p>
            <a:r>
              <a:rPr lang="hr-HR" sz="1700" dirty="0" smtClean="0"/>
              <a:t>Na koncesiji se može osnovati založno pravo radi osiguranja tražbine nastale na temelju ugovora o kreditu kojeg je koncesionar kao dužnik sklopio ili hoće sklopiti s financijskom institucijom kao vjerovnikom radi pribavljanja financijskih instrumenata isključivo u svrhu provedbe ugovora o koncesiji.</a:t>
            </a:r>
          </a:p>
          <a:p>
            <a:r>
              <a:rPr lang="hr-HR" sz="1700" dirty="0" smtClean="0"/>
              <a:t>Založno pravo na koncesiji ovlašćuje založnog vjerovnika da zalogom osiguranu tražbinu, ne bude li mu o dospijeću ispunjena, namiri prijenosom koncesije na treću osobu</a:t>
            </a:r>
          </a:p>
          <a:p>
            <a:r>
              <a:rPr lang="hr-HR" sz="1700" dirty="0" smtClean="0"/>
              <a:t>založno pravo na koncesiji stječe se upisom u upisnik koncesija, a prestaje brisanjem iz upisnika koncesije ili prestankom koncesije</a:t>
            </a:r>
          </a:p>
          <a:p>
            <a:r>
              <a:rPr lang="hr-HR" sz="1700" dirty="0" smtClean="0"/>
              <a:t>propisuju se Prava založnog vjerovnika u slučaju zakašnjenja koncesionara</a:t>
            </a:r>
          </a:p>
          <a:p>
            <a:r>
              <a:rPr lang="hr-HR" sz="1700" dirty="0" smtClean="0"/>
              <a:t>uvodi se institut hipoteke na zgradi koju od pomorskog dobra odvaja koncesija</a:t>
            </a:r>
          </a:p>
        </p:txBody>
      </p:sp>
      <p:sp>
        <p:nvSpPr>
          <p:cNvPr id="8" name="Slide Number Placeholder 7"/>
          <p:cNvSpPr>
            <a:spLocks noGrp="1"/>
          </p:cNvSpPr>
          <p:nvPr>
            <p:ph type="sldNum" sz="quarter" idx="12"/>
          </p:nvPr>
        </p:nvSpPr>
        <p:spPr/>
        <p:txBody>
          <a:bodyPr/>
          <a:lstStyle/>
          <a:p>
            <a:fld id="{14F47B33-1396-4F4E-B9EC-295F62478494}" type="slidenum">
              <a:rPr lang="hr-HR" smtClean="0"/>
              <a:pPr/>
              <a:t>16</a:t>
            </a:fld>
            <a:endParaRPr lang="hr-HR"/>
          </a:p>
        </p:txBody>
      </p:sp>
    </p:spTree>
    <p:extLst>
      <p:ext uri="{BB962C8B-B14F-4D97-AF65-F5344CB8AC3E}">
        <p14:creationId xmlns:p14="http://schemas.microsoft.com/office/powerpoint/2010/main" xmlns="" val="2932260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457200" y="1196752"/>
            <a:ext cx="8229600" cy="936104"/>
          </a:xfrm>
        </p:spPr>
        <p:txBody>
          <a:bodyPr>
            <a:normAutofit fontScale="90000"/>
          </a:bodyPr>
          <a:lstStyle/>
          <a:p>
            <a:r>
              <a:rPr lang="hr-HR" sz="2700" dirty="0" smtClean="0"/>
              <a:t/>
            </a:r>
            <a:br>
              <a:rPr lang="hr-HR" sz="2700" dirty="0" smtClean="0"/>
            </a:br>
            <a:r>
              <a:rPr lang="hr-HR" sz="2400" b="1" dirty="0" smtClean="0"/>
              <a:t>AGENCIJA ZA INTEGRALNO UPRAVLJANJE POMORSKIM DOBROM</a:t>
            </a:r>
            <a:r>
              <a:rPr lang="hr-HR" dirty="0" smtClean="0"/>
              <a:t/>
            </a:r>
            <a:br>
              <a:rPr lang="hr-HR" dirty="0" smtClean="0"/>
            </a:br>
            <a:endParaRPr lang="hr-HR" dirty="0"/>
          </a:p>
        </p:txBody>
      </p:sp>
      <p:sp>
        <p:nvSpPr>
          <p:cNvPr id="8" name="Rezervirano mjesto sadržaja 7"/>
          <p:cNvSpPr>
            <a:spLocks noGrp="1"/>
          </p:cNvSpPr>
          <p:nvPr>
            <p:ph idx="1"/>
          </p:nvPr>
        </p:nvSpPr>
        <p:spPr>
          <a:xfrm>
            <a:off x="457200" y="2060848"/>
            <a:ext cx="4474840" cy="4065315"/>
          </a:xfrm>
        </p:spPr>
        <p:txBody>
          <a:bodyPr>
            <a:normAutofit/>
          </a:bodyPr>
          <a:lstStyle/>
          <a:p>
            <a:r>
              <a:rPr lang="hr-HR" sz="1700" dirty="0" smtClean="0"/>
              <a:t>javna ustanova koja se osniva radi obavljanja poslova upravljanja, koordinacije, određivanje granica pomorskog dobra  te nadzora i zaštite pomorskog dobra Republike Hrvatske</a:t>
            </a:r>
          </a:p>
          <a:p>
            <a:r>
              <a:rPr lang="hr-HR" sz="1700" dirty="0" smtClean="0"/>
              <a:t>osnivač Agencije je Republika Hrvatska, a osnivačka prava i dužnosti u ime osnivača obavlja  Vlada Republike Hrvatske</a:t>
            </a:r>
          </a:p>
          <a:p>
            <a:r>
              <a:rPr lang="hr-HR" sz="1700" dirty="0" smtClean="0"/>
              <a:t>Davanjem suglasnosti na planove upravljanje pomorskim dobrom županija i velikih gradova harmonizira razvoj pomorskog dobra</a:t>
            </a:r>
          </a:p>
          <a:p>
            <a:r>
              <a:rPr lang="hr-HR" sz="1700" dirty="0" smtClean="0"/>
              <a:t>Nadzire rad koncesionara i ovlaštenika odobrenja te izvještava davatelja koncesije</a:t>
            </a:r>
          </a:p>
          <a:p>
            <a:endParaRPr lang="hr-HR" dirty="0"/>
          </a:p>
        </p:txBody>
      </p:sp>
      <p:pic>
        <p:nvPicPr>
          <p:cNvPr id="15362" name="Picture 7" descr="Croatia140Vis"/>
          <p:cNvPicPr>
            <a:picLocks noChangeAspect="1" noChangeArrowheads="1"/>
          </p:cNvPicPr>
          <p:nvPr/>
        </p:nvPicPr>
        <p:blipFill>
          <a:blip r:embed="rId2" cstate="print"/>
          <a:srcRect/>
          <a:stretch>
            <a:fillRect/>
          </a:stretch>
        </p:blipFill>
        <p:spPr bwMode="auto">
          <a:xfrm>
            <a:off x="5148064" y="1988840"/>
            <a:ext cx="3707904" cy="432048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4F47B33-1396-4F4E-B9EC-295F62478494}" type="slidenum">
              <a:rPr lang="hr-HR" smtClean="0"/>
              <a:pPr/>
              <a:t>17</a:t>
            </a:fld>
            <a:endParaRPr lang="hr-HR"/>
          </a:p>
        </p:txBody>
      </p:sp>
    </p:spTree>
    <p:extLst>
      <p:ext uri="{BB962C8B-B14F-4D97-AF65-F5344CB8AC3E}">
        <p14:creationId xmlns:p14="http://schemas.microsoft.com/office/powerpoint/2010/main" xmlns="" val="4267902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457200" y="764704"/>
            <a:ext cx="8229600" cy="1152128"/>
          </a:xfrm>
        </p:spPr>
        <p:txBody>
          <a:bodyPr>
            <a:normAutofit/>
          </a:bodyPr>
          <a:lstStyle/>
          <a:p>
            <a:pPr lvl="0"/>
            <a:r>
              <a:rPr lang="hr-HR" b="1" dirty="0" smtClean="0"/>
              <a:t>PROSTORNO UREĐENJE I GRADNJA – NOVINA U ZAKONU</a:t>
            </a:r>
            <a:endParaRPr lang="hr-HR" b="1" dirty="0"/>
          </a:p>
        </p:txBody>
      </p:sp>
      <p:sp>
        <p:nvSpPr>
          <p:cNvPr id="8" name="Rezervirano mjesto sadržaja 7"/>
          <p:cNvSpPr>
            <a:spLocks noGrp="1"/>
          </p:cNvSpPr>
          <p:nvPr>
            <p:ph idx="1"/>
          </p:nvPr>
        </p:nvSpPr>
        <p:spPr>
          <a:xfrm>
            <a:off x="457200" y="1600200"/>
            <a:ext cx="4762872" cy="4781128"/>
          </a:xfrm>
        </p:spPr>
        <p:txBody>
          <a:bodyPr>
            <a:normAutofit/>
          </a:bodyPr>
          <a:lstStyle/>
          <a:p>
            <a:endParaRPr lang="hr-HR" dirty="0" smtClean="0"/>
          </a:p>
          <a:p>
            <a:r>
              <a:rPr lang="hr-HR" sz="1700" dirty="0" smtClean="0"/>
              <a:t>Ministarstvo sudjeluje u postupku izrade i donošenja svih dokumenata prostornog uređenja koji obuhvaćaju područje pomorskog dobra. </a:t>
            </a:r>
          </a:p>
          <a:p>
            <a:r>
              <a:rPr lang="hr-HR" sz="1700" dirty="0" smtClean="0"/>
              <a:t>Ministarstvo daje mišljenje na nacrt konačnog prijedloga dokumenta prostornog uređenja</a:t>
            </a:r>
          </a:p>
          <a:p>
            <a:r>
              <a:rPr lang="hr-HR" sz="1700" dirty="0" smtClean="0"/>
              <a:t>Za zahvate u prostoru na pomorskom dobru za koje koncesiju ili odobrenje daje Vlada Republike Hrvatske, posebne uvjete utvrđuje Ministarstvo. </a:t>
            </a:r>
          </a:p>
          <a:p>
            <a:r>
              <a:rPr lang="hr-HR" sz="1700" dirty="0" smtClean="0"/>
              <a:t>za sve druge zahvate u prostoru na pomorskom dobru posebne uvjete utvrđuje nadležna lučka kapetanija.</a:t>
            </a:r>
          </a:p>
        </p:txBody>
      </p:sp>
      <p:pic>
        <p:nvPicPr>
          <p:cNvPr id="4" name="Picture 3" descr="C:\Documents and Settings\mivicek\My Documents\Slike\Gosti-hotelsko-osoblje-i-Lucka-kapetanija-spasavali-Svedanku-iz-mora_ca_large.jpg"/>
          <p:cNvPicPr>
            <a:picLocks noChangeAspect="1" noChangeArrowheads="1"/>
          </p:cNvPicPr>
          <p:nvPr/>
        </p:nvPicPr>
        <p:blipFill>
          <a:blip r:embed="rId2" cstate="print"/>
          <a:srcRect/>
          <a:stretch>
            <a:fillRect/>
          </a:stretch>
        </p:blipFill>
        <p:spPr bwMode="auto">
          <a:xfrm>
            <a:off x="5508104" y="2924944"/>
            <a:ext cx="3456384" cy="3024336"/>
          </a:xfrm>
          <a:prstGeom prst="rect">
            <a:avLst/>
          </a:prstGeom>
          <a:noFill/>
        </p:spPr>
      </p:pic>
      <p:sp>
        <p:nvSpPr>
          <p:cNvPr id="5" name="Slide Number Placeholder 4"/>
          <p:cNvSpPr>
            <a:spLocks noGrp="1"/>
          </p:cNvSpPr>
          <p:nvPr>
            <p:ph type="sldNum" sz="quarter" idx="12"/>
          </p:nvPr>
        </p:nvSpPr>
        <p:spPr/>
        <p:txBody>
          <a:bodyPr/>
          <a:lstStyle/>
          <a:p>
            <a:fld id="{14F47B33-1396-4F4E-B9EC-295F62478494}" type="slidenum">
              <a:rPr lang="hr-HR" smtClean="0"/>
              <a:pPr/>
              <a:t>18</a:t>
            </a:fld>
            <a:endParaRPr lang="hr-H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8161693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4F47B33-1396-4F4E-B9EC-295F62478494}" type="slidenum">
              <a:rPr lang="hr-HR" smtClean="0"/>
              <a:pPr/>
              <a:t>1</a:t>
            </a:fld>
            <a:endParaRPr lang="hr-HR"/>
          </a:p>
        </p:txBody>
      </p:sp>
    </p:spTree>
    <p:extLst>
      <p:ext uri="{BB962C8B-B14F-4D97-AF65-F5344CB8AC3E}">
        <p14:creationId xmlns:p14="http://schemas.microsoft.com/office/powerpoint/2010/main" xmlns="" val="1897442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title"/>
          </p:nvPr>
        </p:nvSpPr>
        <p:spPr>
          <a:xfrm>
            <a:off x="539552" y="909944"/>
            <a:ext cx="8229600" cy="1008112"/>
          </a:xfrm>
        </p:spPr>
        <p:txBody>
          <a:bodyPr>
            <a:normAutofit/>
          </a:bodyPr>
          <a:lstStyle/>
          <a:p>
            <a:r>
              <a:rPr lang="hr-HR" b="1" dirty="0" smtClean="0"/>
              <a:t>MORSKE  PLAŽE – NOVODEFINIRANI POJAM</a:t>
            </a:r>
            <a:endParaRPr lang="hr-HR" b="1" dirty="0"/>
          </a:p>
        </p:txBody>
      </p:sp>
      <p:sp>
        <p:nvSpPr>
          <p:cNvPr id="10" name="Rezervirano mjesto sadržaja 9"/>
          <p:cNvSpPr>
            <a:spLocks noGrp="1"/>
          </p:cNvSpPr>
          <p:nvPr>
            <p:ph idx="1"/>
          </p:nvPr>
        </p:nvSpPr>
        <p:spPr>
          <a:xfrm>
            <a:off x="457200" y="1916832"/>
            <a:ext cx="3250704" cy="4209331"/>
          </a:xfrm>
        </p:spPr>
        <p:txBody>
          <a:bodyPr>
            <a:normAutofit/>
          </a:bodyPr>
          <a:lstStyle/>
          <a:p>
            <a:r>
              <a:rPr lang="hr-HR" sz="1700" dirty="0" smtClean="0"/>
              <a:t>prijedlog Zakona definira morske plaže te iste dijeli na prirodne i uređene, a uređene plaže dalje s obzirom na funkciju i model upravljanja uređene dijeli na javne morska plaža, morske plaže hotela, kampova i turističkih naselja i morske plaže za posebne namjene</a:t>
            </a:r>
            <a:endParaRPr lang="hr-HR" sz="1700" dirty="0"/>
          </a:p>
        </p:txBody>
      </p:sp>
      <p:pic>
        <p:nvPicPr>
          <p:cNvPr id="5" name="Slika 4" descr="New Image.JPG"/>
          <p:cNvPicPr>
            <a:picLocks noChangeAspect="1"/>
          </p:cNvPicPr>
          <p:nvPr/>
        </p:nvPicPr>
        <p:blipFill>
          <a:blip r:embed="rId2" cstate="print"/>
          <a:stretch>
            <a:fillRect/>
          </a:stretch>
        </p:blipFill>
        <p:spPr>
          <a:xfrm>
            <a:off x="4427984" y="1916832"/>
            <a:ext cx="4499992" cy="4320480"/>
          </a:xfrm>
          <a:prstGeom prst="rect">
            <a:avLst/>
          </a:prstGeom>
        </p:spPr>
      </p:pic>
      <p:sp>
        <p:nvSpPr>
          <p:cNvPr id="6" name="Slide Number Placeholder 5"/>
          <p:cNvSpPr>
            <a:spLocks noGrp="1"/>
          </p:cNvSpPr>
          <p:nvPr>
            <p:ph type="sldNum" sz="quarter" idx="12"/>
          </p:nvPr>
        </p:nvSpPr>
        <p:spPr/>
        <p:txBody>
          <a:bodyPr/>
          <a:lstStyle/>
          <a:p>
            <a:fld id="{14F47B33-1396-4F4E-B9EC-295F62478494}" type="slidenum">
              <a:rPr lang="hr-HR" smtClean="0"/>
              <a:pPr/>
              <a:t>19</a:t>
            </a:fld>
            <a:endParaRPr lang="hr-H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836712"/>
            <a:ext cx="8229600" cy="1008112"/>
          </a:xfrm>
        </p:spPr>
        <p:txBody>
          <a:bodyPr>
            <a:normAutofit/>
          </a:bodyPr>
          <a:lstStyle/>
          <a:p>
            <a:r>
              <a:rPr lang="hr-HR" b="1" dirty="0" smtClean="0"/>
              <a:t>SIDRIŠTE – NOVODEFINIRANI POJAM</a:t>
            </a:r>
            <a:endParaRPr lang="hr-HR" b="1" dirty="0"/>
          </a:p>
        </p:txBody>
      </p:sp>
      <p:sp>
        <p:nvSpPr>
          <p:cNvPr id="3" name="Rezervirano mjesto sadržaja 2"/>
          <p:cNvSpPr>
            <a:spLocks noGrp="1"/>
          </p:cNvSpPr>
          <p:nvPr>
            <p:ph idx="1"/>
          </p:nvPr>
        </p:nvSpPr>
        <p:spPr>
          <a:xfrm>
            <a:off x="457200" y="1844824"/>
            <a:ext cx="7859216" cy="2160240"/>
          </a:xfrm>
        </p:spPr>
        <p:txBody>
          <a:bodyPr>
            <a:normAutofit/>
          </a:bodyPr>
          <a:lstStyle/>
          <a:p>
            <a:r>
              <a:rPr lang="hr-HR" sz="1700" dirty="0" smtClean="0"/>
              <a:t>prijedlog Zakona definira sidrište te definira prirodno morsko sidrište kao dio morskog </a:t>
            </a:r>
            <a:r>
              <a:rPr lang="hr-HR" sz="1700" dirty="0" err="1" smtClean="0"/>
              <a:t>akvatorija</a:t>
            </a:r>
            <a:r>
              <a:rPr lang="hr-HR" sz="1700" dirty="0" smtClean="0"/>
              <a:t> potpuno očuvanih prirodnih karakteristika na kojem se sidrenje ne može naplaćivati i nautičko sidrište kao dio morskog </a:t>
            </a:r>
            <a:r>
              <a:rPr lang="hr-HR" sz="1700" dirty="0" err="1" smtClean="0"/>
              <a:t>akvatorija</a:t>
            </a:r>
            <a:r>
              <a:rPr lang="hr-HR" sz="1700" dirty="0" smtClean="0"/>
              <a:t>, koji je opremljen s napravama za sidrenje i koji se gospodarski koristi</a:t>
            </a:r>
            <a:endParaRPr lang="hr-HR" sz="1700" dirty="0"/>
          </a:p>
        </p:txBody>
      </p:sp>
      <p:pic>
        <p:nvPicPr>
          <p:cNvPr id="24578" name="Picture 2" descr="C:\Documents and Settings\mivicek\My Documents\Slike\13140_bigImage.jpg"/>
          <p:cNvPicPr>
            <a:picLocks noChangeAspect="1" noChangeArrowheads="1"/>
          </p:cNvPicPr>
          <p:nvPr/>
        </p:nvPicPr>
        <p:blipFill>
          <a:blip r:embed="rId2" cstate="print"/>
          <a:srcRect/>
          <a:stretch>
            <a:fillRect/>
          </a:stretch>
        </p:blipFill>
        <p:spPr bwMode="auto">
          <a:xfrm>
            <a:off x="1043608" y="3501008"/>
            <a:ext cx="6624736" cy="3060601"/>
          </a:xfrm>
          <a:prstGeom prst="rect">
            <a:avLst/>
          </a:prstGeom>
          <a:noFill/>
        </p:spPr>
      </p:pic>
      <p:sp>
        <p:nvSpPr>
          <p:cNvPr id="5" name="Slide Number Placeholder 4"/>
          <p:cNvSpPr>
            <a:spLocks noGrp="1"/>
          </p:cNvSpPr>
          <p:nvPr>
            <p:ph type="sldNum" sz="quarter" idx="12"/>
          </p:nvPr>
        </p:nvSpPr>
        <p:spPr/>
        <p:txBody>
          <a:bodyPr/>
          <a:lstStyle/>
          <a:p>
            <a:fld id="{14F47B33-1396-4F4E-B9EC-295F62478494}" type="slidenum">
              <a:rPr lang="hr-HR" smtClean="0"/>
              <a:pPr/>
              <a:t>20</a:t>
            </a:fld>
            <a:endParaRPr lang="hr-H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80728"/>
            <a:ext cx="8229600" cy="1152128"/>
          </a:xfrm>
        </p:spPr>
        <p:txBody>
          <a:bodyPr>
            <a:normAutofit/>
          </a:bodyPr>
          <a:lstStyle/>
          <a:p>
            <a:r>
              <a:rPr lang="hr-HR" b="1" dirty="0" smtClean="0"/>
              <a:t>PRIVEZIŠTE – NOVODEFINIRANI POJAM</a:t>
            </a:r>
            <a:endParaRPr lang="hr-HR" b="1" dirty="0"/>
          </a:p>
        </p:txBody>
      </p:sp>
      <p:sp>
        <p:nvSpPr>
          <p:cNvPr id="3" name="Rezervirano mjesto sadržaja 2"/>
          <p:cNvSpPr>
            <a:spLocks noGrp="1"/>
          </p:cNvSpPr>
          <p:nvPr>
            <p:ph idx="1"/>
          </p:nvPr>
        </p:nvSpPr>
        <p:spPr>
          <a:xfrm>
            <a:off x="467544" y="2132856"/>
            <a:ext cx="4392488" cy="3921299"/>
          </a:xfrm>
        </p:spPr>
        <p:txBody>
          <a:bodyPr>
            <a:normAutofit/>
          </a:bodyPr>
          <a:lstStyle/>
          <a:p>
            <a:r>
              <a:rPr lang="hr-HR" sz="1700" dirty="0" smtClean="0"/>
              <a:t>prijedlog Zakona definira </a:t>
            </a:r>
            <a:r>
              <a:rPr lang="hr-HR" sz="1700" dirty="0" err="1" smtClean="0"/>
              <a:t>privezište</a:t>
            </a:r>
            <a:r>
              <a:rPr lang="hr-HR" sz="1700" dirty="0" smtClean="0"/>
              <a:t> kao samostalni infrastrukturni objekt (ponton, gat, mol, riva, </a:t>
            </a:r>
            <a:r>
              <a:rPr lang="hr-HR" sz="1700" dirty="0" err="1" smtClean="0"/>
              <a:t>privez</a:t>
            </a:r>
            <a:r>
              <a:rPr lang="hr-HR" sz="1700" dirty="0" smtClean="0"/>
              <a:t>) i dio morskog </a:t>
            </a:r>
            <a:r>
              <a:rPr lang="hr-HR" sz="1700" dirty="0" err="1" smtClean="0"/>
              <a:t>akvatorija</a:t>
            </a:r>
            <a:r>
              <a:rPr lang="hr-HR" sz="1700" dirty="0" smtClean="0"/>
              <a:t> koji služi za </a:t>
            </a:r>
            <a:r>
              <a:rPr lang="hr-HR" sz="1700" dirty="0" err="1" smtClean="0"/>
              <a:t>privez</a:t>
            </a:r>
            <a:r>
              <a:rPr lang="hr-HR" sz="1700" dirty="0" smtClean="0"/>
              <a:t> plovnih objekata i servisno </a:t>
            </a:r>
            <a:r>
              <a:rPr lang="hr-HR" sz="1700" dirty="0" err="1" smtClean="0"/>
              <a:t>privezište</a:t>
            </a:r>
            <a:r>
              <a:rPr lang="hr-HR" sz="1700" dirty="0" smtClean="0"/>
              <a:t> kao samostalni infrastrukturni objekt (ponton, gat, riva, mol, </a:t>
            </a:r>
            <a:r>
              <a:rPr lang="hr-HR" sz="1700" dirty="0" err="1" smtClean="0"/>
              <a:t>privez</a:t>
            </a:r>
            <a:r>
              <a:rPr lang="hr-HR" sz="1700" dirty="0" smtClean="0"/>
              <a:t>) i dio morskog </a:t>
            </a:r>
            <a:r>
              <a:rPr lang="hr-HR" sz="1700" dirty="0" err="1" smtClean="0"/>
              <a:t>akvatorija</a:t>
            </a:r>
            <a:r>
              <a:rPr lang="hr-HR" sz="1700" dirty="0" smtClean="0"/>
              <a:t>, a koje je u funkciji obavljanja djelatnosti servisiranja plovnih objekata</a:t>
            </a:r>
            <a:endParaRPr lang="hr-HR" sz="1700" dirty="0"/>
          </a:p>
        </p:txBody>
      </p:sp>
      <p:pic>
        <p:nvPicPr>
          <p:cNvPr id="32770" name="Picture 2" descr="C:\Documents and Settings\mivicek\My Documents\Slike\img4139ob0.jpg"/>
          <p:cNvPicPr>
            <a:picLocks noChangeAspect="1" noChangeArrowheads="1"/>
          </p:cNvPicPr>
          <p:nvPr/>
        </p:nvPicPr>
        <p:blipFill>
          <a:blip r:embed="rId2" cstate="print"/>
          <a:srcRect/>
          <a:stretch>
            <a:fillRect/>
          </a:stretch>
        </p:blipFill>
        <p:spPr bwMode="auto">
          <a:xfrm>
            <a:off x="5508104" y="2204864"/>
            <a:ext cx="3312368" cy="4032448"/>
          </a:xfrm>
          <a:prstGeom prst="rect">
            <a:avLst/>
          </a:prstGeom>
          <a:noFill/>
        </p:spPr>
      </p:pic>
      <p:sp>
        <p:nvSpPr>
          <p:cNvPr id="5" name="Slide Number Placeholder 4"/>
          <p:cNvSpPr>
            <a:spLocks noGrp="1"/>
          </p:cNvSpPr>
          <p:nvPr>
            <p:ph type="sldNum" sz="quarter" idx="12"/>
          </p:nvPr>
        </p:nvSpPr>
        <p:spPr/>
        <p:txBody>
          <a:bodyPr/>
          <a:lstStyle/>
          <a:p>
            <a:fld id="{14F47B33-1396-4F4E-B9EC-295F62478494}" type="slidenum">
              <a:rPr lang="hr-HR" smtClean="0"/>
              <a:pPr/>
              <a:t>21</a:t>
            </a:fld>
            <a:endParaRPr lang="hr-H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052736"/>
            <a:ext cx="8229600" cy="1008112"/>
          </a:xfrm>
        </p:spPr>
        <p:txBody>
          <a:bodyPr>
            <a:normAutofit/>
          </a:bodyPr>
          <a:lstStyle/>
          <a:p>
            <a:r>
              <a:rPr lang="hr-HR" b="1" dirty="0" smtClean="0"/>
              <a:t>LUKE OTVORENE ZA JAVNI PROMET REGIONALNOG ZNAČAJA</a:t>
            </a:r>
            <a:endParaRPr lang="hr-HR" b="1" dirty="0"/>
          </a:p>
        </p:txBody>
      </p:sp>
      <p:sp>
        <p:nvSpPr>
          <p:cNvPr id="3" name="Rezervirano mjesto teksta 2"/>
          <p:cNvSpPr>
            <a:spLocks noGrp="1"/>
          </p:cNvSpPr>
          <p:nvPr>
            <p:ph type="body" idx="1"/>
          </p:nvPr>
        </p:nvSpPr>
        <p:spPr>
          <a:xfrm>
            <a:off x="457200" y="1772816"/>
            <a:ext cx="4040188" cy="648071"/>
          </a:xfrm>
        </p:spPr>
        <p:txBody>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467544" y="2420888"/>
            <a:ext cx="3682752" cy="3633267"/>
          </a:xfrm>
        </p:spPr>
        <p:txBody>
          <a:bodyPr>
            <a:normAutofit/>
          </a:bodyPr>
          <a:lstStyle/>
          <a:p>
            <a:r>
              <a:rPr lang="hr-HR" sz="1700" dirty="0" smtClean="0"/>
              <a:t>na području jedinica područne (regionalne) samouprave može se, uz suglasnost Vlade Republike Hrvatske, osnivati više županijskih lučkih uprava</a:t>
            </a:r>
          </a:p>
          <a:p>
            <a:r>
              <a:rPr lang="hr-HR" sz="1700" dirty="0" smtClean="0"/>
              <a:t>nadzor nad provedbom reda u lukama otvorenim za javni promet provodi lučka kapetanija</a:t>
            </a:r>
          </a:p>
          <a:p>
            <a:r>
              <a:rPr lang="hr-HR" sz="1700" dirty="0" smtClean="0"/>
              <a:t>nadzor nad provedbom rada u lukama posebne namjene, osim vojnih luka obavlja koncesionar</a:t>
            </a:r>
          </a:p>
          <a:p>
            <a:pPr>
              <a:buNone/>
            </a:pPr>
            <a:endParaRPr lang="hr-HR" sz="1700" dirty="0"/>
          </a:p>
        </p:txBody>
      </p:sp>
      <p:sp>
        <p:nvSpPr>
          <p:cNvPr id="5" name="Rezervirano mjesto teksta 4"/>
          <p:cNvSpPr>
            <a:spLocks noGrp="1"/>
          </p:cNvSpPr>
          <p:nvPr>
            <p:ph type="body" sz="quarter" idx="3"/>
          </p:nvPr>
        </p:nvSpPr>
        <p:spPr>
          <a:xfrm>
            <a:off x="4645025" y="1844824"/>
            <a:ext cx="4041775" cy="504055"/>
          </a:xfrm>
        </p:spPr>
        <p:txBody>
          <a:bodyPr/>
          <a:lstStyle/>
          <a:p>
            <a:pPr algn="ctr"/>
            <a:r>
              <a:rPr lang="hr-HR" dirty="0" smtClean="0">
                <a:solidFill>
                  <a:srgbClr val="C00000"/>
                </a:solidFill>
              </a:rPr>
              <a:t>prijedlog Zakona</a:t>
            </a:r>
            <a:endParaRPr lang="hr-HR" dirty="0">
              <a:solidFill>
                <a:srgbClr val="C00000"/>
              </a:solidFill>
            </a:endParaRPr>
          </a:p>
        </p:txBody>
      </p:sp>
      <p:sp>
        <p:nvSpPr>
          <p:cNvPr id="6" name="Rezervirano mjesto sadržaja 5"/>
          <p:cNvSpPr>
            <a:spLocks noGrp="1"/>
          </p:cNvSpPr>
          <p:nvPr>
            <p:ph sz="quarter" idx="4"/>
          </p:nvPr>
        </p:nvSpPr>
        <p:spPr>
          <a:xfrm>
            <a:off x="4645025" y="2492896"/>
            <a:ext cx="4041775" cy="1872208"/>
          </a:xfrm>
        </p:spPr>
        <p:txBody>
          <a:bodyPr>
            <a:normAutofit fontScale="92500" lnSpcReduction="20000"/>
          </a:bodyPr>
          <a:lstStyle/>
          <a:p>
            <a:r>
              <a:rPr lang="hr-HR" sz="1800" dirty="0" smtClean="0"/>
              <a:t>u jedinicama područne (regionalne) samouprave osniva se jedna županijska lučka uprava, koja može imati ispostave</a:t>
            </a:r>
          </a:p>
          <a:p>
            <a:r>
              <a:rPr lang="hr-HR" sz="1800" dirty="0" smtClean="0"/>
              <a:t>nadzor nad provedbom lučkog reda u lukama otvorenim za javni promet obavljaju lučki redari koje postavlja nadležna lučka uprava te je dužna osigurati dovoljan broj lučkih redara za provedbu lučkog reda</a:t>
            </a:r>
          </a:p>
          <a:p>
            <a:endParaRPr lang="hr-HR" sz="1700" dirty="0"/>
          </a:p>
        </p:txBody>
      </p:sp>
      <p:pic>
        <p:nvPicPr>
          <p:cNvPr id="19458" name="Picture 2" descr="C:\Documents and Settings\mivicek\My Documents\Slike\dubrovnik-600x300.jpg"/>
          <p:cNvPicPr>
            <a:picLocks noChangeAspect="1" noChangeArrowheads="1"/>
          </p:cNvPicPr>
          <p:nvPr/>
        </p:nvPicPr>
        <p:blipFill>
          <a:blip r:embed="rId3" cstate="print"/>
          <a:srcRect/>
          <a:stretch>
            <a:fillRect/>
          </a:stretch>
        </p:blipFill>
        <p:spPr bwMode="auto">
          <a:xfrm>
            <a:off x="4788024" y="5301208"/>
            <a:ext cx="3842792" cy="1296144"/>
          </a:xfrm>
          <a:prstGeom prst="rect">
            <a:avLst/>
          </a:prstGeom>
          <a:noFill/>
        </p:spPr>
      </p:pic>
      <p:sp>
        <p:nvSpPr>
          <p:cNvPr id="8" name="Slide Number Placeholder 7"/>
          <p:cNvSpPr>
            <a:spLocks noGrp="1"/>
          </p:cNvSpPr>
          <p:nvPr>
            <p:ph type="sldNum" sz="quarter" idx="12"/>
          </p:nvPr>
        </p:nvSpPr>
        <p:spPr/>
        <p:txBody>
          <a:bodyPr/>
          <a:lstStyle/>
          <a:p>
            <a:fld id="{14F47B33-1396-4F4E-B9EC-295F62478494}" type="slidenum">
              <a:rPr lang="hr-HR" smtClean="0"/>
              <a:pPr/>
              <a:t>22</a:t>
            </a:fld>
            <a:endParaRPr lang="hr-H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08720"/>
            <a:ext cx="8229600" cy="1008112"/>
          </a:xfrm>
        </p:spPr>
        <p:txBody>
          <a:bodyPr>
            <a:normAutofit/>
          </a:bodyPr>
          <a:lstStyle/>
          <a:p>
            <a:r>
              <a:rPr lang="hr-HR" b="1" dirty="0" smtClean="0"/>
              <a:t>LUKE POSEBNE NAMJENE – SPORTSKE LUKE</a:t>
            </a:r>
            <a:endParaRPr lang="hr-HR" b="1" dirty="0"/>
          </a:p>
        </p:txBody>
      </p:sp>
      <p:sp>
        <p:nvSpPr>
          <p:cNvPr id="3" name="Rezervirano mjesto teksta 2"/>
          <p:cNvSpPr>
            <a:spLocks noGrp="1"/>
          </p:cNvSpPr>
          <p:nvPr>
            <p:ph type="body" idx="1"/>
          </p:nvPr>
        </p:nvSpPr>
        <p:spPr/>
        <p:txBody>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179512" y="2174875"/>
            <a:ext cx="3600400" cy="2406253"/>
          </a:xfrm>
        </p:spPr>
        <p:txBody>
          <a:bodyPr>
            <a:normAutofit/>
          </a:bodyPr>
          <a:lstStyle/>
          <a:p>
            <a:r>
              <a:rPr lang="hr-HR" sz="1700" dirty="0" smtClean="0"/>
              <a:t>temeljem provedenog javnog natječaja koncesija za luku posebne namjene – sportsku luku može se dodijeliti samo udruzi registriranoj za obavljanje sportske djelatnosti</a:t>
            </a:r>
          </a:p>
          <a:p>
            <a:r>
              <a:rPr lang="hr-HR" sz="1700" dirty="0" smtClean="0"/>
              <a:t>Sportska luka može se koristiti samo za članove udruge, te u obavljanju djelatnosti ne može stjecati dobit</a:t>
            </a:r>
            <a:endParaRPr lang="hr-HR" sz="1700" dirty="0"/>
          </a:p>
        </p:txBody>
      </p:sp>
      <p:sp>
        <p:nvSpPr>
          <p:cNvPr id="5" name="Rezervirano mjesto teksta 4"/>
          <p:cNvSpPr>
            <a:spLocks noGrp="1"/>
          </p:cNvSpPr>
          <p:nvPr>
            <p:ph type="body" sz="quarter" idx="3"/>
          </p:nvPr>
        </p:nvSpPr>
        <p:spPr>
          <a:xfrm>
            <a:off x="4067944" y="1484784"/>
            <a:ext cx="4041775" cy="639762"/>
          </a:xfrm>
        </p:spPr>
        <p:txBody>
          <a:bodyPr/>
          <a:lstStyle/>
          <a:p>
            <a:pPr algn="ctr"/>
            <a:r>
              <a:rPr lang="hr-HR" dirty="0" smtClean="0">
                <a:solidFill>
                  <a:srgbClr val="C00000"/>
                </a:solidFill>
              </a:rPr>
              <a:t>prijedlog Zakona</a:t>
            </a:r>
            <a:endParaRPr lang="hr-HR" dirty="0">
              <a:solidFill>
                <a:srgbClr val="C00000"/>
              </a:solidFill>
            </a:endParaRPr>
          </a:p>
        </p:txBody>
      </p:sp>
      <p:sp>
        <p:nvSpPr>
          <p:cNvPr id="6" name="Rezervirano mjesto sadržaja 5"/>
          <p:cNvSpPr>
            <a:spLocks noGrp="1"/>
          </p:cNvSpPr>
          <p:nvPr>
            <p:ph sz="quarter" idx="4"/>
          </p:nvPr>
        </p:nvSpPr>
        <p:spPr>
          <a:xfrm>
            <a:off x="3635896" y="2174875"/>
            <a:ext cx="5256584" cy="3270349"/>
          </a:xfrm>
        </p:spPr>
        <p:txBody>
          <a:bodyPr>
            <a:normAutofit fontScale="70000" lnSpcReduction="20000"/>
          </a:bodyPr>
          <a:lstStyle/>
          <a:p>
            <a:r>
              <a:rPr lang="hr-HR" dirty="0" smtClean="0"/>
              <a:t>Koncesija za sportsku luku daje se na zahtjev pravnim osobama u sustavu sporta, neovisno o njihovom organizacijskom obliku koji se bave sportovima na ili u moru i koji imaju </a:t>
            </a:r>
            <a:r>
              <a:rPr lang="hr-HR" u="sng" dirty="0" smtClean="0"/>
              <a:t>aktivne natjecatelje u najmanje tri uzrasne kategorije.</a:t>
            </a:r>
          </a:p>
          <a:p>
            <a:r>
              <a:rPr lang="hr-HR" dirty="0" smtClean="0"/>
              <a:t>Koncesionar je dužan označiti na geodetskoj podlozi  izrađenoj u mjerilu 1:200  sportski odnosno  komunalni dio sportske luke, te eventualne prostore za uslužne djelatnosti.</a:t>
            </a:r>
          </a:p>
          <a:p>
            <a:r>
              <a:rPr lang="hr-HR" dirty="0" smtClean="0"/>
              <a:t>Na komunalni dio sportske luke primjenjuju se sve odredbe Zakona u kojima su takvi dijelovi luke uređeni u sustavu javnih luka.</a:t>
            </a:r>
          </a:p>
          <a:p>
            <a:r>
              <a:rPr lang="hr-HR" dirty="0" smtClean="0"/>
              <a:t>Koncesionar je dužan voditi odvojene poslovne knjige u odnosu na sportski dio luke od preostalog dijela luke i uprihođena sredstva s komunalnog dijela ulagati u sport</a:t>
            </a:r>
          </a:p>
          <a:p>
            <a:pPr>
              <a:buNone/>
            </a:pPr>
            <a:endParaRPr lang="hr-HR" dirty="0" smtClean="0"/>
          </a:p>
          <a:p>
            <a:endParaRPr lang="hr-HR" dirty="0"/>
          </a:p>
        </p:txBody>
      </p:sp>
      <p:pic>
        <p:nvPicPr>
          <p:cNvPr id="21506" name="Picture 2" descr="C:\Documents and Settings\mivicek\My Documents\Slike\aman2607860.jpg.crop_display.jpg"/>
          <p:cNvPicPr>
            <a:picLocks noChangeAspect="1" noChangeArrowheads="1"/>
          </p:cNvPicPr>
          <p:nvPr/>
        </p:nvPicPr>
        <p:blipFill>
          <a:blip r:embed="rId2" cstate="print"/>
          <a:srcRect/>
          <a:stretch>
            <a:fillRect/>
          </a:stretch>
        </p:blipFill>
        <p:spPr bwMode="auto">
          <a:xfrm>
            <a:off x="3995936" y="5450294"/>
            <a:ext cx="4824536" cy="1291073"/>
          </a:xfrm>
          <a:prstGeom prst="rect">
            <a:avLst/>
          </a:prstGeom>
          <a:noFill/>
        </p:spPr>
      </p:pic>
      <p:sp>
        <p:nvSpPr>
          <p:cNvPr id="8" name="Slide Number Placeholder 7"/>
          <p:cNvSpPr>
            <a:spLocks noGrp="1"/>
          </p:cNvSpPr>
          <p:nvPr>
            <p:ph type="sldNum" sz="quarter" idx="12"/>
          </p:nvPr>
        </p:nvSpPr>
        <p:spPr/>
        <p:txBody>
          <a:bodyPr/>
          <a:lstStyle/>
          <a:p>
            <a:fld id="{14F47B33-1396-4F4E-B9EC-295F62478494}" type="slidenum">
              <a:rPr lang="hr-HR" smtClean="0"/>
              <a:pPr/>
              <a:t>23</a:t>
            </a:fld>
            <a:endParaRPr lang="hr-H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052736"/>
            <a:ext cx="8229600" cy="1080120"/>
          </a:xfrm>
        </p:spPr>
        <p:txBody>
          <a:bodyPr>
            <a:normAutofit/>
          </a:bodyPr>
          <a:lstStyle/>
          <a:p>
            <a:r>
              <a:rPr lang="hr-HR" b="1" dirty="0" smtClean="0"/>
              <a:t>NADZOR I KOMUNALNI RED NA DIJELU POMORSKOG DOBRA U OPĆOJ UPOTREBI – NOVINA U ZAKONU</a:t>
            </a:r>
            <a:endParaRPr lang="hr-HR" b="1" dirty="0"/>
          </a:p>
        </p:txBody>
      </p:sp>
      <p:sp>
        <p:nvSpPr>
          <p:cNvPr id="3" name="Rezervirano mjesto sadržaja 2"/>
          <p:cNvSpPr>
            <a:spLocks noGrp="1"/>
          </p:cNvSpPr>
          <p:nvPr>
            <p:ph idx="1"/>
          </p:nvPr>
        </p:nvSpPr>
        <p:spPr>
          <a:xfrm>
            <a:off x="457200" y="2276872"/>
            <a:ext cx="4330824" cy="4032448"/>
          </a:xfrm>
        </p:spPr>
        <p:txBody>
          <a:bodyPr>
            <a:normAutofit/>
          </a:bodyPr>
          <a:lstStyle/>
          <a:p>
            <a:r>
              <a:rPr lang="hr-HR" sz="1700" dirty="0" smtClean="0"/>
              <a:t>Nadzor i komunalni red u cilju zaštite opće upotrebe pomorskog dobra provodi komunalno redarstvo jedinice lokalne samouprave sukladno ovom Zakonu i  posebnim propisima, a upravni i inspekcijski nadzor provode nadležna tijela sukladno ovom Zakonu.</a:t>
            </a:r>
          </a:p>
          <a:p>
            <a:r>
              <a:rPr lang="hr-HR" sz="1700" dirty="0" smtClean="0"/>
              <a:t>Komunalno redarstvo provodi nadzor nad radom ovlaštenika dozvole, te  na prostoru pomorskog dobra koje nije u gospodarskoj i posebnoj upotrebi niti je obuhvaćeno lučkim područjem</a:t>
            </a:r>
          </a:p>
        </p:txBody>
      </p:sp>
      <p:pic>
        <p:nvPicPr>
          <p:cNvPr id="33796" name="Picture 4" descr="C:\Documents and Settings\mivicek\My Documents\Slike\dalmatiahu9.jpg"/>
          <p:cNvPicPr>
            <a:picLocks noChangeAspect="1" noChangeArrowheads="1"/>
          </p:cNvPicPr>
          <p:nvPr/>
        </p:nvPicPr>
        <p:blipFill>
          <a:blip r:embed="rId2" cstate="print"/>
          <a:srcRect/>
          <a:stretch>
            <a:fillRect/>
          </a:stretch>
        </p:blipFill>
        <p:spPr bwMode="auto">
          <a:xfrm>
            <a:off x="5220072" y="2348880"/>
            <a:ext cx="3276600" cy="3619500"/>
          </a:xfrm>
          <a:prstGeom prst="rect">
            <a:avLst/>
          </a:prstGeom>
          <a:noFill/>
        </p:spPr>
      </p:pic>
      <p:sp>
        <p:nvSpPr>
          <p:cNvPr id="5" name="Slide Number Placeholder 4"/>
          <p:cNvSpPr>
            <a:spLocks noGrp="1"/>
          </p:cNvSpPr>
          <p:nvPr>
            <p:ph type="sldNum" sz="quarter" idx="12"/>
          </p:nvPr>
        </p:nvSpPr>
        <p:spPr/>
        <p:txBody>
          <a:bodyPr/>
          <a:lstStyle/>
          <a:p>
            <a:fld id="{14F47B33-1396-4F4E-B9EC-295F62478494}" type="slidenum">
              <a:rPr lang="hr-HR" smtClean="0"/>
              <a:pPr/>
              <a:t>24</a:t>
            </a:fld>
            <a:endParaRPr lang="hr-H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836712"/>
            <a:ext cx="8229600" cy="1080120"/>
          </a:xfrm>
        </p:spPr>
        <p:txBody>
          <a:bodyPr>
            <a:normAutofit/>
          </a:bodyPr>
          <a:lstStyle/>
          <a:p>
            <a:r>
              <a:rPr lang="hr-HR" b="1" dirty="0" smtClean="0"/>
              <a:t>KAKO ĆEMO ISPUNITI CILJEVE ZAKONA</a:t>
            </a:r>
            <a:endParaRPr lang="hr-HR" b="1" dirty="0"/>
          </a:p>
        </p:txBody>
      </p:sp>
      <p:sp>
        <p:nvSpPr>
          <p:cNvPr id="3" name="Rezervirano mjesto sadržaja 2"/>
          <p:cNvSpPr>
            <a:spLocks noGrp="1"/>
          </p:cNvSpPr>
          <p:nvPr>
            <p:ph idx="1"/>
          </p:nvPr>
        </p:nvSpPr>
        <p:spPr>
          <a:xfrm>
            <a:off x="457200" y="1628800"/>
            <a:ext cx="8229600" cy="3744415"/>
          </a:xfrm>
        </p:spPr>
        <p:txBody>
          <a:bodyPr>
            <a:normAutofit fontScale="62500" lnSpcReduction="20000"/>
          </a:bodyPr>
          <a:lstStyle/>
          <a:p>
            <a:r>
              <a:rPr lang="vi-VN" sz="2700" dirty="0" smtClean="0"/>
              <a:t>određenjem</a:t>
            </a:r>
            <a:r>
              <a:rPr lang="hr-HR" sz="2700" dirty="0" smtClean="0"/>
              <a:t> definicije pomorskog dobra kao općeg dobra</a:t>
            </a:r>
          </a:p>
          <a:p>
            <a:r>
              <a:rPr lang="hr-HR" sz="2700" dirty="0" smtClean="0"/>
              <a:t>upisom pomorskog dobra po službenoj dužnosti (</a:t>
            </a:r>
            <a:r>
              <a:rPr lang="hr-HR" sz="2700" dirty="0" smtClean="0"/>
              <a:t>zemljišnoknjižni </a:t>
            </a:r>
            <a:r>
              <a:rPr lang="hr-HR" sz="2700" dirty="0" smtClean="0"/>
              <a:t>sud)</a:t>
            </a:r>
          </a:p>
          <a:p>
            <a:r>
              <a:rPr lang="hr-HR" sz="2700" dirty="0" smtClean="0"/>
              <a:t>ubrzanjem postupaka utvrđivanja granice pomorskog dobra (Agencija)</a:t>
            </a:r>
          </a:p>
          <a:p>
            <a:r>
              <a:rPr lang="hr-HR" sz="2700" dirty="0" smtClean="0"/>
              <a:t>razrješenjem pretežitog dijela prijepora vezanih za nasipavanje (21. lipnja 2011. ) i  osiguravanjem prijelaznog razdoblja nakon isticanja koncesije</a:t>
            </a:r>
          </a:p>
          <a:p>
            <a:r>
              <a:rPr lang="hr-HR" sz="2700" dirty="0" smtClean="0"/>
              <a:t>donošenjem strateškog plana upravljanja pomorskim dobrom (Vlada RH 10 godina) i Strateškog plana upravljanja lukama (Vlada RH 20 godina)</a:t>
            </a:r>
          </a:p>
          <a:p>
            <a:r>
              <a:rPr lang="hr-HR" sz="2700" dirty="0" smtClean="0"/>
              <a:t>proširivanjem obveze nadzora  (komunalno redari, lučki redari, Agencija)</a:t>
            </a:r>
          </a:p>
          <a:p>
            <a:r>
              <a:rPr lang="hr-HR" sz="2700" dirty="0" smtClean="0"/>
              <a:t>uvode se koncesije na zahtjev kojima se prepoznaju tehnološke cjeline uz pomorsko dobro pa se tako omogućuje privlačenje kapitalnih investicija u turizmu i kod obavljanja servisnih djelatnosti vezanih uz more uz tri puta veću naknadu</a:t>
            </a:r>
          </a:p>
          <a:p>
            <a:r>
              <a:rPr lang="hr-HR" sz="2700" dirty="0" smtClean="0"/>
              <a:t>efikasnost sustava kroz decentralizaciju ovlaštenja (veliki gradovi, nacionalni parkovi) </a:t>
            </a:r>
          </a:p>
          <a:p>
            <a:r>
              <a:rPr lang="hr-HR" sz="2700" dirty="0" smtClean="0"/>
              <a:t>uvodi se mogućnost dobivanja koncesije za izgradnju lučke infrastrukture u lukama otvorenim za javni promet te u tom slučaju i naplata lučkih pristojbi od strane koncesionara</a:t>
            </a:r>
          </a:p>
          <a:p>
            <a:r>
              <a:rPr lang="hr-HR" sz="2700" dirty="0" smtClean="0"/>
              <a:t>osiguranje jednakog položaja nautičkog veza bez obzira na status luke (LNT – LOJP)</a:t>
            </a:r>
          </a:p>
          <a:p>
            <a:endParaRPr lang="hr-HR" dirty="0" smtClean="0"/>
          </a:p>
        </p:txBody>
      </p:sp>
      <p:pic>
        <p:nvPicPr>
          <p:cNvPr id="35842" name="Picture 2" descr="C:\Documents and Settings\mivicek\My Documents\Slike\images (18).jpg"/>
          <p:cNvPicPr>
            <a:picLocks noChangeAspect="1" noChangeArrowheads="1"/>
          </p:cNvPicPr>
          <p:nvPr/>
        </p:nvPicPr>
        <p:blipFill>
          <a:blip r:embed="rId2" cstate="print"/>
          <a:srcRect/>
          <a:stretch>
            <a:fillRect/>
          </a:stretch>
        </p:blipFill>
        <p:spPr bwMode="auto">
          <a:xfrm>
            <a:off x="2267744" y="5373216"/>
            <a:ext cx="3960440" cy="1296144"/>
          </a:xfrm>
          <a:prstGeom prst="rect">
            <a:avLst/>
          </a:prstGeom>
          <a:noFill/>
        </p:spPr>
      </p:pic>
      <p:sp>
        <p:nvSpPr>
          <p:cNvPr id="5" name="Slide Number Placeholder 4"/>
          <p:cNvSpPr>
            <a:spLocks noGrp="1"/>
          </p:cNvSpPr>
          <p:nvPr>
            <p:ph type="sldNum" sz="quarter" idx="12"/>
          </p:nvPr>
        </p:nvSpPr>
        <p:spPr/>
        <p:txBody>
          <a:bodyPr/>
          <a:lstStyle/>
          <a:p>
            <a:fld id="{14F47B33-1396-4F4E-B9EC-295F62478494}" type="slidenum">
              <a:rPr lang="hr-HR" smtClean="0"/>
              <a:pPr/>
              <a:t>25</a:t>
            </a:fld>
            <a:endParaRPr lang="hr-H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lide1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Naslov 3"/>
          <p:cNvSpPr>
            <a:spLocks noGrp="1"/>
          </p:cNvSpPr>
          <p:nvPr>
            <p:ph type="title"/>
          </p:nvPr>
        </p:nvSpPr>
        <p:spPr>
          <a:xfrm>
            <a:off x="3403589" y="260648"/>
            <a:ext cx="5770984" cy="1872208"/>
          </a:xfrm>
        </p:spPr>
        <p:txBody>
          <a:bodyPr>
            <a:normAutofit/>
          </a:bodyPr>
          <a:lstStyle/>
          <a:p>
            <a:r>
              <a:rPr lang="hr-HR" sz="4800" dirty="0" smtClean="0">
                <a:solidFill>
                  <a:schemeClr val="bg1"/>
                </a:solidFill>
              </a:rPr>
              <a:t>HVALA NA PAŽNJI</a:t>
            </a:r>
            <a:endParaRPr lang="hr-HR" sz="4800" dirty="0">
              <a:solidFill>
                <a:schemeClr val="bg1"/>
              </a:solidFill>
            </a:endParaRPr>
          </a:p>
        </p:txBody>
      </p:sp>
      <p:sp>
        <p:nvSpPr>
          <p:cNvPr id="2" name="TextBox 1"/>
          <p:cNvSpPr txBox="1"/>
          <p:nvPr/>
        </p:nvSpPr>
        <p:spPr>
          <a:xfrm>
            <a:off x="5436096" y="4653136"/>
            <a:ext cx="3384376" cy="523220"/>
          </a:xfrm>
          <a:prstGeom prst="rect">
            <a:avLst/>
          </a:prstGeom>
          <a:noFill/>
        </p:spPr>
        <p:txBody>
          <a:bodyPr wrap="square" rtlCol="0">
            <a:spAutoFit/>
          </a:bodyPr>
          <a:lstStyle/>
          <a:p>
            <a:r>
              <a:rPr lang="hr-HR" sz="2800" dirty="0" smtClean="0">
                <a:solidFill>
                  <a:schemeClr val="bg1"/>
                </a:solidFill>
                <a:latin typeface="Arial Narrow" panose="020B0606020202030204" pitchFamily="34" charset="0"/>
              </a:rPr>
              <a:t>savjetovanje@</a:t>
            </a:r>
            <a:r>
              <a:rPr lang="hr-HR" sz="2800" dirty="0" err="1" smtClean="0">
                <a:solidFill>
                  <a:schemeClr val="bg1"/>
                </a:solidFill>
                <a:latin typeface="Arial Narrow" panose="020B0606020202030204" pitchFamily="34" charset="0"/>
              </a:rPr>
              <a:t>mppi.hr</a:t>
            </a:r>
            <a:endParaRPr lang="hr-HR" sz="2800" dirty="0">
              <a:solidFill>
                <a:schemeClr val="bg1"/>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14F47B33-1396-4F4E-B9EC-295F62478494}" type="slidenum">
              <a:rPr lang="hr-HR" smtClean="0"/>
              <a:pPr/>
              <a:t>26</a:t>
            </a:fld>
            <a:endParaRPr lang="hr-H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412776"/>
            <a:ext cx="8229600" cy="936104"/>
          </a:xfrm>
        </p:spPr>
        <p:txBody>
          <a:bodyPr>
            <a:normAutofit/>
          </a:bodyPr>
          <a:lstStyle/>
          <a:p>
            <a:r>
              <a:rPr lang="hr-HR" sz="2200" b="1" dirty="0" smtClean="0">
                <a:solidFill>
                  <a:schemeClr val="tx2"/>
                </a:solidFill>
                <a:latin typeface="Arial Narrow" pitchFamily="34" charset="0"/>
              </a:rPr>
              <a:t>OSNOVNI CILJ DONOŠENJA NOVOG ZAKONA O POMORSKOM DOBRU I MORSKIM LUKAMA</a:t>
            </a:r>
            <a:endParaRPr lang="hr-HR" sz="2200" b="1" dirty="0">
              <a:solidFill>
                <a:schemeClr val="tx2"/>
              </a:solidFill>
              <a:latin typeface="Arial Narrow" pitchFamily="34" charset="0"/>
            </a:endParaRPr>
          </a:p>
        </p:txBody>
      </p:sp>
      <p:sp>
        <p:nvSpPr>
          <p:cNvPr id="3" name="Rezervirano mjesto sadržaja 2"/>
          <p:cNvSpPr>
            <a:spLocks noGrp="1"/>
          </p:cNvSpPr>
          <p:nvPr>
            <p:ph idx="1"/>
          </p:nvPr>
        </p:nvSpPr>
        <p:spPr>
          <a:xfrm>
            <a:off x="457200" y="2492897"/>
            <a:ext cx="8229600" cy="1800199"/>
          </a:xfrm>
        </p:spPr>
        <p:txBody>
          <a:bodyPr>
            <a:normAutofit/>
          </a:bodyPr>
          <a:lstStyle/>
          <a:p>
            <a:r>
              <a:rPr lang="hr-HR" sz="1700" dirty="0" smtClean="0">
                <a:solidFill>
                  <a:schemeClr val="tx2"/>
                </a:solidFill>
                <a:latin typeface="Arial Narrow" pitchFamily="34" charset="0"/>
              </a:rPr>
              <a:t>upravljati pomorskim dobrom uvažavajući tradiciju, poštujući pravno naslijeđe i standarde zaštite okoliša te uz pomoć moderne tehnologije stvoriti bazu svih podataka vezanih za pomorsko dobro kao temelj za usmjeravanje održivog gospodarskog korištenja i poticanje investicija</a:t>
            </a:r>
            <a:r>
              <a:rPr lang="hr-HR" sz="1700" strike="sngStrike" dirty="0" smtClean="0">
                <a:solidFill>
                  <a:schemeClr val="tx2"/>
                </a:solidFill>
                <a:latin typeface="Arial Narrow" pitchFamily="34" charset="0"/>
              </a:rPr>
              <a:t> </a:t>
            </a:r>
            <a:r>
              <a:rPr lang="hr-HR" sz="1700" dirty="0" smtClean="0">
                <a:solidFill>
                  <a:schemeClr val="tx2"/>
                </a:solidFill>
                <a:latin typeface="Arial Narrow" pitchFamily="34" charset="0"/>
              </a:rPr>
              <a:t>na pomorskom dobru</a:t>
            </a:r>
            <a:endParaRPr lang="hr-HR" sz="1700" dirty="0">
              <a:solidFill>
                <a:schemeClr val="tx2"/>
              </a:solidFill>
              <a:latin typeface="Arial Narrow" pitchFamily="34" charset="0"/>
            </a:endParaRPr>
          </a:p>
        </p:txBody>
      </p:sp>
      <p:pic>
        <p:nvPicPr>
          <p:cNvPr id="25603" name="Picture 3" descr="C:\Documents and Settings\mivicek\My Documents\Slike\untitled.bmp"/>
          <p:cNvPicPr>
            <a:picLocks noChangeAspect="1" noChangeArrowheads="1"/>
          </p:cNvPicPr>
          <p:nvPr/>
        </p:nvPicPr>
        <p:blipFill>
          <a:blip r:embed="rId2" cstate="print"/>
          <a:srcRect/>
          <a:stretch>
            <a:fillRect/>
          </a:stretch>
        </p:blipFill>
        <p:spPr bwMode="auto">
          <a:xfrm>
            <a:off x="683568" y="4437112"/>
            <a:ext cx="7848872" cy="1944216"/>
          </a:xfrm>
          <a:prstGeom prst="rect">
            <a:avLst/>
          </a:prstGeom>
          <a:noFill/>
        </p:spPr>
      </p:pic>
      <p:sp>
        <p:nvSpPr>
          <p:cNvPr id="5" name="Slide Number Placeholder 4"/>
          <p:cNvSpPr>
            <a:spLocks noGrp="1"/>
          </p:cNvSpPr>
          <p:nvPr>
            <p:ph type="sldNum" sz="quarter" idx="12"/>
          </p:nvPr>
        </p:nvSpPr>
        <p:spPr/>
        <p:txBody>
          <a:bodyPr/>
          <a:lstStyle/>
          <a:p>
            <a:fld id="{14F47B33-1396-4F4E-B9EC-295F62478494}" type="slidenum">
              <a:rPr lang="hr-HR" smtClean="0"/>
              <a:pPr/>
              <a:t>2</a:t>
            </a:fld>
            <a:endParaRPr lang="hr-H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80728"/>
            <a:ext cx="8229600" cy="1080120"/>
          </a:xfrm>
        </p:spPr>
        <p:txBody>
          <a:bodyPr>
            <a:normAutofit/>
          </a:bodyPr>
          <a:lstStyle/>
          <a:p>
            <a:r>
              <a:rPr lang="hr-HR" sz="2200" b="1" dirty="0" smtClean="0">
                <a:latin typeface="Arial Narrow" pitchFamily="34" charset="0"/>
              </a:rPr>
              <a:t>PROSTOR POMORSKOG DOBRA</a:t>
            </a:r>
            <a:endParaRPr lang="hr-HR" sz="2200" b="1" dirty="0">
              <a:latin typeface="Arial Narrow" pitchFamily="34" charset="0"/>
            </a:endParaRPr>
          </a:p>
        </p:txBody>
      </p:sp>
      <p:sp>
        <p:nvSpPr>
          <p:cNvPr id="3" name="Rezervirano mjesto sadržaja 2"/>
          <p:cNvSpPr>
            <a:spLocks noGrp="1"/>
          </p:cNvSpPr>
          <p:nvPr>
            <p:ph idx="1"/>
          </p:nvPr>
        </p:nvSpPr>
        <p:spPr>
          <a:xfrm>
            <a:off x="179512" y="2975415"/>
            <a:ext cx="5050904" cy="3693946"/>
          </a:xfrm>
        </p:spPr>
        <p:txBody>
          <a:bodyPr>
            <a:normAutofit/>
          </a:bodyPr>
          <a:lstStyle/>
          <a:p>
            <a:pPr algn="just"/>
            <a:r>
              <a:rPr lang="hr-HR" sz="1700" dirty="0" smtClean="0"/>
              <a:t>definicija pomorskog dobra, kao </a:t>
            </a:r>
            <a:r>
              <a:rPr lang="pl-PL" sz="1700" dirty="0" smtClean="0"/>
              <a:t>općeg dobra od posebnog interesa za Republiku Hrvatsku</a:t>
            </a:r>
            <a:r>
              <a:rPr lang="hr-HR" sz="1700" dirty="0" smtClean="0"/>
              <a:t>, širina kopnenog pojasa istoga, način određivanja crte srednjih viših visokih voda kao polazne crte za mjerenje širine kopnenog dijela pomorskog dobra ne mijenja se u odnosu na važeći Zakon</a:t>
            </a:r>
            <a:endParaRPr lang="hr-HR" sz="1700" dirty="0"/>
          </a:p>
        </p:txBody>
      </p:sp>
      <p:pic>
        <p:nvPicPr>
          <p:cNvPr id="5" name="Slika 4" descr="3.JPG"/>
          <p:cNvPicPr>
            <a:picLocks noChangeAspect="1"/>
          </p:cNvPicPr>
          <p:nvPr/>
        </p:nvPicPr>
        <p:blipFill>
          <a:blip r:embed="rId2" cstate="print"/>
          <a:stretch>
            <a:fillRect/>
          </a:stretch>
        </p:blipFill>
        <p:spPr>
          <a:xfrm>
            <a:off x="5364088" y="2204864"/>
            <a:ext cx="3487316" cy="3789040"/>
          </a:xfrm>
          <a:prstGeom prst="rect">
            <a:avLst/>
          </a:prstGeom>
        </p:spPr>
      </p:pic>
      <p:sp>
        <p:nvSpPr>
          <p:cNvPr id="6" name="Slide Number Placeholder 5"/>
          <p:cNvSpPr>
            <a:spLocks noGrp="1"/>
          </p:cNvSpPr>
          <p:nvPr>
            <p:ph type="sldNum" sz="quarter" idx="12"/>
          </p:nvPr>
        </p:nvSpPr>
        <p:spPr/>
        <p:txBody>
          <a:bodyPr/>
          <a:lstStyle/>
          <a:p>
            <a:fld id="{14F47B33-1396-4F4E-B9EC-295F62478494}" type="slidenum">
              <a:rPr lang="hr-HR" smtClean="0"/>
              <a:pPr/>
              <a:t>3</a:t>
            </a:fld>
            <a:endParaRPr lang="hr-H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836712"/>
            <a:ext cx="8229600" cy="792088"/>
          </a:xfrm>
        </p:spPr>
        <p:txBody>
          <a:bodyPr>
            <a:normAutofit/>
          </a:bodyPr>
          <a:lstStyle/>
          <a:p>
            <a:pPr>
              <a:spcAft>
                <a:spcPts val="0"/>
              </a:spcAft>
            </a:pPr>
            <a:r>
              <a:rPr lang="hr-HR" sz="2200" dirty="0" smtClean="0">
                <a:solidFill>
                  <a:schemeClr val="tx2"/>
                </a:solidFill>
                <a:ea typeface="Times New Roman"/>
              </a:rPr>
              <a:t>NASIPI</a:t>
            </a:r>
            <a:endParaRPr lang="hr-HR" sz="2200" dirty="0">
              <a:solidFill>
                <a:schemeClr val="tx2"/>
              </a:solidFill>
            </a:endParaRPr>
          </a:p>
        </p:txBody>
      </p:sp>
      <p:sp>
        <p:nvSpPr>
          <p:cNvPr id="4" name="Rezervirano mjesto teksta 3"/>
          <p:cNvSpPr>
            <a:spLocks noGrp="1"/>
          </p:cNvSpPr>
          <p:nvPr>
            <p:ph type="body" idx="1"/>
          </p:nvPr>
        </p:nvSpPr>
        <p:spPr/>
        <p:txBody>
          <a:bodyPr>
            <a:normAutofit/>
          </a:bodyPr>
          <a:lstStyle/>
          <a:p>
            <a:pPr algn="ctr"/>
            <a:r>
              <a:rPr lang="hr-HR" sz="2100" dirty="0" smtClean="0">
                <a:latin typeface="Arial Narrow" pitchFamily="34" charset="0"/>
              </a:rPr>
              <a:t>važeći Zakon</a:t>
            </a:r>
            <a:endParaRPr lang="hr-HR" sz="2100" i="1" dirty="0">
              <a:latin typeface="Arial Narrow" pitchFamily="34" charset="0"/>
            </a:endParaRPr>
          </a:p>
        </p:txBody>
      </p:sp>
      <p:sp>
        <p:nvSpPr>
          <p:cNvPr id="5" name="Rezervirano mjesto sadržaja 4"/>
          <p:cNvSpPr>
            <a:spLocks noGrp="1"/>
          </p:cNvSpPr>
          <p:nvPr>
            <p:ph sz="half" idx="2"/>
          </p:nvPr>
        </p:nvSpPr>
        <p:spPr/>
        <p:txBody>
          <a:bodyPr>
            <a:normAutofit/>
          </a:bodyPr>
          <a:lstStyle/>
          <a:p>
            <a:r>
              <a:rPr lang="hr-HR" sz="1700" dirty="0" smtClean="0">
                <a:latin typeface="Arial Narrow" pitchFamily="34" charset="0"/>
              </a:rPr>
              <a:t>dio kopna nastao nasipavanjem, u dijelu koji služi iskorištavanju mora smatra se morskom obalom</a:t>
            </a:r>
          </a:p>
          <a:p>
            <a:r>
              <a:rPr lang="hr-HR" sz="1700" dirty="0" smtClean="0">
                <a:latin typeface="Arial Narrow" pitchFamily="34" charset="0"/>
              </a:rPr>
              <a:t>nasip nastao nelegalnim putem, odnosno bez dokumentacije određene posebnim zakonom u cijelosti se smatra pomorskim dobrom</a:t>
            </a:r>
            <a:endParaRPr lang="hr-HR" sz="1700" dirty="0">
              <a:latin typeface="Arial Narrow" pitchFamily="34" charset="0"/>
            </a:endParaRPr>
          </a:p>
        </p:txBody>
      </p:sp>
      <p:sp>
        <p:nvSpPr>
          <p:cNvPr id="6" name="Rezervirano mjesto teksta 5"/>
          <p:cNvSpPr>
            <a:spLocks noGrp="1"/>
          </p:cNvSpPr>
          <p:nvPr>
            <p:ph type="body" sz="quarter" idx="3"/>
          </p:nvPr>
        </p:nvSpPr>
        <p:spPr>
          <a:xfrm>
            <a:off x="4645025" y="1340769"/>
            <a:ext cx="4041775" cy="576064"/>
          </a:xfrm>
        </p:spPr>
        <p:txBody>
          <a:bodyPr>
            <a:normAutofit/>
          </a:bodyPr>
          <a:lstStyle/>
          <a:p>
            <a:pPr algn="ctr"/>
            <a:r>
              <a:rPr lang="hr-HR" sz="2100" dirty="0" smtClean="0">
                <a:solidFill>
                  <a:srgbClr val="C00000"/>
                </a:solidFill>
                <a:latin typeface="Arial Narrow" pitchFamily="34" charset="0"/>
              </a:rPr>
              <a:t>prijedlog Zakona</a:t>
            </a:r>
            <a:endParaRPr lang="hr-HR" sz="2100" dirty="0">
              <a:solidFill>
                <a:srgbClr val="C00000"/>
              </a:solidFill>
              <a:latin typeface="Arial Narrow" pitchFamily="34" charset="0"/>
            </a:endParaRPr>
          </a:p>
        </p:txBody>
      </p:sp>
      <p:sp>
        <p:nvSpPr>
          <p:cNvPr id="10" name="Content Placeholder 9"/>
          <p:cNvSpPr>
            <a:spLocks noGrp="1"/>
          </p:cNvSpPr>
          <p:nvPr>
            <p:ph sz="quarter" idx="4"/>
          </p:nvPr>
        </p:nvSpPr>
        <p:spPr>
          <a:xfrm>
            <a:off x="4413171" y="1988841"/>
            <a:ext cx="4273630" cy="3816424"/>
          </a:xfrm>
        </p:spPr>
        <p:txBody>
          <a:bodyPr>
            <a:normAutofit fontScale="62500" lnSpcReduction="20000"/>
          </a:bodyPr>
          <a:lstStyle/>
          <a:p>
            <a:pPr algn="just"/>
            <a:r>
              <a:rPr lang="hr-HR" sz="2700" dirty="0" smtClean="0"/>
              <a:t>nasip nastao do dana 21.lipnja 2011. godine, smatra se u cijelosti priraštajem izvorne morske obale i pomorskim dobrom te se granica pomorskog dobra utvrđuje prema novo uspostavljenom stanju morske obale.</a:t>
            </a:r>
          </a:p>
          <a:p>
            <a:pPr algn="just"/>
            <a:r>
              <a:rPr lang="hr-HR" sz="2700" dirty="0" smtClean="0"/>
              <a:t>dio kopna koje je nastalo nasipavanjem i dio morske obale od koje je izvršeno nasipavanje,  koji su izgubili pravni status pomorskog dobra vlasništvo su Republike Hrvatske.</a:t>
            </a:r>
          </a:p>
          <a:p>
            <a:pPr algn="just"/>
            <a:r>
              <a:rPr lang="hr-HR" sz="2700" dirty="0" smtClean="0"/>
              <a:t>iznimno vlasnik zgrade zakonito izgrađene na dijelu kopna nastalog nasipavanjem ili dijelu morske obale koji je izgubio pravni status pomorskog dobra stječe vlasništvo na zemljištu na kojem se zgrada nalazi i koje je nužno za njezinu redovitu upotrebu</a:t>
            </a:r>
          </a:p>
          <a:p>
            <a:endParaRPr lang="hr-HR" dirty="0"/>
          </a:p>
        </p:txBody>
      </p:sp>
      <p:sp>
        <p:nvSpPr>
          <p:cNvPr id="8" name="Slide Number Placeholder 7"/>
          <p:cNvSpPr>
            <a:spLocks noGrp="1"/>
          </p:cNvSpPr>
          <p:nvPr>
            <p:ph type="sldNum" sz="quarter" idx="12"/>
          </p:nvPr>
        </p:nvSpPr>
        <p:spPr/>
        <p:txBody>
          <a:bodyPr/>
          <a:lstStyle/>
          <a:p>
            <a:fld id="{14F47B33-1396-4F4E-B9EC-295F62478494}" type="slidenum">
              <a:rPr lang="hr-HR" smtClean="0"/>
              <a:pPr/>
              <a:t>4</a:t>
            </a:fld>
            <a:endParaRPr lang="hr-HR"/>
          </a:p>
        </p:txBody>
      </p:sp>
      <p:pic>
        <p:nvPicPr>
          <p:cNvPr id="26626" name="Picture 2" descr="C:\Documents and Settings\mivicek\My Documents\Slike\preuzmi (1).jpg"/>
          <p:cNvPicPr>
            <a:picLocks noChangeAspect="1" noChangeArrowheads="1"/>
          </p:cNvPicPr>
          <p:nvPr/>
        </p:nvPicPr>
        <p:blipFill>
          <a:blip r:embed="rId2" cstate="print"/>
          <a:srcRect/>
          <a:stretch>
            <a:fillRect/>
          </a:stretch>
        </p:blipFill>
        <p:spPr bwMode="auto">
          <a:xfrm>
            <a:off x="363959" y="5417840"/>
            <a:ext cx="8098423" cy="12515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7200" y="1196752"/>
            <a:ext cx="8229600" cy="648072"/>
          </a:xfrm>
        </p:spPr>
        <p:txBody>
          <a:bodyPr/>
          <a:lstStyle/>
          <a:p>
            <a:r>
              <a:rPr lang="hr-HR" dirty="0" smtClean="0"/>
              <a:t>VLASNIŠTVO</a:t>
            </a:r>
            <a:endParaRPr lang="hr-HR" dirty="0"/>
          </a:p>
        </p:txBody>
      </p:sp>
      <p:sp>
        <p:nvSpPr>
          <p:cNvPr id="5" name="Rezervirano mjesto teksta 4"/>
          <p:cNvSpPr>
            <a:spLocks noGrp="1"/>
          </p:cNvSpPr>
          <p:nvPr>
            <p:ph type="body" idx="1"/>
          </p:nvPr>
        </p:nvSpPr>
        <p:spPr/>
        <p:txBody>
          <a:bodyPr/>
          <a:lstStyle/>
          <a:p>
            <a:pPr algn="ctr"/>
            <a:r>
              <a:rPr lang="hr-HR" dirty="0" smtClean="0"/>
              <a:t>važeći Zakon</a:t>
            </a:r>
            <a:endParaRPr lang="hr-HR" dirty="0"/>
          </a:p>
        </p:txBody>
      </p:sp>
      <p:sp>
        <p:nvSpPr>
          <p:cNvPr id="6" name="Rezervirano mjesto sadržaja 5"/>
          <p:cNvSpPr>
            <a:spLocks noGrp="1"/>
          </p:cNvSpPr>
          <p:nvPr>
            <p:ph sz="half" idx="2"/>
          </p:nvPr>
        </p:nvSpPr>
        <p:spPr>
          <a:xfrm>
            <a:off x="323528" y="2276872"/>
            <a:ext cx="3600400" cy="1728192"/>
          </a:xfrm>
        </p:spPr>
        <p:txBody>
          <a:bodyPr>
            <a:normAutofit/>
          </a:bodyPr>
          <a:lstStyle/>
          <a:p>
            <a:r>
              <a:rPr lang="hr-HR" sz="1700" dirty="0" smtClean="0"/>
              <a:t>na pomorskom dobru ne može se stjecati pravo vlasništva ni druga stvarna prava po bilo kojoj osnovi</a:t>
            </a:r>
          </a:p>
          <a:p>
            <a:r>
              <a:rPr lang="hr-HR" sz="1700" dirty="0" smtClean="0"/>
              <a:t>Svio objekti čine pripadnost pomorskog dobra</a:t>
            </a:r>
            <a:endParaRPr lang="hr-HR" sz="1700" dirty="0"/>
          </a:p>
        </p:txBody>
      </p:sp>
      <p:sp>
        <p:nvSpPr>
          <p:cNvPr id="7" name="Rezervirano mjesto teksta 6"/>
          <p:cNvSpPr>
            <a:spLocks noGrp="1"/>
          </p:cNvSpPr>
          <p:nvPr>
            <p:ph type="body" sz="quarter" idx="3"/>
          </p:nvPr>
        </p:nvSpPr>
        <p:spPr>
          <a:xfrm>
            <a:off x="4067944" y="1484784"/>
            <a:ext cx="4041775" cy="576064"/>
          </a:xfrm>
        </p:spPr>
        <p:txBody>
          <a:bodyPr/>
          <a:lstStyle/>
          <a:p>
            <a:pPr algn="ctr"/>
            <a:r>
              <a:rPr lang="hr-HR" dirty="0" smtClean="0">
                <a:solidFill>
                  <a:srgbClr val="C00000"/>
                </a:solidFill>
              </a:rPr>
              <a:t>prijedlog Zakona</a:t>
            </a:r>
            <a:endParaRPr lang="hr-HR" dirty="0">
              <a:solidFill>
                <a:srgbClr val="C00000"/>
              </a:solidFill>
            </a:endParaRPr>
          </a:p>
        </p:txBody>
      </p:sp>
      <p:sp>
        <p:nvSpPr>
          <p:cNvPr id="8" name="Rezervirano mjesto sadržaja 7"/>
          <p:cNvSpPr>
            <a:spLocks noGrp="1"/>
          </p:cNvSpPr>
          <p:nvPr>
            <p:ph sz="quarter" idx="4"/>
          </p:nvPr>
        </p:nvSpPr>
        <p:spPr>
          <a:xfrm>
            <a:off x="3923928" y="2174875"/>
            <a:ext cx="4762873" cy="2334245"/>
          </a:xfrm>
        </p:spPr>
        <p:txBody>
          <a:bodyPr>
            <a:normAutofit fontScale="92500" lnSpcReduction="10000"/>
          </a:bodyPr>
          <a:lstStyle/>
          <a:p>
            <a:r>
              <a:rPr lang="hr-HR" sz="1700" dirty="0" smtClean="0"/>
              <a:t>uvodi se mogućnost davanja prava vlasništva nad zgradom na pomorskom dobru dok koncesija traje</a:t>
            </a:r>
          </a:p>
          <a:p>
            <a:r>
              <a:rPr lang="hr-HR" sz="1700" dirty="0" smtClean="0"/>
              <a:t>koncesionar </a:t>
            </a:r>
            <a:r>
              <a:rPr lang="hr-HR" sz="1700" dirty="0"/>
              <a:t>koji je vlasnik zgrade </a:t>
            </a:r>
            <a:r>
              <a:rPr lang="hr-HR" sz="1700" dirty="0" smtClean="0"/>
              <a:t>može </a:t>
            </a:r>
            <a:r>
              <a:rPr lang="hr-HR" sz="1700" dirty="0"/>
              <a:t>u korist treće osobe, koja ispunjava uvjete sposobnosti određene za koncesionara, u granicama svojih prava i ovlasti određenih ugovorom o koncesiji raspolagati tom zgradom </a:t>
            </a:r>
            <a:r>
              <a:rPr lang="hr-HR" sz="1700" dirty="0" smtClean="0"/>
              <a:t>- otuđiti</a:t>
            </a:r>
            <a:r>
              <a:rPr lang="hr-HR" sz="1700" dirty="0"/>
              <a:t>, opteretiti pravom zaloga/hipoteke i dati u </a:t>
            </a:r>
            <a:r>
              <a:rPr lang="hr-HR" sz="1700" dirty="0" smtClean="0"/>
              <a:t>zakup</a:t>
            </a:r>
            <a:endParaRPr lang="hr-HR" sz="1700" dirty="0"/>
          </a:p>
          <a:p>
            <a:r>
              <a:rPr lang="hr-HR" sz="1700" dirty="0" smtClean="0"/>
              <a:t>na zgradi se ne </a:t>
            </a:r>
            <a:r>
              <a:rPr lang="hr-HR" sz="1700" dirty="0"/>
              <a:t>mogu osnovati prava služnosti, stvarnih tereta i građenja.</a:t>
            </a:r>
          </a:p>
          <a:p>
            <a:endParaRPr lang="hr-HR" dirty="0" smtClean="0">
              <a:latin typeface="Bookman Old Style" pitchFamily="18" charset="0"/>
            </a:endParaRPr>
          </a:p>
          <a:p>
            <a:endParaRPr lang="hr-HR" dirty="0">
              <a:latin typeface="Bookman Old Style" pitchFamily="18" charset="0"/>
            </a:endParaRPr>
          </a:p>
        </p:txBody>
      </p:sp>
      <p:pic>
        <p:nvPicPr>
          <p:cNvPr id="16386" name="Picture 6" descr="P1000908"/>
          <p:cNvPicPr>
            <a:picLocks noChangeAspect="1" noChangeArrowheads="1"/>
          </p:cNvPicPr>
          <p:nvPr/>
        </p:nvPicPr>
        <p:blipFill>
          <a:blip r:embed="rId3" cstate="print"/>
          <a:srcRect/>
          <a:stretch>
            <a:fillRect/>
          </a:stretch>
        </p:blipFill>
        <p:spPr bwMode="auto">
          <a:xfrm>
            <a:off x="467544" y="4653136"/>
            <a:ext cx="8136904" cy="194421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14F47B33-1396-4F4E-B9EC-295F62478494}" type="slidenum">
              <a:rPr lang="hr-HR" smtClean="0"/>
              <a:pPr/>
              <a:t>5</a:t>
            </a:fld>
            <a:endParaRPr lang="hr-H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268760"/>
            <a:ext cx="8229600" cy="576064"/>
          </a:xfrm>
        </p:spPr>
        <p:txBody>
          <a:bodyPr>
            <a:normAutofit/>
          </a:bodyPr>
          <a:lstStyle/>
          <a:p>
            <a:r>
              <a:rPr lang="hr-HR" dirty="0" smtClean="0"/>
              <a:t>UTVRĐIVANJE GRANICE POMORSKOG DOBRA I LUČKOG PODRUČJA</a:t>
            </a:r>
            <a:endParaRPr lang="hr-HR" dirty="0"/>
          </a:p>
        </p:txBody>
      </p:sp>
      <p:sp>
        <p:nvSpPr>
          <p:cNvPr id="3" name="Rezervirano mjesto teksta 2"/>
          <p:cNvSpPr>
            <a:spLocks noGrp="1"/>
          </p:cNvSpPr>
          <p:nvPr>
            <p:ph type="body" idx="1"/>
          </p:nvPr>
        </p:nvSpPr>
        <p:spPr>
          <a:xfrm>
            <a:off x="457200" y="1988840"/>
            <a:ext cx="4040188" cy="360040"/>
          </a:xfrm>
        </p:spPr>
        <p:txBody>
          <a:bodyPr>
            <a:noAutofit/>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457200" y="2420888"/>
            <a:ext cx="3610744" cy="2160240"/>
          </a:xfrm>
        </p:spPr>
        <p:txBody>
          <a:bodyPr>
            <a:normAutofit/>
          </a:bodyPr>
          <a:lstStyle/>
          <a:p>
            <a:pPr lvl="0"/>
            <a:r>
              <a:rPr lang="hr-HR" sz="1700" dirty="0"/>
              <a:t>Povjerenstvo za granice pomorskog dobra MPPI </a:t>
            </a:r>
            <a:r>
              <a:rPr lang="hr-HR" sz="1700" dirty="0" smtClean="0"/>
              <a:t>utvrđuje granicu pomorskog dobra i lučkog područja na </a:t>
            </a:r>
            <a:r>
              <a:rPr lang="hr-HR" sz="1700" dirty="0"/>
              <a:t>prijedlog županijskog povjerenstva za </a:t>
            </a:r>
            <a:r>
              <a:rPr lang="hr-HR" sz="1700" dirty="0" smtClean="0"/>
              <a:t>granice</a:t>
            </a:r>
            <a:endParaRPr lang="hr-HR" sz="1700" dirty="0"/>
          </a:p>
          <a:p>
            <a:r>
              <a:rPr lang="hr-HR" sz="1700" dirty="0"/>
              <a:t>uvijek se utvrđuje granica pomorskog dobra</a:t>
            </a:r>
          </a:p>
        </p:txBody>
      </p:sp>
      <p:sp>
        <p:nvSpPr>
          <p:cNvPr id="5" name="Rezervirano mjesto teksta 4"/>
          <p:cNvSpPr>
            <a:spLocks noGrp="1"/>
          </p:cNvSpPr>
          <p:nvPr>
            <p:ph type="body" sz="quarter" idx="3"/>
          </p:nvPr>
        </p:nvSpPr>
        <p:spPr>
          <a:xfrm>
            <a:off x="4645025" y="1916832"/>
            <a:ext cx="4041775" cy="432048"/>
          </a:xfrm>
        </p:spPr>
        <p:txBody>
          <a:bodyPr>
            <a:normAutofit/>
          </a:bodyPr>
          <a:lstStyle/>
          <a:p>
            <a:pPr algn="ctr"/>
            <a:r>
              <a:rPr lang="hr-HR" dirty="0" smtClean="0">
                <a:solidFill>
                  <a:srgbClr val="C00000"/>
                </a:solidFill>
              </a:rPr>
              <a:t>prijedlog Zakona</a:t>
            </a:r>
            <a:endParaRPr lang="hr-HR" dirty="0">
              <a:solidFill>
                <a:srgbClr val="C00000"/>
              </a:solidFill>
            </a:endParaRPr>
          </a:p>
        </p:txBody>
      </p:sp>
      <p:sp>
        <p:nvSpPr>
          <p:cNvPr id="6" name="Rezervirano mjesto sadržaja 5"/>
          <p:cNvSpPr>
            <a:spLocks noGrp="1"/>
          </p:cNvSpPr>
          <p:nvPr>
            <p:ph sz="quarter" idx="4"/>
          </p:nvPr>
        </p:nvSpPr>
        <p:spPr>
          <a:xfrm>
            <a:off x="3995936" y="2348880"/>
            <a:ext cx="4690865" cy="2592288"/>
          </a:xfrm>
        </p:spPr>
        <p:txBody>
          <a:bodyPr>
            <a:noAutofit/>
          </a:bodyPr>
          <a:lstStyle/>
          <a:p>
            <a:pPr lvl="0"/>
            <a:r>
              <a:rPr lang="hr-HR" sz="1700" dirty="0" smtClean="0"/>
              <a:t>granicu pomorskog dobra i granice luka posebne namjene utvrđuje Agencija </a:t>
            </a:r>
            <a:r>
              <a:rPr lang="hr-HR" sz="1700" dirty="0"/>
              <a:t>na prijedlog županijskog povjerenstva za granice</a:t>
            </a:r>
          </a:p>
          <a:p>
            <a:pPr lvl="0"/>
            <a:r>
              <a:rPr lang="hr-HR" sz="1700" dirty="0" smtClean="0"/>
              <a:t>lučko područje luka otvorenih za javni promet </a:t>
            </a:r>
            <a:r>
              <a:rPr lang="hr-HR" sz="1700" dirty="0"/>
              <a:t>utvrđuje osnivač, a provodi </a:t>
            </a:r>
            <a:r>
              <a:rPr lang="hr-HR" sz="1700" dirty="0" smtClean="0"/>
              <a:t>Agencija</a:t>
            </a:r>
            <a:endParaRPr lang="hr-HR" sz="1700" dirty="0"/>
          </a:p>
          <a:p>
            <a:r>
              <a:rPr lang="hr-HR" sz="1700" dirty="0" smtClean="0"/>
              <a:t>detaljno se definira postupak utvrđivanja </a:t>
            </a:r>
            <a:r>
              <a:rPr lang="hr-HR" sz="1700" dirty="0"/>
              <a:t>i </a:t>
            </a:r>
            <a:r>
              <a:rPr lang="hr-HR" sz="1700" dirty="0" smtClean="0"/>
              <a:t>izmjene granice </a:t>
            </a:r>
            <a:r>
              <a:rPr lang="hr-HR" sz="1700" dirty="0"/>
              <a:t>pomorskog </a:t>
            </a:r>
            <a:r>
              <a:rPr lang="hr-HR" sz="1700" dirty="0" smtClean="0"/>
              <a:t>dobra</a:t>
            </a:r>
          </a:p>
          <a:p>
            <a:r>
              <a:rPr lang="hr-HR" sz="1700" dirty="0" smtClean="0"/>
              <a:t>granica </a:t>
            </a:r>
            <a:r>
              <a:rPr lang="hr-HR" sz="1700" dirty="0"/>
              <a:t>pomorskog dobra određuje se na dijelu morske obale gdje postoji potreba zaštite javnog interesa i gospodarskog korištenja te posebne upotrebe  pomorskog </a:t>
            </a:r>
            <a:r>
              <a:rPr lang="hr-HR" sz="1700" dirty="0" smtClean="0"/>
              <a:t>dobra</a:t>
            </a:r>
            <a:endParaRPr lang="hr-HR" sz="1700" dirty="0"/>
          </a:p>
        </p:txBody>
      </p:sp>
      <p:pic>
        <p:nvPicPr>
          <p:cNvPr id="23554" name="Picture 2" descr="C:\Documents and Settings\mivicek\My Documents\Slike\17.jpg"/>
          <p:cNvPicPr>
            <a:picLocks noChangeAspect="1" noChangeArrowheads="1"/>
          </p:cNvPicPr>
          <p:nvPr/>
        </p:nvPicPr>
        <p:blipFill>
          <a:blip r:embed="rId2" cstate="print"/>
          <a:srcRect/>
          <a:stretch>
            <a:fillRect/>
          </a:stretch>
        </p:blipFill>
        <p:spPr bwMode="auto">
          <a:xfrm>
            <a:off x="539552" y="4941168"/>
            <a:ext cx="7992888" cy="1728192"/>
          </a:xfrm>
          <a:prstGeom prst="rect">
            <a:avLst/>
          </a:prstGeom>
          <a:noFill/>
        </p:spPr>
      </p:pic>
      <p:sp>
        <p:nvSpPr>
          <p:cNvPr id="8" name="Slide Number Placeholder 7"/>
          <p:cNvSpPr>
            <a:spLocks noGrp="1"/>
          </p:cNvSpPr>
          <p:nvPr>
            <p:ph type="sldNum" sz="quarter" idx="12"/>
          </p:nvPr>
        </p:nvSpPr>
        <p:spPr/>
        <p:txBody>
          <a:bodyPr/>
          <a:lstStyle/>
          <a:p>
            <a:fld id="{14F47B33-1396-4F4E-B9EC-295F62478494}" type="slidenum">
              <a:rPr lang="hr-HR" smtClean="0"/>
              <a:pPr/>
              <a:t>6</a:t>
            </a:fld>
            <a:endParaRPr lang="hr-H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268760"/>
            <a:ext cx="8229600" cy="720080"/>
          </a:xfrm>
        </p:spPr>
        <p:txBody>
          <a:bodyPr>
            <a:normAutofit/>
          </a:bodyPr>
          <a:lstStyle/>
          <a:p>
            <a:r>
              <a:rPr lang="hr-HR" dirty="0" smtClean="0"/>
              <a:t>Katastarska evidencija i zemljišnoknjižni upis pomorskog dobra</a:t>
            </a:r>
            <a:endParaRPr lang="hr-HR" dirty="0"/>
          </a:p>
        </p:txBody>
      </p:sp>
      <p:sp>
        <p:nvSpPr>
          <p:cNvPr id="3" name="Rezervirano mjesto teksta 2"/>
          <p:cNvSpPr>
            <a:spLocks noGrp="1"/>
          </p:cNvSpPr>
          <p:nvPr>
            <p:ph type="body" idx="1"/>
          </p:nvPr>
        </p:nvSpPr>
        <p:spPr>
          <a:xfrm>
            <a:off x="457200" y="1916832"/>
            <a:ext cx="4040188" cy="504055"/>
          </a:xfrm>
        </p:spPr>
        <p:txBody>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457200" y="2564903"/>
            <a:ext cx="4040188" cy="2232249"/>
          </a:xfrm>
        </p:spPr>
        <p:txBody>
          <a:bodyPr>
            <a:normAutofit/>
          </a:bodyPr>
          <a:lstStyle/>
          <a:p>
            <a:r>
              <a:rPr lang="hr-HR" sz="1700" dirty="0" smtClean="0"/>
              <a:t>temeljem rješenja o utvrđivanju granice pomorskog dobra/lučkog područja provodi se upis pomorskog dobra u zemljišnim knjigama i katastru</a:t>
            </a:r>
            <a:endParaRPr lang="hr-HR" sz="1700" dirty="0"/>
          </a:p>
        </p:txBody>
      </p:sp>
      <p:sp>
        <p:nvSpPr>
          <p:cNvPr id="5" name="Rezervirano mjesto teksta 4"/>
          <p:cNvSpPr>
            <a:spLocks noGrp="1"/>
          </p:cNvSpPr>
          <p:nvPr>
            <p:ph type="body" sz="quarter" idx="3"/>
          </p:nvPr>
        </p:nvSpPr>
        <p:spPr>
          <a:xfrm>
            <a:off x="4645025" y="1916832"/>
            <a:ext cx="4041775" cy="504055"/>
          </a:xfrm>
        </p:spPr>
        <p:txBody>
          <a:bodyPr/>
          <a:lstStyle/>
          <a:p>
            <a:pPr algn="ctr"/>
            <a:r>
              <a:rPr lang="hr-HR" dirty="0" smtClean="0">
                <a:solidFill>
                  <a:srgbClr val="C00000"/>
                </a:solidFill>
              </a:rPr>
              <a:t>prijedlog</a:t>
            </a:r>
            <a:r>
              <a:rPr lang="hr-HR" dirty="0" smtClean="0"/>
              <a:t> </a:t>
            </a:r>
            <a:r>
              <a:rPr lang="hr-HR" dirty="0" smtClean="0">
                <a:solidFill>
                  <a:srgbClr val="C00000"/>
                </a:solidFill>
              </a:rPr>
              <a:t>Zakona</a:t>
            </a:r>
            <a:endParaRPr lang="hr-HR" dirty="0">
              <a:solidFill>
                <a:srgbClr val="C00000"/>
              </a:solidFill>
            </a:endParaRPr>
          </a:p>
        </p:txBody>
      </p:sp>
      <p:sp>
        <p:nvSpPr>
          <p:cNvPr id="6" name="Rezervirano mjesto sadržaja 5"/>
          <p:cNvSpPr>
            <a:spLocks noGrp="1"/>
          </p:cNvSpPr>
          <p:nvPr>
            <p:ph sz="quarter" idx="4"/>
          </p:nvPr>
        </p:nvSpPr>
        <p:spPr>
          <a:xfrm>
            <a:off x="4645025" y="2492895"/>
            <a:ext cx="4041775" cy="1944217"/>
          </a:xfrm>
        </p:spPr>
        <p:txBody>
          <a:bodyPr>
            <a:normAutofit fontScale="85000" lnSpcReduction="10000"/>
          </a:bodyPr>
          <a:lstStyle/>
          <a:p>
            <a:r>
              <a:rPr lang="hr-HR" sz="1800" dirty="0" smtClean="0"/>
              <a:t>uvodi se dužnost zemljišnoknjižnog suda da po službenoj dužnosti i bez odluke o utvrđivanju granice pomorskog dobra provede upis pomorskog dobra nad onim česticama zemljišta čija kultura ili oznaka zemljišta upućuje da se radi o pomorskom dobru (plaža, sprud, rt, </a:t>
            </a:r>
            <a:r>
              <a:rPr lang="hr-HR" sz="1800" dirty="0" err="1" smtClean="0"/>
              <a:t>hrid.</a:t>
            </a:r>
            <a:r>
              <a:rPr lang="hr-HR" sz="1800" dirty="0" smtClean="0"/>
              <a:t>.) i pojas kopna koji je širok najmanje šest metara od crte koja je vodoravno udaljena od crte srednjih viših visokih voda.</a:t>
            </a:r>
          </a:p>
          <a:p>
            <a:endParaRPr lang="hr-HR" dirty="0"/>
          </a:p>
        </p:txBody>
      </p:sp>
      <p:pic>
        <p:nvPicPr>
          <p:cNvPr id="7" name="Picture 4" descr="Pom  dobro1"/>
          <p:cNvPicPr>
            <a:picLocks noChangeAspect="1" noChangeArrowheads="1"/>
          </p:cNvPicPr>
          <p:nvPr/>
        </p:nvPicPr>
        <p:blipFill>
          <a:blip r:embed="rId2" cstate="print"/>
          <a:srcRect/>
          <a:stretch>
            <a:fillRect/>
          </a:stretch>
        </p:blipFill>
        <p:spPr bwMode="auto">
          <a:xfrm>
            <a:off x="539552" y="4581128"/>
            <a:ext cx="7992888" cy="1944216"/>
          </a:xfrm>
          <a:prstGeom prst="rect">
            <a:avLst/>
          </a:prstGeom>
          <a:noFill/>
        </p:spPr>
      </p:pic>
      <p:sp>
        <p:nvSpPr>
          <p:cNvPr id="8" name="Slide Number Placeholder 7"/>
          <p:cNvSpPr>
            <a:spLocks noGrp="1"/>
          </p:cNvSpPr>
          <p:nvPr>
            <p:ph type="sldNum" sz="quarter" idx="12"/>
          </p:nvPr>
        </p:nvSpPr>
        <p:spPr/>
        <p:txBody>
          <a:bodyPr/>
          <a:lstStyle/>
          <a:p>
            <a:fld id="{14F47B33-1396-4F4E-B9EC-295F62478494}" type="slidenum">
              <a:rPr lang="hr-HR" smtClean="0"/>
              <a:pPr/>
              <a:t>7</a:t>
            </a:fld>
            <a:endParaRPr lang="hr-H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08720"/>
            <a:ext cx="8229600" cy="1008112"/>
          </a:xfrm>
        </p:spPr>
        <p:txBody>
          <a:bodyPr>
            <a:normAutofit/>
          </a:bodyPr>
          <a:lstStyle/>
          <a:p>
            <a:r>
              <a:rPr lang="hr-HR" dirty="0" smtClean="0"/>
              <a:t>UPRAVLJANJE POMORSKIM DOBROM</a:t>
            </a:r>
            <a:endParaRPr lang="hr-HR" dirty="0"/>
          </a:p>
        </p:txBody>
      </p:sp>
      <p:sp>
        <p:nvSpPr>
          <p:cNvPr id="3" name="Rezervirano mjesto teksta 2"/>
          <p:cNvSpPr>
            <a:spLocks noGrp="1"/>
          </p:cNvSpPr>
          <p:nvPr>
            <p:ph type="body" idx="1"/>
          </p:nvPr>
        </p:nvSpPr>
        <p:spPr>
          <a:xfrm>
            <a:off x="107504" y="1535113"/>
            <a:ext cx="3528392" cy="639762"/>
          </a:xfrm>
        </p:spPr>
        <p:txBody>
          <a:bodyPr/>
          <a:lstStyle/>
          <a:p>
            <a:pPr algn="ctr"/>
            <a:r>
              <a:rPr lang="hr-HR" dirty="0" smtClean="0"/>
              <a:t>važeći Zakon</a:t>
            </a:r>
            <a:endParaRPr lang="hr-HR" dirty="0"/>
          </a:p>
        </p:txBody>
      </p:sp>
      <p:sp>
        <p:nvSpPr>
          <p:cNvPr id="4" name="Rezervirano mjesto sadržaja 3"/>
          <p:cNvSpPr>
            <a:spLocks noGrp="1"/>
          </p:cNvSpPr>
          <p:nvPr>
            <p:ph sz="half" idx="2"/>
          </p:nvPr>
        </p:nvSpPr>
        <p:spPr>
          <a:xfrm>
            <a:off x="457200" y="2174875"/>
            <a:ext cx="3106688" cy="2406253"/>
          </a:xfrm>
        </p:spPr>
        <p:txBody>
          <a:bodyPr>
            <a:normAutofit/>
          </a:bodyPr>
          <a:lstStyle/>
          <a:p>
            <a:r>
              <a:rPr lang="hr-HR" sz="1700" dirty="0" smtClean="0"/>
              <a:t>pomorskim dobrom upravlja Republika Hrvatska neposredno ili putem jedinica </a:t>
            </a:r>
            <a:r>
              <a:rPr lang="hr-HR" sz="1800" dirty="0"/>
              <a:t>lokalne i područne (regionalne) </a:t>
            </a:r>
            <a:r>
              <a:rPr lang="hr-HR" sz="1800" dirty="0" smtClean="0"/>
              <a:t>samouprave</a:t>
            </a:r>
            <a:endParaRPr lang="hr-HR" sz="1700" dirty="0"/>
          </a:p>
        </p:txBody>
      </p:sp>
      <p:sp>
        <p:nvSpPr>
          <p:cNvPr id="5" name="Rezervirano mjesto teksta 4"/>
          <p:cNvSpPr>
            <a:spLocks noGrp="1"/>
          </p:cNvSpPr>
          <p:nvPr>
            <p:ph type="body" sz="quarter" idx="3"/>
          </p:nvPr>
        </p:nvSpPr>
        <p:spPr>
          <a:xfrm>
            <a:off x="3851920" y="1484784"/>
            <a:ext cx="4041775" cy="639762"/>
          </a:xfrm>
        </p:spPr>
        <p:txBody>
          <a:bodyPr/>
          <a:lstStyle/>
          <a:p>
            <a:pPr algn="ctr"/>
            <a:r>
              <a:rPr lang="hr-HR" dirty="0" smtClean="0">
                <a:solidFill>
                  <a:srgbClr val="C00000"/>
                </a:solidFill>
              </a:rPr>
              <a:t>prijedlog Zakona</a:t>
            </a:r>
            <a:endParaRPr lang="hr-HR" dirty="0">
              <a:solidFill>
                <a:srgbClr val="C00000"/>
              </a:solidFill>
            </a:endParaRPr>
          </a:p>
        </p:txBody>
      </p:sp>
      <p:sp>
        <p:nvSpPr>
          <p:cNvPr id="6" name="Rezervirano mjesto sadržaja 5"/>
          <p:cNvSpPr>
            <a:spLocks noGrp="1"/>
          </p:cNvSpPr>
          <p:nvPr>
            <p:ph sz="quarter" idx="4"/>
          </p:nvPr>
        </p:nvSpPr>
        <p:spPr>
          <a:xfrm>
            <a:off x="3419872" y="2174875"/>
            <a:ext cx="5266929" cy="2982317"/>
          </a:xfrm>
        </p:spPr>
        <p:txBody>
          <a:bodyPr>
            <a:normAutofit fontScale="70000" lnSpcReduction="20000"/>
          </a:bodyPr>
          <a:lstStyle/>
          <a:p>
            <a:r>
              <a:rPr lang="hr-HR" dirty="0" smtClean="0"/>
              <a:t>Poslove upravljanja pomorskim dobrom u ime Republike Hrvatske koja obnaša vlast na pomorskom dobru obavlja Vlada Republike Hrvatske, Ministarstvo i Agencija</a:t>
            </a:r>
          </a:p>
          <a:p>
            <a:r>
              <a:rPr lang="hr-HR" dirty="0" smtClean="0"/>
              <a:t>Pojedine poslove upravljanja pomorskim dobrom Republika Hrvatska prenosi na jedinice lokalne i područne (regionalne) samouprave te lučke uprave </a:t>
            </a:r>
          </a:p>
          <a:p>
            <a:r>
              <a:rPr lang="hr-HR" dirty="0" smtClean="0"/>
              <a:t>Vlada RH može na prijedlog Ministarstva jedinici lokalne i područne (regionalne) samouprave uskratiti pravo davanja koncesija, odobrenja i dozvola  </a:t>
            </a:r>
          </a:p>
          <a:p>
            <a:r>
              <a:rPr lang="hr-HR" dirty="0" smtClean="0"/>
              <a:t>osniva se Savjet za pomorsko dobro kao međuresorno stručno savjetodavno tijelo za integralno upravljanje pomorskim dobrom koje imenuje Vlada Republike Hrvatske</a:t>
            </a:r>
            <a:endParaRPr lang="hr-HR" dirty="0"/>
          </a:p>
        </p:txBody>
      </p:sp>
      <p:pic>
        <p:nvPicPr>
          <p:cNvPr id="7" name="Slika 6" descr="New Image1.JPG"/>
          <p:cNvPicPr>
            <a:picLocks noChangeAspect="1"/>
          </p:cNvPicPr>
          <p:nvPr/>
        </p:nvPicPr>
        <p:blipFill>
          <a:blip r:embed="rId2" cstate="print"/>
          <a:stretch>
            <a:fillRect/>
          </a:stretch>
        </p:blipFill>
        <p:spPr>
          <a:xfrm>
            <a:off x="395536" y="4941168"/>
            <a:ext cx="8208912" cy="1700808"/>
          </a:xfrm>
          <a:prstGeom prst="rect">
            <a:avLst/>
          </a:prstGeom>
        </p:spPr>
      </p:pic>
      <p:sp>
        <p:nvSpPr>
          <p:cNvPr id="8" name="Slide Number Placeholder 7"/>
          <p:cNvSpPr>
            <a:spLocks noGrp="1"/>
          </p:cNvSpPr>
          <p:nvPr>
            <p:ph type="sldNum" sz="quarter" idx="12"/>
          </p:nvPr>
        </p:nvSpPr>
        <p:spPr/>
        <p:txBody>
          <a:bodyPr/>
          <a:lstStyle/>
          <a:p>
            <a:fld id="{14F47B33-1396-4F4E-B9EC-295F62478494}" type="slidenum">
              <a:rPr lang="hr-HR" smtClean="0"/>
              <a:pPr/>
              <a:t>8</a:t>
            </a:fld>
            <a:endParaRPr lang="hr-H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zvorni">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2518</Words>
  <Application>Microsoft Office PowerPoint</Application>
  <PresentationFormat>Prikaz na zaslonu (4:3)</PresentationFormat>
  <Paragraphs>198</Paragraphs>
  <Slides>27</Slides>
  <Notes>3</Notes>
  <HiddenSlides>0</HiddenSlides>
  <MMClips>0</MMClips>
  <ScaleCrop>false</ScaleCrop>
  <HeadingPairs>
    <vt:vector size="4" baseType="variant">
      <vt:variant>
        <vt:lpstr>Tema</vt:lpstr>
      </vt:variant>
      <vt:variant>
        <vt:i4>1</vt:i4>
      </vt:variant>
      <vt:variant>
        <vt:lpstr>Naslovi slajdova</vt:lpstr>
      </vt:variant>
      <vt:variant>
        <vt:i4>27</vt:i4>
      </vt:variant>
    </vt:vector>
  </HeadingPairs>
  <TitlesOfParts>
    <vt:vector size="28" baseType="lpstr">
      <vt:lpstr>Office tema</vt:lpstr>
      <vt:lpstr>     Javna rasprava   NACRT ZAKONA O POMORSKOM DOBRU I MORSKIM LUKAMA                   </vt:lpstr>
      <vt:lpstr>Slajd 1</vt:lpstr>
      <vt:lpstr>OSNOVNI CILJ DONOŠENJA NOVOG ZAKONA O POMORSKOM DOBRU I MORSKIM LUKAMA</vt:lpstr>
      <vt:lpstr>PROSTOR POMORSKOG DOBRA</vt:lpstr>
      <vt:lpstr>NASIPI</vt:lpstr>
      <vt:lpstr>VLASNIŠTVO</vt:lpstr>
      <vt:lpstr>UTVRĐIVANJE GRANICE POMORSKOG DOBRA I LUČKOG PODRUČJA</vt:lpstr>
      <vt:lpstr>Katastarska evidencija i zemljišnoknjižni upis pomorskog dobra</vt:lpstr>
      <vt:lpstr>UPRAVLJANJE POMORSKIM DOBROM</vt:lpstr>
      <vt:lpstr>ZAŠTIĆENO PODRUČJE</vt:lpstr>
      <vt:lpstr>RASPODJELA SREDSTAVA</vt:lpstr>
      <vt:lpstr>KONCESIJSKO ODOBRENJE/DOZVOLA</vt:lpstr>
      <vt:lpstr>POSEBNA UPOTREBA POMORSKOG DOBRA</vt:lpstr>
      <vt:lpstr>GOSPODARSKO KORIŠTENJE POMORSKOG DOBRA</vt:lpstr>
      <vt:lpstr>KONCESIJE NA ZAHTJEV – NOVINA U ZAKONU</vt:lpstr>
      <vt:lpstr>KONCESIJE NA ZAHTJEV</vt:lpstr>
      <vt:lpstr>ZALOŽNO PRAVO NA KONCESIJI</vt:lpstr>
      <vt:lpstr> AGENCIJA ZA INTEGRALNO UPRAVLJANJE POMORSKIM DOBROM </vt:lpstr>
      <vt:lpstr>PROSTORNO UREĐENJE I GRADNJA – NOVINA U ZAKONU</vt:lpstr>
      <vt:lpstr>MORSKE  PLAŽE – NOVODEFINIRANI POJAM</vt:lpstr>
      <vt:lpstr>SIDRIŠTE – NOVODEFINIRANI POJAM</vt:lpstr>
      <vt:lpstr>PRIVEZIŠTE – NOVODEFINIRANI POJAM</vt:lpstr>
      <vt:lpstr>LUKE OTVORENE ZA JAVNI PROMET REGIONALNOG ZNAČAJA</vt:lpstr>
      <vt:lpstr>LUKE POSEBNE NAMJENE – SPORTSKE LUKE</vt:lpstr>
      <vt:lpstr>NADZOR I KOMUNALNI RED NA DIJELU POMORSKOG DOBRA U OPĆOJ UPOTREBI – NOVINA U ZAKONU</vt:lpstr>
      <vt:lpstr>KAKO ĆEMO ISPUNITI CILJEVE ZAKONA</vt:lpstr>
      <vt:lpstr>HVALA NA PAŽNJI</vt:lpstr>
    </vt:vector>
  </TitlesOfParts>
  <Company>mmpi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ZAKON O POMORSKOM DOBRU I MORSKIM LUKAMA</dc:title>
  <dc:creator>mivicek</dc:creator>
  <cp:lastModifiedBy>mivicek</cp:lastModifiedBy>
  <cp:revision>116</cp:revision>
  <cp:lastPrinted>2014-01-20T14:08:18Z</cp:lastPrinted>
  <dcterms:created xsi:type="dcterms:W3CDTF">2014-01-07T08:24:31Z</dcterms:created>
  <dcterms:modified xsi:type="dcterms:W3CDTF">2014-02-26T07:54:17Z</dcterms:modified>
</cp:coreProperties>
</file>