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1"/>
  </p:notesMasterIdLst>
  <p:handoutMasterIdLst>
    <p:handoutMasterId r:id="rId12"/>
  </p:handoutMasterIdLst>
  <p:sldIdLst>
    <p:sldId id="293" r:id="rId2"/>
    <p:sldId id="349" r:id="rId3"/>
    <p:sldId id="354" r:id="rId4"/>
    <p:sldId id="365" r:id="rId5"/>
    <p:sldId id="363" r:id="rId6"/>
    <p:sldId id="366" r:id="rId7"/>
    <p:sldId id="351" r:id="rId8"/>
    <p:sldId id="367" r:id="rId9"/>
    <p:sldId id="362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nil\Documents\Croatia%20CEM\Croatia%20workshee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462640387980977E-2"/>
          <c:y val="0.11131611952990215"/>
          <c:w val="0.87986570428696409"/>
          <c:h val="0.7400269757946923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Pt>
            <c:idx val="24"/>
            <c:marker>
              <c:spPr>
                <a:solidFill>
                  <a:srgbClr val="FF0000"/>
                </a:solidFill>
              </c:spPr>
            </c:marker>
            <c:bubble3D val="0"/>
          </c:dPt>
          <c:dPt>
            <c:idx val="25"/>
            <c:marker>
              <c:spPr>
                <a:solidFill>
                  <a:schemeClr val="accent6">
                    <a:lumMod val="75000"/>
                  </a:schemeClr>
                </a:solidFill>
              </c:spPr>
            </c:marker>
            <c:bubble3D val="0"/>
          </c:dPt>
          <c:trendline>
            <c:trendlineType val="linear"/>
            <c:dispRSqr val="0"/>
            <c:dispEq val="1"/>
            <c:trendlineLbl>
              <c:layout>
                <c:manualLayout>
                  <c:x val="-5.6988921292204224E-2"/>
                  <c:y val="-9.5176136453468896E-2"/>
                </c:manualLayout>
              </c:layout>
              <c:numFmt formatCode="General" sourceLinked="0"/>
            </c:trendlineLbl>
          </c:trendline>
          <c:xVal>
            <c:numRef>
              <c:f>Sheet7!$D$2:$D$67</c:f>
              <c:numCache>
                <c:formatCode>General</c:formatCode>
                <c:ptCount val="66"/>
                <c:pt idx="0">
                  <c:v>20.332930000000001</c:v>
                </c:pt>
                <c:pt idx="1">
                  <c:v>60.801960000000001</c:v>
                </c:pt>
                <c:pt idx="2">
                  <c:v>29.682670000000002</c:v>
                </c:pt>
                <c:pt idx="3">
                  <c:v>19.22663</c:v>
                </c:pt>
                <c:pt idx="4">
                  <c:v>91.619420000000005</c:v>
                </c:pt>
                <c:pt idx="5">
                  <c:v>8.9092610000000008</c:v>
                </c:pt>
                <c:pt idx="6">
                  <c:v>82.4221</c:v>
                </c:pt>
                <c:pt idx="7">
                  <c:v>62.795250000000003</c:v>
                </c:pt>
                <c:pt idx="8">
                  <c:v>57.38702</c:v>
                </c:pt>
                <c:pt idx="9">
                  <c:v>40.115810000000003</c:v>
                </c:pt>
                <c:pt idx="10">
                  <c:v>49.172559999999997</c:v>
                </c:pt>
                <c:pt idx="11">
                  <c:v>96.73563</c:v>
                </c:pt>
                <c:pt idx="12">
                  <c:v>24.19332</c:v>
                </c:pt>
                <c:pt idx="13">
                  <c:v>24.767769999999999</c:v>
                </c:pt>
                <c:pt idx="14">
                  <c:v>85.788539999999998</c:v>
                </c:pt>
                <c:pt idx="15">
                  <c:v>41.023330000000001</c:v>
                </c:pt>
                <c:pt idx="16">
                  <c:v>4.8128729999999997</c:v>
                </c:pt>
                <c:pt idx="17">
                  <c:v>37.366399999999999</c:v>
                </c:pt>
                <c:pt idx="18">
                  <c:v>67.416809999999998</c:v>
                </c:pt>
                <c:pt idx="19">
                  <c:v>22.68713</c:v>
                </c:pt>
                <c:pt idx="20">
                  <c:v>40.759689999999999</c:v>
                </c:pt>
                <c:pt idx="21">
                  <c:v>125.60980000000001</c:v>
                </c:pt>
                <c:pt idx="22">
                  <c:v>21.635570000000001</c:v>
                </c:pt>
                <c:pt idx="23">
                  <c:v>30.111599999999999</c:v>
                </c:pt>
                <c:pt idx="24">
                  <c:v>70.842709999999997</c:v>
                </c:pt>
                <c:pt idx="25">
                  <c:v>42.951810000000002</c:v>
                </c:pt>
                <c:pt idx="26">
                  <c:v>56.478070000000002</c:v>
                </c:pt>
                <c:pt idx="27">
                  <c:v>35.166980000000002</c:v>
                </c:pt>
                <c:pt idx="28">
                  <c:v>28.80808</c:v>
                </c:pt>
                <c:pt idx="29">
                  <c:v>104.2508</c:v>
                </c:pt>
                <c:pt idx="30">
                  <c:v>113.0256</c:v>
                </c:pt>
                <c:pt idx="31">
                  <c:v>144.0822</c:v>
                </c:pt>
                <c:pt idx="32">
                  <c:v>69.958820000000003</c:v>
                </c:pt>
                <c:pt idx="33">
                  <c:v>5.3220000000000001</c:v>
                </c:pt>
                <c:pt idx="34">
                  <c:v>19.87988</c:v>
                </c:pt>
                <c:pt idx="35">
                  <c:v>4.5902349999999998</c:v>
                </c:pt>
                <c:pt idx="36">
                  <c:v>40.08813</c:v>
                </c:pt>
                <c:pt idx="37">
                  <c:v>35.361980000000003</c:v>
                </c:pt>
                <c:pt idx="38">
                  <c:v>170.91409999999999</c:v>
                </c:pt>
                <c:pt idx="39">
                  <c:v>23.239750000000001</c:v>
                </c:pt>
                <c:pt idx="40">
                  <c:v>43.514009999999999</c:v>
                </c:pt>
                <c:pt idx="41">
                  <c:v>53.520629999999997</c:v>
                </c:pt>
                <c:pt idx="42">
                  <c:v>42.978659999999998</c:v>
                </c:pt>
                <c:pt idx="43">
                  <c:v>43.206829999999997</c:v>
                </c:pt>
                <c:pt idx="44">
                  <c:v>37.63194</c:v>
                </c:pt>
                <c:pt idx="45">
                  <c:v>2.664612</c:v>
                </c:pt>
                <c:pt idx="46">
                  <c:v>45.72448</c:v>
                </c:pt>
                <c:pt idx="47">
                  <c:v>6.2125250000000003</c:v>
                </c:pt>
                <c:pt idx="48">
                  <c:v>27.18244</c:v>
                </c:pt>
                <c:pt idx="49">
                  <c:v>67.51003</c:v>
                </c:pt>
                <c:pt idx="50">
                  <c:v>7.1584300000000001</c:v>
                </c:pt>
                <c:pt idx="51">
                  <c:v>61.45919</c:v>
                </c:pt>
                <c:pt idx="52">
                  <c:v>78.612350000000006</c:v>
                </c:pt>
                <c:pt idx="53">
                  <c:v>31.9161</c:v>
                </c:pt>
                <c:pt idx="54">
                  <c:v>30.09103</c:v>
                </c:pt>
                <c:pt idx="55">
                  <c:v>84.994420000000005</c:v>
                </c:pt>
                <c:pt idx="56">
                  <c:v>40.751370000000001</c:v>
                </c:pt>
                <c:pt idx="57">
                  <c:v>22.350729999999999</c:v>
                </c:pt>
                <c:pt idx="58">
                  <c:v>24.479859999999999</c:v>
                </c:pt>
                <c:pt idx="59">
                  <c:v>15.928000000000001</c:v>
                </c:pt>
                <c:pt idx="60">
                  <c:v>45.873829999999998</c:v>
                </c:pt>
                <c:pt idx="61">
                  <c:v>44.352249999999998</c:v>
                </c:pt>
                <c:pt idx="62">
                  <c:v>26.4924</c:v>
                </c:pt>
                <c:pt idx="63">
                  <c:v>46.95879</c:v>
                </c:pt>
                <c:pt idx="64">
                  <c:v>46.823830000000001</c:v>
                </c:pt>
                <c:pt idx="65">
                  <c:v>58.512059999999998</c:v>
                </c:pt>
              </c:numCache>
            </c:numRef>
          </c:xVal>
          <c:yVal>
            <c:numRef>
              <c:f>Sheet7!$F$2:$F$67</c:f>
              <c:numCache>
                <c:formatCode>General</c:formatCode>
                <c:ptCount val="66"/>
                <c:pt idx="0">
                  <c:v>1.110981</c:v>
                </c:pt>
                <c:pt idx="1">
                  <c:v>0.26234619999999997</c:v>
                </c:pt>
                <c:pt idx="2">
                  <c:v>-2.0577809999999999</c:v>
                </c:pt>
                <c:pt idx="3">
                  <c:v>-1.870474</c:v>
                </c:pt>
                <c:pt idx="4">
                  <c:v>-3.037668</c:v>
                </c:pt>
                <c:pt idx="5">
                  <c:v>5.2364170000000003</c:v>
                </c:pt>
                <c:pt idx="6">
                  <c:v>-0.51595970000000002</c:v>
                </c:pt>
                <c:pt idx="7">
                  <c:v>6.3195620000000003</c:v>
                </c:pt>
                <c:pt idx="8">
                  <c:v>2.2800880000000001</c:v>
                </c:pt>
                <c:pt idx="9">
                  <c:v>-8.3062300000000006E-2</c:v>
                </c:pt>
                <c:pt idx="10">
                  <c:v>2.5278230000000002</c:v>
                </c:pt>
                <c:pt idx="11">
                  <c:v>-1.8623240000000001</c:v>
                </c:pt>
                <c:pt idx="12">
                  <c:v>-1.60123E-2</c:v>
                </c:pt>
                <c:pt idx="13">
                  <c:v>-1.308521</c:v>
                </c:pt>
                <c:pt idx="14">
                  <c:v>2.4599410000000002</c:v>
                </c:pt>
                <c:pt idx="15">
                  <c:v>5.9609799999999998E-2</c:v>
                </c:pt>
                <c:pt idx="16">
                  <c:v>-0.64418370000000003</c:v>
                </c:pt>
                <c:pt idx="17">
                  <c:v>-0.93622130000000003</c:v>
                </c:pt>
                <c:pt idx="18">
                  <c:v>-0.41099940000000001</c:v>
                </c:pt>
                <c:pt idx="19">
                  <c:v>2.9727890000000001</c:v>
                </c:pt>
                <c:pt idx="20">
                  <c:v>0.85351900000000003</c:v>
                </c:pt>
                <c:pt idx="21">
                  <c:v>-4.5089579999999998</c:v>
                </c:pt>
                <c:pt idx="22">
                  <c:v>0.24008760000000001</c:v>
                </c:pt>
                <c:pt idx="23">
                  <c:v>1.866805</c:v>
                </c:pt>
                <c:pt idx="24">
                  <c:v>-0.7262149</c:v>
                </c:pt>
                <c:pt idx="25">
                  <c:v>-1.5322119999999999</c:v>
                </c:pt>
                <c:pt idx="26">
                  <c:v>5.1256680000000001</c:v>
                </c:pt>
                <c:pt idx="27">
                  <c:v>4.5167060000000001</c:v>
                </c:pt>
                <c:pt idx="28">
                  <c:v>-2.2129249999999998</c:v>
                </c:pt>
                <c:pt idx="29">
                  <c:v>-1.8882110000000001</c:v>
                </c:pt>
                <c:pt idx="30">
                  <c:v>-1.2259979999999999</c:v>
                </c:pt>
                <c:pt idx="31">
                  <c:v>-7.4917899999999996E-2</c:v>
                </c:pt>
                <c:pt idx="32">
                  <c:v>1.820678</c:v>
                </c:pt>
                <c:pt idx="33">
                  <c:v>3.1759729999999999</c:v>
                </c:pt>
                <c:pt idx="34">
                  <c:v>2.4479540000000002</c:v>
                </c:pt>
                <c:pt idx="35">
                  <c:v>-2.0027059999999999</c:v>
                </c:pt>
                <c:pt idx="36">
                  <c:v>2.4442759999999999</c:v>
                </c:pt>
                <c:pt idx="37">
                  <c:v>3.2698499999999999</c:v>
                </c:pt>
                <c:pt idx="38">
                  <c:v>0.98778869999999996</c:v>
                </c:pt>
                <c:pt idx="39">
                  <c:v>2.9973670000000001</c:v>
                </c:pt>
                <c:pt idx="40">
                  <c:v>7.1442220000000001</c:v>
                </c:pt>
                <c:pt idx="41">
                  <c:v>3.0868159999999998</c:v>
                </c:pt>
                <c:pt idx="42">
                  <c:v>3.6047799999999999</c:v>
                </c:pt>
                <c:pt idx="43">
                  <c:v>-0.50377550000000004</c:v>
                </c:pt>
                <c:pt idx="44">
                  <c:v>-0.27053959999999999</c:v>
                </c:pt>
                <c:pt idx="45">
                  <c:v>4.0695389999999998</c:v>
                </c:pt>
                <c:pt idx="46">
                  <c:v>-0.63035730000000001</c:v>
                </c:pt>
                <c:pt idx="47">
                  <c:v>1.6995990000000001</c:v>
                </c:pt>
                <c:pt idx="48">
                  <c:v>5.324071</c:v>
                </c:pt>
                <c:pt idx="49">
                  <c:v>-1.0055099999999999</c:v>
                </c:pt>
                <c:pt idx="50">
                  <c:v>1.724021</c:v>
                </c:pt>
                <c:pt idx="51">
                  <c:v>1.3250139999999999</c:v>
                </c:pt>
                <c:pt idx="52">
                  <c:v>1.472037</c:v>
                </c:pt>
                <c:pt idx="53">
                  <c:v>1.9942550000000001</c:v>
                </c:pt>
                <c:pt idx="54">
                  <c:v>-1.4163600000000001</c:v>
                </c:pt>
                <c:pt idx="55">
                  <c:v>6.1398089999999996</c:v>
                </c:pt>
                <c:pt idx="56">
                  <c:v>0.2776535</c:v>
                </c:pt>
                <c:pt idx="57">
                  <c:v>7.6608200000000001E-2</c:v>
                </c:pt>
                <c:pt idx="58">
                  <c:v>2.6752729999999998</c:v>
                </c:pt>
                <c:pt idx="59">
                  <c:v>-0.83648129999999998</c:v>
                </c:pt>
                <c:pt idx="60">
                  <c:v>1.382201</c:v>
                </c:pt>
                <c:pt idx="61">
                  <c:v>1.9129240000000001</c:v>
                </c:pt>
                <c:pt idx="62">
                  <c:v>2.8610319999999998</c:v>
                </c:pt>
                <c:pt idx="63">
                  <c:v>-1.0926279999999999</c:v>
                </c:pt>
                <c:pt idx="64">
                  <c:v>-0.2407099</c:v>
                </c:pt>
                <c:pt idx="65">
                  <c:v>5.4103529999999997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872512"/>
        <c:axId val="27079808"/>
      </c:scatterChart>
      <c:valAx>
        <c:axId val="3187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079808"/>
        <c:crosses val="autoZero"/>
        <c:crossBetween val="midCat"/>
      </c:valAx>
      <c:valAx>
        <c:axId val="2707980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3187251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0.00433</cdr:x>
      <cdr:y>0.01041</cdr:y>
    </cdr:from>
    <cdr:to>
      <cdr:x>0.96946</cdr:x>
      <cdr:y>0.10817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146" y="21999"/>
          <a:ext cx="2930079" cy="206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>
              <a:latin typeface="Times New Roman" panose="02020603050405020304" pitchFamily="18" charset="0"/>
              <a:cs typeface="Times New Roman" panose="02020603050405020304" pitchFamily="18" charset="0"/>
            </a:rPr>
            <a:t>Average annual</a:t>
          </a:r>
          <a:r>
            <a:rPr lang="en-US" sz="1100" b="1" baseline="0">
              <a:latin typeface="Times New Roman" panose="02020603050405020304" pitchFamily="18" charset="0"/>
              <a:cs typeface="Times New Roman" panose="02020603050405020304" pitchFamily="18" charset="0"/>
            </a:rPr>
            <a:t> per capita GDP growth 2008-12 (percent)</a:t>
          </a:r>
          <a:endParaRPr lang="en-US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0.18029</cdr:x>
      <cdr:y>0.88889</cdr:y>
    </cdr:from>
    <cdr:to>
      <cdr:x>0.84792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14375" y="2438403"/>
          <a:ext cx="2645423" cy="3047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50" b="1" dirty="0">
              <a:latin typeface="Times New Roman" panose="02020603050405020304" pitchFamily="18" charset="0"/>
              <a:cs typeface="Times New Roman" panose="02020603050405020304" pitchFamily="18" charset="0"/>
            </a:rPr>
            <a:t>Central government debt in 2007 (percentage of GDP)</a:t>
          </a:r>
        </a:p>
      </cdr:txBody>
    </cdr:sp>
  </cdr:relSizeAnchor>
  <cdr:relSizeAnchor xmlns:cdr="http://schemas.openxmlformats.org/drawingml/2006/chartDrawing">
    <cdr:from>
      <cdr:x>0.21021</cdr:x>
      <cdr:y>0.68059</cdr:y>
    </cdr:from>
    <cdr:to>
      <cdr:x>0.34198</cdr:x>
      <cdr:y>0.76623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638175" y="1438275"/>
          <a:ext cx="400050" cy="180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700"/>
            <a:t>HR 07</a:t>
          </a:r>
        </a:p>
      </cdr:txBody>
    </cdr:sp>
  </cdr:relSizeAnchor>
  <cdr:relSizeAnchor xmlns:cdr="http://schemas.openxmlformats.org/drawingml/2006/chartDrawing">
    <cdr:from>
      <cdr:x>0.33675</cdr:x>
      <cdr:y>0.628</cdr:y>
    </cdr:from>
    <cdr:to>
      <cdr:x>0.51454</cdr:x>
      <cdr:y>0.72115</cdr:y>
    </cdr:to>
    <cdr:sp macro="" textlink="">
      <cdr:nvSpPr>
        <cdr:cNvPr id="5" name="Text Box 1"/>
        <cdr:cNvSpPr txBox="1"/>
      </cdr:nvSpPr>
      <cdr:spPr>
        <a:xfrm xmlns:a="http://schemas.openxmlformats.org/drawingml/2006/main">
          <a:off x="1022350" y="1327150"/>
          <a:ext cx="539750" cy="196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700"/>
            <a:t>HR</a:t>
          </a:r>
          <a:r>
            <a:rPr lang="en-US" sz="700" baseline="0"/>
            <a:t> 13</a:t>
          </a:r>
          <a:endParaRPr lang="en-US" sz="7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A621E-9B98-E442-8FFA-9C888ED62A0B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192FC-177F-E84F-AA3F-C978E6A750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559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AA455-035F-1E44-B6A3-94F5E58A48DB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E8CE9-9BBB-EE4D-80F9-69FA6F46D6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55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bank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witter.com/WorldBank" TargetMode="External"/><Relationship Id="rId4" Type="http://schemas.openxmlformats.org/officeDocument/2006/relationships/hyperlink" Target="https://facebook.com/worldb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9367" y="3644900"/>
            <a:ext cx="7387168" cy="137583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Public Finance 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Why is </a:t>
            </a:r>
            <a:r>
              <a:rPr lang="en-US" sz="2700" smtClean="0"/>
              <a:t>it important?</a:t>
            </a:r>
            <a:endParaRPr lang="en-US" sz="2700" b="1" dirty="0">
              <a:solidFill>
                <a:srgbClr val="00206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March 20, 2014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Zagreb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342052"/>
            <a:ext cx="3262948" cy="75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3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5"/>
          <p:cNvSpPr>
            <a:spLocks noGrp="1" noChangeArrowheads="1"/>
          </p:cNvSpPr>
          <p:nvPr>
            <p:ph type="title"/>
          </p:nvPr>
        </p:nvSpPr>
        <p:spPr>
          <a:xfrm>
            <a:off x="171638" y="292438"/>
            <a:ext cx="8972362" cy="7921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000" dirty="0" smtClean="0">
                <a:solidFill>
                  <a:srgbClr val="002060"/>
                </a:solidFill>
              </a:rPr>
              <a:t>Public Finance Management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EE75DE-622B-4ABB-B52D-BA946DB310E6}" type="slidenum">
              <a:rPr lang="hr-HR" smtClean="0"/>
              <a:pPr/>
              <a:t>2</a:t>
            </a:fld>
            <a:endParaRPr lang="hr-HR" smtClean="0"/>
          </a:p>
        </p:txBody>
      </p:sp>
      <p:sp>
        <p:nvSpPr>
          <p:cNvPr id="2" name="Rectangle 1"/>
          <p:cNvSpPr/>
          <p:nvPr/>
        </p:nvSpPr>
        <p:spPr>
          <a:xfrm>
            <a:off x="355600" y="1287203"/>
            <a:ext cx="85852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600" dirty="0"/>
              <a:t>The 2008 global financial crisis exposed many shortcomings in </a:t>
            </a:r>
            <a:r>
              <a:rPr lang="en-US" sz="2600" dirty="0" smtClean="0"/>
              <a:t>PFM systems </a:t>
            </a:r>
            <a:r>
              <a:rPr lang="en-US" sz="2600" dirty="0"/>
              <a:t>throughout </a:t>
            </a:r>
            <a:r>
              <a:rPr lang="en-US" sz="2600" dirty="0" smtClean="0"/>
              <a:t>Europe </a:t>
            </a:r>
            <a:r>
              <a:rPr lang="en-US" sz="2600" dirty="0"/>
              <a:t>and Central </a:t>
            </a:r>
            <a:r>
              <a:rPr lang="en-US" sz="2600" dirty="0" smtClean="0"/>
              <a:t>Asia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600" dirty="0" smtClean="0"/>
              <a:t>Many countries have taken drastic </a:t>
            </a:r>
            <a:r>
              <a:rPr lang="en-US" sz="2600" dirty="0"/>
              <a:t>cuts to government services after a rapid decline in </a:t>
            </a:r>
            <a:r>
              <a:rPr lang="en-US" sz="2600" dirty="0" smtClean="0"/>
              <a:t>revenues—Croatia has mostly avoided those at the expense of the debt growth.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26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600" dirty="0" smtClean="0"/>
              <a:t>With population aging </a:t>
            </a:r>
            <a:r>
              <a:rPr lang="en-US" sz="2600" dirty="0"/>
              <a:t>and </a:t>
            </a:r>
            <a:r>
              <a:rPr lang="en-US" sz="2600" dirty="0" smtClean="0"/>
              <a:t>increasing demands for government services to converge to the EU standards, PFM system </a:t>
            </a:r>
            <a:r>
              <a:rPr lang="en-US" sz="2600" dirty="0"/>
              <a:t>will have to be strengthened to achieve fiscal sustainability, find efficiency savings, minimize fiscal risks, and improve competitiveness and service delivery.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53374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61" y="297987"/>
            <a:ext cx="8578867" cy="795528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solidFill>
                  <a:srgbClr val="002060"/>
                </a:solidFill>
              </a:rPr>
              <a:t>PFM and Fiscal Performance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03898" y="5974794"/>
            <a:ext cx="6262714" cy="365760"/>
          </a:xfrm>
        </p:spPr>
        <p:txBody>
          <a:bodyPr/>
          <a:lstStyle/>
          <a:p>
            <a:r>
              <a:rPr lang="en-US" i="1" dirty="0"/>
              <a:t>Source:</a:t>
            </a:r>
            <a:r>
              <a:rPr lang="en-US" dirty="0"/>
              <a:t> Standard &amp; Poor’s Ratings Services, EUROSTAT, World Bank staff estimates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12646" y="1205487"/>
            <a:ext cx="81262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US" sz="2800" dirty="0" smtClean="0"/>
              <a:t>Many </a:t>
            </a:r>
            <a:r>
              <a:rPr lang="en-US" sz="2800" dirty="0" smtClean="0"/>
              <a:t>research papers </a:t>
            </a:r>
            <a:r>
              <a:rPr lang="en-US" sz="2800" dirty="0"/>
              <a:t>have found a positive association between the quality of PFM systems and fiscal </a:t>
            </a:r>
            <a:r>
              <a:rPr lang="en-US" sz="2800" dirty="0" smtClean="0"/>
              <a:t>performance and the sovereign risk premium</a:t>
            </a:r>
            <a:endParaRPr lang="en-US" sz="2800" dirty="0" smtClean="0"/>
          </a:p>
        </p:txBody>
      </p:sp>
      <p:pic>
        <p:nvPicPr>
          <p:cNvPr id="6" name="Picture 5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1" y="2959814"/>
            <a:ext cx="4486275" cy="30149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423640" y="2590482"/>
            <a:ext cx="3918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Public Debt and Sovereign Ratings,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33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61" y="297987"/>
            <a:ext cx="8578867" cy="795528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solidFill>
                  <a:srgbClr val="002060"/>
                </a:solidFill>
              </a:rPr>
              <a:t>Fiscal Performance and Growth</a:t>
            </a:r>
            <a:endParaRPr lang="en-US" sz="3000" dirty="0">
              <a:solidFill>
                <a:srgbClr val="002060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594853329"/>
              </p:ext>
            </p:extLst>
          </p:nvPr>
        </p:nvGraphicFramePr>
        <p:xfrm>
          <a:off x="1869854" y="2106592"/>
          <a:ext cx="5132829" cy="3379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2020979" y="1588625"/>
            <a:ext cx="4314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Public Debt and Economic Growth, 2008-12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55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61" y="297987"/>
            <a:ext cx="8578867" cy="795528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solidFill>
                  <a:srgbClr val="002060"/>
                </a:solidFill>
              </a:rPr>
              <a:t>PFM and EU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6DED-ECFC-4638-B6F4-2BA930EC4F7F}" type="slidenum">
              <a:rPr lang="en-US"/>
              <a:pPr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12648" y="1217062"/>
            <a:ext cx="79526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US" sz="2800" dirty="0" smtClean="0"/>
              <a:t>Large body of acquis – procurement, internal control, audit…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800" dirty="0" smtClean="0"/>
              <a:t>EU </a:t>
            </a:r>
            <a:r>
              <a:rPr lang="en-US" sz="2800" dirty="0"/>
              <a:t>Governance </a:t>
            </a:r>
            <a:r>
              <a:rPr lang="en-US" sz="2800" dirty="0" smtClean="0"/>
              <a:t>Rules:</a:t>
            </a:r>
            <a:endParaRPr lang="en-US" sz="28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 smtClean="0"/>
              <a:t>Fiscal surveillance (</a:t>
            </a:r>
            <a:r>
              <a:rPr lang="en-US" sz="2800" dirty="0"/>
              <a:t>medium-term budgetary </a:t>
            </a:r>
            <a:r>
              <a:rPr lang="en-US" sz="2800" dirty="0" smtClean="0"/>
              <a:t>objective introduced through the Stability </a:t>
            </a:r>
            <a:r>
              <a:rPr lang="en-US" sz="2800" dirty="0"/>
              <a:t>and Growth </a:t>
            </a:r>
            <a:r>
              <a:rPr lang="en-US" sz="2800" dirty="0" smtClean="0"/>
              <a:t>Pact and to be embedded in the national law; adjustment path; and debt)</a:t>
            </a:r>
            <a:endParaRPr lang="en-US" sz="28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 smtClean="0"/>
              <a:t>Stronger institutions at national level (independent fiscal authorities and independent forecasts, fiscal rule, minimum standards on accounting, statistics, transparency)</a:t>
            </a:r>
            <a:endParaRPr lang="en-US" sz="28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 smtClean="0"/>
              <a:t>Croatia under the Excessive Deficit Procedure</a:t>
            </a:r>
          </a:p>
        </p:txBody>
      </p:sp>
    </p:spTree>
    <p:extLst>
      <p:ext uri="{BB962C8B-B14F-4D97-AF65-F5344CB8AC3E}">
        <p14:creationId xmlns:p14="http://schemas.microsoft.com/office/powerpoint/2010/main" val="428078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EE75DE-622B-4ABB-B52D-BA946DB310E6}" type="slidenum">
              <a:rPr lang="hr-HR" smtClean="0"/>
              <a:pPr/>
              <a:t>6</a:t>
            </a:fld>
            <a:endParaRPr lang="hr-HR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13" y="532435"/>
            <a:ext cx="8264324" cy="545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63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3200"/>
            <a:ext cx="8458200" cy="9017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What PEFA Might Find at Local Levels?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428752" cy="365760"/>
          </a:xfrm>
        </p:spPr>
        <p:txBody>
          <a:bodyPr/>
          <a:lstStyle/>
          <a:p>
            <a:pPr algn="r"/>
            <a:fld id="{710C56DC-EF98-44BC-A679-46C5870050DB}" type="slidenum">
              <a:rPr lang="en-US"/>
              <a:pPr algn="r"/>
              <a:t>7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93134"/>
            <a:ext cx="8027043" cy="4103389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Likely weaknesses: </a:t>
            </a:r>
          </a:p>
          <a:p>
            <a:pPr lvl="1"/>
            <a:r>
              <a:rPr lang="en-US" sz="2500" dirty="0" smtClean="0"/>
              <a:t>policy-based budgeting and  decision-making;</a:t>
            </a:r>
          </a:p>
          <a:p>
            <a:pPr lvl="1"/>
            <a:r>
              <a:rPr lang="en-US" sz="2500" dirty="0" smtClean="0"/>
              <a:t>management </a:t>
            </a:r>
            <a:r>
              <a:rPr lang="en-US" sz="2500" dirty="0"/>
              <a:t>of contingent </a:t>
            </a:r>
            <a:r>
              <a:rPr lang="en-US" sz="2500" dirty="0" smtClean="0"/>
              <a:t>liabilities and arrears; </a:t>
            </a:r>
          </a:p>
          <a:p>
            <a:pPr lvl="1"/>
            <a:r>
              <a:rPr lang="en-US" sz="2500" dirty="0" smtClean="0"/>
              <a:t>tax </a:t>
            </a:r>
            <a:r>
              <a:rPr lang="en-US" sz="2500" dirty="0"/>
              <a:t>collections; </a:t>
            </a:r>
            <a:endParaRPr lang="en-US" sz="2500" dirty="0" smtClean="0"/>
          </a:p>
          <a:p>
            <a:pPr lvl="1"/>
            <a:r>
              <a:rPr lang="en-US" sz="2500" dirty="0" smtClean="0"/>
              <a:t>governance </a:t>
            </a:r>
            <a:r>
              <a:rPr lang="en-US" sz="2500" dirty="0"/>
              <a:t>and </a:t>
            </a:r>
            <a:r>
              <a:rPr lang="en-US" sz="2500" dirty="0" smtClean="0"/>
              <a:t>accountability; </a:t>
            </a:r>
          </a:p>
          <a:p>
            <a:pPr lvl="1"/>
            <a:r>
              <a:rPr lang="en-US" sz="2500" dirty="0" smtClean="0"/>
              <a:t>FM </a:t>
            </a:r>
            <a:r>
              <a:rPr lang="en-US" dirty="0" smtClean="0"/>
              <a:t>information systems, </a:t>
            </a:r>
          </a:p>
          <a:p>
            <a:pPr lvl="1"/>
            <a:r>
              <a:rPr lang="en-US" dirty="0" smtClean="0"/>
              <a:t>forecasting; </a:t>
            </a:r>
          </a:p>
          <a:p>
            <a:pPr lvl="1"/>
            <a:r>
              <a:rPr lang="en-US" dirty="0" smtClean="0"/>
              <a:t>transparency and budget comprehensiveness. 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800" dirty="0"/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040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3200"/>
            <a:ext cx="8458200" cy="9017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What PEFA Might Find at Local Levels?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428752" cy="365760"/>
          </a:xfrm>
        </p:spPr>
        <p:txBody>
          <a:bodyPr/>
          <a:lstStyle/>
          <a:p>
            <a:pPr algn="r"/>
            <a:fld id="{710C56DC-EF98-44BC-A679-46C5870050DB}" type="slidenum">
              <a:rPr lang="en-US"/>
              <a:pPr algn="r"/>
              <a:t>8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27043" cy="455656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100" dirty="0" smtClean="0"/>
              <a:t>Some </a:t>
            </a:r>
            <a:r>
              <a:rPr lang="en-US" sz="3100" dirty="0"/>
              <a:t>improvements: </a:t>
            </a:r>
            <a:endParaRPr lang="en-US" sz="3100" dirty="0" smtClean="0"/>
          </a:p>
          <a:p>
            <a:pPr lvl="1"/>
            <a:r>
              <a:rPr lang="en-US" sz="3100" dirty="0" smtClean="0"/>
              <a:t>internal audit; </a:t>
            </a:r>
          </a:p>
          <a:p>
            <a:pPr lvl="1"/>
            <a:r>
              <a:rPr lang="en-US" sz="3100" dirty="0" smtClean="0"/>
              <a:t>predictability and control of budget </a:t>
            </a:r>
            <a:r>
              <a:rPr lang="en-US" sz="3100" dirty="0"/>
              <a:t>execution</a:t>
            </a:r>
            <a:r>
              <a:rPr lang="en-US" sz="3100" dirty="0"/>
              <a:t>; </a:t>
            </a:r>
            <a:endParaRPr lang="en-US" sz="3100" dirty="0" smtClean="0"/>
          </a:p>
          <a:p>
            <a:pPr lvl="1"/>
            <a:r>
              <a:rPr lang="en-US" sz="3100" dirty="0" smtClean="0"/>
              <a:t>credibility and medium-term budget planning; </a:t>
            </a:r>
          </a:p>
          <a:p>
            <a:pPr lvl="1"/>
            <a:r>
              <a:rPr lang="en-US" sz="3100" dirty="0" smtClean="0"/>
              <a:t>procurement.</a:t>
            </a:r>
          </a:p>
          <a:p>
            <a:pPr lvl="0"/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dirty="0" smtClean="0"/>
              <a:t>However, the </a:t>
            </a:r>
            <a:r>
              <a:rPr lang="en-US" sz="2800" dirty="0"/>
              <a:t>modern internal audit concept, as a risk management tool to enhance the effectiveness and efficiency in operations, has not yet gained roots. </a:t>
            </a:r>
            <a:r>
              <a:rPr lang="en-US" sz="2800" dirty="0" smtClean="0"/>
              <a:t>Likewise, the PIFC </a:t>
            </a:r>
            <a:r>
              <a:rPr lang="en-US" sz="2800" dirty="0"/>
              <a:t>concept </a:t>
            </a:r>
            <a:r>
              <a:rPr lang="en-US" sz="2800" dirty="0" smtClean="0"/>
              <a:t>that emphasizes </a:t>
            </a:r>
            <a:r>
              <a:rPr lang="en-US" sz="2800" dirty="0"/>
              <a:t>managerial accountability, </a:t>
            </a:r>
            <a:r>
              <a:rPr lang="en-US" sz="2800" dirty="0" smtClean="0"/>
              <a:t>has not </a:t>
            </a:r>
            <a:r>
              <a:rPr lang="en-US" sz="2800" dirty="0"/>
              <a:t>yet </a:t>
            </a:r>
            <a:r>
              <a:rPr lang="en-US" sz="2800" dirty="0" smtClean="0"/>
              <a:t>taken hold.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dirty="0" smtClean="0"/>
              <a:t>Public Investment Management. Despite </a:t>
            </a:r>
            <a:r>
              <a:rPr lang="en-US" sz="2800" dirty="0"/>
              <a:t>greater use of cost-benefit analysis, non-objective project selection remains a dominant mode of capital budgeting. 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216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9367" y="3644900"/>
            <a:ext cx="7387168" cy="137583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 you for your attention</a:t>
            </a:r>
            <a:endParaRPr lang="en-US" sz="27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342052"/>
            <a:ext cx="3262948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5018563"/>
            <a:ext cx="5181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ill Sans MT" pitchFamily="34" charset="0"/>
                <a:hlinkClick r:id="rId3"/>
              </a:rPr>
              <a:t>www.worldbank.</a:t>
            </a:r>
            <a:r>
              <a:rPr lang="en-US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ill Sans MT" pitchFamily="34" charset="0"/>
                <a:hlinkClick r:id="rId3"/>
              </a:rPr>
              <a:t>org</a:t>
            </a:r>
            <a:endParaRPr lang="hr-HR" sz="1400" b="1" dirty="0">
              <a:solidFill>
                <a:schemeClr val="tx2">
                  <a:lumMod val="40000"/>
                  <a:lumOff val="60000"/>
                </a:schemeClr>
              </a:solidFill>
              <a:latin typeface="Gill Sans MT" pitchFamily="34" charset="0"/>
            </a:endParaRPr>
          </a:p>
          <a:p>
            <a:pPr algn="ctr"/>
            <a:r>
              <a:rPr lang="en-US" sz="1400" b="1">
                <a:solidFill>
                  <a:schemeClr val="tx2">
                    <a:lumMod val="40000"/>
                    <a:lumOff val="60000"/>
                  </a:schemeClr>
                </a:solidFill>
                <a:latin typeface="Gill Sans MT" pitchFamily="34" charset="0"/>
                <a:hlinkClick r:id="rId4"/>
              </a:rPr>
              <a:t>https</a:t>
            </a:r>
            <a:r>
              <a:rPr lang="en-US" sz="1400" b="1" smtClean="0">
                <a:solidFill>
                  <a:schemeClr val="tx2">
                    <a:lumMod val="40000"/>
                    <a:lumOff val="60000"/>
                  </a:schemeClr>
                </a:solidFill>
                <a:latin typeface="Gill Sans MT" pitchFamily="34" charset="0"/>
                <a:hlinkClick r:id="rId4"/>
              </a:rPr>
              <a:t>://facebook.com/worldbank</a:t>
            </a:r>
            <a:endParaRPr lang="hr-HR" sz="1400" b="1" dirty="0">
              <a:solidFill>
                <a:schemeClr val="tx2">
                  <a:lumMod val="40000"/>
                  <a:lumOff val="60000"/>
                </a:schemeClr>
              </a:solidFill>
              <a:latin typeface="Gill Sans MT" pitchFamily="34" charset="0"/>
            </a:endParaRPr>
          </a:p>
          <a:p>
            <a:pPr algn="ctr"/>
            <a:r>
              <a:rPr lang="en-US" sz="14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Gill Sans MT" pitchFamily="34" charset="0"/>
                <a:hlinkClick r:id="rId5"/>
              </a:rPr>
              <a:t>https://twitter.com/WorldBank</a:t>
            </a:r>
            <a:endParaRPr lang="hr-HR" sz="1400" b="1" dirty="0">
              <a:solidFill>
                <a:schemeClr val="tx2">
                  <a:lumMod val="40000"/>
                  <a:lumOff val="60000"/>
                </a:schemeClr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9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4529</TotalTime>
  <Words>411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Public Finance Management Why is it important?</vt:lpstr>
      <vt:lpstr>Public Finance Management</vt:lpstr>
      <vt:lpstr>PFM and Fiscal Performance</vt:lpstr>
      <vt:lpstr>Fiscal Performance and Growth</vt:lpstr>
      <vt:lpstr>PFM and EU</vt:lpstr>
      <vt:lpstr>PowerPoint Presentation</vt:lpstr>
      <vt:lpstr>What PEFA Might Find at Local Levels?</vt:lpstr>
      <vt:lpstr>What PEFA Might Find at Local Levels?</vt:lpstr>
      <vt:lpstr>Thank you for your attention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Jovana Sljivancanin;Sanja Madzarevic-Sujster</dc:creator>
  <cp:lastModifiedBy>Sanja Madzarevic-Sujster</cp:lastModifiedBy>
  <cp:revision>273</cp:revision>
  <cp:lastPrinted>2014-03-19T18:43:27Z</cp:lastPrinted>
  <dcterms:created xsi:type="dcterms:W3CDTF">2012-07-01T16:07:47Z</dcterms:created>
  <dcterms:modified xsi:type="dcterms:W3CDTF">2014-03-19T18:43:39Z</dcterms:modified>
</cp:coreProperties>
</file>