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6" r:id="rId9"/>
    <p:sldId id="264" r:id="rId10"/>
    <p:sldId id="265" r:id="rId11"/>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es Bravić" initials="IB"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71" autoAdjust="0"/>
    <p:restoredTop sz="94660" autoAdjust="0"/>
  </p:normalViewPr>
  <p:slideViewPr>
    <p:cSldViewPr>
      <p:cViewPr>
        <p:scale>
          <a:sx n="81" d="100"/>
          <a:sy n="81" d="100"/>
        </p:scale>
        <p:origin x="-87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B4B6DE-778C-481F-89D5-BB43015BE49D}" type="datetimeFigureOut">
              <a:rPr lang="hr-HR" smtClean="0"/>
              <a:t>14.5.2014.</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5AD33-E1AD-4AF1-8C0A-7F8DF2E7F3C2}" type="slidenum">
              <a:rPr lang="hr-HR" smtClean="0"/>
              <a:t>‹#›</a:t>
            </a:fld>
            <a:endParaRPr lang="hr-HR"/>
          </a:p>
        </p:txBody>
      </p:sp>
    </p:spTree>
    <p:extLst>
      <p:ext uri="{BB962C8B-B14F-4D97-AF65-F5344CB8AC3E}">
        <p14:creationId xmlns:p14="http://schemas.microsoft.com/office/powerpoint/2010/main" val="362168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A515AD33-E1AD-4AF1-8C0A-7F8DF2E7F3C2}" type="slidenum">
              <a:rPr lang="hr-HR" smtClean="0"/>
              <a:t>1</a:t>
            </a:fld>
            <a:endParaRPr lang="hr-HR"/>
          </a:p>
        </p:txBody>
      </p:sp>
    </p:spTree>
    <p:extLst>
      <p:ext uri="{BB962C8B-B14F-4D97-AF65-F5344CB8AC3E}">
        <p14:creationId xmlns:p14="http://schemas.microsoft.com/office/powerpoint/2010/main" val="1914348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CF956C67-0B7A-46DF-AC04-292312D0D350}" type="datetimeFigureOut">
              <a:rPr lang="hr-HR" smtClean="0"/>
              <a:t>14.5.2014.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527113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CF956C67-0B7A-46DF-AC04-292312D0D350}" type="datetimeFigureOut">
              <a:rPr lang="hr-HR" smtClean="0"/>
              <a:t>14.5.2014.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1092679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CF956C67-0B7A-46DF-AC04-292312D0D350}" type="datetimeFigureOut">
              <a:rPr lang="hr-HR" smtClean="0"/>
              <a:t>14.5.2014.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49923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CF956C67-0B7A-46DF-AC04-292312D0D350}" type="datetimeFigureOut">
              <a:rPr lang="hr-HR" smtClean="0"/>
              <a:t>14.5.2014.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354353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956C67-0B7A-46DF-AC04-292312D0D350}" type="datetimeFigureOut">
              <a:rPr lang="hr-HR" smtClean="0"/>
              <a:t>14.5.2014.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14581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CF956C67-0B7A-46DF-AC04-292312D0D350}" type="datetimeFigureOut">
              <a:rPr lang="hr-HR" smtClean="0"/>
              <a:t>14.5.2014.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24953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CF956C67-0B7A-46DF-AC04-292312D0D350}" type="datetimeFigureOut">
              <a:rPr lang="hr-HR" smtClean="0"/>
              <a:t>14.5.2014.</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827575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CF956C67-0B7A-46DF-AC04-292312D0D350}" type="datetimeFigureOut">
              <a:rPr lang="hr-HR" smtClean="0"/>
              <a:t>14.5.2014.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91282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956C67-0B7A-46DF-AC04-292312D0D350}" type="datetimeFigureOut">
              <a:rPr lang="hr-HR" smtClean="0"/>
              <a:t>14.5.2014.</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128303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56C67-0B7A-46DF-AC04-292312D0D350}" type="datetimeFigureOut">
              <a:rPr lang="hr-HR" smtClean="0"/>
              <a:t>14.5.2014.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403483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56C67-0B7A-46DF-AC04-292312D0D350}" type="datetimeFigureOut">
              <a:rPr lang="hr-HR" smtClean="0"/>
              <a:t>14.5.2014.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C957788-073C-41D6-9C24-1AE0F82774DD}" type="slidenum">
              <a:rPr lang="hr-HR" smtClean="0"/>
              <a:t>‹#›</a:t>
            </a:fld>
            <a:endParaRPr lang="hr-HR"/>
          </a:p>
        </p:txBody>
      </p:sp>
    </p:spTree>
    <p:extLst>
      <p:ext uri="{BB962C8B-B14F-4D97-AF65-F5344CB8AC3E}">
        <p14:creationId xmlns:p14="http://schemas.microsoft.com/office/powerpoint/2010/main" val="3468019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4000">
              <a:srgbClr val="C2D1ED">
                <a:alpha val="80000"/>
              </a:srgbClr>
            </a:gs>
            <a:gs pos="84000">
              <a:schemeClr val="accent1">
                <a:tint val="44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56C67-0B7A-46DF-AC04-292312D0D350}" type="datetimeFigureOut">
              <a:rPr lang="hr-HR" smtClean="0"/>
              <a:t>14.5.2014.</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57788-073C-41D6-9C24-1AE0F82774DD}" type="slidenum">
              <a:rPr lang="hr-HR" smtClean="0"/>
              <a:t>‹#›</a:t>
            </a:fld>
            <a:endParaRPr lang="hr-HR"/>
          </a:p>
        </p:txBody>
      </p:sp>
    </p:spTree>
    <p:extLst>
      <p:ext uri="{BB962C8B-B14F-4D97-AF65-F5344CB8AC3E}">
        <p14:creationId xmlns:p14="http://schemas.microsoft.com/office/powerpoint/2010/main" val="1692061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55576" y="692696"/>
            <a:ext cx="7704856" cy="4896544"/>
          </a:xfrm>
        </p:spPr>
        <p:txBody>
          <a:bodyPr>
            <a:normAutofit/>
          </a:bodyPr>
          <a:lstStyle/>
          <a:p>
            <a:r>
              <a:rPr lang="hr-HR" sz="3600" dirty="0" smtClean="0">
                <a:latin typeface="Arial" pitchFamily="34" charset="0"/>
                <a:cs typeface="Arial" pitchFamily="34" charset="0"/>
              </a:rPr>
              <a:t>Suradnja Državnog ureda za upravljanje državnom imovinom i lokalne samouprave u kontekstu dugogodišnjeg rješavanja pojedinačnih predmeta</a:t>
            </a:r>
            <a:endParaRPr lang="hr-HR" sz="3600" dirty="0">
              <a:latin typeface="Arial" pitchFamily="34" charset="0"/>
              <a:cs typeface="Arial" pitchFamily="34" charset="0"/>
            </a:endParaRPr>
          </a:p>
        </p:txBody>
      </p:sp>
      <p:sp>
        <p:nvSpPr>
          <p:cNvPr id="3" name="Subtitle 2"/>
          <p:cNvSpPr>
            <a:spLocks noGrp="1"/>
          </p:cNvSpPr>
          <p:nvPr>
            <p:ph type="subTitle" idx="4294967295"/>
          </p:nvPr>
        </p:nvSpPr>
        <p:spPr>
          <a:xfrm>
            <a:off x="0" y="5589588"/>
            <a:ext cx="6369050" cy="49212"/>
          </a:xfrm>
        </p:spPr>
        <p:txBody>
          <a:bodyPr>
            <a:normAutofit fontScale="25000" lnSpcReduction="20000"/>
          </a:bodyPr>
          <a:lstStyle/>
          <a:p>
            <a:r>
              <a:rPr lang="hr-HR" dirty="0" smtClean="0"/>
              <a:t>  </a:t>
            </a:r>
            <a:endParaRPr lang="hr-HR" dirty="0"/>
          </a:p>
        </p:txBody>
      </p:sp>
    </p:spTree>
    <p:extLst>
      <p:ext uri="{BB962C8B-B14F-4D97-AF65-F5344CB8AC3E}">
        <p14:creationId xmlns:p14="http://schemas.microsoft.com/office/powerpoint/2010/main" val="935254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517232"/>
            <a:ext cx="8229600" cy="1143000"/>
          </a:xfrm>
        </p:spPr>
        <p:txBody>
          <a:bodyPr/>
          <a:lstStyle/>
          <a:p>
            <a:endParaRPr lang="en-US" dirty="0"/>
          </a:p>
        </p:txBody>
      </p:sp>
      <p:sp>
        <p:nvSpPr>
          <p:cNvPr id="3" name="Content Placeholder 2"/>
          <p:cNvSpPr>
            <a:spLocks noGrp="1"/>
          </p:cNvSpPr>
          <p:nvPr>
            <p:ph idx="1"/>
          </p:nvPr>
        </p:nvSpPr>
        <p:spPr>
          <a:xfrm>
            <a:off x="467544" y="1124744"/>
            <a:ext cx="8229600" cy="4525963"/>
          </a:xfrm>
        </p:spPr>
        <p:txBody>
          <a:bodyPr>
            <a:normAutofit/>
          </a:bodyPr>
          <a:lstStyle/>
          <a:p>
            <a:pPr algn="just"/>
            <a:r>
              <a:rPr lang="hr-HR" sz="1600" dirty="0">
                <a:latin typeface="Arial" pitchFamily="34" charset="0"/>
                <a:cs typeface="Arial" pitchFamily="34" charset="0"/>
              </a:rPr>
              <a:t>U izlaganju je dan primjer suradnje RH i Grada Zagreba gdje je vidljivo da se nekretnine koje su predmet zamjene procjenjuju, gdje se ocjenjuje oportunost prijedloga kroz odluke nadležnih tijela, pri tome ne zanemarujući isplate razlike u vrijednosti nekretnina.</a:t>
            </a:r>
          </a:p>
          <a:p>
            <a:pPr marL="0" indent="0" algn="just">
              <a:buNone/>
            </a:pPr>
            <a:endParaRPr lang="hr-HR" sz="1600" dirty="0">
              <a:latin typeface="Arial" pitchFamily="34" charset="0"/>
              <a:cs typeface="Arial" pitchFamily="34" charset="0"/>
            </a:endParaRPr>
          </a:p>
          <a:p>
            <a:pPr algn="just"/>
            <a:r>
              <a:rPr lang="hr-HR" sz="1600" dirty="0">
                <a:latin typeface="Arial" pitchFamily="34" charset="0"/>
                <a:cs typeface="Arial" pitchFamily="34" charset="0"/>
              </a:rPr>
              <a:t>Na kraju morali bismo biti svjesni privilegije iznimke od utvrđenog općeg pravila javnog natječaja, koji dopušta stjecanje vlasništva, RH i JLS i područne regionalne samouprave  te pravnim osobama u vlasništvu ili pretežitom vlasništvu RH odnosno JLS i područne odnosno regionalne samouprave, ako je to u interesu i cilju općeg gospodarskog i socijalnog napretka njezinih građana.</a:t>
            </a:r>
          </a:p>
          <a:p>
            <a:pPr marL="0" indent="0" algn="just">
              <a:buNone/>
            </a:pPr>
            <a:endParaRPr lang="hr-HR" sz="1600" dirty="0">
              <a:latin typeface="Arial" pitchFamily="34" charset="0"/>
              <a:cs typeface="Arial" pitchFamily="34" charset="0"/>
            </a:endParaRPr>
          </a:p>
          <a:p>
            <a:pPr algn="just"/>
            <a:r>
              <a:rPr lang="hr-HR" sz="1600" dirty="0">
                <a:latin typeface="Arial" pitchFamily="34" charset="0"/>
                <a:cs typeface="Arial" pitchFamily="34" charset="0"/>
              </a:rPr>
              <a:t>Preporuka nam je svima što više obratiti pozornost na institut prava građenja, koji možda najviše otvara put prema investitorima kada su to JLS odnosno država, a sve to u cilju razvitka javno – privatnog partnerstva. </a:t>
            </a:r>
          </a:p>
        </p:txBody>
      </p:sp>
    </p:spTree>
    <p:extLst>
      <p:ext uri="{BB962C8B-B14F-4D97-AF65-F5344CB8AC3E}">
        <p14:creationId xmlns:p14="http://schemas.microsoft.com/office/powerpoint/2010/main" val="1944428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flipV="1">
            <a:off x="467544" y="-22873"/>
            <a:ext cx="7776864" cy="45719"/>
          </a:xfrm>
        </p:spPr>
        <p:txBody>
          <a:bodyPr>
            <a:normAutofit fontScale="90000"/>
          </a:bodyPr>
          <a:lstStyle/>
          <a:p>
            <a:pPr algn="just"/>
            <a:endParaRPr lang="hr-HR" dirty="0"/>
          </a:p>
        </p:txBody>
      </p:sp>
      <p:sp>
        <p:nvSpPr>
          <p:cNvPr id="3" name="Content Placeholder 2"/>
          <p:cNvSpPr>
            <a:spLocks noGrp="1"/>
          </p:cNvSpPr>
          <p:nvPr>
            <p:ph idx="1"/>
          </p:nvPr>
        </p:nvSpPr>
        <p:spPr>
          <a:xfrm>
            <a:off x="457200" y="332656"/>
            <a:ext cx="8229600" cy="5793507"/>
          </a:xfrm>
        </p:spPr>
        <p:txBody>
          <a:bodyPr>
            <a:normAutofit lnSpcReduction="10000"/>
          </a:bodyPr>
          <a:lstStyle/>
          <a:p>
            <a:pPr marL="0" indent="0">
              <a:buNone/>
            </a:pPr>
            <a:endParaRPr lang="hr-HR" dirty="0" smtClean="0">
              <a:latin typeface="Arial" pitchFamily="34" charset="0"/>
              <a:cs typeface="Arial" pitchFamily="34" charset="0"/>
            </a:endParaRPr>
          </a:p>
          <a:p>
            <a:pPr algn="just"/>
            <a:r>
              <a:rPr lang="hr-HR" sz="2000" dirty="0" smtClean="0">
                <a:latin typeface="Arial" pitchFamily="34" charset="0"/>
                <a:cs typeface="Arial" pitchFamily="34" charset="0"/>
              </a:rPr>
              <a:t>Prikaz suradnje Republike Hrvatske i Grada Zagreba u  imovinskopravnim odnosima vezanim za:</a:t>
            </a:r>
          </a:p>
          <a:p>
            <a:pPr algn="just"/>
            <a:endParaRPr lang="hr-HR" sz="2000" dirty="0" smtClean="0">
              <a:latin typeface="Arial" pitchFamily="34" charset="0"/>
              <a:cs typeface="Arial" pitchFamily="34" charset="0"/>
            </a:endParaRPr>
          </a:p>
          <a:p>
            <a:pPr marL="0" indent="0" algn="just">
              <a:buNone/>
            </a:pPr>
            <a:r>
              <a:rPr lang="hr-HR" sz="2000" dirty="0" smtClean="0">
                <a:latin typeface="Arial" pitchFamily="34" charset="0"/>
                <a:cs typeface="Arial" pitchFamily="34" charset="0"/>
              </a:rPr>
              <a:t>                  - građevinsko zemljište</a:t>
            </a:r>
            <a:r>
              <a:rPr lang="hr-HR" sz="2000" dirty="0">
                <a:latin typeface="Arial" pitchFamily="34" charset="0"/>
                <a:cs typeface="Arial" pitchFamily="34" charset="0"/>
              </a:rPr>
              <a:t> </a:t>
            </a:r>
            <a:r>
              <a:rPr lang="hr-HR" sz="2000" dirty="0" smtClean="0">
                <a:latin typeface="Arial" pitchFamily="34" charset="0"/>
                <a:cs typeface="Arial" pitchFamily="34" charset="0"/>
              </a:rPr>
              <a:t>s osnova </a:t>
            </a:r>
          </a:p>
          <a:p>
            <a:pPr marL="0" indent="0" algn="just">
              <a:buNone/>
            </a:pPr>
            <a:endParaRPr lang="hr-HR" sz="2000" dirty="0" smtClean="0">
              <a:latin typeface="Arial" pitchFamily="34" charset="0"/>
              <a:cs typeface="Arial" pitchFamily="34" charset="0"/>
            </a:endParaRPr>
          </a:p>
          <a:p>
            <a:pPr marL="0" indent="0" algn="just">
              <a:buNone/>
            </a:pPr>
            <a:r>
              <a:rPr lang="hr-HR" sz="2000" dirty="0">
                <a:latin typeface="Arial" pitchFamily="34" charset="0"/>
                <a:cs typeface="Arial" pitchFamily="34" charset="0"/>
              </a:rPr>
              <a:t> </a:t>
            </a:r>
            <a:r>
              <a:rPr lang="hr-HR" sz="2000" dirty="0" smtClean="0">
                <a:latin typeface="Arial" pitchFamily="34" charset="0"/>
                <a:cs typeface="Arial" pitchFamily="34" charset="0"/>
              </a:rPr>
              <a:t>                   a)  zakupa zemljišta</a:t>
            </a:r>
          </a:p>
          <a:p>
            <a:pPr marL="0" indent="0" algn="just">
              <a:buNone/>
            </a:pPr>
            <a:r>
              <a:rPr lang="hr-HR" sz="2000" dirty="0">
                <a:latin typeface="Arial" pitchFamily="34" charset="0"/>
                <a:cs typeface="Arial" pitchFamily="34" charset="0"/>
              </a:rPr>
              <a:t> </a:t>
            </a:r>
            <a:r>
              <a:rPr lang="hr-HR" sz="2000" dirty="0" smtClean="0">
                <a:latin typeface="Arial" pitchFamily="34" charset="0"/>
                <a:cs typeface="Arial" pitchFamily="34" charset="0"/>
              </a:rPr>
              <a:t>                   b)  nagodbe sukladno Zakonu o parničnom postupku</a:t>
            </a:r>
          </a:p>
          <a:p>
            <a:pPr marL="0" indent="0" algn="just">
              <a:buNone/>
            </a:pPr>
            <a:r>
              <a:rPr lang="hr-HR" sz="2000" dirty="0">
                <a:latin typeface="Arial" pitchFamily="34" charset="0"/>
                <a:cs typeface="Arial" pitchFamily="34" charset="0"/>
              </a:rPr>
              <a:t> </a:t>
            </a:r>
            <a:r>
              <a:rPr lang="hr-HR" sz="2000" dirty="0" smtClean="0">
                <a:latin typeface="Arial" pitchFamily="34" charset="0"/>
                <a:cs typeface="Arial" pitchFamily="34" charset="0"/>
              </a:rPr>
              <a:t>                   c)  darovanje zemljišta za infrastrukturne objekte</a:t>
            </a:r>
          </a:p>
          <a:p>
            <a:pPr marL="0" indent="0" algn="just">
              <a:buNone/>
            </a:pPr>
            <a:r>
              <a:rPr lang="hr-HR" sz="2000" dirty="0">
                <a:latin typeface="Arial" pitchFamily="34" charset="0"/>
                <a:cs typeface="Arial" pitchFamily="34" charset="0"/>
              </a:rPr>
              <a:t> </a:t>
            </a:r>
            <a:r>
              <a:rPr lang="hr-HR" sz="2000" dirty="0" smtClean="0">
                <a:latin typeface="Arial" pitchFamily="34" charset="0"/>
                <a:cs typeface="Arial" pitchFamily="34" charset="0"/>
              </a:rPr>
              <a:t>                   d) projekti od značaja za Grad  i Republiku </a:t>
            </a:r>
          </a:p>
          <a:p>
            <a:pPr marL="0" indent="0" algn="just">
              <a:buNone/>
            </a:pPr>
            <a:r>
              <a:rPr lang="hr-HR" sz="2000" dirty="0">
                <a:latin typeface="Arial" pitchFamily="34" charset="0"/>
                <a:cs typeface="Arial" pitchFamily="34" charset="0"/>
              </a:rPr>
              <a:t> </a:t>
            </a:r>
            <a:r>
              <a:rPr lang="hr-HR" sz="2000" dirty="0" smtClean="0">
                <a:latin typeface="Arial" pitchFamily="34" charset="0"/>
                <a:cs typeface="Arial" pitchFamily="34" charset="0"/>
              </a:rPr>
              <a:t>                                      </a:t>
            </a:r>
          </a:p>
          <a:p>
            <a:pPr marL="0" indent="0" algn="just">
              <a:buNone/>
            </a:pPr>
            <a:r>
              <a:rPr lang="hr-HR" sz="2000" dirty="0" smtClean="0">
                <a:latin typeface="Arial" pitchFamily="34" charset="0"/>
                <a:cs typeface="Arial" pitchFamily="34" charset="0"/>
              </a:rPr>
              <a:t>                  - stanove</a:t>
            </a:r>
          </a:p>
          <a:p>
            <a:pPr marL="0" indent="0" algn="just">
              <a:buNone/>
            </a:pPr>
            <a:endParaRPr lang="hr-HR" sz="2000" dirty="0" smtClean="0">
              <a:latin typeface="Arial" pitchFamily="34" charset="0"/>
              <a:cs typeface="Arial" pitchFamily="34" charset="0"/>
            </a:endParaRPr>
          </a:p>
          <a:p>
            <a:pPr marL="0" indent="0" algn="just">
              <a:buNone/>
            </a:pPr>
            <a:r>
              <a:rPr lang="hr-HR" sz="2000" dirty="0" smtClean="0">
                <a:latin typeface="Arial" pitchFamily="34" charset="0"/>
                <a:cs typeface="Arial" pitchFamily="34" charset="0"/>
              </a:rPr>
              <a:t>                  - poslovne prostore</a:t>
            </a:r>
          </a:p>
          <a:p>
            <a:pPr marL="0" indent="0" algn="just">
              <a:buNone/>
            </a:pPr>
            <a:endParaRPr lang="hr-HR" sz="2000" dirty="0">
              <a:latin typeface="Arial" pitchFamily="34" charset="0"/>
              <a:cs typeface="Arial" pitchFamily="34" charset="0"/>
            </a:endParaRPr>
          </a:p>
          <a:p>
            <a:pPr marL="0" indent="0" algn="just">
              <a:buNone/>
            </a:pPr>
            <a:r>
              <a:rPr lang="hr-HR" sz="2000" dirty="0" smtClean="0">
                <a:latin typeface="Arial" pitchFamily="34" charset="0"/>
                <a:cs typeface="Arial" pitchFamily="34" charset="0"/>
              </a:rPr>
              <a:t>    </a:t>
            </a:r>
            <a:endParaRPr lang="hr-HR" sz="2000" dirty="0">
              <a:latin typeface="Arial" pitchFamily="34" charset="0"/>
              <a:cs typeface="Arial" pitchFamily="34" charset="0"/>
            </a:endParaRPr>
          </a:p>
        </p:txBody>
      </p:sp>
    </p:spTree>
    <p:extLst>
      <p:ext uri="{BB962C8B-B14F-4D97-AF65-F5344CB8AC3E}">
        <p14:creationId xmlns:p14="http://schemas.microsoft.com/office/powerpoint/2010/main" val="2483818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hr-HR" sz="3600" dirty="0">
                <a:latin typeface="Arial" pitchFamily="34" charset="0"/>
                <a:cs typeface="Arial" pitchFamily="34" charset="0"/>
              </a:rPr>
              <a:t>Z</a:t>
            </a:r>
            <a:r>
              <a:rPr lang="hr-HR" sz="3600" dirty="0" smtClean="0">
                <a:latin typeface="Arial" pitchFamily="34" charset="0"/>
                <a:cs typeface="Arial" pitchFamily="34" charset="0"/>
              </a:rPr>
              <a:t>akup</a:t>
            </a:r>
            <a:endParaRPr lang="hr-HR" sz="3600" dirty="0">
              <a:latin typeface="Arial" pitchFamily="34" charset="0"/>
              <a:cs typeface="Arial" pitchFamily="34" charset="0"/>
            </a:endParaRPr>
          </a:p>
        </p:txBody>
      </p:sp>
      <p:sp>
        <p:nvSpPr>
          <p:cNvPr id="3" name="Content Placeholder 2"/>
          <p:cNvSpPr>
            <a:spLocks noGrp="1"/>
          </p:cNvSpPr>
          <p:nvPr>
            <p:ph idx="1"/>
          </p:nvPr>
        </p:nvSpPr>
        <p:spPr>
          <a:xfrm>
            <a:off x="467544" y="1196752"/>
            <a:ext cx="8229600" cy="4997152"/>
          </a:xfrm>
        </p:spPr>
        <p:txBody>
          <a:bodyPr>
            <a:noAutofit/>
          </a:bodyPr>
          <a:lstStyle/>
          <a:p>
            <a:pPr algn="just"/>
            <a:r>
              <a:rPr lang="hr-HR" sz="1400" dirty="0">
                <a:latin typeface="Arial" pitchFamily="34" charset="0"/>
                <a:cs typeface="Arial" pitchFamily="34" charset="0"/>
              </a:rPr>
              <a:t> Građevinsko zemljište kojim, u obavljanju poslova iz samoupravnog djelokruga, putem nadležnih tijela, Grad Zagreb </a:t>
            </a:r>
            <a:r>
              <a:rPr lang="hr-HR" sz="1400" dirty="0" smtClean="0">
                <a:latin typeface="Arial" pitchFamily="34" charset="0"/>
                <a:cs typeface="Arial" pitchFamily="34" charset="0"/>
              </a:rPr>
              <a:t>gospodari, jest ono </a:t>
            </a:r>
            <a:r>
              <a:rPr lang="hr-HR" sz="1400" dirty="0">
                <a:latin typeface="Arial" pitchFamily="34" charset="0"/>
                <a:cs typeface="Arial" pitchFamily="34" charset="0"/>
              </a:rPr>
              <a:t>zemljište koje je podržavljeno odnosno nacionalizirano i </a:t>
            </a:r>
            <a:r>
              <a:rPr lang="hr-HR" sz="1400" dirty="0" err="1">
                <a:latin typeface="Arial" pitchFamily="34" charset="0"/>
                <a:cs typeface="Arial" pitchFamily="34" charset="0"/>
              </a:rPr>
              <a:t>deposedirano</a:t>
            </a:r>
            <a:r>
              <a:rPr lang="hr-HR" sz="1400" dirty="0">
                <a:latin typeface="Arial" pitchFamily="34" charset="0"/>
                <a:cs typeface="Arial" pitchFamily="34" charset="0"/>
              </a:rPr>
              <a:t> za vrijeme jugoslavenske komunističke vladavine i na kojem još uvijek nisu pravomoćnim aktima nadležnih tijela utvrđeni vlasnici</a:t>
            </a:r>
            <a:r>
              <a:rPr lang="hr-HR" sz="1400" dirty="0" smtClean="0">
                <a:latin typeface="Arial" pitchFamily="34" charset="0"/>
                <a:cs typeface="Arial" pitchFamily="34" charset="0"/>
              </a:rPr>
              <a:t>, zatim su to </a:t>
            </a:r>
            <a:r>
              <a:rPr lang="hr-HR" sz="1400" dirty="0">
                <a:latin typeface="Arial" pitchFamily="34" charset="0"/>
                <a:cs typeface="Arial" pitchFamily="34" charset="0"/>
              </a:rPr>
              <a:t>zemljišta za koja se vode određeni pravni postupci pred nadležnim </a:t>
            </a:r>
            <a:r>
              <a:rPr lang="hr-HR" sz="1400" dirty="0" smtClean="0">
                <a:latin typeface="Arial" pitchFamily="34" charset="0"/>
                <a:cs typeface="Arial" pitchFamily="34" charset="0"/>
              </a:rPr>
              <a:t>tijelima, zemljišta koja su činila imovinu Slobodnog kraljevskog grada </a:t>
            </a:r>
            <a:r>
              <a:rPr lang="hr-HR" sz="1400" dirty="0" err="1" smtClean="0">
                <a:latin typeface="Arial" pitchFamily="34" charset="0"/>
                <a:cs typeface="Arial" pitchFamily="34" charset="0"/>
              </a:rPr>
              <a:t>Zargeba</a:t>
            </a:r>
            <a:r>
              <a:rPr lang="hr-HR" sz="1400" dirty="0" smtClean="0">
                <a:latin typeface="Arial" pitchFamily="34" charset="0"/>
                <a:cs typeface="Arial" pitchFamily="34" charset="0"/>
              </a:rPr>
              <a:t>, Općine grada Zagreba i sl.</a:t>
            </a:r>
          </a:p>
          <a:p>
            <a:pPr algn="just"/>
            <a:endParaRPr lang="hr-HR" sz="1400" dirty="0" smtClean="0">
              <a:latin typeface="Arial" pitchFamily="34" charset="0"/>
              <a:cs typeface="Arial" pitchFamily="34" charset="0"/>
            </a:endParaRPr>
          </a:p>
          <a:p>
            <a:pPr algn="just"/>
            <a:r>
              <a:rPr lang="hr-HR" sz="1400" dirty="0" smtClean="0">
                <a:latin typeface="Arial" pitchFamily="34" charset="0"/>
                <a:cs typeface="Arial" pitchFamily="34" charset="0"/>
              </a:rPr>
              <a:t>Stupanjem na snagu Zakona o vlasništvu i drugim stvarnim pravima, Zakona o naknadi za imovinu oduzetu za vrijeme jugoslavenske komunističke vladavine i nekih drugih propisa, pokrenuti su pred nadležnim tijelima postupci na značajnom broju neizgrađenog građevinskog zemljišta kojima gospodari Grad Zagreb.</a:t>
            </a:r>
          </a:p>
          <a:p>
            <a:pPr algn="just"/>
            <a:r>
              <a:rPr lang="hr-HR" sz="1400" dirty="0" smtClean="0">
                <a:latin typeface="Arial" pitchFamily="34" charset="0"/>
                <a:cs typeface="Arial" pitchFamily="34" charset="0"/>
              </a:rPr>
              <a:t>Takva zemljišta Grad je davao u zakup i danas imamo zakupce koji su više od 30 godina u zakupu takovog zemljišta.</a:t>
            </a:r>
          </a:p>
          <a:p>
            <a:pPr algn="just"/>
            <a:endParaRPr lang="hr-HR" sz="1400" dirty="0" smtClean="0">
              <a:latin typeface="Arial" pitchFamily="34" charset="0"/>
              <a:cs typeface="Arial" pitchFamily="34" charset="0"/>
            </a:endParaRPr>
          </a:p>
          <a:p>
            <a:pPr algn="just"/>
            <a:r>
              <a:rPr lang="hr-HR" sz="1400" dirty="0" smtClean="0">
                <a:latin typeface="Arial" pitchFamily="34" charset="0"/>
                <a:cs typeface="Arial" pitchFamily="34" charset="0"/>
              </a:rPr>
              <a:t>Zbog dugotrajnosti postupaka uknjižbe odnosno povrata, nužan je dogovor između nadležnih tijela za upravljanje državnom i gradskom imovinom u vezi gospodarenja zemljištem na kojem nije pravomoćno utvrđen vlasnik odnosno koje zemljište je u zemljišnim knjigama upisano kao vlasništvo RH, a u katastru kao </a:t>
            </a:r>
            <a:r>
              <a:rPr lang="hr-HR" sz="1400" dirty="0" err="1" smtClean="0">
                <a:latin typeface="Arial" pitchFamily="34" charset="0"/>
                <a:cs typeface="Arial" pitchFamily="34" charset="0"/>
              </a:rPr>
              <a:t>korisništvo</a:t>
            </a:r>
            <a:r>
              <a:rPr lang="hr-HR" sz="1400" dirty="0" smtClean="0">
                <a:latin typeface="Arial" pitchFamily="34" charset="0"/>
                <a:cs typeface="Arial" pitchFamily="34" charset="0"/>
              </a:rPr>
              <a:t> Grada Zagreba, koji pri tom njime i gospodari.</a:t>
            </a:r>
          </a:p>
          <a:p>
            <a:pPr algn="just"/>
            <a:endParaRPr lang="hr-HR" sz="1400" dirty="0" smtClean="0">
              <a:latin typeface="Arial" pitchFamily="34" charset="0"/>
              <a:cs typeface="Arial" pitchFamily="34" charset="0"/>
            </a:endParaRPr>
          </a:p>
          <a:p>
            <a:pPr algn="just"/>
            <a:r>
              <a:rPr lang="hr-HR" sz="1400" dirty="0" smtClean="0">
                <a:latin typeface="Arial" pitchFamily="34" charset="0"/>
                <a:cs typeface="Arial" pitchFamily="34" charset="0"/>
              </a:rPr>
              <a:t>Prijedlog Grada Zagreba Državnom uredu za upravljanje državnom imovinom bio je da isti preuzme brigu o gospodarenju zemljištem koje je nesporno vlasništvo RH, kao i da se za zemljišta na kojima je u zemljišnoj knjizi upisana RH, a za koje se vode određeni postupci za utvrđivanje prava vlasništva izda suglasnost ili sličan akt, Gradu Zagrebu da do pravomoćnog okončanja postupaka istim gospodari na dosadašnji način.</a:t>
            </a:r>
          </a:p>
          <a:p>
            <a:pPr algn="just"/>
            <a:endParaRPr lang="hr-HR" sz="1400" dirty="0" smtClean="0">
              <a:latin typeface="Arial" pitchFamily="34" charset="0"/>
              <a:cs typeface="Arial" pitchFamily="34" charset="0"/>
            </a:endParaRPr>
          </a:p>
          <a:p>
            <a:pPr algn="just"/>
            <a:endParaRPr lang="hr-HR" sz="1400" dirty="0"/>
          </a:p>
        </p:txBody>
      </p:sp>
    </p:spTree>
    <p:extLst>
      <p:ext uri="{BB962C8B-B14F-4D97-AF65-F5344CB8AC3E}">
        <p14:creationId xmlns:p14="http://schemas.microsoft.com/office/powerpoint/2010/main" val="2578086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smtClean="0">
                <a:latin typeface="Arial" pitchFamily="34" charset="0"/>
                <a:cs typeface="Arial" pitchFamily="34" charset="0"/>
              </a:rPr>
              <a:t>Nagodbe </a:t>
            </a:r>
            <a:endParaRPr lang="hr-HR" sz="36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gn="just"/>
            <a:r>
              <a:rPr lang="hr-HR" sz="1600" dirty="0" smtClean="0">
                <a:latin typeface="Arial" pitchFamily="34" charset="0"/>
                <a:cs typeface="Arial" pitchFamily="34" charset="0"/>
              </a:rPr>
              <a:t>Člankom 186a Zakona o parničnom postupku propisano je da osoba koja namjerava podnijeti tužbu protiv Republike Hrvatske dužna je prije podnošenja tužbe obratiti se nadležnom državnom odvjetništvu sa zahtjevom za mirno rješenje spora.</a:t>
            </a:r>
          </a:p>
          <a:p>
            <a:pPr marL="0" indent="0" algn="just">
              <a:buNone/>
            </a:pPr>
            <a:endParaRPr lang="hr-HR" sz="1600" dirty="0" smtClean="0">
              <a:latin typeface="Arial" pitchFamily="34" charset="0"/>
              <a:cs typeface="Arial" pitchFamily="34" charset="0"/>
            </a:endParaRPr>
          </a:p>
          <a:p>
            <a:pPr algn="just"/>
            <a:r>
              <a:rPr lang="hr-HR" sz="1600" dirty="0" smtClean="0">
                <a:latin typeface="Arial" pitchFamily="34" charset="0"/>
                <a:cs typeface="Arial" pitchFamily="34" charset="0"/>
              </a:rPr>
              <a:t>Grad Zagreb redovito se obraća Republici Hrvatskoj putem ŽDO radi sklapanja nagodbi, u pravilu uvijek kada se radi o nekretninama upisanim u stare gradske zemljišnoknjižne uloške koje su bile u vlasništvu Kraljevskog Grada Zagreba kao i u slučajevima upisa općenarodne imovine bez upisanog nositelja prava upravljanja, korištenja i raspolaganja.</a:t>
            </a:r>
          </a:p>
          <a:p>
            <a:pPr marL="0" indent="0" algn="just">
              <a:buNone/>
            </a:pPr>
            <a:endParaRPr lang="hr-HR" sz="1600" dirty="0" smtClean="0">
              <a:latin typeface="Arial" pitchFamily="34" charset="0"/>
              <a:cs typeface="Arial" pitchFamily="34" charset="0"/>
            </a:endParaRPr>
          </a:p>
          <a:p>
            <a:pPr algn="just"/>
            <a:r>
              <a:rPr lang="hr-HR" sz="1600" dirty="0" smtClean="0">
                <a:latin typeface="Arial" pitchFamily="34" charset="0"/>
                <a:cs typeface="Arial" pitchFamily="34" charset="0"/>
              </a:rPr>
              <a:t>Ove nagodbe imaju snagu ovršne isprave i podobne su za redovnu uknjižbu u zemljišne knjige ( nema potrebe za vođenjem ZKI postupaka, skraćuje se vrijeme potrebno za upis u ZK)</a:t>
            </a:r>
          </a:p>
          <a:p>
            <a:pPr marL="0" indent="0" algn="just">
              <a:buNone/>
            </a:pPr>
            <a:endParaRPr lang="hr-HR" sz="1600" dirty="0" smtClean="0">
              <a:latin typeface="Arial" pitchFamily="34" charset="0"/>
              <a:cs typeface="Arial" pitchFamily="34" charset="0"/>
            </a:endParaRPr>
          </a:p>
          <a:p>
            <a:pPr algn="just"/>
            <a:r>
              <a:rPr lang="hr-HR" sz="1600" dirty="0" smtClean="0">
                <a:latin typeface="Arial" pitchFamily="34" charset="0"/>
                <a:cs typeface="Arial" pitchFamily="34" charset="0"/>
              </a:rPr>
              <a:t>Izvrsna suradnja s RH, do danas sklopljena 51 </a:t>
            </a:r>
            <a:r>
              <a:rPr lang="hr-HR" sz="1600" dirty="0" err="1" smtClean="0">
                <a:latin typeface="Arial" pitchFamily="34" charset="0"/>
                <a:cs typeface="Arial" pitchFamily="34" charset="0"/>
              </a:rPr>
              <a:t>izvansudska</a:t>
            </a:r>
            <a:r>
              <a:rPr lang="hr-HR" sz="1600" dirty="0" smtClean="0">
                <a:latin typeface="Arial" pitchFamily="34" charset="0"/>
                <a:cs typeface="Arial" pitchFamily="34" charset="0"/>
              </a:rPr>
              <a:t> nagodba, od kojih je RH priznala Gradu Zagrebu pravo vlasništva u 47 nagodbi.</a:t>
            </a:r>
            <a:endParaRPr lang="hr-HR" sz="1600" dirty="0">
              <a:latin typeface="Arial" pitchFamily="34" charset="0"/>
              <a:cs typeface="Arial" pitchFamily="34" charset="0"/>
            </a:endParaRPr>
          </a:p>
        </p:txBody>
      </p:sp>
    </p:spTree>
    <p:extLst>
      <p:ext uri="{BB962C8B-B14F-4D97-AF65-F5344CB8AC3E}">
        <p14:creationId xmlns:p14="http://schemas.microsoft.com/office/powerpoint/2010/main" val="2685622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Autofit/>
          </a:bodyPr>
          <a:lstStyle/>
          <a:p>
            <a:r>
              <a:rPr lang="hr-HR" sz="3600" dirty="0" smtClean="0">
                <a:latin typeface="Arial" pitchFamily="34" charset="0"/>
                <a:cs typeface="Arial" pitchFamily="34" charset="0"/>
              </a:rPr>
              <a:t>Darovanje zemljišta za infrastrukturne objekte</a:t>
            </a:r>
            <a:endParaRPr lang="hr-HR" sz="3600" dirty="0">
              <a:latin typeface="Arial" pitchFamily="34" charset="0"/>
              <a:cs typeface="Arial" pitchFamily="34" charset="0"/>
            </a:endParaRPr>
          </a:p>
        </p:txBody>
      </p:sp>
      <p:sp>
        <p:nvSpPr>
          <p:cNvPr id="3" name="Content Placeholder 2"/>
          <p:cNvSpPr>
            <a:spLocks noGrp="1"/>
          </p:cNvSpPr>
          <p:nvPr>
            <p:ph idx="1"/>
          </p:nvPr>
        </p:nvSpPr>
        <p:spPr>
          <a:xfrm>
            <a:off x="467544" y="2132856"/>
            <a:ext cx="8229600" cy="4525963"/>
          </a:xfrm>
        </p:spPr>
        <p:txBody>
          <a:bodyPr>
            <a:normAutofit/>
          </a:bodyPr>
          <a:lstStyle/>
          <a:p>
            <a:pPr algn="just"/>
            <a:r>
              <a:rPr lang="hr-HR" sz="1600" dirty="0" smtClean="0">
                <a:latin typeface="Arial" pitchFamily="34" charset="0"/>
                <a:cs typeface="Arial" pitchFamily="34" charset="0"/>
              </a:rPr>
              <a:t>Zahtjevi za prijenos prava vlasništva na zemljištu u vlasništvu RH  na kojem je predviđena gradnja infrastrukturnih objekata upućuju se Državnom uredu za upravljanje državnom imovinom sukladno Zakonu o uređivanju imovinsko-pravnih odnosa u svrhu izgradnje infrastrukturnih građevina, sukladno prostornim planovima i sukladno tehničkoj dokumentaciji, uz podrobno obrazloženje. </a:t>
            </a:r>
          </a:p>
          <a:p>
            <a:pPr marL="0" indent="0" algn="just">
              <a:buNone/>
            </a:pPr>
            <a:endParaRPr lang="hr-HR" sz="1600" dirty="0" smtClean="0">
              <a:latin typeface="Arial" pitchFamily="34" charset="0"/>
              <a:cs typeface="Arial" pitchFamily="34" charset="0"/>
            </a:endParaRPr>
          </a:p>
          <a:p>
            <a:pPr algn="just"/>
            <a:r>
              <a:rPr lang="hr-HR" sz="1600" dirty="0" smtClean="0">
                <a:latin typeface="Arial" pitchFamily="34" charset="0"/>
                <a:cs typeface="Arial" pitchFamily="34" charset="0"/>
              </a:rPr>
              <a:t>Najznačajnije </a:t>
            </a:r>
            <a:r>
              <a:rPr lang="hr-HR" sz="1600" dirty="0" err="1" smtClean="0">
                <a:latin typeface="Arial" pitchFamily="34" charset="0"/>
                <a:cs typeface="Arial" pitchFamily="34" charset="0"/>
              </a:rPr>
              <a:t>infra</a:t>
            </a:r>
            <a:r>
              <a:rPr lang="hr-HR" sz="1600" dirty="0" smtClean="0">
                <a:latin typeface="Arial" pitchFamily="34" charset="0"/>
                <a:cs typeface="Arial" pitchFamily="34" charset="0"/>
              </a:rPr>
              <a:t> građevine danas u Zagrebu su Branimirova ulica od Zavrtnice do </a:t>
            </a:r>
            <a:r>
              <a:rPr lang="hr-HR" sz="1600" dirty="0" err="1" smtClean="0">
                <a:latin typeface="Arial" pitchFamily="34" charset="0"/>
                <a:cs typeface="Arial" pitchFamily="34" charset="0"/>
              </a:rPr>
              <a:t>Heinzelove</a:t>
            </a:r>
            <a:r>
              <a:rPr lang="hr-HR" sz="1600" dirty="0" smtClean="0">
                <a:latin typeface="Arial" pitchFamily="34" charset="0"/>
                <a:cs typeface="Arial" pitchFamily="34" charset="0"/>
              </a:rPr>
              <a:t>, Radnička cesta, Odvojak ulice Jankomir, Centralni uređaj za pročišćavanje otpadnih voda Grada Zagreba sa svim pratećim objektima kroz k.o. </a:t>
            </a:r>
            <a:r>
              <a:rPr lang="hr-HR" sz="1600" dirty="0" err="1" smtClean="0">
                <a:latin typeface="Arial" pitchFamily="34" charset="0"/>
                <a:cs typeface="Arial" pitchFamily="34" charset="0"/>
              </a:rPr>
              <a:t>Mičevec</a:t>
            </a:r>
            <a:r>
              <a:rPr lang="hr-HR" sz="1600" dirty="0" smtClean="0">
                <a:latin typeface="Arial" pitchFamily="34" charset="0"/>
                <a:cs typeface="Arial" pitchFamily="34" charset="0"/>
              </a:rPr>
              <a:t>, </a:t>
            </a:r>
            <a:r>
              <a:rPr lang="hr-HR" sz="1600" dirty="0" err="1" smtClean="0">
                <a:latin typeface="Arial" pitchFamily="34" charset="0"/>
                <a:cs typeface="Arial" pitchFamily="34" charset="0"/>
              </a:rPr>
              <a:t>Jakuševec</a:t>
            </a:r>
            <a:r>
              <a:rPr lang="hr-HR" sz="1600" dirty="0" smtClean="0">
                <a:latin typeface="Arial" pitchFamily="34" charset="0"/>
                <a:cs typeface="Arial" pitchFamily="34" charset="0"/>
              </a:rPr>
              <a:t>, </a:t>
            </a:r>
            <a:r>
              <a:rPr lang="hr-HR" sz="1600" dirty="0" err="1" smtClean="0">
                <a:latin typeface="Arial" pitchFamily="34" charset="0"/>
                <a:cs typeface="Arial" pitchFamily="34" charset="0"/>
              </a:rPr>
              <a:t>Kosnicu</a:t>
            </a:r>
            <a:r>
              <a:rPr lang="hr-HR" sz="1600" dirty="0" smtClean="0">
                <a:latin typeface="Arial" pitchFamily="34" charset="0"/>
                <a:cs typeface="Arial" pitchFamily="34" charset="0"/>
              </a:rPr>
              <a:t>, </a:t>
            </a:r>
            <a:r>
              <a:rPr lang="hr-HR" sz="1600" dirty="0" err="1" smtClean="0">
                <a:latin typeface="Arial" pitchFamily="34" charset="0"/>
                <a:cs typeface="Arial" pitchFamily="34" charset="0"/>
              </a:rPr>
              <a:t>Resnik</a:t>
            </a:r>
            <a:r>
              <a:rPr lang="hr-HR" sz="1600" dirty="0" smtClean="0">
                <a:latin typeface="Arial" pitchFamily="34" charset="0"/>
                <a:cs typeface="Arial" pitchFamily="34" charset="0"/>
              </a:rPr>
              <a:t> i Grad Zagreb, Ulica Antuna Šercera, Spojna ulica Zlatarska – Ivanečka, autobusna stajališta u ulici </a:t>
            </a:r>
            <a:r>
              <a:rPr lang="hr-HR" sz="1600" dirty="0" err="1" smtClean="0">
                <a:latin typeface="Arial" pitchFamily="34" charset="0"/>
                <a:cs typeface="Arial" pitchFamily="34" charset="0"/>
              </a:rPr>
              <a:t>Vurnovec</a:t>
            </a:r>
            <a:r>
              <a:rPr lang="hr-HR" sz="1600" dirty="0" smtClean="0">
                <a:latin typeface="Arial" pitchFamily="34" charset="0"/>
                <a:cs typeface="Arial" pitchFamily="34" charset="0"/>
              </a:rPr>
              <a:t> i ulici </a:t>
            </a:r>
            <a:r>
              <a:rPr lang="hr-HR" sz="1600" dirty="0" err="1" smtClean="0">
                <a:latin typeface="Arial" pitchFamily="34" charset="0"/>
                <a:cs typeface="Arial" pitchFamily="34" charset="0"/>
              </a:rPr>
              <a:t>Vrhovec</a:t>
            </a:r>
            <a:r>
              <a:rPr lang="hr-HR" sz="1600" dirty="0" smtClean="0">
                <a:latin typeface="Arial" pitchFamily="34" charset="0"/>
                <a:cs typeface="Arial" pitchFamily="34" charset="0"/>
              </a:rPr>
              <a:t>, osnovna škola Ivanja Reka i drugi. </a:t>
            </a:r>
          </a:p>
          <a:p>
            <a:pPr algn="just"/>
            <a:endParaRPr lang="hr-HR" sz="1600" dirty="0">
              <a:latin typeface="Arial" pitchFamily="34" charset="0"/>
              <a:cs typeface="Arial" pitchFamily="34" charset="0"/>
            </a:endParaRPr>
          </a:p>
        </p:txBody>
      </p:sp>
    </p:spTree>
    <p:extLst>
      <p:ext uri="{BB962C8B-B14F-4D97-AF65-F5344CB8AC3E}">
        <p14:creationId xmlns:p14="http://schemas.microsoft.com/office/powerpoint/2010/main" val="3686226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smtClean="0">
                <a:latin typeface="Arial" pitchFamily="34" charset="0"/>
                <a:cs typeface="Arial" pitchFamily="34" charset="0"/>
              </a:rPr>
              <a:t>Projekti od značaja za Grad i RH</a:t>
            </a:r>
            <a:endParaRPr lang="hr-HR" sz="3600" dirty="0">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pPr algn="just"/>
            <a:r>
              <a:rPr lang="hr-HR" sz="1400" dirty="0" smtClean="0">
                <a:latin typeface="Arial" pitchFamily="34" charset="0"/>
                <a:cs typeface="Arial" pitchFamily="34" charset="0"/>
              </a:rPr>
              <a:t>DUMOVEC -  GZ  i RH sklopili su Ugovor o zamjeni zemljišta u svrhu proširenja postojećeg skloništa za napuštene životinje u </a:t>
            </a:r>
            <a:r>
              <a:rPr lang="hr-HR" sz="1400" dirty="0" err="1" smtClean="0">
                <a:latin typeface="Arial" pitchFamily="34" charset="0"/>
                <a:cs typeface="Arial" pitchFamily="34" charset="0"/>
              </a:rPr>
              <a:t>Dumovcu</a:t>
            </a:r>
            <a:r>
              <a:rPr lang="hr-HR" sz="1400" dirty="0" smtClean="0">
                <a:latin typeface="Arial" pitchFamily="34" charset="0"/>
                <a:cs typeface="Arial" pitchFamily="34" charset="0"/>
              </a:rPr>
              <a:t> te izgradnju groblja za kućne ljubimce sa spalionicom i sabiralištem, što je bio interes Grada a zemljište u vlasništvu RH, za zemljište u vlasništvu Grada Zagreba u </a:t>
            </a:r>
            <a:r>
              <a:rPr lang="hr-HR" sz="1400" dirty="0" err="1" smtClean="0">
                <a:latin typeface="Arial" pitchFamily="34" charset="0"/>
                <a:cs typeface="Arial" pitchFamily="34" charset="0"/>
              </a:rPr>
              <a:t>Vončininoj</a:t>
            </a:r>
            <a:r>
              <a:rPr lang="hr-HR" sz="1400" dirty="0" smtClean="0">
                <a:latin typeface="Arial" pitchFamily="34" charset="0"/>
                <a:cs typeface="Arial" pitchFamily="34" charset="0"/>
              </a:rPr>
              <a:t> ulici koje je za potrebe Republike Hrvatske predstavljalo nedostajuće zemljište prilikom formiranja parcele društva u vlasništvu RH.</a:t>
            </a:r>
          </a:p>
          <a:p>
            <a:pPr algn="just"/>
            <a:r>
              <a:rPr lang="hr-HR" sz="1400" dirty="0" smtClean="0">
                <a:latin typeface="Arial" pitchFamily="34" charset="0"/>
                <a:cs typeface="Arial" pitchFamily="34" charset="0"/>
              </a:rPr>
              <a:t>Republika Hrvatska, DUUDI, Povjerenstvo za raspolaganje nekretninama u vlasništvu RH donijelo je Odluku o gospodarskom interesu RH za zamjenu nekretnina s Gradom Zagrebom i Odluku o zamjeni nekretnina između RH I GZ, a Gradska Skupština Grada Zagreba donijela je zaključak, na prijedlog gradonačelnika, o zamjeni opisanih nekretnina.</a:t>
            </a:r>
          </a:p>
          <a:p>
            <a:pPr algn="just"/>
            <a:r>
              <a:rPr lang="hr-HR" sz="1400" dirty="0" smtClean="0">
                <a:latin typeface="Arial" pitchFamily="34" charset="0"/>
                <a:cs typeface="Arial" pitchFamily="34" charset="0"/>
              </a:rPr>
              <a:t>Procjenom je utvrđena razlika u vrijednosti u iznosu  nešto više od 172.000,00 eura koji iznos je </a:t>
            </a:r>
            <a:r>
              <a:rPr lang="hr-HR" sz="1400" dirty="0">
                <a:latin typeface="Arial" pitchFamily="34" charset="0"/>
                <a:cs typeface="Arial" pitchFamily="34" charset="0"/>
              </a:rPr>
              <a:t>G</a:t>
            </a:r>
            <a:r>
              <a:rPr lang="hr-HR" sz="1400" dirty="0" smtClean="0">
                <a:latin typeface="Arial" pitchFamily="34" charset="0"/>
                <a:cs typeface="Arial" pitchFamily="34" charset="0"/>
              </a:rPr>
              <a:t>rad Zagreb dužan uplatiti Republici Hrvatskoj. </a:t>
            </a:r>
          </a:p>
          <a:p>
            <a:pPr marL="0" indent="0">
              <a:buNone/>
            </a:pPr>
            <a:endParaRPr lang="hr-HR" sz="1400" dirty="0" smtClean="0">
              <a:latin typeface="Arial" pitchFamily="34" charset="0"/>
              <a:cs typeface="Arial" pitchFamily="34" charset="0"/>
            </a:endParaRPr>
          </a:p>
          <a:p>
            <a:pPr algn="just"/>
            <a:r>
              <a:rPr lang="hr-HR" sz="1400" dirty="0" smtClean="0">
                <a:latin typeface="Arial" pitchFamily="34" charset="0"/>
                <a:cs typeface="Arial" pitchFamily="34" charset="0"/>
              </a:rPr>
              <a:t>SEECEL – Grad i Republika sklopili su 2012. Sporazum o zajedničkoj suradnji na realizaciji izgradnje Regionalnog centra za razvoj poduzetničkih kompetencija za zemlje jugoistočne Europe – </a:t>
            </a:r>
            <a:r>
              <a:rPr lang="hr-HR" sz="1400" dirty="0" err="1" smtClean="0">
                <a:latin typeface="Arial" pitchFamily="34" charset="0"/>
                <a:cs typeface="Arial" pitchFamily="34" charset="0"/>
              </a:rPr>
              <a:t>Seecel</a:t>
            </a:r>
            <a:r>
              <a:rPr lang="hr-HR" sz="1400" dirty="0" smtClean="0">
                <a:latin typeface="Arial" pitchFamily="34" charset="0"/>
                <a:cs typeface="Arial" pitchFamily="34" charset="0"/>
              </a:rPr>
              <a:t>. </a:t>
            </a:r>
            <a:r>
              <a:rPr lang="hr-HR" sz="1400" dirty="0" err="1" smtClean="0">
                <a:latin typeface="Arial" pitchFamily="34" charset="0"/>
                <a:cs typeface="Arial" pitchFamily="34" charset="0"/>
              </a:rPr>
              <a:t>Seecel</a:t>
            </a:r>
            <a:r>
              <a:rPr lang="hr-HR" sz="1400" dirty="0" smtClean="0">
                <a:latin typeface="Arial" pitchFamily="34" charset="0"/>
                <a:cs typeface="Arial" pitchFamily="34" charset="0"/>
              </a:rPr>
              <a:t> je započeo s radom 2008., a od 2009. radio kao samostalna ustanova temeljena na pozitivnim propisima RH.</a:t>
            </a:r>
          </a:p>
          <a:p>
            <a:pPr algn="just"/>
            <a:r>
              <a:rPr lang="hr-HR" sz="1400" dirty="0" smtClean="0">
                <a:latin typeface="Arial" pitchFamily="34" charset="0"/>
                <a:cs typeface="Arial" pitchFamily="34" charset="0"/>
              </a:rPr>
              <a:t>Financijska sredstva osigurana su iz sredstava Europske unije i proračuna RH.</a:t>
            </a:r>
          </a:p>
          <a:p>
            <a:pPr algn="just"/>
            <a:r>
              <a:rPr lang="hr-HR" sz="1400" dirty="0" smtClean="0">
                <a:latin typeface="Arial" pitchFamily="34" charset="0"/>
                <a:cs typeface="Arial" pitchFamily="34" charset="0"/>
              </a:rPr>
              <a:t>Temeljem zaključka Gradske Skupštine GZ i Odluke Vlade RH Sklopljen je Ugovor o pravu građenja, 2013. kojim Grad Zagreb osniva pravo građenja na zemljištu u k.o. Klara, površine      13 000 m2 i prenosi ga na Republiku za gradnju regionalnog centra za razvoj poduzetničkih kompetencija za zemlje jugoistočne Europe.    </a:t>
            </a:r>
            <a:endParaRPr lang="hr-HR" sz="1400" dirty="0">
              <a:latin typeface="Arial" pitchFamily="34" charset="0"/>
              <a:cs typeface="Arial" pitchFamily="34" charset="0"/>
            </a:endParaRPr>
          </a:p>
        </p:txBody>
      </p:sp>
    </p:spTree>
    <p:extLst>
      <p:ext uri="{BB962C8B-B14F-4D97-AF65-F5344CB8AC3E}">
        <p14:creationId xmlns:p14="http://schemas.microsoft.com/office/powerpoint/2010/main" val="3496753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3600" dirty="0" smtClean="0">
                <a:latin typeface="Arial" pitchFamily="34" charset="0"/>
                <a:cs typeface="Arial" pitchFamily="34" charset="0"/>
              </a:rPr>
              <a:t>Stanovi</a:t>
            </a:r>
            <a:endParaRPr lang="hr-HR" sz="3600" dirty="0">
              <a:latin typeface="Arial" pitchFamily="34" charset="0"/>
              <a:cs typeface="Arial" pitchFamily="34" charset="0"/>
            </a:endParaRPr>
          </a:p>
        </p:txBody>
      </p:sp>
      <p:sp>
        <p:nvSpPr>
          <p:cNvPr id="3" name="Content Placeholder 2"/>
          <p:cNvSpPr>
            <a:spLocks noGrp="1"/>
          </p:cNvSpPr>
          <p:nvPr>
            <p:ph idx="1"/>
          </p:nvPr>
        </p:nvSpPr>
        <p:spPr>
          <a:xfrm>
            <a:off x="457200" y="1412776"/>
            <a:ext cx="8229600" cy="5112568"/>
          </a:xfrm>
        </p:spPr>
        <p:txBody>
          <a:bodyPr>
            <a:normAutofit lnSpcReduction="10000"/>
          </a:bodyPr>
          <a:lstStyle/>
          <a:p>
            <a:r>
              <a:rPr lang="hr-HR" sz="1600" dirty="0" smtClean="0">
                <a:latin typeface="Arial" pitchFamily="34" charset="0"/>
                <a:cs typeface="Arial" pitchFamily="34" charset="0"/>
              </a:rPr>
              <a:t>Gradski stambeni fond čine stanovi koje je Grad preuzeo od tadašnjih općina, a koji su bili u društvenom vlasništvu, stekao na temelju pravnog posla, stekao kao </a:t>
            </a:r>
            <a:r>
              <a:rPr lang="hr-HR" sz="1600" dirty="0" err="1" smtClean="0">
                <a:latin typeface="Arial" pitchFamily="34" charset="0"/>
                <a:cs typeface="Arial" pitchFamily="34" charset="0"/>
              </a:rPr>
              <a:t>ošasnu</a:t>
            </a:r>
            <a:r>
              <a:rPr lang="hr-HR" sz="1600" dirty="0" smtClean="0">
                <a:latin typeface="Arial" pitchFamily="34" charset="0"/>
                <a:cs typeface="Arial" pitchFamily="34" charset="0"/>
              </a:rPr>
              <a:t> imovinu, preuzeo na upravljanje na temelju članka 47. Zakona o pretvorbi društvenih poduzeća, koje je potom po Zakonu o upravljanju državnom imovinom odnosno Zakonom o upravljanju i raspolaganju imovinom u vlasništvu RH, izlučio iz stambenog fonda oko 320 stanova i predao ih RH.</a:t>
            </a:r>
          </a:p>
          <a:p>
            <a:pPr marL="0" indent="0">
              <a:buNone/>
            </a:pPr>
            <a:endParaRPr lang="hr-HR" sz="1600" dirty="0" smtClean="0">
              <a:latin typeface="Arial" pitchFamily="34" charset="0"/>
              <a:cs typeface="Arial" pitchFamily="34" charset="0"/>
            </a:endParaRPr>
          </a:p>
          <a:p>
            <a:r>
              <a:rPr lang="hr-HR" sz="1600" dirty="0" smtClean="0">
                <a:latin typeface="Arial" pitchFamily="34" charset="0"/>
                <a:cs typeface="Arial" pitchFamily="34" charset="0"/>
              </a:rPr>
              <a:t>Temeljem članka 77. Zakona o naknadi… izlučeno je iz imovine Grada oko 1300 stanova, odnosno ukupno 1620 stanova.</a:t>
            </a:r>
          </a:p>
          <a:p>
            <a:pPr marL="0" indent="0">
              <a:buNone/>
            </a:pPr>
            <a:endParaRPr lang="hr-HR" sz="1600" dirty="0" smtClean="0">
              <a:latin typeface="Arial" pitchFamily="34" charset="0"/>
              <a:cs typeface="Arial" pitchFamily="34" charset="0"/>
            </a:endParaRPr>
          </a:p>
          <a:p>
            <a:r>
              <a:rPr lang="hr-HR" sz="1600" dirty="0" smtClean="0">
                <a:latin typeface="Arial" pitchFamily="34" charset="0"/>
                <a:cs typeface="Arial" pitchFamily="34" charset="0"/>
              </a:rPr>
              <a:t>Određena problematika javlja se prilikom rješavanja pitanja statusa korisnika tih stanova, jer promjenom vlasnika dolazi do nesigurnosti dosadašnjih najmoprimaca.</a:t>
            </a:r>
          </a:p>
          <a:p>
            <a:pPr marL="0" indent="0">
              <a:buNone/>
            </a:pPr>
            <a:endParaRPr lang="hr-HR" sz="1600" dirty="0" smtClean="0">
              <a:latin typeface="Arial" pitchFamily="34" charset="0"/>
              <a:cs typeface="Arial" pitchFamily="34" charset="0"/>
            </a:endParaRPr>
          </a:p>
          <a:p>
            <a:r>
              <a:rPr lang="hr-HR" sz="1600" dirty="0" smtClean="0">
                <a:latin typeface="Arial" pitchFamily="34" charset="0"/>
                <a:cs typeface="Arial" pitchFamily="34" charset="0"/>
              </a:rPr>
              <a:t>Osim stambenog zbrinjavanja građana sukladno Odluci o najmu stanova i drugim propisima, temeljem zahtjeva pojedinih državnih tijela Grad je izdvojio više od 80 stanova za službene potrebe radi privremenog stambenog zbrinjavanja djelatnika </a:t>
            </a:r>
          </a:p>
          <a:p>
            <a:pPr marL="0" indent="0">
              <a:buNone/>
            </a:pPr>
            <a:endParaRPr lang="hr-HR" sz="1600" dirty="0" smtClean="0">
              <a:latin typeface="Arial" pitchFamily="34" charset="0"/>
              <a:cs typeface="Arial" pitchFamily="34" charset="0"/>
            </a:endParaRPr>
          </a:p>
          <a:p>
            <a:r>
              <a:rPr lang="hr-HR" sz="1600" dirty="0" smtClean="0">
                <a:latin typeface="Arial" pitchFamily="34" charset="0"/>
                <a:cs typeface="Arial" pitchFamily="34" charset="0"/>
              </a:rPr>
              <a:t>Grad osigurava stanove i za djecu oboljelu od malignih bolesti odnosno i drugih teških bolesti s područja pojedinih županija za potrebe privremenog smještaja roditelja i djece za vrijeme liječenja u zagrebačkim bolnicama.</a:t>
            </a:r>
          </a:p>
          <a:p>
            <a:endParaRPr lang="hr-HR" sz="1600" dirty="0">
              <a:latin typeface="Arial" pitchFamily="34" charset="0"/>
              <a:cs typeface="Arial" pitchFamily="34" charset="0"/>
            </a:endParaRPr>
          </a:p>
        </p:txBody>
      </p:sp>
    </p:spTree>
    <p:extLst>
      <p:ext uri="{BB962C8B-B14F-4D97-AF65-F5344CB8AC3E}">
        <p14:creationId xmlns:p14="http://schemas.microsoft.com/office/powerpoint/2010/main" val="2378610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r>
              <a:rPr lang="hr-HR" sz="3600" dirty="0" smtClean="0">
                <a:latin typeface="Arial" pitchFamily="34" charset="0"/>
                <a:cs typeface="Arial" pitchFamily="34" charset="0"/>
              </a:rPr>
              <a:t>Poslovni prostori</a:t>
            </a: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0" indent="0" algn="just">
              <a:buNone/>
            </a:pPr>
            <a:endParaRPr lang="hr-HR" sz="2000" dirty="0">
              <a:latin typeface="Arial" pitchFamily="34" charset="0"/>
              <a:cs typeface="Arial" pitchFamily="34" charset="0"/>
            </a:endParaRPr>
          </a:p>
          <a:p>
            <a:r>
              <a:rPr lang="hr-HR" sz="1600" dirty="0">
                <a:latin typeface="Arial" pitchFamily="34" charset="0"/>
                <a:cs typeface="Arial" pitchFamily="34" charset="0"/>
              </a:rPr>
              <a:t>Grad Zagreb je 1998. </a:t>
            </a:r>
            <a:r>
              <a:rPr lang="hr-HR" sz="1600" dirty="0" smtClean="0">
                <a:latin typeface="Arial" pitchFamily="34" charset="0"/>
                <a:cs typeface="Arial" pitchFamily="34" charset="0"/>
              </a:rPr>
              <a:t>godine zbog zakonske obveze usklađenja ugovora o zakupu, raspisao natječaj i </a:t>
            </a:r>
            <a:r>
              <a:rPr lang="hr-HR" sz="1600" dirty="0">
                <a:latin typeface="Arial" pitchFamily="34" charset="0"/>
                <a:cs typeface="Arial" pitchFamily="34" charset="0"/>
              </a:rPr>
              <a:t>raspolagao s 4821 poslovnim prostorom, 332 garaže i 88 garažnih mjesta</a:t>
            </a:r>
            <a:r>
              <a:rPr lang="hr-HR" sz="1600" dirty="0" smtClean="0">
                <a:latin typeface="Arial" pitchFamily="34" charset="0"/>
                <a:cs typeface="Arial" pitchFamily="34" charset="0"/>
              </a:rPr>
              <a:t>, a </a:t>
            </a:r>
            <a:r>
              <a:rPr lang="hr-HR" sz="1600" dirty="0">
                <a:latin typeface="Arial" pitchFamily="34" charset="0"/>
                <a:cs typeface="Arial" pitchFamily="34" charset="0"/>
              </a:rPr>
              <a:t>danas u svibnju 2014 Grad Zagreb je  </a:t>
            </a:r>
            <a:r>
              <a:rPr lang="hr-HR" sz="1600" dirty="0" err="1">
                <a:latin typeface="Arial" pitchFamily="34" charset="0"/>
                <a:cs typeface="Arial" pitchFamily="34" charset="0"/>
              </a:rPr>
              <a:t>samovlasnik</a:t>
            </a:r>
            <a:r>
              <a:rPr lang="hr-HR" sz="1600" dirty="0">
                <a:latin typeface="Arial" pitchFamily="34" charset="0"/>
                <a:cs typeface="Arial" pitchFamily="34" charset="0"/>
              </a:rPr>
              <a:t> 2409 poslovnih </a:t>
            </a:r>
            <a:r>
              <a:rPr lang="hr-HR" sz="1600" dirty="0" smtClean="0">
                <a:latin typeface="Arial" pitchFamily="34" charset="0"/>
                <a:cs typeface="Arial" pitchFamily="34" charset="0"/>
              </a:rPr>
              <a:t>prostora.</a:t>
            </a:r>
          </a:p>
          <a:p>
            <a:pPr marL="0" indent="0">
              <a:buNone/>
            </a:pPr>
            <a:endParaRPr lang="hr-HR" sz="1600" dirty="0">
              <a:latin typeface="Arial" pitchFamily="34" charset="0"/>
              <a:cs typeface="Arial" pitchFamily="34" charset="0"/>
            </a:endParaRPr>
          </a:p>
          <a:p>
            <a:r>
              <a:rPr lang="hr-HR" sz="1600" dirty="0" smtClean="0">
                <a:latin typeface="Arial" pitchFamily="34" charset="0"/>
                <a:cs typeface="Arial" pitchFamily="34" charset="0"/>
              </a:rPr>
              <a:t>Do </a:t>
            </a:r>
            <a:r>
              <a:rPr lang="hr-HR" sz="1600" dirty="0">
                <a:latin typeface="Arial" pitchFamily="34" charset="0"/>
                <a:cs typeface="Arial" pitchFamily="34" charset="0"/>
              </a:rPr>
              <a:t>danas evidentirano je vlasništvo Republike Hrvatske za 1216 poslovnih  prostora temeljem članka 77. Zakona o naknadi… i temeljem članka 362 ZOV-a</a:t>
            </a:r>
            <a:r>
              <a:rPr lang="hr-HR" sz="1600" dirty="0" smtClean="0">
                <a:latin typeface="Arial" pitchFamily="34" charset="0"/>
                <a:cs typeface="Arial" pitchFamily="34" charset="0"/>
              </a:rPr>
              <a:t>.</a:t>
            </a:r>
          </a:p>
          <a:p>
            <a:pPr marL="0" indent="0">
              <a:buNone/>
            </a:pPr>
            <a:endParaRPr lang="hr-HR" sz="1600" dirty="0">
              <a:latin typeface="Arial" pitchFamily="34" charset="0"/>
              <a:cs typeface="Arial" pitchFamily="34" charset="0"/>
            </a:endParaRPr>
          </a:p>
          <a:p>
            <a:r>
              <a:rPr lang="hr-HR" sz="1600" dirty="0">
                <a:latin typeface="Arial" pitchFamily="34" charset="0"/>
                <a:cs typeface="Arial" pitchFamily="34" charset="0"/>
              </a:rPr>
              <a:t>Republika Hrvatska je jedan od </a:t>
            </a:r>
            <a:r>
              <a:rPr lang="hr-HR" sz="1600" dirty="0" smtClean="0">
                <a:latin typeface="Arial" pitchFamily="34" charset="0"/>
                <a:cs typeface="Arial" pitchFamily="34" charset="0"/>
              </a:rPr>
              <a:t>zakupoprimaca </a:t>
            </a:r>
            <a:r>
              <a:rPr lang="hr-HR" sz="1600" dirty="0">
                <a:latin typeface="Arial" pitchFamily="34" charset="0"/>
                <a:cs typeface="Arial" pitchFamily="34" charset="0"/>
              </a:rPr>
              <a:t>u poslovnim prostorima u vlasništvu Grada Zagreba, u smislu da te prostore koriste tijela državne uprave i ostale pravne osobe kojih je suosnivač ili osnivač RH</a:t>
            </a:r>
            <a:r>
              <a:rPr lang="hr-HR" sz="1600" dirty="0" smtClean="0">
                <a:latin typeface="Arial" pitchFamily="34" charset="0"/>
                <a:cs typeface="Arial" pitchFamily="34" charset="0"/>
              </a:rPr>
              <a:t>.</a:t>
            </a:r>
          </a:p>
          <a:p>
            <a:pPr marL="0" indent="0">
              <a:buNone/>
            </a:pPr>
            <a:endParaRPr lang="hr-HR" sz="1600" dirty="0" smtClean="0">
              <a:latin typeface="Arial" pitchFamily="34" charset="0"/>
              <a:cs typeface="Arial" pitchFamily="34" charset="0"/>
            </a:endParaRPr>
          </a:p>
          <a:p>
            <a:r>
              <a:rPr lang="hr-HR" sz="1600" dirty="0">
                <a:latin typeface="Arial" pitchFamily="34" charset="0"/>
                <a:cs typeface="Arial" pitchFamily="34" charset="0"/>
              </a:rPr>
              <a:t>Zakupnina je komercijalna i obračunava se po m2 prostora i zoni u kojoj se prostor nalazi.</a:t>
            </a:r>
          </a:p>
          <a:p>
            <a:endParaRPr lang="hr-HR" sz="1600" dirty="0">
              <a:latin typeface="Arial" pitchFamily="34" charset="0"/>
              <a:cs typeface="Arial" pitchFamily="34" charset="0"/>
            </a:endParaRPr>
          </a:p>
          <a:p>
            <a:endParaRPr lang="en-US" sz="1600" dirty="0">
              <a:latin typeface="Arial" pitchFamily="34" charset="0"/>
              <a:cs typeface="Arial" pitchFamily="34" charset="0"/>
            </a:endParaRPr>
          </a:p>
        </p:txBody>
      </p:sp>
    </p:spTree>
    <p:extLst>
      <p:ext uri="{BB962C8B-B14F-4D97-AF65-F5344CB8AC3E}">
        <p14:creationId xmlns:p14="http://schemas.microsoft.com/office/powerpoint/2010/main" val="2274319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229600" cy="4968552"/>
          </a:xfrm>
        </p:spPr>
        <p:txBody>
          <a:bodyPr>
            <a:noAutofit/>
          </a:bodyPr>
          <a:lstStyle/>
          <a:p>
            <a:pPr algn="just"/>
            <a:r>
              <a:rPr lang="hr-HR" sz="1600" dirty="0">
                <a:latin typeface="Arial" pitchFamily="34" charset="0"/>
                <a:cs typeface="Arial" pitchFamily="34" charset="0"/>
              </a:rPr>
              <a:t>Grad Zagreb podnosi  velik broj zahtjeva prema Republici Hrvatskoj vezano za građevinsko zemljište, darovanje nekretnina u vlasništvu Republike Hrvatske, upis prava vlasništva Grada Zagreba, raspolaganje zemljištem vezano uz poslove </a:t>
            </a:r>
            <a:r>
              <a:rPr lang="hr-HR" sz="1600" dirty="0" smtClean="0">
                <a:latin typeface="Arial" pitchFamily="34" charset="0"/>
                <a:cs typeface="Arial" pitchFamily="34" charset="0"/>
              </a:rPr>
              <a:t>zakupa, mnoge predmete odlikuje dugotrajnost, neki su neriješeni od 2006 godine.</a:t>
            </a:r>
          </a:p>
          <a:p>
            <a:pPr algn="just"/>
            <a:endParaRPr lang="hr-HR" sz="1600" dirty="0" smtClean="0">
              <a:latin typeface="Arial" pitchFamily="34" charset="0"/>
              <a:cs typeface="Arial" pitchFamily="34" charset="0"/>
            </a:endParaRPr>
          </a:p>
          <a:p>
            <a:pPr algn="just"/>
            <a:r>
              <a:rPr lang="hr-HR" sz="1600" dirty="0" smtClean="0">
                <a:latin typeface="Arial" pitchFamily="34" charset="0"/>
                <a:cs typeface="Arial" pitchFamily="34" charset="0"/>
              </a:rPr>
              <a:t>Pretpostavka brzom </a:t>
            </a:r>
            <a:r>
              <a:rPr lang="hr-HR" sz="1600" dirty="0">
                <a:latin typeface="Arial" pitchFamily="34" charset="0"/>
                <a:cs typeface="Arial" pitchFamily="34" charset="0"/>
              </a:rPr>
              <a:t>postupanju s obje strane su ustrojene evidencije s popisanom i procijenjenom imovinom u vlasništvu </a:t>
            </a:r>
            <a:r>
              <a:rPr lang="hr-HR" sz="1600" dirty="0" smtClean="0">
                <a:latin typeface="Arial" pitchFamily="34" charset="0"/>
                <a:cs typeface="Arial" pitchFamily="34" charset="0"/>
              </a:rPr>
              <a:t>Grada </a:t>
            </a:r>
            <a:r>
              <a:rPr lang="hr-HR" sz="1600" dirty="0">
                <a:latin typeface="Arial" pitchFamily="34" charset="0"/>
                <a:cs typeface="Arial" pitchFamily="34" charset="0"/>
              </a:rPr>
              <a:t>Zagreba i Republike </a:t>
            </a:r>
            <a:r>
              <a:rPr lang="hr-HR" sz="1600" dirty="0" smtClean="0">
                <a:latin typeface="Arial" pitchFamily="34" charset="0"/>
                <a:cs typeface="Arial" pitchFamily="34" charset="0"/>
              </a:rPr>
              <a:t>Hrvatske.</a:t>
            </a:r>
            <a:endParaRPr lang="hr-HR" sz="1600" dirty="0">
              <a:latin typeface="Arial" pitchFamily="34" charset="0"/>
              <a:cs typeface="Arial" pitchFamily="34" charset="0"/>
            </a:endParaRPr>
          </a:p>
          <a:p>
            <a:pPr algn="just"/>
            <a:endParaRPr lang="hr-HR" sz="1600" dirty="0">
              <a:latin typeface="Arial" pitchFamily="34" charset="0"/>
              <a:cs typeface="Arial" pitchFamily="34" charset="0"/>
            </a:endParaRPr>
          </a:p>
          <a:p>
            <a:pPr algn="just"/>
            <a:r>
              <a:rPr lang="hr-HR" sz="1600" dirty="0">
                <a:latin typeface="Arial" pitchFamily="34" charset="0"/>
                <a:cs typeface="Arial" pitchFamily="34" charset="0"/>
              </a:rPr>
              <a:t>Pretpostavka pozitivnom rješenju zahtjeva Grada Zagreba je upis prava vlasništva Republike Hrvatske na zemljištu koje je predmet zahtjeva, isto tako upis javnog dobra ili javnog vodnog dobra, odnosno ukinuća svojstva istog ako ne postoji više ili je namjena sukladno tehničkoj dokumentaciji drukčija</a:t>
            </a:r>
            <a:r>
              <a:rPr lang="hr-HR" sz="1600" dirty="0" smtClean="0">
                <a:latin typeface="Arial" pitchFamily="34" charset="0"/>
                <a:cs typeface="Arial" pitchFamily="34" charset="0"/>
              </a:rPr>
              <a:t>.</a:t>
            </a:r>
          </a:p>
          <a:p>
            <a:pPr algn="just"/>
            <a:endParaRPr lang="hr-HR" sz="1600" dirty="0">
              <a:latin typeface="Arial" pitchFamily="34" charset="0"/>
              <a:cs typeface="Arial" pitchFamily="34" charset="0"/>
            </a:endParaRPr>
          </a:p>
          <a:p>
            <a:pPr marL="0" indent="0" algn="just">
              <a:buNone/>
            </a:pPr>
            <a:endParaRPr lang="hr-HR" sz="1600" dirty="0">
              <a:latin typeface="Arial" pitchFamily="34" charset="0"/>
              <a:cs typeface="Arial" pitchFamily="34" charset="0"/>
            </a:endParaRPr>
          </a:p>
          <a:p>
            <a:pPr marL="0" indent="0" algn="just">
              <a:buNone/>
            </a:pPr>
            <a:endParaRPr lang="hr-HR" sz="1600" dirty="0">
              <a:latin typeface="Arial" pitchFamily="34" charset="0"/>
              <a:cs typeface="Arial" pitchFamily="34" charset="0"/>
            </a:endParaRPr>
          </a:p>
        </p:txBody>
      </p:sp>
      <p:sp>
        <p:nvSpPr>
          <p:cNvPr id="4" name="Title 3"/>
          <p:cNvSpPr>
            <a:spLocks noGrp="1"/>
          </p:cNvSpPr>
          <p:nvPr>
            <p:ph type="title"/>
          </p:nvPr>
        </p:nvSpPr>
        <p:spPr>
          <a:xfrm>
            <a:off x="467544" y="260648"/>
            <a:ext cx="8229600" cy="1143000"/>
          </a:xfrm>
        </p:spPr>
        <p:txBody>
          <a:bodyPr>
            <a:normAutofit/>
          </a:bodyPr>
          <a:lstStyle/>
          <a:p>
            <a:r>
              <a:rPr lang="hr-HR" sz="3600" dirty="0" smtClean="0">
                <a:latin typeface="Arial" pitchFamily="34" charset="0"/>
                <a:cs typeface="Arial" pitchFamily="34" charset="0"/>
              </a:rPr>
              <a:t>ZAKLJUČNO</a:t>
            </a:r>
            <a:endParaRPr lang="en-US" sz="3600" dirty="0">
              <a:latin typeface="Arial" pitchFamily="34" charset="0"/>
              <a:cs typeface="Arial" pitchFamily="34" charset="0"/>
            </a:endParaRPr>
          </a:p>
        </p:txBody>
      </p:sp>
    </p:spTree>
    <p:extLst>
      <p:ext uri="{BB962C8B-B14F-4D97-AF65-F5344CB8AC3E}">
        <p14:creationId xmlns:p14="http://schemas.microsoft.com/office/powerpoint/2010/main" val="14279830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1449</Words>
  <Application>Microsoft Office PowerPoint</Application>
  <PresentationFormat>On-screen Show (4:3)</PresentationFormat>
  <Paragraphs>78</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Suradnja Državnog ureda za upravljanje državnom imovinom i lokalne samouprave u kontekstu dugogodišnjeg rješavanja pojedinačnih predmeta</vt:lpstr>
      <vt:lpstr>PowerPoint Presentation</vt:lpstr>
      <vt:lpstr>Zakup</vt:lpstr>
      <vt:lpstr>Nagodbe </vt:lpstr>
      <vt:lpstr>Darovanje zemljišta za infrastrukturne objekte</vt:lpstr>
      <vt:lpstr>Projekti od značaja za Grad i RH</vt:lpstr>
      <vt:lpstr>Stanovi</vt:lpstr>
      <vt:lpstr>Poslovni prostori</vt:lpstr>
      <vt:lpstr>ZAKLJUČNO</vt:lpstr>
      <vt:lpstr>PowerPoint Presentation</vt:lpstr>
    </vt:vector>
  </TitlesOfParts>
  <Company>Grad Zagreb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Ines Bravić</dc:creator>
  <cp:lastModifiedBy>Korisnik</cp:lastModifiedBy>
  <cp:revision>33</cp:revision>
  <dcterms:created xsi:type="dcterms:W3CDTF">2014-05-12T11:58:07Z</dcterms:created>
  <dcterms:modified xsi:type="dcterms:W3CDTF">2014-05-14T06:33:00Z</dcterms:modified>
</cp:coreProperties>
</file>