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Uredite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84EEC9F9-6D29-4C18-AD3A-E558FDBB232F}" type="datetimeFigureOut">
              <a:rPr lang="hr-HR" smtClean="0"/>
              <a:t>13.5.2014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652165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84EEC9F9-6D29-4C18-AD3A-E558FDBB232F}" type="datetimeFigureOut">
              <a:rPr lang="hr-HR" smtClean="0"/>
              <a:t>13.5.2014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1999496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84EEC9F9-6D29-4C18-AD3A-E558FDBB232F}" type="datetimeFigureOut">
              <a:rPr lang="hr-HR" smtClean="0"/>
              <a:t>13.5.2014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2556311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84EEC9F9-6D29-4C18-AD3A-E558FDBB232F}" type="datetimeFigureOut">
              <a:rPr lang="hr-HR" smtClean="0"/>
              <a:t>13.5.2014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275533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Uredite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84EEC9F9-6D29-4C18-AD3A-E558FDBB232F}" type="datetimeFigureOut">
              <a:rPr lang="hr-HR" smtClean="0"/>
              <a:t>13.5.2014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2637313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84EEC9F9-6D29-4C18-AD3A-E558FDBB232F}" type="datetimeFigureOut">
              <a:rPr lang="hr-HR" smtClean="0"/>
              <a:t>13.5.2014</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101064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Uredite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84EEC9F9-6D29-4C18-AD3A-E558FDBB232F}" type="datetimeFigureOut">
              <a:rPr lang="hr-HR" smtClean="0"/>
              <a:t>13.5.2014</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615853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84EEC9F9-6D29-4C18-AD3A-E558FDBB232F}" type="datetimeFigureOut">
              <a:rPr lang="hr-HR" smtClean="0"/>
              <a:t>13.5.2014</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231767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84EEC9F9-6D29-4C18-AD3A-E558FDBB232F}" type="datetimeFigureOut">
              <a:rPr lang="hr-HR" smtClean="0"/>
              <a:t>13.5.2014</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3070268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Uredite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84EEC9F9-6D29-4C18-AD3A-E558FDBB232F}" type="datetimeFigureOut">
              <a:rPr lang="hr-HR" smtClean="0"/>
              <a:t>13.5.2014</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344741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Uredite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84EEC9F9-6D29-4C18-AD3A-E558FDBB232F}" type="datetimeFigureOut">
              <a:rPr lang="hr-HR" smtClean="0"/>
              <a:t>13.5.2014</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92DFD02-C733-4044-ACD4-C139358758AB}" type="slidenum">
              <a:rPr lang="hr-HR" smtClean="0"/>
              <a:t>‹#›</a:t>
            </a:fld>
            <a:endParaRPr lang="hr-HR"/>
          </a:p>
        </p:txBody>
      </p:sp>
    </p:spTree>
    <p:extLst>
      <p:ext uri="{BB962C8B-B14F-4D97-AF65-F5344CB8AC3E}">
        <p14:creationId xmlns:p14="http://schemas.microsoft.com/office/powerpoint/2010/main" val="335395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EC9F9-6D29-4C18-AD3A-E558FDBB232F}" type="datetimeFigureOut">
              <a:rPr lang="hr-HR" smtClean="0"/>
              <a:t>13.5.2014</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2DFD02-C733-4044-ACD4-C139358758AB}" type="slidenum">
              <a:rPr lang="hr-HR" smtClean="0"/>
              <a:t>‹#›</a:t>
            </a:fld>
            <a:endParaRPr lang="hr-HR"/>
          </a:p>
        </p:txBody>
      </p:sp>
    </p:spTree>
    <p:extLst>
      <p:ext uri="{BB962C8B-B14F-4D97-AF65-F5344CB8AC3E}">
        <p14:creationId xmlns:p14="http://schemas.microsoft.com/office/powerpoint/2010/main" val="124686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755576" y="2132856"/>
            <a:ext cx="7772400" cy="1470025"/>
          </a:xfrm>
        </p:spPr>
        <p:txBody>
          <a:bodyPr>
            <a:normAutofit fontScale="90000"/>
          </a:bodyPr>
          <a:lstStyle/>
          <a:p>
            <a:r>
              <a:rPr lang="hr-HR" dirty="0" smtClean="0"/>
              <a:t/>
            </a:r>
            <a:br>
              <a:rPr lang="hr-HR" dirty="0" smtClean="0"/>
            </a:br>
            <a:r>
              <a:rPr lang="hr-HR" dirty="0" smtClean="0"/>
              <a:t>Zakon o uređivanju imovinskopravnih odnosa u svrhu izgradnje infrastrukturnih građevina (Narodne novine br.80/11)</a:t>
            </a:r>
            <a:br>
              <a:rPr lang="hr-HR" dirty="0" smtClean="0"/>
            </a:br>
            <a:endParaRPr lang="hr-HR" dirty="0"/>
          </a:p>
        </p:txBody>
      </p:sp>
      <p:sp>
        <p:nvSpPr>
          <p:cNvPr id="3" name="Podnaslov 2"/>
          <p:cNvSpPr>
            <a:spLocks noGrp="1"/>
          </p:cNvSpPr>
          <p:nvPr>
            <p:ph type="subTitle" idx="1"/>
          </p:nvPr>
        </p:nvSpPr>
        <p:spPr>
          <a:xfrm>
            <a:off x="1371600" y="4005064"/>
            <a:ext cx="6400800" cy="1752600"/>
          </a:xfrm>
        </p:spPr>
        <p:txBody>
          <a:bodyPr/>
          <a:lstStyle/>
          <a:p>
            <a:endParaRPr lang="hr-HR" dirty="0" smtClean="0"/>
          </a:p>
          <a:p>
            <a:r>
              <a:rPr lang="hr-HR" dirty="0" smtClean="0">
                <a:solidFill>
                  <a:schemeClr val="tx1"/>
                </a:solidFill>
              </a:rPr>
              <a:t>Alen </a:t>
            </a:r>
            <a:r>
              <a:rPr lang="hr-HR" dirty="0" err="1" smtClean="0">
                <a:solidFill>
                  <a:schemeClr val="tx1"/>
                </a:solidFill>
              </a:rPr>
              <a:t>Zlački</a:t>
            </a:r>
            <a:r>
              <a:rPr lang="hr-HR" dirty="0" smtClean="0">
                <a:solidFill>
                  <a:schemeClr val="tx1"/>
                </a:solidFill>
              </a:rPr>
              <a:t>, </a:t>
            </a:r>
            <a:r>
              <a:rPr lang="hr-HR" dirty="0" err="1" smtClean="0">
                <a:solidFill>
                  <a:schemeClr val="tx1"/>
                </a:solidFill>
              </a:rPr>
              <a:t>dipl.iur</a:t>
            </a:r>
            <a:r>
              <a:rPr lang="hr-HR" dirty="0" smtClean="0">
                <a:solidFill>
                  <a:schemeClr val="tx1"/>
                </a:solidFill>
              </a:rPr>
              <a:t>.</a:t>
            </a:r>
            <a:endParaRPr lang="hr-HR" dirty="0">
              <a:solidFill>
                <a:schemeClr val="tx1"/>
              </a:solidFill>
            </a:endParaRPr>
          </a:p>
        </p:txBody>
      </p:sp>
    </p:spTree>
    <p:extLst>
      <p:ext uri="{BB962C8B-B14F-4D97-AF65-F5344CB8AC3E}">
        <p14:creationId xmlns:p14="http://schemas.microsoft.com/office/powerpoint/2010/main" val="3384876614"/>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Uvod</a:t>
            </a:r>
            <a:endParaRPr lang="hr-HR" dirty="0"/>
          </a:p>
        </p:txBody>
      </p:sp>
      <p:sp>
        <p:nvSpPr>
          <p:cNvPr id="3" name="Rezervirano mjesto sadržaja 2"/>
          <p:cNvSpPr>
            <a:spLocks noGrp="1"/>
          </p:cNvSpPr>
          <p:nvPr>
            <p:ph idx="1"/>
          </p:nvPr>
        </p:nvSpPr>
        <p:spPr/>
        <p:txBody>
          <a:bodyPr/>
          <a:lstStyle/>
          <a:p>
            <a:endParaRPr lang="hr-HR" dirty="0" smtClean="0"/>
          </a:p>
          <a:p>
            <a:r>
              <a:rPr lang="hr-HR" dirty="0" smtClean="0"/>
              <a:t>Predlagatelj Zakona: Ministarstvo financija</a:t>
            </a:r>
          </a:p>
          <a:p>
            <a:r>
              <a:rPr lang="hr-HR" dirty="0" smtClean="0"/>
              <a:t>Donesen po hitnom postupku</a:t>
            </a:r>
          </a:p>
          <a:p>
            <a:r>
              <a:rPr lang="hr-HR" dirty="0" smtClean="0"/>
              <a:t>Stupio na snagu: 21.07.2011.g. </a:t>
            </a:r>
          </a:p>
          <a:p>
            <a:r>
              <a:rPr lang="hr-HR" dirty="0" smtClean="0"/>
              <a:t>Sadrži svega 6 članaka</a:t>
            </a:r>
          </a:p>
          <a:p>
            <a:endParaRPr lang="hr-HR" dirty="0"/>
          </a:p>
        </p:txBody>
      </p:sp>
    </p:spTree>
    <p:extLst>
      <p:ext uri="{BB962C8B-B14F-4D97-AF65-F5344CB8AC3E}">
        <p14:creationId xmlns:p14="http://schemas.microsoft.com/office/powerpoint/2010/main" val="731953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3568" y="548680"/>
            <a:ext cx="8157592" cy="1296144"/>
          </a:xfrm>
        </p:spPr>
        <p:txBody>
          <a:bodyPr/>
          <a:lstStyle/>
          <a:p>
            <a:pPr algn="l"/>
            <a:r>
              <a:rPr lang="hr-HR" dirty="0" smtClean="0"/>
              <a:t>Zakonom se uređuje:</a:t>
            </a:r>
            <a:endParaRPr lang="hr-HR" dirty="0"/>
          </a:p>
        </p:txBody>
      </p:sp>
      <p:sp>
        <p:nvSpPr>
          <p:cNvPr id="3" name="Rezervirano mjesto sadržaja 2"/>
          <p:cNvSpPr>
            <a:spLocks noGrp="1"/>
          </p:cNvSpPr>
          <p:nvPr>
            <p:ph idx="1"/>
          </p:nvPr>
        </p:nvSpPr>
        <p:spPr>
          <a:xfrm>
            <a:off x="457200" y="1340768"/>
            <a:ext cx="8229600" cy="4785395"/>
          </a:xfrm>
        </p:spPr>
        <p:txBody>
          <a:bodyPr>
            <a:normAutofit fontScale="92500" lnSpcReduction="20000"/>
          </a:bodyPr>
          <a:lstStyle/>
          <a:p>
            <a:pPr marL="0" indent="0">
              <a:buNone/>
            </a:pPr>
            <a:endParaRPr lang="vi-VN" dirty="0"/>
          </a:p>
          <a:p>
            <a:r>
              <a:rPr lang="vi-VN" dirty="0">
                <a:latin typeface="Calibri" panose="020F0502020204030204" pitchFamily="34" charset="0"/>
              </a:rPr>
              <a:t>- rješavanje imovinskopravnih odnosa prilikom izgradnje </a:t>
            </a:r>
            <a:r>
              <a:rPr lang="vi-VN" u="sng" dirty="0">
                <a:latin typeface="Calibri" panose="020F0502020204030204" pitchFamily="34" charset="0"/>
              </a:rPr>
              <a:t>infrastrukturnih građevina</a:t>
            </a:r>
            <a:r>
              <a:rPr lang="vi-VN" dirty="0">
                <a:latin typeface="Calibri" panose="020F0502020204030204" pitchFamily="34" charset="0"/>
              </a:rPr>
              <a:t> za koje je utvrđen </a:t>
            </a:r>
            <a:r>
              <a:rPr lang="vi-VN" u="sng" dirty="0">
                <a:latin typeface="Calibri" panose="020F0502020204030204" pitchFamily="34" charset="0"/>
              </a:rPr>
              <a:t>interes Republike Hrvatske</a:t>
            </a:r>
            <a:r>
              <a:rPr lang="vi-VN" dirty="0">
                <a:latin typeface="Calibri" panose="020F0502020204030204" pitchFamily="34" charset="0"/>
              </a:rPr>
              <a:t> između </a:t>
            </a:r>
            <a:r>
              <a:rPr lang="vi-VN" u="sng" dirty="0">
                <a:latin typeface="Calibri" panose="020F0502020204030204" pitchFamily="34" charset="0"/>
              </a:rPr>
              <a:t>osoba javnog prava</a:t>
            </a:r>
            <a:r>
              <a:rPr lang="vi-VN" dirty="0">
                <a:latin typeface="Calibri" panose="020F0502020204030204" pitchFamily="34" charset="0"/>
              </a:rPr>
              <a:t> koje su nositelji projekata i osoba javnog prava koje su vlasnici zemljišta,</a:t>
            </a:r>
          </a:p>
          <a:p>
            <a:r>
              <a:rPr lang="vi-VN" dirty="0">
                <a:latin typeface="Calibri" panose="020F0502020204030204" pitchFamily="34" charset="0"/>
              </a:rPr>
              <a:t>- </a:t>
            </a:r>
            <a:r>
              <a:rPr lang="vi-VN" u="sng" dirty="0">
                <a:latin typeface="Calibri" panose="020F0502020204030204" pitchFamily="34" charset="0"/>
              </a:rPr>
              <a:t>oslobođenje</a:t>
            </a:r>
            <a:r>
              <a:rPr lang="vi-VN" dirty="0">
                <a:latin typeface="Calibri" panose="020F0502020204030204" pitchFamily="34" charset="0"/>
              </a:rPr>
              <a:t> osoba javnog prava od međusobnog plaćanja </a:t>
            </a:r>
            <a:r>
              <a:rPr lang="vi-VN" u="sng" dirty="0">
                <a:latin typeface="Calibri" panose="020F0502020204030204" pitchFamily="34" charset="0"/>
              </a:rPr>
              <a:t>naknade za stjecanje prava vlasništva, prava služnosti ili prava građenja</a:t>
            </a:r>
            <a:r>
              <a:rPr lang="vi-VN" dirty="0">
                <a:latin typeface="Calibri" panose="020F0502020204030204" pitchFamily="34" charset="0"/>
              </a:rPr>
              <a:t> na njihovu zemljištu, a koje je potrebno za izgradnju infrastrukturnih građevina, pod uvjetima utvrđenima ovim Zakonom.</a:t>
            </a:r>
          </a:p>
          <a:p>
            <a:endParaRPr lang="hr-HR" dirty="0"/>
          </a:p>
        </p:txBody>
      </p:sp>
    </p:spTree>
    <p:extLst>
      <p:ext uri="{BB962C8B-B14F-4D97-AF65-F5344CB8AC3E}">
        <p14:creationId xmlns:p14="http://schemas.microsoft.com/office/powerpoint/2010/main" val="3459428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Pretpostavke</a:t>
            </a:r>
            <a:endParaRPr lang="hr-HR" dirty="0"/>
          </a:p>
        </p:txBody>
      </p:sp>
      <p:sp>
        <p:nvSpPr>
          <p:cNvPr id="3" name="Rezervirano mjesto sadržaja 2"/>
          <p:cNvSpPr>
            <a:spLocks noGrp="1"/>
          </p:cNvSpPr>
          <p:nvPr>
            <p:ph idx="1"/>
          </p:nvPr>
        </p:nvSpPr>
        <p:spPr>
          <a:xfrm>
            <a:off x="411484" y="1700808"/>
            <a:ext cx="8229600" cy="4525963"/>
          </a:xfrm>
        </p:spPr>
        <p:txBody>
          <a:bodyPr>
            <a:normAutofit fontScale="92500" lnSpcReduction="10000"/>
          </a:bodyPr>
          <a:lstStyle/>
          <a:p>
            <a:pPr marL="514350" indent="-514350">
              <a:buAutoNum type="arabicPeriod"/>
            </a:pPr>
            <a:r>
              <a:rPr lang="hr-HR" dirty="0" smtClean="0">
                <a:latin typeface="Calibri" panose="020F0502020204030204" pitchFamily="34" charset="0"/>
              </a:rPr>
              <a:t>Izgradnja infrastrukturnih građevina</a:t>
            </a:r>
          </a:p>
          <a:p>
            <a:pPr marL="514350" indent="-514350">
              <a:buAutoNum type="arabicPeriod"/>
            </a:pPr>
            <a:r>
              <a:rPr lang="hr-HR" dirty="0" smtClean="0">
                <a:latin typeface="Calibri" panose="020F0502020204030204" pitchFamily="34" charset="0"/>
              </a:rPr>
              <a:t>Utvrđen interes Republike Hrvatske</a:t>
            </a:r>
          </a:p>
          <a:p>
            <a:pPr marL="514350" indent="-514350">
              <a:buAutoNum type="arabicPeriod"/>
            </a:pPr>
            <a:r>
              <a:rPr lang="hr-HR" dirty="0" smtClean="0">
                <a:latin typeface="Calibri" panose="020F0502020204030204" pitchFamily="34" charset="0"/>
              </a:rPr>
              <a:t>Osoba javnog prava</a:t>
            </a:r>
          </a:p>
          <a:p>
            <a:pPr marL="0" indent="0">
              <a:buNone/>
            </a:pPr>
            <a:endParaRPr lang="hr-HR" dirty="0" smtClean="0"/>
          </a:p>
          <a:p>
            <a:pPr marL="0" indent="0">
              <a:buNone/>
            </a:pPr>
            <a:endParaRPr lang="hr-HR" dirty="0" smtClean="0"/>
          </a:p>
          <a:p>
            <a:pPr marL="0" indent="0">
              <a:buNone/>
            </a:pPr>
            <a:endParaRPr lang="hr-HR" dirty="0"/>
          </a:p>
          <a:p>
            <a:pPr marL="0" indent="0">
              <a:buNone/>
            </a:pPr>
            <a:r>
              <a:rPr lang="vi-VN" dirty="0" smtClean="0">
                <a:latin typeface="Calibri" panose="020F0502020204030204" pitchFamily="34" charset="0"/>
              </a:rPr>
              <a:t>oslobođenje </a:t>
            </a:r>
            <a:r>
              <a:rPr lang="vi-VN" dirty="0">
                <a:latin typeface="Calibri" panose="020F0502020204030204" pitchFamily="34" charset="0"/>
              </a:rPr>
              <a:t>od međusobnog plaćanja naknade za stjecanje prava vlasništva, prava služnosti ili prava građenja na njihovu zemljištu</a:t>
            </a:r>
            <a:endParaRPr lang="hr-HR" dirty="0">
              <a:latin typeface="Calibri" panose="020F0502020204030204" pitchFamily="34" charset="0"/>
            </a:endParaRPr>
          </a:p>
        </p:txBody>
      </p:sp>
      <p:sp>
        <p:nvSpPr>
          <p:cNvPr id="4" name="Strelica dolje 3"/>
          <p:cNvSpPr/>
          <p:nvPr/>
        </p:nvSpPr>
        <p:spPr>
          <a:xfrm>
            <a:off x="4283968" y="34290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1999458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539552" y="620688"/>
            <a:ext cx="7772400" cy="1470025"/>
          </a:xfrm>
        </p:spPr>
        <p:txBody>
          <a:bodyPr/>
          <a:lstStyle/>
          <a:p>
            <a:r>
              <a:rPr lang="hr-HR" dirty="0" smtClean="0"/>
              <a:t>Primjena u praksi</a:t>
            </a:r>
            <a:endParaRPr lang="hr-HR" dirty="0"/>
          </a:p>
        </p:txBody>
      </p:sp>
      <p:sp>
        <p:nvSpPr>
          <p:cNvPr id="3" name="Podnaslov 2"/>
          <p:cNvSpPr>
            <a:spLocks noGrp="1"/>
          </p:cNvSpPr>
          <p:nvPr>
            <p:ph type="subTitle" idx="1"/>
          </p:nvPr>
        </p:nvSpPr>
        <p:spPr>
          <a:xfrm>
            <a:off x="1331640" y="1916832"/>
            <a:ext cx="6400800" cy="4248472"/>
          </a:xfrm>
        </p:spPr>
        <p:txBody>
          <a:bodyPr>
            <a:normAutofit fontScale="92500" lnSpcReduction="20000"/>
          </a:bodyPr>
          <a:lstStyle/>
          <a:p>
            <a:pPr marL="457200" indent="-457200" algn="just">
              <a:buFont typeface="Arial" panose="020B0604020202020204" pitchFamily="34" charset="0"/>
              <a:buChar char="•"/>
            </a:pPr>
            <a:r>
              <a:rPr lang="hr-HR" dirty="0" smtClean="0">
                <a:solidFill>
                  <a:schemeClr val="tx1"/>
                </a:solidFill>
              </a:rPr>
              <a:t>Primjena Zakona u jedinicama lokalne i područne (regionalne) samouprave dovela je to toga da se zahtjevi  osoba javnog prava (HEP-a, Zaprešić d.o.o., Plinacro-a…</a:t>
            </a:r>
            <a:r>
              <a:rPr lang="hr-HR" dirty="0" err="1" smtClean="0">
                <a:solidFill>
                  <a:schemeClr val="tx1"/>
                </a:solidFill>
              </a:rPr>
              <a:t>itd</a:t>
            </a:r>
            <a:r>
              <a:rPr lang="hr-HR" dirty="0" smtClean="0">
                <a:solidFill>
                  <a:schemeClr val="tx1"/>
                </a:solidFill>
              </a:rPr>
              <a:t>) za izgradnju infrastrukturnih građevina rješavaju jednostavnije i brže</a:t>
            </a:r>
          </a:p>
          <a:p>
            <a:pPr marL="457200" indent="-457200" algn="just">
              <a:buFont typeface="Arial" panose="020B0604020202020204" pitchFamily="34" charset="0"/>
              <a:buChar char="•"/>
            </a:pPr>
            <a:r>
              <a:rPr lang="hr-HR" dirty="0" smtClean="0">
                <a:solidFill>
                  <a:schemeClr val="tx1"/>
                </a:solidFill>
              </a:rPr>
              <a:t>Upitna je primjena Zakona u radu Državnog ureda za upravljanje državnom imovinom </a:t>
            </a:r>
          </a:p>
          <a:p>
            <a:pPr marL="457200" indent="-457200" algn="l">
              <a:buFont typeface="Arial" panose="020B0604020202020204" pitchFamily="34" charset="0"/>
              <a:buChar char="•"/>
            </a:pPr>
            <a:endParaRPr lang="hr-HR" dirty="0" smtClean="0"/>
          </a:p>
          <a:p>
            <a:pPr marL="457200" indent="-457200" algn="l">
              <a:buFont typeface="Arial" panose="020B0604020202020204" pitchFamily="34" charset="0"/>
              <a:buChar char="•"/>
            </a:pPr>
            <a:endParaRPr lang="hr-HR" dirty="0" smtClean="0"/>
          </a:p>
          <a:p>
            <a:pPr marL="457200" indent="-457200" algn="l">
              <a:buFont typeface="Arial" panose="020B0604020202020204" pitchFamily="34" charset="0"/>
              <a:buChar char="•"/>
            </a:pPr>
            <a:endParaRPr lang="hr-HR" dirty="0" smtClean="0"/>
          </a:p>
          <a:p>
            <a:pPr marL="457200" indent="-457200">
              <a:buFont typeface="Arial" panose="020B0604020202020204" pitchFamily="34" charset="0"/>
              <a:buChar char="•"/>
            </a:pPr>
            <a:endParaRPr lang="hr-HR" dirty="0" smtClean="0"/>
          </a:p>
          <a:p>
            <a:pPr marL="457200" indent="-457200">
              <a:buFont typeface="Arial" panose="020B0604020202020204" pitchFamily="34" charset="0"/>
              <a:buChar char="•"/>
            </a:pPr>
            <a:endParaRPr lang="hr-HR" dirty="0"/>
          </a:p>
        </p:txBody>
      </p:sp>
    </p:spTree>
    <p:extLst>
      <p:ext uri="{BB962C8B-B14F-4D97-AF65-F5344CB8AC3E}">
        <p14:creationId xmlns:p14="http://schemas.microsoft.com/office/powerpoint/2010/main" val="151297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539552" y="332656"/>
            <a:ext cx="7772400" cy="1470025"/>
          </a:xfrm>
        </p:spPr>
        <p:txBody>
          <a:bodyPr/>
          <a:lstStyle/>
          <a:p>
            <a:r>
              <a:rPr lang="hr-HR" dirty="0" smtClean="0"/>
              <a:t>Tumačenje čl.2.Zakona</a:t>
            </a:r>
            <a:endParaRPr lang="hr-HR" dirty="0"/>
          </a:p>
        </p:txBody>
      </p:sp>
      <p:sp>
        <p:nvSpPr>
          <p:cNvPr id="3" name="Podnaslov 2"/>
          <p:cNvSpPr>
            <a:spLocks noGrp="1"/>
          </p:cNvSpPr>
          <p:nvPr>
            <p:ph type="subTitle" idx="1"/>
          </p:nvPr>
        </p:nvSpPr>
        <p:spPr>
          <a:xfrm>
            <a:off x="1371600" y="1772816"/>
            <a:ext cx="6400800" cy="4032448"/>
          </a:xfrm>
        </p:spPr>
        <p:txBody>
          <a:bodyPr>
            <a:normAutofit fontScale="70000" lnSpcReduction="20000"/>
          </a:bodyPr>
          <a:lstStyle/>
          <a:p>
            <a:pPr algn="just"/>
            <a:r>
              <a:rPr lang="hr-HR" dirty="0" smtClean="0">
                <a:solidFill>
                  <a:schemeClr val="tx1"/>
                </a:solidFill>
              </a:rPr>
              <a:t>„…ne postoji zapreka za stjecanje prava vlasništva, prava služnosti o prava građenja osoba javnog prava iz članka 3.stavka 2.Zakona, kada se ta prava stječu radi izgradnje infrastrukturnih građevina odnosno stjecanje istih i na već </a:t>
            </a:r>
            <a:r>
              <a:rPr lang="hr-HR" b="1" u="sng" dirty="0" smtClean="0">
                <a:solidFill>
                  <a:schemeClr val="tx1"/>
                </a:solidFill>
              </a:rPr>
              <a:t>postojećim i sagrađenim objektima</a:t>
            </a:r>
            <a:r>
              <a:rPr lang="hr-HR" dirty="0" smtClean="0">
                <a:solidFill>
                  <a:schemeClr val="tx1"/>
                </a:solidFill>
              </a:rPr>
              <a:t> ukoliko je za izgradnju navedenih objekata utvrđen interes Republike Hrvatske u smislu članka 3.stavka 1. Zakona, odnosno ukoliko je posebnim propisom utvrđeno da je predmetni objekt građevina od interesa za Republiku Hrvatsku te da je pravna osoba na koju  se prenosi pravo vlasništva osoba javnog prava u smislu članka 3.stavka 2.Zakona”</a:t>
            </a:r>
          </a:p>
          <a:p>
            <a:pPr algn="just"/>
            <a:r>
              <a:rPr lang="hr-HR" dirty="0" smtClean="0">
                <a:solidFill>
                  <a:schemeClr val="tx1"/>
                </a:solidFill>
              </a:rPr>
              <a:t>(Tumačenje Ministarstva financija od 28.04.2014.g. KLASA: 360-01/14-01/03, URBROJ: 513-05-04-14-2)</a:t>
            </a:r>
            <a:endParaRPr lang="hr-HR" dirty="0">
              <a:solidFill>
                <a:schemeClr val="tx1"/>
              </a:solidFill>
            </a:endParaRPr>
          </a:p>
        </p:txBody>
      </p:sp>
    </p:spTree>
    <p:extLst>
      <p:ext uri="{BB962C8B-B14F-4D97-AF65-F5344CB8AC3E}">
        <p14:creationId xmlns:p14="http://schemas.microsoft.com/office/powerpoint/2010/main" val="945744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11560" y="404664"/>
            <a:ext cx="7772400" cy="1470025"/>
          </a:xfrm>
        </p:spPr>
        <p:txBody>
          <a:bodyPr/>
          <a:lstStyle/>
          <a:p>
            <a:r>
              <a:rPr lang="hr-HR" dirty="0" smtClean="0"/>
              <a:t>Problemi:</a:t>
            </a:r>
            <a:br>
              <a:rPr lang="hr-HR" dirty="0" smtClean="0"/>
            </a:br>
            <a:endParaRPr lang="hr-HR" dirty="0"/>
          </a:p>
        </p:txBody>
      </p:sp>
      <p:sp>
        <p:nvSpPr>
          <p:cNvPr id="3" name="Podnaslov 2"/>
          <p:cNvSpPr>
            <a:spLocks noGrp="1"/>
          </p:cNvSpPr>
          <p:nvPr>
            <p:ph type="subTitle" idx="1"/>
          </p:nvPr>
        </p:nvSpPr>
        <p:spPr>
          <a:xfrm>
            <a:off x="1371600" y="1700808"/>
            <a:ext cx="6400800" cy="4608512"/>
          </a:xfrm>
        </p:spPr>
        <p:txBody>
          <a:bodyPr>
            <a:normAutofit fontScale="70000" lnSpcReduction="20000"/>
          </a:bodyPr>
          <a:lstStyle/>
          <a:p>
            <a:pPr marL="457200" indent="-457200" algn="just">
              <a:buFont typeface="Arial" panose="020B0604020202020204" pitchFamily="34" charset="0"/>
              <a:buChar char="•"/>
            </a:pPr>
            <a:r>
              <a:rPr lang="vi-VN" dirty="0" smtClean="0">
                <a:solidFill>
                  <a:schemeClr val="tx1"/>
                </a:solidFill>
              </a:rPr>
              <a:t>upitna </a:t>
            </a:r>
            <a:r>
              <a:rPr lang="vi-VN" dirty="0">
                <a:solidFill>
                  <a:schemeClr val="tx1"/>
                </a:solidFill>
              </a:rPr>
              <a:t>primjena Zakona o uređivanju imovinskopravnih odnosa u svrhu izgradnje infrastrukturnih građevina u radu Državnog ureda za upravljanje državnom imovinom </a:t>
            </a:r>
          </a:p>
          <a:p>
            <a:pPr marL="457200" indent="-457200" algn="just">
              <a:buFont typeface="Arial" panose="020B0604020202020204" pitchFamily="34" charset="0"/>
              <a:buChar char="•"/>
            </a:pPr>
            <a:r>
              <a:rPr lang="vi-VN" dirty="0" smtClean="0">
                <a:solidFill>
                  <a:schemeClr val="tx1"/>
                </a:solidFill>
              </a:rPr>
              <a:t>neefikasnost </a:t>
            </a:r>
            <a:r>
              <a:rPr lang="vi-VN" dirty="0">
                <a:solidFill>
                  <a:schemeClr val="tx1"/>
                </a:solidFill>
              </a:rPr>
              <a:t>/ neučinkovitost Državnog ureda, iako moramo imati na umu da je Agencija za upravljanje državnom imovinom prestala s radom 30.09.2013.g. (čl.80.Zakona o upravljanju i raspolaganju </a:t>
            </a:r>
            <a:r>
              <a:rPr lang="hr-HR" dirty="0" smtClean="0">
                <a:solidFill>
                  <a:schemeClr val="tx1"/>
                </a:solidFill>
                <a:latin typeface="Arial" panose="020B0604020202020204" pitchFamily="34" charset="0"/>
                <a:cs typeface="Arial" panose="020B0604020202020204" pitchFamily="34" charset="0"/>
              </a:rPr>
              <a:t>imovinom u vlasništvu Republike Hrvatske</a:t>
            </a:r>
            <a:r>
              <a:rPr lang="vi-VN" dirty="0" smtClean="0">
                <a:solidFill>
                  <a:schemeClr val="tx1"/>
                </a:solidFill>
                <a:latin typeface="Arial" panose="020B0604020202020204" pitchFamily="34" charset="0"/>
                <a:cs typeface="Arial" panose="020B0604020202020204" pitchFamily="34" charset="0"/>
              </a:rPr>
              <a:t>)  </a:t>
            </a:r>
            <a:endParaRPr lang="vi-VN" dirty="0">
              <a:solidFill>
                <a:schemeClr val="tx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vi-VN" dirty="0" smtClean="0">
                <a:solidFill>
                  <a:schemeClr val="tx1">
                    <a:lumMod val="95000"/>
                    <a:lumOff val="5000"/>
                  </a:schemeClr>
                </a:solidFill>
              </a:rPr>
              <a:t>odnos </a:t>
            </a:r>
            <a:r>
              <a:rPr lang="vi-VN" dirty="0">
                <a:solidFill>
                  <a:schemeClr val="tx1">
                    <a:lumMod val="95000"/>
                    <a:lumOff val="5000"/>
                  </a:schemeClr>
                </a:solidFill>
              </a:rPr>
              <a:t>Zakona o uređivanju imovinskopravnih odnosa </a:t>
            </a:r>
            <a:r>
              <a:rPr lang="hr-HR" dirty="0" smtClean="0">
                <a:solidFill>
                  <a:schemeClr val="tx1">
                    <a:lumMod val="95000"/>
                    <a:lumOff val="5000"/>
                  </a:schemeClr>
                </a:solidFill>
                <a:latin typeface="Arial" panose="020B0604020202020204" pitchFamily="34" charset="0"/>
                <a:cs typeface="Arial" panose="020B0604020202020204" pitchFamily="34" charset="0"/>
              </a:rPr>
              <a:t>u svrhu izgradnje infrastrukturnih građevina </a:t>
            </a:r>
            <a:r>
              <a:rPr lang="vi-VN" dirty="0" smtClean="0">
                <a:solidFill>
                  <a:schemeClr val="tx1">
                    <a:lumMod val="95000"/>
                    <a:lumOff val="5000"/>
                  </a:schemeClr>
                </a:solidFill>
                <a:latin typeface="Arial" panose="020B0604020202020204" pitchFamily="34" charset="0"/>
                <a:cs typeface="Arial" panose="020B0604020202020204" pitchFamily="34" charset="0"/>
              </a:rPr>
              <a:t>i </a:t>
            </a:r>
            <a:r>
              <a:rPr lang="vi-VN" dirty="0">
                <a:solidFill>
                  <a:schemeClr val="tx1">
                    <a:lumMod val="95000"/>
                    <a:lumOff val="5000"/>
                  </a:schemeClr>
                </a:solidFill>
              </a:rPr>
              <a:t>Zakona o upravljanju i raspolaganju imovinom u vlasništvu Republike Hrvatske, </a:t>
            </a:r>
            <a:endParaRPr lang="hr-HR" dirty="0" smtClean="0">
              <a:solidFill>
                <a:schemeClr val="tx1">
                  <a:lumMod val="95000"/>
                  <a:lumOff val="5000"/>
                </a:schemeClr>
              </a:solidFill>
            </a:endParaRPr>
          </a:p>
          <a:p>
            <a:pPr marL="457200" indent="-457200" algn="l">
              <a:buFont typeface="Arial" panose="020B0604020202020204" pitchFamily="34" charset="0"/>
              <a:buChar char="•"/>
            </a:pPr>
            <a:endParaRPr lang="hr-HR" dirty="0"/>
          </a:p>
        </p:txBody>
      </p:sp>
    </p:spTree>
    <p:extLst>
      <p:ext uri="{BB962C8B-B14F-4D97-AF65-F5344CB8AC3E}">
        <p14:creationId xmlns:p14="http://schemas.microsoft.com/office/powerpoint/2010/main" val="394829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539552" y="620688"/>
            <a:ext cx="7772400" cy="1470025"/>
          </a:xfrm>
        </p:spPr>
        <p:txBody>
          <a:bodyPr/>
          <a:lstStyle/>
          <a:p>
            <a:r>
              <a:rPr lang="hr-HR" dirty="0" smtClean="0"/>
              <a:t>Zaključak</a:t>
            </a:r>
            <a:endParaRPr lang="hr-HR" dirty="0"/>
          </a:p>
        </p:txBody>
      </p:sp>
      <p:sp>
        <p:nvSpPr>
          <p:cNvPr id="3" name="Podnaslov 2"/>
          <p:cNvSpPr>
            <a:spLocks noGrp="1"/>
          </p:cNvSpPr>
          <p:nvPr>
            <p:ph type="subTitle" idx="1"/>
          </p:nvPr>
        </p:nvSpPr>
        <p:spPr>
          <a:xfrm>
            <a:off x="1331640" y="2060848"/>
            <a:ext cx="6400800" cy="4032448"/>
          </a:xfrm>
        </p:spPr>
        <p:txBody>
          <a:bodyPr>
            <a:noAutofit/>
          </a:bodyPr>
          <a:lstStyle/>
          <a:p>
            <a:pPr algn="just">
              <a:spcAft>
                <a:spcPts val="600"/>
              </a:spcAft>
            </a:pPr>
            <a:r>
              <a:rPr lang="hr-HR" sz="2200" dirty="0" smtClean="0">
                <a:solidFill>
                  <a:schemeClr val="tx1"/>
                </a:solidFill>
              </a:rPr>
              <a:t>Zakonodavac je ovim Zakonom propisao da osobe javnog prava stječu </a:t>
            </a:r>
            <a:r>
              <a:rPr lang="hr-HR" sz="2200" b="1" u="sng" dirty="0" smtClean="0">
                <a:solidFill>
                  <a:schemeClr val="tx1"/>
                </a:solidFill>
              </a:rPr>
              <a:t>ex </a:t>
            </a:r>
            <a:r>
              <a:rPr lang="hr-HR" sz="2200" b="1" u="sng" dirty="0" err="1" smtClean="0">
                <a:solidFill>
                  <a:schemeClr val="tx1"/>
                </a:solidFill>
              </a:rPr>
              <a:t>lege</a:t>
            </a:r>
            <a:r>
              <a:rPr lang="hr-HR" sz="2200" dirty="0" smtClean="0">
                <a:solidFill>
                  <a:schemeClr val="tx1"/>
                </a:solidFill>
              </a:rPr>
              <a:t> bez naknade ono stvarno pravo (pravo vlasništva, pravo služnosti i pravo građenja) koje za vlasnika zemljišta predstavlja najmanji teret, a kojim se omogućava ostvarenje svrhe izgradnje infrastrukturne građevne.</a:t>
            </a:r>
          </a:p>
          <a:p>
            <a:pPr algn="just">
              <a:spcAft>
                <a:spcPts val="600"/>
              </a:spcAft>
            </a:pPr>
            <a:r>
              <a:rPr lang="hr-HR" sz="2200" dirty="0" smtClean="0">
                <a:solidFill>
                  <a:schemeClr val="tx1"/>
                </a:solidFill>
              </a:rPr>
              <a:t>Imovinsko pravni odnosi između vlasnika zemljišta i vlasnika infrastrukturne građevine uređuju se ugovorom koji je </a:t>
            </a:r>
            <a:r>
              <a:rPr lang="hr-HR" sz="2200" b="1" u="sng" dirty="0" smtClean="0">
                <a:solidFill>
                  <a:schemeClr val="tx1"/>
                </a:solidFill>
              </a:rPr>
              <a:t>deklaratorne prirode</a:t>
            </a:r>
            <a:r>
              <a:rPr lang="hr-HR" sz="2200" dirty="0" smtClean="0">
                <a:solidFill>
                  <a:schemeClr val="tx1"/>
                </a:solidFill>
              </a:rPr>
              <a:t> i služi kao osnova za provedbu prava stečenih temeljem ovog Zakon u zemljišnoj knjizi i drugim javnim registrima.</a:t>
            </a:r>
            <a:endParaRPr lang="hr-HR" sz="2200" dirty="0">
              <a:solidFill>
                <a:schemeClr val="tx1"/>
              </a:solidFill>
            </a:endParaRPr>
          </a:p>
        </p:txBody>
      </p:sp>
    </p:spTree>
    <p:extLst>
      <p:ext uri="{BB962C8B-B14F-4D97-AF65-F5344CB8AC3E}">
        <p14:creationId xmlns:p14="http://schemas.microsoft.com/office/powerpoint/2010/main" val="1910308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2852936"/>
            <a:ext cx="8229600" cy="1143000"/>
          </a:xfrm>
        </p:spPr>
        <p:txBody>
          <a:bodyPr/>
          <a:lstStyle/>
          <a:p>
            <a:r>
              <a:rPr lang="hr-HR" dirty="0" smtClean="0"/>
              <a:t>Hvala na pozornosti!</a:t>
            </a:r>
            <a:endParaRPr lang="hr-HR" dirty="0"/>
          </a:p>
        </p:txBody>
      </p:sp>
    </p:spTree>
    <p:extLst>
      <p:ext uri="{BB962C8B-B14F-4D97-AF65-F5344CB8AC3E}">
        <p14:creationId xmlns:p14="http://schemas.microsoft.com/office/powerpoint/2010/main" val="676207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Tije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209</TotalTime>
  <Words>458</Words>
  <Application>Microsoft Office PowerPoint</Application>
  <PresentationFormat>Prikaz na zaslonu (4:3)</PresentationFormat>
  <Paragraphs>38</Paragraphs>
  <Slides>9</Slides>
  <Notes>0</Notes>
  <HiddenSlides>0</HiddenSlides>
  <MMClips>0</MMClips>
  <ScaleCrop>false</ScaleCrop>
  <HeadingPairs>
    <vt:vector size="4" baseType="variant">
      <vt:variant>
        <vt:lpstr>Tema</vt:lpstr>
      </vt:variant>
      <vt:variant>
        <vt:i4>1</vt:i4>
      </vt:variant>
      <vt:variant>
        <vt:lpstr>Naslovi slajdova</vt:lpstr>
      </vt:variant>
      <vt:variant>
        <vt:i4>9</vt:i4>
      </vt:variant>
    </vt:vector>
  </HeadingPairs>
  <TitlesOfParts>
    <vt:vector size="10" baseType="lpstr">
      <vt:lpstr>Tema sustava Office</vt:lpstr>
      <vt:lpstr> Zakon o uređivanju imovinskopravnih odnosa u svrhu izgradnje infrastrukturnih građevina (Narodne novine br.80/11) </vt:lpstr>
      <vt:lpstr>Uvod</vt:lpstr>
      <vt:lpstr>Zakonom se uređuje:</vt:lpstr>
      <vt:lpstr>Pretpostavke</vt:lpstr>
      <vt:lpstr>Primjena u praksi</vt:lpstr>
      <vt:lpstr>Tumačenje čl.2.Zakona</vt:lpstr>
      <vt:lpstr>Problemi: </vt:lpstr>
      <vt:lpstr>Zaključak</vt:lpstr>
      <vt:lpstr>Hvala na pozornosti!</vt:lpstr>
    </vt:vector>
  </TitlesOfParts>
  <Company>Grad Zaprešić</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Zakon o uređivanju imovinskopravnih odnosa u svrhu izgradnje infrastrukturnih građevina (Narodne novine br.80/11)</dc:title>
  <dc:creator>Alen Zlacki</dc:creator>
  <cp:lastModifiedBy>Alen Zlacki</cp:lastModifiedBy>
  <cp:revision>21</cp:revision>
  <dcterms:created xsi:type="dcterms:W3CDTF">2014-04-28T05:51:16Z</dcterms:created>
  <dcterms:modified xsi:type="dcterms:W3CDTF">2014-05-13T14:49:08Z</dcterms:modified>
</cp:coreProperties>
</file>