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62" r:id="rId4"/>
    <p:sldId id="258" r:id="rId5"/>
    <p:sldId id="260" r:id="rId6"/>
    <p:sldId id="286" r:id="rId7"/>
    <p:sldId id="259" r:id="rId8"/>
    <p:sldId id="261" r:id="rId9"/>
    <p:sldId id="270" r:id="rId10"/>
    <p:sldId id="269" r:id="rId11"/>
    <p:sldId id="268" r:id="rId12"/>
    <p:sldId id="271" r:id="rId13"/>
    <p:sldId id="272" r:id="rId14"/>
    <p:sldId id="284" r:id="rId15"/>
    <p:sldId id="280" r:id="rId16"/>
    <p:sldId id="282" r:id="rId17"/>
    <p:sldId id="273" r:id="rId18"/>
    <p:sldId id="274" r:id="rId19"/>
    <p:sldId id="275" r:id="rId20"/>
    <p:sldId id="276" r:id="rId21"/>
    <p:sldId id="277" r:id="rId22"/>
    <p:sldId id="278" r:id="rId23"/>
    <p:sldId id="279" r:id="rId24"/>
    <p:sldId id="283" r:id="rId25"/>
    <p:sldId id="285" r:id="rId26"/>
    <p:sldId id="287" r:id="rId27"/>
    <p:sldId id="288" r:id="rId28"/>
  </p:sldIdLst>
  <p:sldSz cx="9144000" cy="6858000" type="screen4x3"/>
  <p:notesSz cx="6669088"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F3CE48B0-DAE1-4935-9263-06C79BDFDB62}" type="datetimeFigureOut">
              <a:rPr lang="hr-HR" smtClean="0"/>
              <a:pPr/>
              <a:t>13.5.2014</a:t>
            </a:fld>
            <a:endParaRPr lang="hr-HR"/>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76FBDF64-1968-435B-88F2-ECCEA1D56016}" type="slidenum">
              <a:rPr lang="hr-HR" smtClean="0"/>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a-I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a-IN" smtClean="0"/>
              <a:t>Click to edit Master subtitle style</a:t>
            </a:r>
            <a:endParaRPr lang="en-US"/>
          </a:p>
        </p:txBody>
      </p:sp>
      <p:sp>
        <p:nvSpPr>
          <p:cNvPr id="4" name="Date Placeholder 3"/>
          <p:cNvSpPr>
            <a:spLocks noGrp="1"/>
          </p:cNvSpPr>
          <p:nvPr>
            <p:ph type="dt" sz="half" idx="10"/>
          </p:nvPr>
        </p:nvSpPr>
        <p:spPr/>
        <p:txBody>
          <a:bodyPr/>
          <a:lstStyle/>
          <a:p>
            <a:fld id="{6B80C73D-38C0-254F-84C7-DA139F3D0025}" type="datetimeFigureOut">
              <a:rPr lang="en-US" smtClean="0"/>
              <a:pPr/>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A389E-2F21-7D42-A60F-46923E746E41}" type="slidenum">
              <a:rPr lang="en-US" smtClean="0"/>
              <a:pPr/>
              <a:t>‹#›</a:t>
            </a:fld>
            <a:endParaRPr lang="en-US"/>
          </a:p>
        </p:txBody>
      </p:sp>
    </p:spTree>
    <p:extLst>
      <p:ext uri="{BB962C8B-B14F-4D97-AF65-F5344CB8AC3E}">
        <p14:creationId xmlns:p14="http://schemas.microsoft.com/office/powerpoint/2010/main" xmlns="" val="4039327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p:txBody>
          <a:bodyPr/>
          <a:lstStyle/>
          <a:p>
            <a:fld id="{6B80C73D-38C0-254F-84C7-DA139F3D0025}" type="datetimeFigureOut">
              <a:rPr lang="en-US" smtClean="0"/>
              <a:pPr/>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A389E-2F21-7D42-A60F-46923E746E41}" type="slidenum">
              <a:rPr lang="en-US" smtClean="0"/>
              <a:pPr/>
              <a:t>‹#›</a:t>
            </a:fld>
            <a:endParaRPr lang="en-US"/>
          </a:p>
        </p:txBody>
      </p:sp>
    </p:spTree>
    <p:extLst>
      <p:ext uri="{BB962C8B-B14F-4D97-AF65-F5344CB8AC3E}">
        <p14:creationId xmlns:p14="http://schemas.microsoft.com/office/powerpoint/2010/main" xmlns="" val="4212541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a-I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p:txBody>
          <a:bodyPr/>
          <a:lstStyle/>
          <a:p>
            <a:fld id="{6B80C73D-38C0-254F-84C7-DA139F3D0025}" type="datetimeFigureOut">
              <a:rPr lang="en-US" smtClean="0"/>
              <a:pPr/>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A389E-2F21-7D42-A60F-46923E746E41}" type="slidenum">
              <a:rPr lang="en-US" smtClean="0"/>
              <a:pPr/>
              <a:t>‹#›</a:t>
            </a:fld>
            <a:endParaRPr lang="en-US"/>
          </a:p>
        </p:txBody>
      </p:sp>
    </p:spTree>
    <p:extLst>
      <p:ext uri="{BB962C8B-B14F-4D97-AF65-F5344CB8AC3E}">
        <p14:creationId xmlns:p14="http://schemas.microsoft.com/office/powerpoint/2010/main" xmlns="" val="1422650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Content Placeholder 2"/>
          <p:cNvSpPr>
            <a:spLocks noGrp="1"/>
          </p:cNvSpPr>
          <p:nvPr>
            <p:ph idx="1"/>
          </p:nvPr>
        </p:nvSpPr>
        <p:spPr/>
        <p:txBody>
          <a:body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p:txBody>
          <a:bodyPr/>
          <a:lstStyle/>
          <a:p>
            <a:fld id="{6B80C73D-38C0-254F-84C7-DA139F3D0025}" type="datetimeFigureOut">
              <a:rPr lang="en-US" smtClean="0"/>
              <a:pPr/>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A389E-2F21-7D42-A60F-46923E746E41}" type="slidenum">
              <a:rPr lang="en-US" smtClean="0"/>
              <a:pPr/>
              <a:t>‹#›</a:t>
            </a:fld>
            <a:endParaRPr lang="en-US"/>
          </a:p>
        </p:txBody>
      </p:sp>
    </p:spTree>
    <p:extLst>
      <p:ext uri="{BB962C8B-B14F-4D97-AF65-F5344CB8AC3E}">
        <p14:creationId xmlns:p14="http://schemas.microsoft.com/office/powerpoint/2010/main" xmlns="" val="334057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a-I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a-IN" smtClean="0"/>
              <a:t>Click to edit Master text styles</a:t>
            </a:r>
          </a:p>
        </p:txBody>
      </p:sp>
      <p:sp>
        <p:nvSpPr>
          <p:cNvPr id="4" name="Date Placeholder 3"/>
          <p:cNvSpPr>
            <a:spLocks noGrp="1"/>
          </p:cNvSpPr>
          <p:nvPr>
            <p:ph type="dt" sz="half" idx="10"/>
          </p:nvPr>
        </p:nvSpPr>
        <p:spPr/>
        <p:txBody>
          <a:bodyPr/>
          <a:lstStyle/>
          <a:p>
            <a:fld id="{6B80C73D-38C0-254F-84C7-DA139F3D0025}" type="datetimeFigureOut">
              <a:rPr lang="en-US" smtClean="0"/>
              <a:pPr/>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A389E-2F21-7D42-A60F-46923E746E41}" type="slidenum">
              <a:rPr lang="en-US" smtClean="0"/>
              <a:pPr/>
              <a:t>‹#›</a:t>
            </a:fld>
            <a:endParaRPr lang="en-US"/>
          </a:p>
        </p:txBody>
      </p:sp>
    </p:spTree>
    <p:extLst>
      <p:ext uri="{BB962C8B-B14F-4D97-AF65-F5344CB8AC3E}">
        <p14:creationId xmlns:p14="http://schemas.microsoft.com/office/powerpoint/2010/main" xmlns="" val="514625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5" name="Date Placeholder 4"/>
          <p:cNvSpPr>
            <a:spLocks noGrp="1"/>
          </p:cNvSpPr>
          <p:nvPr>
            <p:ph type="dt" sz="half" idx="10"/>
          </p:nvPr>
        </p:nvSpPr>
        <p:spPr/>
        <p:txBody>
          <a:bodyPr/>
          <a:lstStyle/>
          <a:p>
            <a:fld id="{6B80C73D-38C0-254F-84C7-DA139F3D0025}" type="datetimeFigureOut">
              <a:rPr lang="en-US" smtClean="0"/>
              <a:pPr/>
              <a:t>5/13/2014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A389E-2F21-7D42-A60F-46923E746E41}" type="slidenum">
              <a:rPr lang="en-US" smtClean="0"/>
              <a:pPr/>
              <a:t>‹#›</a:t>
            </a:fld>
            <a:endParaRPr lang="en-US"/>
          </a:p>
        </p:txBody>
      </p:sp>
    </p:spTree>
    <p:extLst>
      <p:ext uri="{BB962C8B-B14F-4D97-AF65-F5344CB8AC3E}">
        <p14:creationId xmlns:p14="http://schemas.microsoft.com/office/powerpoint/2010/main" xmlns="" val="786544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a-I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a-I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a-I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7" name="Date Placeholder 6"/>
          <p:cNvSpPr>
            <a:spLocks noGrp="1"/>
          </p:cNvSpPr>
          <p:nvPr>
            <p:ph type="dt" sz="half" idx="10"/>
          </p:nvPr>
        </p:nvSpPr>
        <p:spPr/>
        <p:txBody>
          <a:bodyPr/>
          <a:lstStyle/>
          <a:p>
            <a:fld id="{6B80C73D-38C0-254F-84C7-DA139F3D0025}" type="datetimeFigureOut">
              <a:rPr lang="en-US" smtClean="0"/>
              <a:pPr/>
              <a:t>5/13/2014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FA389E-2F21-7D42-A60F-46923E746E41}" type="slidenum">
              <a:rPr lang="en-US" smtClean="0"/>
              <a:pPr/>
              <a:t>‹#›</a:t>
            </a:fld>
            <a:endParaRPr lang="en-US"/>
          </a:p>
        </p:txBody>
      </p:sp>
    </p:spTree>
    <p:extLst>
      <p:ext uri="{BB962C8B-B14F-4D97-AF65-F5344CB8AC3E}">
        <p14:creationId xmlns:p14="http://schemas.microsoft.com/office/powerpoint/2010/main" xmlns="" val="722719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Date Placeholder 2"/>
          <p:cNvSpPr>
            <a:spLocks noGrp="1"/>
          </p:cNvSpPr>
          <p:nvPr>
            <p:ph type="dt" sz="half" idx="10"/>
          </p:nvPr>
        </p:nvSpPr>
        <p:spPr/>
        <p:txBody>
          <a:bodyPr/>
          <a:lstStyle/>
          <a:p>
            <a:fld id="{6B80C73D-38C0-254F-84C7-DA139F3D0025}" type="datetimeFigureOut">
              <a:rPr lang="en-US" smtClean="0"/>
              <a:pPr/>
              <a:t>5/13/2014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FA389E-2F21-7D42-A60F-46923E746E41}" type="slidenum">
              <a:rPr lang="en-US" smtClean="0"/>
              <a:pPr/>
              <a:t>‹#›</a:t>
            </a:fld>
            <a:endParaRPr lang="en-US"/>
          </a:p>
        </p:txBody>
      </p:sp>
    </p:spTree>
    <p:extLst>
      <p:ext uri="{BB962C8B-B14F-4D97-AF65-F5344CB8AC3E}">
        <p14:creationId xmlns:p14="http://schemas.microsoft.com/office/powerpoint/2010/main" xmlns="" val="421995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80C73D-38C0-254F-84C7-DA139F3D0025}" type="datetimeFigureOut">
              <a:rPr lang="en-US" smtClean="0"/>
              <a:pPr/>
              <a:t>5/13/2014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FA389E-2F21-7D42-A60F-46923E746E41}" type="slidenum">
              <a:rPr lang="en-US" smtClean="0"/>
              <a:pPr/>
              <a:t>‹#›</a:t>
            </a:fld>
            <a:endParaRPr lang="en-US"/>
          </a:p>
        </p:txBody>
      </p:sp>
    </p:spTree>
    <p:extLst>
      <p:ext uri="{BB962C8B-B14F-4D97-AF65-F5344CB8AC3E}">
        <p14:creationId xmlns:p14="http://schemas.microsoft.com/office/powerpoint/2010/main" xmlns="" val="4137729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a-I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a-IN" smtClean="0"/>
              <a:t>Click to edit Master text styles</a:t>
            </a:r>
          </a:p>
        </p:txBody>
      </p:sp>
      <p:sp>
        <p:nvSpPr>
          <p:cNvPr id="5" name="Date Placeholder 4"/>
          <p:cNvSpPr>
            <a:spLocks noGrp="1"/>
          </p:cNvSpPr>
          <p:nvPr>
            <p:ph type="dt" sz="half" idx="10"/>
          </p:nvPr>
        </p:nvSpPr>
        <p:spPr/>
        <p:txBody>
          <a:bodyPr/>
          <a:lstStyle/>
          <a:p>
            <a:fld id="{6B80C73D-38C0-254F-84C7-DA139F3D0025}" type="datetimeFigureOut">
              <a:rPr lang="en-US" smtClean="0"/>
              <a:pPr/>
              <a:t>5/13/2014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A389E-2F21-7D42-A60F-46923E746E41}" type="slidenum">
              <a:rPr lang="en-US" smtClean="0"/>
              <a:pPr/>
              <a:t>‹#›</a:t>
            </a:fld>
            <a:endParaRPr lang="en-US"/>
          </a:p>
        </p:txBody>
      </p:sp>
    </p:spTree>
    <p:extLst>
      <p:ext uri="{BB962C8B-B14F-4D97-AF65-F5344CB8AC3E}">
        <p14:creationId xmlns:p14="http://schemas.microsoft.com/office/powerpoint/2010/main" xmlns="" val="695662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a-I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a-IN" smtClean="0"/>
              <a:t>Click to edit Master text styles</a:t>
            </a:r>
          </a:p>
        </p:txBody>
      </p:sp>
      <p:sp>
        <p:nvSpPr>
          <p:cNvPr id="5" name="Date Placeholder 4"/>
          <p:cNvSpPr>
            <a:spLocks noGrp="1"/>
          </p:cNvSpPr>
          <p:nvPr>
            <p:ph type="dt" sz="half" idx="10"/>
          </p:nvPr>
        </p:nvSpPr>
        <p:spPr/>
        <p:txBody>
          <a:bodyPr/>
          <a:lstStyle/>
          <a:p>
            <a:fld id="{6B80C73D-38C0-254F-84C7-DA139F3D0025}" type="datetimeFigureOut">
              <a:rPr lang="en-US" smtClean="0"/>
              <a:pPr/>
              <a:t>5/13/2014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A389E-2F21-7D42-A60F-46923E746E41}" type="slidenum">
              <a:rPr lang="en-US" smtClean="0"/>
              <a:pPr/>
              <a:t>‹#›</a:t>
            </a:fld>
            <a:endParaRPr lang="en-US"/>
          </a:p>
        </p:txBody>
      </p:sp>
    </p:spTree>
    <p:extLst>
      <p:ext uri="{BB962C8B-B14F-4D97-AF65-F5344CB8AC3E}">
        <p14:creationId xmlns:p14="http://schemas.microsoft.com/office/powerpoint/2010/main" xmlns="" val="471480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a-IN"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80C73D-38C0-254F-84C7-DA139F3D0025}" type="datetimeFigureOut">
              <a:rPr lang="en-US" smtClean="0"/>
              <a:pPr/>
              <a:t>5/13/2014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FA389E-2F21-7D42-A60F-46923E746E41}" type="slidenum">
              <a:rPr lang="en-US" smtClean="0"/>
              <a:pPr/>
              <a:t>‹#›</a:t>
            </a:fld>
            <a:endParaRPr lang="en-US"/>
          </a:p>
        </p:txBody>
      </p:sp>
    </p:spTree>
    <p:extLst>
      <p:ext uri="{BB962C8B-B14F-4D97-AF65-F5344CB8AC3E}">
        <p14:creationId xmlns:p14="http://schemas.microsoft.com/office/powerpoint/2010/main" xmlns="" val="1727626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5.gif"/><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5.gif"/><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5.gif"/><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5.gif"/><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5.gif"/><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hyperlink" Target="http://novine.novilist.hr/default.asp?WCI=Rubrike&amp;WCU=285A285C2863285C2863285A28582859285B2863287A287128632863285E285E2858285B285E285A28632863286328582863K" TargetMode="Externa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5.gif"/><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53654"/>
            <a:ext cx="7772400" cy="2853720"/>
          </a:xfrm>
        </p:spPr>
        <p:txBody>
          <a:bodyPr>
            <a:normAutofit fontScale="90000"/>
          </a:bodyPr>
          <a:lstStyle/>
          <a:p>
            <a:r>
              <a:rPr lang="ta-IN" sz="3600" b="1" dirty="0" smtClean="0">
                <a:solidFill>
                  <a:schemeClr val="bg2">
                    <a:lumMod val="50000"/>
                  </a:schemeClr>
                </a:solidFill>
                <a:latin typeface="Verdana"/>
                <a:cs typeface="Verdana"/>
              </a:rPr>
              <a:t>STANOVI I POSLOVNI PROSTORI</a:t>
            </a:r>
            <a:r>
              <a:rPr lang="ta-IN" sz="2800" b="1" dirty="0" smtClean="0">
                <a:solidFill>
                  <a:schemeClr val="bg2">
                    <a:lumMod val="50000"/>
                  </a:schemeClr>
                </a:solidFill>
                <a:latin typeface="Verdana"/>
                <a:cs typeface="Verdana"/>
              </a:rPr>
              <a:t/>
            </a:r>
            <a:br>
              <a:rPr lang="ta-IN" sz="2800" b="1" dirty="0" smtClean="0">
                <a:solidFill>
                  <a:schemeClr val="bg2">
                    <a:lumMod val="50000"/>
                  </a:schemeClr>
                </a:solidFill>
                <a:latin typeface="Verdana"/>
                <a:cs typeface="Verdana"/>
              </a:rPr>
            </a:br>
            <a:r>
              <a:rPr lang="ta-IN" sz="2800" b="1" dirty="0" smtClean="0">
                <a:solidFill>
                  <a:schemeClr val="bg2">
                    <a:lumMod val="50000"/>
                  </a:schemeClr>
                </a:solidFill>
                <a:latin typeface="Verdana"/>
                <a:cs typeface="Verdana"/>
              </a:rPr>
              <a:t/>
            </a:r>
            <a:br>
              <a:rPr lang="ta-IN" sz="2800" b="1" dirty="0" smtClean="0">
                <a:solidFill>
                  <a:schemeClr val="bg2">
                    <a:lumMod val="50000"/>
                  </a:schemeClr>
                </a:solidFill>
                <a:latin typeface="Verdana"/>
                <a:cs typeface="Verdana"/>
              </a:rPr>
            </a:br>
            <a:r>
              <a:rPr lang="ta-IN" sz="2000" dirty="0" smtClean="0">
                <a:solidFill>
                  <a:schemeClr val="bg1">
                    <a:lumMod val="50000"/>
                  </a:schemeClr>
                </a:solidFill>
                <a:latin typeface="Verdana"/>
                <a:cs typeface="Verdana"/>
              </a:rPr>
              <a:t>u vlasništvu i/ili suvlasništvu</a:t>
            </a:r>
            <a:r>
              <a:rPr lang="ta-IN" sz="2800" dirty="0" smtClean="0">
                <a:latin typeface="Verdana"/>
                <a:cs typeface="Verdana"/>
              </a:rPr>
              <a:t/>
            </a:r>
            <a:br>
              <a:rPr lang="ta-IN" sz="2800" dirty="0" smtClean="0">
                <a:latin typeface="Verdana"/>
                <a:cs typeface="Verdana"/>
              </a:rPr>
            </a:br>
            <a:r>
              <a:rPr lang="ta-IN" sz="3100" dirty="0" smtClean="0">
                <a:solidFill>
                  <a:srgbClr val="0000FF"/>
                </a:solidFill>
                <a:latin typeface="Verdana"/>
                <a:cs typeface="Verdana"/>
              </a:rPr>
              <a:t>Republike Hrvatske</a:t>
            </a:r>
            <a:r>
              <a:rPr lang="ta-IN" sz="2800" dirty="0" smtClean="0">
                <a:latin typeface="Verdana"/>
                <a:cs typeface="Verdana"/>
              </a:rPr>
              <a:t/>
            </a:r>
            <a:br>
              <a:rPr lang="ta-IN" sz="2800" dirty="0" smtClean="0">
                <a:latin typeface="Verdana"/>
                <a:cs typeface="Verdana"/>
              </a:rPr>
            </a:br>
            <a:r>
              <a:rPr lang="ta-IN" sz="2800" dirty="0" smtClean="0">
                <a:latin typeface="Verdana"/>
                <a:cs typeface="Verdana"/>
              </a:rPr>
              <a:t/>
            </a:r>
            <a:br>
              <a:rPr lang="ta-IN" sz="2800" dirty="0" smtClean="0">
                <a:latin typeface="Verdana"/>
                <a:cs typeface="Verdana"/>
              </a:rPr>
            </a:br>
            <a:r>
              <a:rPr lang="ta-IN" sz="2000" dirty="0" smtClean="0">
                <a:solidFill>
                  <a:srgbClr val="7F7F7F"/>
                </a:solidFill>
                <a:latin typeface="Verdana"/>
                <a:cs typeface="Verdana"/>
              </a:rPr>
              <a:t>koji se nalaze na području</a:t>
            </a:r>
            <a:r>
              <a:rPr lang="ta-IN" sz="2000" b="1" dirty="0">
                <a:solidFill>
                  <a:srgbClr val="7F7F7F"/>
                </a:solidFill>
                <a:latin typeface="Verdana"/>
                <a:cs typeface="Verdana"/>
              </a:rPr>
              <a:t/>
            </a:r>
            <a:br>
              <a:rPr lang="ta-IN" sz="2000" b="1" dirty="0">
                <a:solidFill>
                  <a:srgbClr val="7F7F7F"/>
                </a:solidFill>
                <a:latin typeface="Verdana"/>
                <a:cs typeface="Verdana"/>
              </a:rPr>
            </a:br>
            <a:r>
              <a:rPr lang="ta-IN" sz="3100" dirty="0" smtClean="0">
                <a:solidFill>
                  <a:srgbClr val="FF0000"/>
                </a:solidFill>
                <a:latin typeface="Verdana"/>
                <a:cs typeface="Verdana"/>
              </a:rPr>
              <a:t>Grada Rijeke</a:t>
            </a:r>
            <a:endParaRPr lang="en-US" sz="3100" dirty="0">
              <a:solidFill>
                <a:srgbClr val="FF0000"/>
              </a:solidFill>
              <a:latin typeface="Verdana"/>
              <a:cs typeface="Verdana"/>
            </a:endParaRPr>
          </a:p>
        </p:txBody>
      </p:sp>
      <p:sp>
        <p:nvSpPr>
          <p:cNvPr id="3" name="Subtitle 2"/>
          <p:cNvSpPr>
            <a:spLocks noGrp="1"/>
          </p:cNvSpPr>
          <p:nvPr>
            <p:ph type="subTitle" idx="1"/>
          </p:nvPr>
        </p:nvSpPr>
        <p:spPr>
          <a:xfrm>
            <a:off x="907183" y="4849664"/>
            <a:ext cx="7323447" cy="1600061"/>
          </a:xfrm>
        </p:spPr>
        <p:txBody>
          <a:bodyPr>
            <a:normAutofit/>
          </a:bodyPr>
          <a:lstStyle/>
          <a:p>
            <a:r>
              <a:rPr lang="ta-IN" sz="2000" dirty="0" smtClean="0">
                <a:solidFill>
                  <a:srgbClr val="948A54"/>
                </a:solidFill>
              </a:rPr>
              <a:t>Vladimir Benac</a:t>
            </a:r>
          </a:p>
          <a:p>
            <a:r>
              <a:rPr lang="ta-IN" sz="1800" dirty="0" smtClean="0">
                <a:solidFill>
                  <a:srgbClr val="7F7F7F"/>
                </a:solidFill>
              </a:rPr>
              <a:t>Pročelnik</a:t>
            </a:r>
          </a:p>
          <a:p>
            <a:endParaRPr lang="ta-IN" sz="1800" dirty="0" smtClean="0">
              <a:solidFill>
                <a:srgbClr val="7F7F7F"/>
              </a:solidFill>
            </a:endParaRPr>
          </a:p>
          <a:p>
            <a:r>
              <a:rPr lang="ta-IN" sz="1800" dirty="0" smtClean="0">
                <a:solidFill>
                  <a:srgbClr val="7F7F7F"/>
                </a:solidFill>
              </a:rPr>
              <a:t>Grad Rijeka, Odjel gradske uprave za gospodarenje imovinom</a:t>
            </a:r>
            <a:endParaRPr lang="en-US" sz="1800" dirty="0">
              <a:solidFill>
                <a:srgbClr val="7F7F7F"/>
              </a:solidFill>
            </a:endParaRPr>
          </a:p>
        </p:txBody>
      </p:sp>
      <p:pic>
        <p:nvPicPr>
          <p:cNvPr id="7" name="Picture 6" descr="BU005219.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079455" y="4318826"/>
            <a:ext cx="951289" cy="287352"/>
          </a:xfrm>
          <a:prstGeom prst="rect">
            <a:avLst/>
          </a:prstGeom>
        </p:spPr>
      </p:pic>
      <p:pic>
        <p:nvPicPr>
          <p:cNvPr id="10" name="Picture 9" descr="LS012494.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230629" y="5913808"/>
            <a:ext cx="761579" cy="799854"/>
          </a:xfrm>
          <a:prstGeom prst="rect">
            <a:avLst/>
          </a:prstGeom>
        </p:spPr>
      </p:pic>
      <p:pic>
        <p:nvPicPr>
          <p:cNvPr id="11" name="Picture 10" descr="BU005295.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32208" y="230939"/>
            <a:ext cx="758471" cy="610332"/>
          </a:xfrm>
          <a:prstGeom prst="rect">
            <a:avLst/>
          </a:prstGeom>
        </p:spPr>
      </p:pic>
      <p:pic>
        <p:nvPicPr>
          <p:cNvPr id="12" name="Picture 11"/>
          <p:cNvPicPr>
            <a:picLocks noChangeAspect="1"/>
          </p:cNvPicPr>
          <p:nvPr/>
        </p:nvPicPr>
        <p:blipFill>
          <a:blip r:embed="rId5"/>
          <a:stretch>
            <a:fillRect/>
          </a:stretch>
        </p:blipFill>
        <p:spPr>
          <a:xfrm>
            <a:off x="310040" y="6101089"/>
            <a:ext cx="366224" cy="546588"/>
          </a:xfrm>
          <a:prstGeom prst="rect">
            <a:avLst/>
          </a:prstGeom>
        </p:spPr>
      </p:pic>
      <p:pic>
        <p:nvPicPr>
          <p:cNvPr id="8" name="Picture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324528" y="230939"/>
            <a:ext cx="667680" cy="801216"/>
          </a:xfrm>
          <a:prstGeom prst="rect">
            <a:avLst/>
          </a:prstGeom>
        </p:spPr>
      </p:pic>
    </p:spTree>
    <p:extLst>
      <p:ext uri="{BB962C8B-B14F-4D97-AF65-F5344CB8AC3E}">
        <p14:creationId xmlns:p14="http://schemas.microsoft.com/office/powerpoint/2010/main" xmlns="" val="141677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sz="3200" dirty="0" smtClean="0">
                <a:solidFill>
                  <a:srgbClr val="948A54"/>
                </a:solidFill>
                <a:latin typeface="Verdana"/>
                <a:cs typeface="Verdana"/>
              </a:rPr>
              <a:t>ODAKLE RH</a:t>
            </a:r>
            <a:br>
              <a:rPr lang="pl-PL" sz="3200" dirty="0" smtClean="0">
                <a:solidFill>
                  <a:srgbClr val="948A54"/>
                </a:solidFill>
                <a:latin typeface="Verdana"/>
                <a:cs typeface="Verdana"/>
              </a:rPr>
            </a:br>
            <a:r>
              <a:rPr lang="pl-PL" sz="3200" dirty="0" smtClean="0">
                <a:solidFill>
                  <a:srgbClr val="948A54"/>
                </a:solidFill>
                <a:latin typeface="Verdana"/>
                <a:cs typeface="Verdana"/>
              </a:rPr>
              <a:t>POSLOVNI PROSTORI</a:t>
            </a:r>
            <a:r>
              <a:rPr lang="ta-IN" sz="3200" dirty="0" smtClean="0">
                <a:solidFill>
                  <a:srgbClr val="948A54"/>
                </a:solidFill>
                <a:latin typeface="Verdana"/>
                <a:cs typeface="Verdana"/>
              </a:rPr>
              <a:t>?</a:t>
            </a:r>
            <a:endParaRPr lang="en-US" sz="3200" dirty="0">
              <a:solidFill>
                <a:srgbClr val="948A54"/>
              </a:solidFill>
              <a:latin typeface="Verdana"/>
              <a:cs typeface="Verdana"/>
            </a:endParaRPr>
          </a:p>
        </p:txBody>
      </p:sp>
      <p:sp>
        <p:nvSpPr>
          <p:cNvPr id="3" name="Content Placeholder 2"/>
          <p:cNvSpPr>
            <a:spLocks noGrp="1"/>
          </p:cNvSpPr>
          <p:nvPr>
            <p:ph idx="1"/>
          </p:nvPr>
        </p:nvSpPr>
        <p:spPr>
          <a:xfrm>
            <a:off x="457200" y="1627632"/>
            <a:ext cx="8229600" cy="4498531"/>
          </a:xfrm>
        </p:spPr>
        <p:txBody>
          <a:bodyPr>
            <a:normAutofit/>
          </a:bodyPr>
          <a:lstStyle/>
          <a:p>
            <a:pPr algn="ctr">
              <a:buNone/>
            </a:pPr>
            <a:r>
              <a:rPr lang="hr-HR" sz="1400" dirty="0" smtClean="0">
                <a:solidFill>
                  <a:schemeClr val="bg2">
                    <a:lumMod val="50000"/>
                  </a:schemeClr>
                </a:solidFill>
                <a:latin typeface="Verdana"/>
                <a:cs typeface="Verdana"/>
              </a:rPr>
              <a:t>“PODRŽAVLJANJEM” DRUŠTVENOG VLASNIŠTVA</a:t>
            </a:r>
          </a:p>
          <a:p>
            <a:pPr algn="just">
              <a:buNone/>
            </a:pPr>
            <a:endParaRPr lang="hr-HR" sz="1400" dirty="0" smtClean="0">
              <a:solidFill>
                <a:schemeClr val="bg1">
                  <a:lumMod val="50000"/>
                </a:schemeClr>
              </a:solidFill>
              <a:latin typeface="Verdana"/>
              <a:cs typeface="Verdana"/>
            </a:endParaRPr>
          </a:p>
          <a:p>
            <a:pPr algn="just">
              <a:buNone/>
            </a:pPr>
            <a:endParaRPr lang="hr-HR" sz="1400" dirty="0" smtClean="0">
              <a:solidFill>
                <a:schemeClr val="bg1">
                  <a:lumMod val="50000"/>
                </a:schemeClr>
              </a:solidFill>
              <a:latin typeface="Verdana"/>
              <a:cs typeface="Verdana"/>
            </a:endParaRPr>
          </a:p>
          <a:p>
            <a:pPr algn="just">
              <a:buNone/>
            </a:pPr>
            <a:endParaRPr lang="hr-HR" sz="1400" dirty="0" smtClean="0">
              <a:solidFill>
                <a:schemeClr val="bg1">
                  <a:lumMod val="50000"/>
                </a:schemeClr>
              </a:solidFill>
              <a:latin typeface="Verdana"/>
              <a:cs typeface="Verdana"/>
            </a:endParaRPr>
          </a:p>
          <a:p>
            <a:pPr algn="just"/>
            <a:r>
              <a:rPr lang="hr-HR" sz="1400" dirty="0" smtClean="0">
                <a:solidFill>
                  <a:schemeClr val="bg1">
                    <a:lumMod val="50000"/>
                  </a:schemeClr>
                </a:solidFill>
                <a:latin typeface="Verdana"/>
                <a:cs typeface="Verdana"/>
              </a:rPr>
              <a:t>uknjižbom u zemljišnu knjigu u odnosu na nekretnine na kojima je bilo uknjiženo društveno vlasništvo ili </a:t>
            </a:r>
            <a:r>
              <a:rPr lang="hr-HR" sz="1400" b="1" dirty="0" smtClean="0">
                <a:solidFill>
                  <a:schemeClr val="bg1">
                    <a:lumMod val="50000"/>
                  </a:schemeClr>
                </a:solidFill>
                <a:latin typeface="Verdana"/>
                <a:cs typeface="Verdana"/>
              </a:rPr>
              <a:t>općenarodna imovina bez upisanog titulara korištenja </a:t>
            </a:r>
            <a:r>
              <a:rPr lang="hr-HR" sz="1400" dirty="0" smtClean="0">
                <a:solidFill>
                  <a:schemeClr val="bg1">
                    <a:lumMod val="50000"/>
                  </a:schemeClr>
                </a:solidFill>
                <a:latin typeface="Verdana"/>
                <a:cs typeface="Verdana"/>
              </a:rPr>
              <a:t>ili društveno vlasništvo s pravom korištenja ex društvenog  poduzeća koje nekretninu </a:t>
            </a:r>
            <a:r>
              <a:rPr lang="hr-HR" sz="1400" b="1" dirty="0" smtClean="0">
                <a:solidFill>
                  <a:schemeClr val="bg1">
                    <a:lumMod val="50000"/>
                  </a:schemeClr>
                </a:solidFill>
                <a:latin typeface="Verdana"/>
                <a:cs typeface="Verdana"/>
              </a:rPr>
              <a:t>nije unijelo u temeljni kapital</a:t>
            </a:r>
            <a:r>
              <a:rPr lang="hr-HR" sz="1400" dirty="0" smtClean="0">
                <a:solidFill>
                  <a:schemeClr val="bg1">
                    <a:lumMod val="50000"/>
                  </a:schemeClr>
                </a:solidFill>
                <a:latin typeface="Verdana"/>
                <a:cs typeface="Verdana"/>
              </a:rPr>
              <a:t>;</a:t>
            </a:r>
          </a:p>
          <a:p>
            <a:pPr algn="just"/>
            <a:endParaRPr lang="hr-HR" sz="1400" dirty="0" smtClean="0">
              <a:solidFill>
                <a:schemeClr val="bg1">
                  <a:lumMod val="50000"/>
                </a:schemeClr>
              </a:solidFill>
              <a:latin typeface="Verdana"/>
              <a:cs typeface="Verdana"/>
            </a:endParaRPr>
          </a:p>
          <a:p>
            <a:pPr algn="just"/>
            <a:r>
              <a:rPr lang="hr-HR" sz="1400" dirty="0" smtClean="0">
                <a:solidFill>
                  <a:schemeClr val="bg1">
                    <a:lumMod val="50000"/>
                  </a:schemeClr>
                </a:solidFill>
                <a:latin typeface="Verdana"/>
                <a:cs typeface="Verdana"/>
              </a:rPr>
              <a:t>na temelju pravomoćnih rješenja upravnog tijela, </a:t>
            </a:r>
            <a:r>
              <a:rPr lang="hr-HR" sz="1400" b="1" dirty="0" smtClean="0">
                <a:solidFill>
                  <a:schemeClr val="bg1">
                    <a:lumMod val="50000"/>
                  </a:schemeClr>
                </a:solidFill>
                <a:latin typeface="Verdana"/>
                <a:cs typeface="Verdana"/>
              </a:rPr>
              <a:t>temeljem članka 77. Zakona o naknadi</a:t>
            </a:r>
            <a:r>
              <a:rPr lang="hr-HR" sz="1400" dirty="0" smtClean="0">
                <a:solidFill>
                  <a:schemeClr val="bg1">
                    <a:lumMod val="50000"/>
                  </a:schemeClr>
                </a:solidFill>
                <a:latin typeface="Verdana"/>
                <a:cs typeface="Verdana"/>
              </a:rPr>
              <a:t>, u slučajevima kada zahtjev za naknadu nije bio podnesen ili je podnositelj zahtjeva pravomoćno odbijen, bez obzira na stanje upisa u zemljišnim knjigama;</a:t>
            </a:r>
            <a:endParaRPr lang="ta-IN" sz="1900" dirty="0" smtClean="0">
              <a:solidFill>
                <a:schemeClr val="bg1">
                  <a:lumMod val="50000"/>
                </a:schemeClr>
              </a:solidFill>
              <a:latin typeface="Verdana"/>
              <a:cs typeface="Verdana"/>
            </a:endParaRPr>
          </a:p>
          <a:p>
            <a:endParaRPr lang="en-US" sz="2400" dirty="0">
              <a:latin typeface="Verdana"/>
              <a:cs typeface="Verdana"/>
            </a:endParaRPr>
          </a:p>
        </p:txBody>
      </p:sp>
      <p:pic>
        <p:nvPicPr>
          <p:cNvPr id="4" name="Picture 3" descr="LS012494.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30629" y="5913808"/>
            <a:ext cx="761579" cy="799854"/>
          </a:xfrm>
          <a:prstGeom prst="rect">
            <a:avLst/>
          </a:prstGeom>
        </p:spPr>
      </p:pic>
      <p:pic>
        <p:nvPicPr>
          <p:cNvPr id="5" name="Picture 4" descr="BU00529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2208" y="230939"/>
            <a:ext cx="758471" cy="610332"/>
          </a:xfrm>
          <a:prstGeom prst="rect">
            <a:avLst/>
          </a:prstGeom>
        </p:spPr>
      </p:pic>
      <p:sp>
        <p:nvSpPr>
          <p:cNvPr id="6" name="Subtitle 2"/>
          <p:cNvSpPr txBox="1">
            <a:spLocks/>
          </p:cNvSpPr>
          <p:nvPr/>
        </p:nvSpPr>
        <p:spPr>
          <a:xfrm>
            <a:off x="907183" y="6334267"/>
            <a:ext cx="7323447" cy="3793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ta-IN" sz="1200" dirty="0" smtClean="0">
                <a:solidFill>
                  <a:srgbClr val="7F7F7F"/>
                </a:solidFill>
              </a:rPr>
              <a:t>Grad Rijeka, Odjel gradske uprave za gospodarenje imovinom</a:t>
            </a:r>
            <a:endParaRPr lang="en-US" sz="1200" dirty="0">
              <a:solidFill>
                <a:srgbClr val="7F7F7F"/>
              </a:solidFill>
            </a:endParaRPr>
          </a:p>
        </p:txBody>
      </p:sp>
      <p:pic>
        <p:nvPicPr>
          <p:cNvPr id="7" name="Picture 6"/>
          <p:cNvPicPr>
            <a:picLocks noChangeAspect="1"/>
          </p:cNvPicPr>
          <p:nvPr/>
        </p:nvPicPr>
        <p:blipFill>
          <a:blip r:embed="rId4"/>
          <a:stretch>
            <a:fillRect/>
          </a:stretch>
        </p:blipFill>
        <p:spPr>
          <a:xfrm>
            <a:off x="310040" y="6101089"/>
            <a:ext cx="366224" cy="546588"/>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324528" y="230939"/>
            <a:ext cx="667680" cy="801216"/>
          </a:xfrm>
          <a:prstGeom prst="rect">
            <a:avLst/>
          </a:prstGeom>
        </p:spPr>
      </p:pic>
    </p:spTree>
    <p:extLst>
      <p:ext uri="{BB962C8B-B14F-4D97-AF65-F5344CB8AC3E}">
        <p14:creationId xmlns:p14="http://schemas.microsoft.com/office/powerpoint/2010/main" xmlns="" val="1817571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sz="3200" dirty="0" smtClean="0">
                <a:solidFill>
                  <a:srgbClr val="948A54"/>
                </a:solidFill>
                <a:latin typeface="Verdana"/>
                <a:cs typeface="Verdana"/>
              </a:rPr>
              <a:t>ODAKLE GRADOVIMA STANOVI</a:t>
            </a:r>
            <a:br>
              <a:rPr lang="pl-PL" sz="3200" dirty="0" smtClean="0">
                <a:solidFill>
                  <a:srgbClr val="948A54"/>
                </a:solidFill>
                <a:latin typeface="Verdana"/>
                <a:cs typeface="Verdana"/>
              </a:rPr>
            </a:br>
            <a:r>
              <a:rPr lang="pl-PL" sz="3200" dirty="0" smtClean="0">
                <a:solidFill>
                  <a:srgbClr val="948A54"/>
                </a:solidFill>
                <a:latin typeface="Verdana"/>
                <a:cs typeface="Verdana"/>
              </a:rPr>
              <a:t>I POSLOVNI PROSTORI</a:t>
            </a:r>
            <a:r>
              <a:rPr lang="ta-IN" sz="3200" dirty="0" smtClean="0">
                <a:solidFill>
                  <a:srgbClr val="948A54"/>
                </a:solidFill>
                <a:latin typeface="Verdana"/>
                <a:cs typeface="Verdana"/>
              </a:rPr>
              <a:t>?</a:t>
            </a:r>
            <a:endParaRPr lang="en-US" sz="3200" dirty="0">
              <a:solidFill>
                <a:srgbClr val="948A54"/>
              </a:solidFill>
              <a:latin typeface="Verdana"/>
              <a:cs typeface="Verdana"/>
            </a:endParaRPr>
          </a:p>
        </p:txBody>
      </p:sp>
      <p:sp>
        <p:nvSpPr>
          <p:cNvPr id="3" name="Content Placeholder 2"/>
          <p:cNvSpPr>
            <a:spLocks noGrp="1"/>
          </p:cNvSpPr>
          <p:nvPr>
            <p:ph idx="1"/>
          </p:nvPr>
        </p:nvSpPr>
        <p:spPr>
          <a:xfrm>
            <a:off x="457200" y="1709928"/>
            <a:ext cx="8229600" cy="4416235"/>
          </a:xfrm>
        </p:spPr>
        <p:txBody>
          <a:bodyPr>
            <a:normAutofit lnSpcReduction="10000"/>
          </a:bodyPr>
          <a:lstStyle/>
          <a:p>
            <a:pPr algn="just"/>
            <a:r>
              <a:rPr lang="hr-HR" sz="1200" dirty="0" smtClean="0">
                <a:solidFill>
                  <a:schemeClr val="bg1">
                    <a:lumMod val="50000"/>
                  </a:schemeClr>
                </a:solidFill>
                <a:latin typeface="Verdana"/>
                <a:cs typeface="Verdana"/>
              </a:rPr>
              <a:t>Grad Rijeka je po svojim pravnim prednicima stekao pravo upravljanja i raspolaganja stanovima i poslovnim prostorima koji su ranijim vlasnicima </a:t>
            </a:r>
            <a:r>
              <a:rPr lang="hr-HR" sz="1200" b="1" dirty="0" smtClean="0">
                <a:solidFill>
                  <a:schemeClr val="bg1">
                    <a:lumMod val="50000"/>
                  </a:schemeClr>
                </a:solidFill>
                <a:latin typeface="Verdana"/>
                <a:cs typeface="Verdana"/>
              </a:rPr>
              <a:t>oduzeti temeljem akata o  nacionalizaciji ili konfiskaciji</a:t>
            </a:r>
            <a:r>
              <a:rPr lang="hr-HR" sz="1200" dirty="0" smtClean="0">
                <a:solidFill>
                  <a:schemeClr val="bg1">
                    <a:lumMod val="50000"/>
                  </a:schemeClr>
                </a:solidFill>
                <a:latin typeface="Verdana"/>
                <a:cs typeface="Verdana"/>
              </a:rPr>
              <a:t>, sukladno Zakonu o vlasništvu na dijelovima zgrada iz 1959. godine.</a:t>
            </a:r>
          </a:p>
          <a:p>
            <a:endParaRPr lang="hr-HR" sz="1200" dirty="0" smtClean="0">
              <a:solidFill>
                <a:schemeClr val="bg1">
                  <a:lumMod val="50000"/>
                </a:schemeClr>
              </a:solidFill>
              <a:latin typeface="Verdana"/>
              <a:cs typeface="Verdana"/>
            </a:endParaRPr>
          </a:p>
          <a:p>
            <a:pPr algn="just"/>
            <a:r>
              <a:rPr lang="hr-HR" sz="1200" dirty="0" smtClean="0">
                <a:solidFill>
                  <a:schemeClr val="bg1">
                    <a:lumMod val="50000"/>
                  </a:schemeClr>
                </a:solidFill>
                <a:latin typeface="Verdana"/>
                <a:cs typeface="Verdana"/>
              </a:rPr>
              <a:t>Grad Rijeka je od bivše Općine Rijeka preuzeo nekretnine (</a:t>
            </a:r>
            <a:r>
              <a:rPr lang="hr-HR" sz="1200" b="1" dirty="0" smtClean="0">
                <a:solidFill>
                  <a:schemeClr val="bg1">
                    <a:lumMod val="50000"/>
                  </a:schemeClr>
                </a:solidFill>
                <a:latin typeface="Verdana"/>
                <a:cs typeface="Verdana"/>
              </a:rPr>
              <a:t>stambeni i poslovni fond</a:t>
            </a:r>
            <a:r>
              <a:rPr lang="hr-HR" sz="1200" dirty="0" smtClean="0">
                <a:solidFill>
                  <a:schemeClr val="bg1">
                    <a:lumMod val="50000"/>
                  </a:schemeClr>
                </a:solidFill>
                <a:latin typeface="Verdana"/>
                <a:cs typeface="Verdana"/>
              </a:rPr>
              <a:t>), pokretnine, financijska sredstva, te prava i obveze temeljem  članka 67. i 87. Zakona o lokalnoj upravi i samoupravi iz 1992. godine, sklapanjem </a:t>
            </a:r>
            <a:r>
              <a:rPr lang="hr-HR" sz="1200" b="1" dirty="0" smtClean="0">
                <a:solidFill>
                  <a:schemeClr val="bg1">
                    <a:lumMod val="50000"/>
                  </a:schemeClr>
                </a:solidFill>
                <a:latin typeface="Verdana"/>
                <a:cs typeface="Verdana"/>
              </a:rPr>
              <a:t>Sporazuma o preuzimanju imovine </a:t>
            </a:r>
            <a:r>
              <a:rPr lang="hr-HR" sz="1200" dirty="0" smtClean="0">
                <a:solidFill>
                  <a:schemeClr val="bg1">
                    <a:lumMod val="50000"/>
                  </a:schemeClr>
                </a:solidFill>
                <a:latin typeface="Verdana"/>
                <a:cs typeface="Verdana"/>
              </a:rPr>
              <a:t>bivše Općine Rijeka i sklapanjem</a:t>
            </a:r>
            <a:r>
              <a:rPr lang="hr-HR" sz="1200" b="1" dirty="0" smtClean="0">
                <a:solidFill>
                  <a:schemeClr val="bg1">
                    <a:lumMod val="50000"/>
                  </a:schemeClr>
                </a:solidFill>
                <a:latin typeface="Verdana"/>
                <a:cs typeface="Verdana"/>
              </a:rPr>
              <a:t> Sporazuma o podjeli komunalne imovine </a:t>
            </a:r>
            <a:r>
              <a:rPr lang="hr-HR" sz="1200" dirty="0" smtClean="0">
                <a:solidFill>
                  <a:schemeClr val="bg1">
                    <a:lumMod val="50000"/>
                  </a:schemeClr>
                </a:solidFill>
                <a:latin typeface="Verdana"/>
                <a:cs typeface="Verdana"/>
              </a:rPr>
              <a:t>bivše Općine Rijeka, sve od 16. studenog 1993. godine.</a:t>
            </a:r>
          </a:p>
          <a:p>
            <a:endParaRPr lang="hr-HR" sz="1200" dirty="0" smtClean="0">
              <a:solidFill>
                <a:schemeClr val="bg1">
                  <a:lumMod val="50000"/>
                </a:schemeClr>
              </a:solidFill>
              <a:latin typeface="Verdana"/>
              <a:cs typeface="Verdana"/>
            </a:endParaRPr>
          </a:p>
          <a:p>
            <a:pPr algn="just"/>
            <a:r>
              <a:rPr lang="hr-HR" sz="1200" dirty="0" smtClean="0">
                <a:solidFill>
                  <a:schemeClr val="bg1">
                    <a:lumMod val="50000"/>
                  </a:schemeClr>
                </a:solidFill>
                <a:latin typeface="Verdana"/>
                <a:cs typeface="Verdana"/>
              </a:rPr>
              <a:t>Grad Rijeka stekao je u vlasništvo </a:t>
            </a:r>
            <a:r>
              <a:rPr lang="hr-HR" sz="1200" b="1" dirty="0" smtClean="0">
                <a:solidFill>
                  <a:schemeClr val="bg1">
                    <a:lumMod val="50000"/>
                  </a:schemeClr>
                </a:solidFill>
                <a:latin typeface="Verdana"/>
                <a:cs typeface="Verdana"/>
              </a:rPr>
              <a:t>stanove kojima su raspolagala komunalna društva </a:t>
            </a:r>
            <a:r>
              <a:rPr lang="hr-HR" sz="1200" dirty="0" smtClean="0">
                <a:solidFill>
                  <a:schemeClr val="bg1">
                    <a:lumMod val="50000"/>
                  </a:schemeClr>
                </a:solidFill>
                <a:latin typeface="Verdana"/>
                <a:cs typeface="Verdana"/>
              </a:rPr>
              <a:t>čiji je jedini osnivač bio Grad Rijeka</a:t>
            </a:r>
          </a:p>
          <a:p>
            <a:pPr marL="0" indent="0">
              <a:buNone/>
            </a:pPr>
            <a:endParaRPr lang="hr-HR" sz="1900" dirty="0" smtClean="0">
              <a:solidFill>
                <a:schemeClr val="bg2">
                  <a:lumMod val="50000"/>
                </a:schemeClr>
              </a:solidFill>
              <a:latin typeface="Verdana"/>
              <a:cs typeface="Verdana"/>
            </a:endParaRPr>
          </a:p>
          <a:p>
            <a:pPr marL="0" indent="0" algn="just">
              <a:buNone/>
            </a:pPr>
            <a:r>
              <a:rPr lang="hr-HR" sz="1900" dirty="0" smtClean="0">
                <a:solidFill>
                  <a:schemeClr val="bg2">
                    <a:lumMod val="50000"/>
                  </a:schemeClr>
                </a:solidFill>
                <a:latin typeface="Verdana"/>
                <a:cs typeface="Verdana"/>
              </a:rPr>
              <a:t>REPUBLIKA HRVATSKA NIJE SE NIGDJE I NIKADA POJAVLJIVALA NITI KAO KORISNIK NITI KAO RASPOLAGATELJ NEKRETNINAMA, JER SU NEKRETNINE PRIJE STUPANJA NA SNAGU ZAKONA O NAKNADI ZA IMOVINU ODUZETU ZA VRIJEME JUGOSLAVENSKE KOMUNISTIČKE VLADAVINE ČINILE IMOVINU GRADA ODNOSNO NJEGOVIH PREDNIKA!</a:t>
            </a:r>
          </a:p>
          <a:p>
            <a:pPr marL="0" indent="0">
              <a:buNone/>
            </a:pPr>
            <a:endParaRPr lang="ta-IN" sz="1900" dirty="0" smtClean="0">
              <a:solidFill>
                <a:schemeClr val="bg1">
                  <a:lumMod val="50000"/>
                </a:schemeClr>
              </a:solidFill>
              <a:latin typeface="Verdana"/>
              <a:cs typeface="Verdana"/>
            </a:endParaRPr>
          </a:p>
          <a:p>
            <a:endParaRPr lang="en-US" sz="2400" dirty="0">
              <a:latin typeface="Verdana"/>
              <a:cs typeface="Verdana"/>
            </a:endParaRPr>
          </a:p>
        </p:txBody>
      </p:sp>
      <p:pic>
        <p:nvPicPr>
          <p:cNvPr id="4" name="Picture 3" descr="LS012494.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30629" y="5913808"/>
            <a:ext cx="761579" cy="799854"/>
          </a:xfrm>
          <a:prstGeom prst="rect">
            <a:avLst/>
          </a:prstGeom>
        </p:spPr>
      </p:pic>
      <p:pic>
        <p:nvPicPr>
          <p:cNvPr id="5" name="Picture 4" descr="BU00529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2208" y="230939"/>
            <a:ext cx="758471" cy="610332"/>
          </a:xfrm>
          <a:prstGeom prst="rect">
            <a:avLst/>
          </a:prstGeom>
        </p:spPr>
      </p:pic>
      <p:sp>
        <p:nvSpPr>
          <p:cNvPr id="6" name="Subtitle 2"/>
          <p:cNvSpPr txBox="1">
            <a:spLocks/>
          </p:cNvSpPr>
          <p:nvPr/>
        </p:nvSpPr>
        <p:spPr>
          <a:xfrm>
            <a:off x="907183" y="6334267"/>
            <a:ext cx="7323447" cy="3793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ta-IN" sz="1200" dirty="0" smtClean="0">
                <a:solidFill>
                  <a:srgbClr val="7F7F7F"/>
                </a:solidFill>
              </a:rPr>
              <a:t>Grad Rijeka, Odjel gradske uprave za gospodarenje imovinom</a:t>
            </a:r>
            <a:endParaRPr lang="en-US" sz="1200" dirty="0">
              <a:solidFill>
                <a:srgbClr val="7F7F7F"/>
              </a:solidFill>
            </a:endParaRPr>
          </a:p>
        </p:txBody>
      </p:sp>
      <p:pic>
        <p:nvPicPr>
          <p:cNvPr id="7" name="Picture 6"/>
          <p:cNvPicPr>
            <a:picLocks noChangeAspect="1"/>
          </p:cNvPicPr>
          <p:nvPr/>
        </p:nvPicPr>
        <p:blipFill>
          <a:blip r:embed="rId4"/>
          <a:stretch>
            <a:fillRect/>
          </a:stretch>
        </p:blipFill>
        <p:spPr>
          <a:xfrm>
            <a:off x="310040" y="6101089"/>
            <a:ext cx="366224" cy="546588"/>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324528" y="230939"/>
            <a:ext cx="667680" cy="801216"/>
          </a:xfrm>
          <a:prstGeom prst="rect">
            <a:avLst/>
          </a:prstGeom>
        </p:spPr>
      </p:pic>
    </p:spTree>
    <p:extLst>
      <p:ext uri="{BB962C8B-B14F-4D97-AF65-F5344CB8AC3E}">
        <p14:creationId xmlns:p14="http://schemas.microsoft.com/office/powerpoint/2010/main" xmlns="" val="1817571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dirty="0" smtClean="0">
                <a:solidFill>
                  <a:srgbClr val="948A54"/>
                </a:solidFill>
                <a:latin typeface="Verdana"/>
                <a:cs typeface="Verdana"/>
              </a:rPr>
              <a:t>KAKO SE RH ORGANIZIRALA</a:t>
            </a:r>
            <a:endParaRPr lang="en-US" sz="3200" dirty="0">
              <a:solidFill>
                <a:srgbClr val="948A54"/>
              </a:solidFill>
              <a:latin typeface="Verdana"/>
              <a:cs typeface="Verdana"/>
            </a:endParaRPr>
          </a:p>
        </p:txBody>
      </p:sp>
      <p:sp>
        <p:nvSpPr>
          <p:cNvPr id="3" name="Content Placeholder 2"/>
          <p:cNvSpPr>
            <a:spLocks noGrp="1"/>
          </p:cNvSpPr>
          <p:nvPr>
            <p:ph idx="1"/>
          </p:nvPr>
        </p:nvSpPr>
        <p:spPr>
          <a:xfrm>
            <a:off x="457200" y="1417638"/>
            <a:ext cx="8229600" cy="4708525"/>
          </a:xfrm>
        </p:spPr>
        <p:txBody>
          <a:bodyPr>
            <a:normAutofit/>
          </a:bodyPr>
          <a:lstStyle/>
          <a:p>
            <a:pPr algn="ctr">
              <a:buNone/>
            </a:pPr>
            <a:r>
              <a:rPr lang="hr-HR" sz="1900" dirty="0" smtClean="0">
                <a:solidFill>
                  <a:schemeClr val="bg2">
                    <a:lumMod val="50000"/>
                  </a:schemeClr>
                </a:solidFill>
                <a:latin typeface="Verdana"/>
                <a:cs typeface="Verdana"/>
              </a:rPr>
              <a:t>ZA UPRAVLJANJE STAMBENIM FONDOM</a:t>
            </a:r>
          </a:p>
          <a:p>
            <a:pPr algn="ctr">
              <a:buNone/>
            </a:pPr>
            <a:r>
              <a:rPr lang="hr-HR" sz="1900" dirty="0" smtClean="0">
                <a:solidFill>
                  <a:schemeClr val="bg2">
                    <a:lumMod val="50000"/>
                  </a:schemeClr>
                </a:solidFill>
                <a:latin typeface="Verdana"/>
                <a:cs typeface="Verdana"/>
              </a:rPr>
              <a:t>ZA NAJAMNO (SOCIJALNO) STANOVANJE I</a:t>
            </a:r>
          </a:p>
          <a:p>
            <a:pPr algn="ctr">
              <a:buNone/>
            </a:pPr>
            <a:r>
              <a:rPr lang="hr-HR" sz="1900" dirty="0" smtClean="0">
                <a:solidFill>
                  <a:schemeClr val="bg2">
                    <a:lumMod val="50000"/>
                  </a:schemeClr>
                </a:solidFill>
                <a:latin typeface="Verdana"/>
                <a:cs typeface="Verdana"/>
              </a:rPr>
              <a:t>FONDOM POSLOVNIH PROSTORA?</a:t>
            </a:r>
            <a:endParaRPr lang="ta-IN" sz="1900" dirty="0" smtClean="0">
              <a:solidFill>
                <a:schemeClr val="bg2">
                  <a:lumMod val="50000"/>
                </a:schemeClr>
              </a:solidFill>
              <a:latin typeface="Verdana"/>
              <a:cs typeface="Verdana"/>
            </a:endParaRPr>
          </a:p>
          <a:p>
            <a:pPr lvl="1"/>
            <a:endParaRPr lang="ta-IN" sz="1500" dirty="0" smtClean="0">
              <a:solidFill>
                <a:schemeClr val="bg1">
                  <a:lumMod val="50000"/>
                </a:schemeClr>
              </a:solidFill>
              <a:latin typeface="Verdana"/>
              <a:cs typeface="Verdana"/>
            </a:endParaRPr>
          </a:p>
          <a:p>
            <a:pPr marL="0" indent="0">
              <a:buNone/>
            </a:pPr>
            <a:endParaRPr lang="ta-IN" sz="1900" dirty="0" smtClean="0">
              <a:solidFill>
                <a:schemeClr val="bg1">
                  <a:lumMod val="50000"/>
                </a:schemeClr>
              </a:solidFill>
              <a:latin typeface="Verdana"/>
              <a:cs typeface="Verdana"/>
            </a:endParaRPr>
          </a:p>
          <a:p>
            <a:r>
              <a:rPr lang="hr-HR" sz="1800" dirty="0" smtClean="0">
                <a:solidFill>
                  <a:schemeClr val="bg1">
                    <a:lumMod val="50000"/>
                  </a:schemeClr>
                </a:solidFill>
                <a:latin typeface="Verdana" pitchFamily="34" charset="0"/>
                <a:cs typeface="Verdana"/>
              </a:rPr>
              <a:t>Čut ćemo kroz izlaganja predstavnika Državnog ureda za upravljanje državnom imovinom</a:t>
            </a:r>
          </a:p>
        </p:txBody>
      </p:sp>
      <p:pic>
        <p:nvPicPr>
          <p:cNvPr id="4" name="Picture 3" descr="LS012494.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30629" y="5913808"/>
            <a:ext cx="761579" cy="799854"/>
          </a:xfrm>
          <a:prstGeom prst="rect">
            <a:avLst/>
          </a:prstGeom>
        </p:spPr>
      </p:pic>
      <p:pic>
        <p:nvPicPr>
          <p:cNvPr id="5" name="Picture 4" descr="BU00529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2208" y="230939"/>
            <a:ext cx="758471" cy="610332"/>
          </a:xfrm>
          <a:prstGeom prst="rect">
            <a:avLst/>
          </a:prstGeom>
        </p:spPr>
      </p:pic>
      <p:sp>
        <p:nvSpPr>
          <p:cNvPr id="6" name="Subtitle 2"/>
          <p:cNvSpPr txBox="1">
            <a:spLocks/>
          </p:cNvSpPr>
          <p:nvPr/>
        </p:nvSpPr>
        <p:spPr>
          <a:xfrm>
            <a:off x="907183" y="6334267"/>
            <a:ext cx="7323447" cy="3793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ta-IN" sz="1200" dirty="0" smtClean="0">
                <a:solidFill>
                  <a:srgbClr val="7F7F7F"/>
                </a:solidFill>
              </a:rPr>
              <a:t>Grad Rijeka, Odjel gradske uprave za gospodarenje imovinom</a:t>
            </a:r>
            <a:endParaRPr lang="en-US" sz="1200" dirty="0">
              <a:solidFill>
                <a:srgbClr val="7F7F7F"/>
              </a:solidFill>
            </a:endParaRPr>
          </a:p>
        </p:txBody>
      </p:sp>
      <p:pic>
        <p:nvPicPr>
          <p:cNvPr id="7" name="Picture 6"/>
          <p:cNvPicPr>
            <a:picLocks noChangeAspect="1"/>
          </p:cNvPicPr>
          <p:nvPr/>
        </p:nvPicPr>
        <p:blipFill>
          <a:blip r:embed="rId4"/>
          <a:stretch>
            <a:fillRect/>
          </a:stretch>
        </p:blipFill>
        <p:spPr>
          <a:xfrm>
            <a:off x="310040" y="6101089"/>
            <a:ext cx="366224" cy="546588"/>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324528" y="230939"/>
            <a:ext cx="667680" cy="801216"/>
          </a:xfrm>
          <a:prstGeom prst="rect">
            <a:avLst/>
          </a:prstGeom>
        </p:spPr>
      </p:pic>
    </p:spTree>
    <p:extLst>
      <p:ext uri="{BB962C8B-B14F-4D97-AF65-F5344CB8AC3E}">
        <p14:creationId xmlns:p14="http://schemas.microsoft.com/office/powerpoint/2010/main" xmlns="" val="1817571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dirty="0" smtClean="0">
                <a:solidFill>
                  <a:srgbClr val="948A54"/>
                </a:solidFill>
                <a:latin typeface="Verdana"/>
                <a:cs typeface="Verdana"/>
              </a:rPr>
              <a:t>KAKO SE GRAD ORGANIZIRAO</a:t>
            </a:r>
            <a:endParaRPr lang="en-US" sz="3200" dirty="0">
              <a:solidFill>
                <a:srgbClr val="948A54"/>
              </a:solidFill>
              <a:latin typeface="Verdana"/>
              <a:cs typeface="Verdana"/>
            </a:endParaRPr>
          </a:p>
        </p:txBody>
      </p:sp>
      <p:sp>
        <p:nvSpPr>
          <p:cNvPr id="3" name="Content Placeholder 2"/>
          <p:cNvSpPr>
            <a:spLocks noGrp="1"/>
          </p:cNvSpPr>
          <p:nvPr>
            <p:ph idx="1"/>
          </p:nvPr>
        </p:nvSpPr>
        <p:spPr>
          <a:xfrm>
            <a:off x="457200" y="1417638"/>
            <a:ext cx="8229600" cy="4708525"/>
          </a:xfrm>
        </p:spPr>
        <p:txBody>
          <a:bodyPr>
            <a:normAutofit fontScale="92500" lnSpcReduction="10000"/>
          </a:bodyPr>
          <a:lstStyle/>
          <a:p>
            <a:pPr algn="ctr">
              <a:buNone/>
            </a:pPr>
            <a:r>
              <a:rPr lang="hr-HR" sz="1900" dirty="0" smtClean="0">
                <a:solidFill>
                  <a:schemeClr val="bg2">
                    <a:lumMod val="50000"/>
                  </a:schemeClr>
                </a:solidFill>
                <a:latin typeface="Verdana"/>
                <a:cs typeface="Verdana"/>
              </a:rPr>
              <a:t>ZA UPRAVLJANJE STAMBENIM FONDOM ZA NAJAMNO (SOCIJALNO) STANOVANJE I FONDOM POSLOVNIH PROSTORA?</a:t>
            </a:r>
            <a:endParaRPr lang="ta-IN" sz="1900" dirty="0" smtClean="0">
              <a:solidFill>
                <a:schemeClr val="bg2">
                  <a:lumMod val="50000"/>
                </a:schemeClr>
              </a:solidFill>
              <a:latin typeface="Verdana"/>
              <a:cs typeface="Verdana"/>
            </a:endParaRPr>
          </a:p>
          <a:p>
            <a:pPr lvl="1"/>
            <a:endParaRPr lang="hr-HR" sz="1500" dirty="0" smtClean="0">
              <a:solidFill>
                <a:schemeClr val="bg1">
                  <a:lumMod val="50000"/>
                </a:schemeClr>
              </a:solidFill>
              <a:latin typeface="Verdana"/>
              <a:cs typeface="Verdana"/>
            </a:endParaRPr>
          </a:p>
          <a:p>
            <a:pPr lvl="1"/>
            <a:endParaRPr lang="ta-IN" sz="1500" dirty="0" smtClean="0">
              <a:solidFill>
                <a:schemeClr val="bg1">
                  <a:lumMod val="50000"/>
                </a:schemeClr>
              </a:solidFill>
              <a:latin typeface="Verdana"/>
              <a:cs typeface="Verdana"/>
            </a:endParaRPr>
          </a:p>
          <a:p>
            <a:r>
              <a:rPr lang="hr-HR" sz="1800" dirty="0" smtClean="0">
                <a:solidFill>
                  <a:schemeClr val="bg1">
                    <a:lumMod val="50000"/>
                  </a:schemeClr>
                </a:solidFill>
                <a:latin typeface="Verdana" pitchFamily="34" charset="0"/>
                <a:cs typeface="Verdana"/>
              </a:rPr>
              <a:t>Odjel za gospodarenje imovinom (50 službenika):</a:t>
            </a:r>
          </a:p>
          <a:p>
            <a:pPr lvl="1"/>
            <a:endParaRPr lang="hr-HR" sz="1400" dirty="0" smtClean="0">
              <a:solidFill>
                <a:schemeClr val="bg1">
                  <a:lumMod val="50000"/>
                </a:schemeClr>
              </a:solidFill>
              <a:latin typeface="Verdana" pitchFamily="34" charset="0"/>
              <a:cs typeface="Verdana"/>
            </a:endParaRPr>
          </a:p>
          <a:p>
            <a:pPr lvl="1"/>
            <a:r>
              <a:rPr lang="hr-HR" sz="1400" dirty="0" smtClean="0">
                <a:solidFill>
                  <a:schemeClr val="bg1">
                    <a:lumMod val="50000"/>
                  </a:schemeClr>
                </a:solidFill>
                <a:latin typeface="Verdana" pitchFamily="34" charset="0"/>
                <a:cs typeface="Verdana"/>
              </a:rPr>
              <a:t>Direkcija za upravljanje objektima stambene namjene</a:t>
            </a:r>
          </a:p>
          <a:p>
            <a:pPr lvl="1"/>
            <a:r>
              <a:rPr lang="hr-HR" sz="1400" dirty="0" smtClean="0">
                <a:solidFill>
                  <a:schemeClr val="bg1">
                    <a:lumMod val="50000"/>
                  </a:schemeClr>
                </a:solidFill>
                <a:latin typeface="Verdana" pitchFamily="34" charset="0"/>
                <a:cs typeface="Verdana"/>
              </a:rPr>
              <a:t>Direkcija za upravljanje objektima poslovne namjene</a:t>
            </a:r>
          </a:p>
          <a:p>
            <a:pPr lvl="1"/>
            <a:r>
              <a:rPr lang="hr-HR" sz="1400" dirty="0" smtClean="0">
                <a:solidFill>
                  <a:schemeClr val="bg1">
                    <a:lumMod val="50000"/>
                  </a:schemeClr>
                </a:solidFill>
                <a:latin typeface="Verdana" pitchFamily="34" charset="0"/>
                <a:cs typeface="Verdana"/>
              </a:rPr>
              <a:t>Direkcija za gradnju i održavanje</a:t>
            </a:r>
          </a:p>
          <a:p>
            <a:pPr lvl="1"/>
            <a:r>
              <a:rPr lang="hr-HR" sz="1400" dirty="0" smtClean="0">
                <a:solidFill>
                  <a:schemeClr val="bg1">
                    <a:lumMod val="50000"/>
                  </a:schemeClr>
                </a:solidFill>
                <a:latin typeface="Verdana" pitchFamily="34" charset="0"/>
                <a:cs typeface="Verdana"/>
              </a:rPr>
              <a:t>Direkcija za pravne i imovinske poslove</a:t>
            </a:r>
          </a:p>
          <a:p>
            <a:endParaRPr lang="hr-HR" sz="1800" dirty="0" smtClean="0">
              <a:solidFill>
                <a:schemeClr val="bg1">
                  <a:lumMod val="50000"/>
                </a:schemeClr>
              </a:solidFill>
              <a:latin typeface="Verdana" pitchFamily="34" charset="0"/>
              <a:cs typeface="Verdana"/>
            </a:endParaRPr>
          </a:p>
          <a:p>
            <a:r>
              <a:rPr lang="hr-HR" sz="1800" dirty="0" smtClean="0">
                <a:solidFill>
                  <a:schemeClr val="bg1">
                    <a:lumMod val="50000"/>
                  </a:schemeClr>
                </a:solidFill>
                <a:latin typeface="Verdana" pitchFamily="34" charset="0"/>
                <a:cs typeface="Verdana"/>
              </a:rPr>
              <a:t>Agencija za društveno poticanu stanogradnju Grada Rijeke</a:t>
            </a:r>
          </a:p>
          <a:p>
            <a:endParaRPr lang="hr-HR" sz="1800" dirty="0" smtClean="0">
              <a:solidFill>
                <a:schemeClr val="bg1">
                  <a:lumMod val="50000"/>
                </a:schemeClr>
              </a:solidFill>
              <a:latin typeface="Verdana" pitchFamily="34" charset="0"/>
              <a:cs typeface="Verdana"/>
            </a:endParaRPr>
          </a:p>
          <a:p>
            <a:r>
              <a:rPr lang="hr-HR" sz="1800" dirty="0" smtClean="0">
                <a:solidFill>
                  <a:schemeClr val="bg1">
                    <a:lumMod val="50000"/>
                  </a:schemeClr>
                </a:solidFill>
                <a:latin typeface="Verdana" pitchFamily="34" charset="0"/>
                <a:cs typeface="Verdana"/>
              </a:rPr>
              <a:t>Infrastruktura, službenici, akti, procedure, liste, sredstva, dugogodišnje iskustvo…</a:t>
            </a:r>
          </a:p>
          <a:p>
            <a:pPr>
              <a:buNone/>
            </a:pPr>
            <a:endParaRPr lang="hr-HR" sz="1800" dirty="0" smtClean="0">
              <a:solidFill>
                <a:schemeClr val="bg1">
                  <a:lumMod val="50000"/>
                </a:schemeClr>
              </a:solidFill>
              <a:latin typeface="Verdana" pitchFamily="34" charset="0"/>
              <a:cs typeface="Verdana"/>
            </a:endParaRPr>
          </a:p>
          <a:p>
            <a:pPr algn="ctr">
              <a:buNone/>
            </a:pPr>
            <a:r>
              <a:rPr lang="hr-HR" sz="1800" dirty="0" smtClean="0">
                <a:solidFill>
                  <a:schemeClr val="bg2">
                    <a:lumMod val="50000"/>
                  </a:schemeClr>
                </a:solidFill>
                <a:latin typeface="Verdana" pitchFamily="34" charset="0"/>
                <a:cs typeface="Verdana"/>
              </a:rPr>
              <a:t>VLASNIŠTVO JE ODGOVORNOST!</a:t>
            </a:r>
          </a:p>
        </p:txBody>
      </p:sp>
      <p:pic>
        <p:nvPicPr>
          <p:cNvPr id="4" name="Picture 3" descr="LS012494.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30629" y="5913808"/>
            <a:ext cx="761579" cy="799854"/>
          </a:xfrm>
          <a:prstGeom prst="rect">
            <a:avLst/>
          </a:prstGeom>
        </p:spPr>
      </p:pic>
      <p:pic>
        <p:nvPicPr>
          <p:cNvPr id="5" name="Picture 4" descr="BU00529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2208" y="230939"/>
            <a:ext cx="758471" cy="610332"/>
          </a:xfrm>
          <a:prstGeom prst="rect">
            <a:avLst/>
          </a:prstGeom>
        </p:spPr>
      </p:pic>
      <p:sp>
        <p:nvSpPr>
          <p:cNvPr id="6" name="Subtitle 2"/>
          <p:cNvSpPr txBox="1">
            <a:spLocks/>
          </p:cNvSpPr>
          <p:nvPr/>
        </p:nvSpPr>
        <p:spPr>
          <a:xfrm>
            <a:off x="907183" y="6334267"/>
            <a:ext cx="7323447" cy="3793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ta-IN" sz="1200" dirty="0" smtClean="0">
                <a:solidFill>
                  <a:srgbClr val="7F7F7F"/>
                </a:solidFill>
              </a:rPr>
              <a:t>Grad Rijeka, Odjel gradske uprave za gospodarenje imovinom</a:t>
            </a:r>
            <a:endParaRPr lang="en-US" sz="1200" dirty="0">
              <a:solidFill>
                <a:srgbClr val="7F7F7F"/>
              </a:solidFill>
            </a:endParaRPr>
          </a:p>
        </p:txBody>
      </p:sp>
      <p:pic>
        <p:nvPicPr>
          <p:cNvPr id="7" name="Picture 6"/>
          <p:cNvPicPr>
            <a:picLocks noChangeAspect="1"/>
          </p:cNvPicPr>
          <p:nvPr/>
        </p:nvPicPr>
        <p:blipFill>
          <a:blip r:embed="rId4"/>
          <a:stretch>
            <a:fillRect/>
          </a:stretch>
        </p:blipFill>
        <p:spPr>
          <a:xfrm>
            <a:off x="310040" y="6101089"/>
            <a:ext cx="366224" cy="546588"/>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324528" y="230939"/>
            <a:ext cx="667680" cy="801216"/>
          </a:xfrm>
          <a:prstGeom prst="rect">
            <a:avLst/>
          </a:prstGeom>
        </p:spPr>
      </p:pic>
    </p:spTree>
    <p:extLst>
      <p:ext uri="{BB962C8B-B14F-4D97-AF65-F5344CB8AC3E}">
        <p14:creationId xmlns:p14="http://schemas.microsoft.com/office/powerpoint/2010/main" xmlns="" val="1817571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dirty="0" smtClean="0">
                <a:solidFill>
                  <a:srgbClr val="948A54"/>
                </a:solidFill>
                <a:latin typeface="Verdana"/>
                <a:cs typeface="Verdana"/>
              </a:rPr>
              <a:t>ISKUSTVA U UPRAVLJANJU</a:t>
            </a:r>
            <a:endParaRPr lang="en-US" sz="3200" dirty="0">
              <a:solidFill>
                <a:srgbClr val="948A54"/>
              </a:solidFill>
              <a:latin typeface="Verdana"/>
              <a:cs typeface="Verdana"/>
            </a:endParaRPr>
          </a:p>
        </p:txBody>
      </p:sp>
      <p:sp>
        <p:nvSpPr>
          <p:cNvPr id="3" name="Content Placeholder 2"/>
          <p:cNvSpPr>
            <a:spLocks noGrp="1"/>
          </p:cNvSpPr>
          <p:nvPr>
            <p:ph idx="1"/>
          </p:nvPr>
        </p:nvSpPr>
        <p:spPr>
          <a:xfrm>
            <a:off x="457200" y="1417638"/>
            <a:ext cx="8229600" cy="4708525"/>
          </a:xfrm>
        </p:spPr>
        <p:txBody>
          <a:bodyPr>
            <a:normAutofit/>
          </a:bodyPr>
          <a:lstStyle/>
          <a:p>
            <a:pPr algn="ctr">
              <a:buNone/>
            </a:pPr>
            <a:r>
              <a:rPr lang="hr-HR" sz="1900" dirty="0" smtClean="0">
                <a:solidFill>
                  <a:schemeClr val="bg2">
                    <a:lumMod val="50000"/>
                  </a:schemeClr>
                </a:solidFill>
                <a:latin typeface="Verdana"/>
                <a:cs typeface="Verdana"/>
              </a:rPr>
              <a:t>STANOVI KOJIMA UPRAVLJA GRAD RIJEKA</a:t>
            </a:r>
          </a:p>
          <a:p>
            <a:pPr algn="ctr">
              <a:buNone/>
            </a:pPr>
            <a:endParaRPr lang="hr-HR" sz="1900" dirty="0" smtClean="0">
              <a:solidFill>
                <a:schemeClr val="bg2">
                  <a:lumMod val="50000"/>
                </a:schemeClr>
              </a:solidFill>
              <a:latin typeface="Verdana"/>
              <a:cs typeface="Verdana"/>
            </a:endParaRPr>
          </a:p>
          <a:p>
            <a:pPr algn="ctr">
              <a:buNone/>
            </a:pPr>
            <a:endParaRPr lang="hr-HR" sz="1900" dirty="0" smtClean="0">
              <a:solidFill>
                <a:schemeClr val="bg2">
                  <a:lumMod val="50000"/>
                </a:schemeClr>
              </a:solidFill>
              <a:latin typeface="Verdana"/>
              <a:cs typeface="Verdana"/>
            </a:endParaRPr>
          </a:p>
          <a:p>
            <a:r>
              <a:rPr lang="vi-VN" sz="1500" dirty="0" smtClean="0">
                <a:solidFill>
                  <a:schemeClr val="bg1">
                    <a:lumMod val="50000"/>
                  </a:schemeClr>
                </a:solidFill>
                <a:latin typeface="Verdana"/>
                <a:cs typeface="Verdana"/>
              </a:rPr>
              <a:t>Grad Rijeka već dugi niz godina stambeno pitanje građana rješava putem reda prvenstva listi za dodjelu stanova koje se formiraju na bazi socijalnih uvjeta, a sve u svrhu da se stambeno riješi onaj dio populacije koji to pitanje nije u mogućnosti riješiti samostalno</a:t>
            </a:r>
            <a:endParaRPr lang="hr-HR" sz="1500" dirty="0" smtClean="0">
              <a:solidFill>
                <a:schemeClr val="bg1">
                  <a:lumMod val="50000"/>
                </a:schemeClr>
              </a:solidFill>
              <a:latin typeface="Verdana"/>
              <a:cs typeface="Verdana"/>
            </a:endParaRPr>
          </a:p>
          <a:p>
            <a:endParaRPr lang="pl-PL" sz="1500" dirty="0" smtClean="0">
              <a:solidFill>
                <a:schemeClr val="bg1">
                  <a:lumMod val="50000"/>
                </a:schemeClr>
              </a:solidFill>
              <a:latin typeface="Verdana"/>
              <a:cs typeface="Verdana"/>
            </a:endParaRPr>
          </a:p>
          <a:p>
            <a:r>
              <a:rPr lang="pl-PL" sz="1500" dirty="0" smtClean="0">
                <a:solidFill>
                  <a:schemeClr val="bg1">
                    <a:lumMod val="50000"/>
                  </a:schemeClr>
                </a:solidFill>
                <a:latin typeface="Verdana"/>
                <a:cs typeface="Verdana"/>
              </a:rPr>
              <a:t>tako je i trenutno važeća lista za davanje stanova u najam na kojoj se unatoč vrlo strogim kriterijima nalazi gotovo 1000 ljudi</a:t>
            </a:r>
          </a:p>
          <a:p>
            <a:endParaRPr lang="pl-PL" sz="1500" dirty="0" smtClean="0">
              <a:solidFill>
                <a:schemeClr val="bg1">
                  <a:lumMod val="50000"/>
                </a:schemeClr>
              </a:solidFill>
              <a:latin typeface="Verdana"/>
              <a:cs typeface="Verdana"/>
            </a:endParaRPr>
          </a:p>
          <a:p>
            <a:r>
              <a:rPr lang="pl-PL" sz="1500" dirty="0" smtClean="0">
                <a:solidFill>
                  <a:schemeClr val="bg1">
                    <a:lumMod val="50000"/>
                  </a:schemeClr>
                </a:solidFill>
                <a:latin typeface="Verdana"/>
                <a:cs typeface="Verdana"/>
              </a:rPr>
              <a:t>putem programa POS-a grade se stanovi na najam i stanovi za prodaju</a:t>
            </a:r>
          </a:p>
          <a:p>
            <a:endParaRPr lang="pl-PL" sz="1500" dirty="0" smtClean="0">
              <a:solidFill>
                <a:schemeClr val="bg1">
                  <a:lumMod val="50000"/>
                </a:schemeClr>
              </a:solidFill>
              <a:latin typeface="Verdana"/>
              <a:cs typeface="Verdana"/>
            </a:endParaRPr>
          </a:p>
          <a:p>
            <a:r>
              <a:rPr lang="pl-PL" sz="1500" dirty="0" smtClean="0">
                <a:solidFill>
                  <a:schemeClr val="bg1">
                    <a:lumMod val="50000"/>
                  </a:schemeClr>
                </a:solidFill>
                <a:latin typeface="Verdana"/>
                <a:cs typeface="Verdana"/>
              </a:rPr>
              <a:t>neprestano tražimo načine za daljnju gradnju svjesti potreba naših građana</a:t>
            </a:r>
            <a:endParaRPr lang="ta-IN" sz="1500" dirty="0" smtClean="0">
              <a:solidFill>
                <a:schemeClr val="bg1">
                  <a:lumMod val="50000"/>
                </a:schemeClr>
              </a:solidFill>
              <a:latin typeface="Verdana"/>
              <a:cs typeface="Verdana"/>
            </a:endParaRPr>
          </a:p>
          <a:p>
            <a:pPr lvl="1"/>
            <a:endParaRPr lang="ta-IN" sz="1500" dirty="0" smtClean="0">
              <a:solidFill>
                <a:schemeClr val="bg1">
                  <a:lumMod val="50000"/>
                </a:schemeClr>
              </a:solidFill>
              <a:latin typeface="Verdana"/>
              <a:cs typeface="Verdana"/>
            </a:endParaRPr>
          </a:p>
          <a:p>
            <a:endParaRPr lang="hr-HR" sz="1800" dirty="0" smtClean="0">
              <a:solidFill>
                <a:schemeClr val="bg2">
                  <a:lumMod val="50000"/>
                </a:schemeClr>
              </a:solidFill>
              <a:latin typeface="Verdana" pitchFamily="34" charset="0"/>
              <a:cs typeface="Verdana"/>
            </a:endParaRPr>
          </a:p>
        </p:txBody>
      </p:sp>
      <p:pic>
        <p:nvPicPr>
          <p:cNvPr id="4" name="Picture 3" descr="LS012494.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30629" y="5913808"/>
            <a:ext cx="761579" cy="799854"/>
          </a:xfrm>
          <a:prstGeom prst="rect">
            <a:avLst/>
          </a:prstGeom>
        </p:spPr>
      </p:pic>
      <p:pic>
        <p:nvPicPr>
          <p:cNvPr id="5" name="Picture 4" descr="BU00529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2208" y="230939"/>
            <a:ext cx="758471" cy="610332"/>
          </a:xfrm>
          <a:prstGeom prst="rect">
            <a:avLst/>
          </a:prstGeom>
        </p:spPr>
      </p:pic>
      <p:sp>
        <p:nvSpPr>
          <p:cNvPr id="6" name="Subtitle 2"/>
          <p:cNvSpPr txBox="1">
            <a:spLocks/>
          </p:cNvSpPr>
          <p:nvPr/>
        </p:nvSpPr>
        <p:spPr>
          <a:xfrm>
            <a:off x="907183" y="6334267"/>
            <a:ext cx="7323447" cy="3793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ta-IN" sz="1200" dirty="0" smtClean="0">
                <a:solidFill>
                  <a:srgbClr val="7F7F7F"/>
                </a:solidFill>
              </a:rPr>
              <a:t>Grad Rijeka, Odjel gradske uprave za gospodarenje imovinom</a:t>
            </a:r>
            <a:endParaRPr lang="en-US" sz="1200" dirty="0">
              <a:solidFill>
                <a:srgbClr val="7F7F7F"/>
              </a:solidFill>
            </a:endParaRPr>
          </a:p>
        </p:txBody>
      </p:sp>
      <p:pic>
        <p:nvPicPr>
          <p:cNvPr id="7" name="Picture 6"/>
          <p:cNvPicPr>
            <a:picLocks noChangeAspect="1"/>
          </p:cNvPicPr>
          <p:nvPr/>
        </p:nvPicPr>
        <p:blipFill>
          <a:blip r:embed="rId4"/>
          <a:stretch>
            <a:fillRect/>
          </a:stretch>
        </p:blipFill>
        <p:spPr>
          <a:xfrm>
            <a:off x="310040" y="6101089"/>
            <a:ext cx="366224" cy="546588"/>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324528" y="230939"/>
            <a:ext cx="667680" cy="801216"/>
          </a:xfrm>
          <a:prstGeom prst="rect">
            <a:avLst/>
          </a:prstGeom>
        </p:spPr>
      </p:pic>
    </p:spTree>
    <p:extLst>
      <p:ext uri="{BB962C8B-B14F-4D97-AF65-F5344CB8AC3E}">
        <p14:creationId xmlns:p14="http://schemas.microsoft.com/office/powerpoint/2010/main" xmlns="" val="1817571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dirty="0" smtClean="0">
                <a:solidFill>
                  <a:srgbClr val="948A54"/>
                </a:solidFill>
                <a:latin typeface="Verdana"/>
                <a:cs typeface="Verdana"/>
              </a:rPr>
              <a:t>ISKUSTVA U UPRAVLJANJU</a:t>
            </a:r>
            <a:endParaRPr lang="en-US" sz="3200" dirty="0">
              <a:solidFill>
                <a:srgbClr val="948A54"/>
              </a:solidFill>
              <a:latin typeface="Verdana"/>
              <a:cs typeface="Verdana"/>
            </a:endParaRPr>
          </a:p>
        </p:txBody>
      </p:sp>
      <p:sp>
        <p:nvSpPr>
          <p:cNvPr id="3" name="Content Placeholder 2"/>
          <p:cNvSpPr>
            <a:spLocks noGrp="1"/>
          </p:cNvSpPr>
          <p:nvPr>
            <p:ph idx="1"/>
          </p:nvPr>
        </p:nvSpPr>
        <p:spPr>
          <a:xfrm>
            <a:off x="457200" y="1417638"/>
            <a:ext cx="8229600" cy="4708525"/>
          </a:xfrm>
        </p:spPr>
        <p:txBody>
          <a:bodyPr>
            <a:normAutofit fontScale="62500" lnSpcReduction="20000"/>
          </a:bodyPr>
          <a:lstStyle/>
          <a:p>
            <a:pPr algn="ctr">
              <a:buNone/>
            </a:pPr>
            <a:r>
              <a:rPr lang="hr-HR" sz="1900" dirty="0" smtClean="0">
                <a:solidFill>
                  <a:schemeClr val="bg2">
                    <a:lumMod val="50000"/>
                  </a:schemeClr>
                </a:solidFill>
                <a:latin typeface="Verdana"/>
                <a:cs typeface="Verdana"/>
              </a:rPr>
              <a:t>PROSTORI KOJIMA UPRAVLJA GRAD RIJEKA</a:t>
            </a:r>
          </a:p>
          <a:p>
            <a:pPr algn="ctr">
              <a:buNone/>
            </a:pPr>
            <a:endParaRPr lang="hr-HR" sz="1900" dirty="0" smtClean="0">
              <a:solidFill>
                <a:schemeClr val="bg2">
                  <a:lumMod val="50000"/>
                </a:schemeClr>
              </a:solidFill>
              <a:latin typeface="Verdana"/>
              <a:cs typeface="Verdana"/>
            </a:endParaRPr>
          </a:p>
          <a:p>
            <a:r>
              <a:rPr lang="vi-VN" sz="1900" dirty="0" smtClean="0">
                <a:solidFill>
                  <a:schemeClr val="bg1">
                    <a:lumMod val="50000"/>
                  </a:schemeClr>
                </a:solidFill>
                <a:latin typeface="Verdana"/>
                <a:cs typeface="Verdana"/>
              </a:rPr>
              <a:t>Poslovnim prostorima Grad Rijeka upravlja sukladno Zakonu o zakupu i kupoprodaji poslovnog prostora te svojim općim aktima, Odlukom o zakupu poslovnog prostora, Odlukom o uvjetima i postupku javnog natječaja za davanje u zakup poslovnog prostora te Pravilnikom o utvrđivanju zakupnine i djelatnosti u poslovnom prostoru. </a:t>
            </a:r>
          </a:p>
          <a:p>
            <a:endParaRPr lang="vi-VN" sz="1900" dirty="0" smtClean="0">
              <a:solidFill>
                <a:schemeClr val="bg1">
                  <a:lumMod val="50000"/>
                </a:schemeClr>
              </a:solidFill>
              <a:latin typeface="Verdana"/>
              <a:cs typeface="Verdana"/>
            </a:endParaRPr>
          </a:p>
          <a:p>
            <a:pPr lvl="1"/>
            <a:r>
              <a:rPr lang="vi-VN" sz="1500" dirty="0" smtClean="0">
                <a:solidFill>
                  <a:schemeClr val="bg1">
                    <a:lumMod val="50000"/>
                  </a:schemeClr>
                </a:solidFill>
                <a:latin typeface="Verdana"/>
                <a:cs typeface="Verdana"/>
              </a:rPr>
              <a:t>Slobodni poslovni prostori daju se u zakup putem javnog natječaja, osim u slučaju iz članka 6. stavka 3. Zakona o zakupu i kupoprodaji poslovnog prostora. </a:t>
            </a:r>
          </a:p>
          <a:p>
            <a:endParaRPr lang="vi-VN" sz="1900" dirty="0" smtClean="0">
              <a:solidFill>
                <a:schemeClr val="bg1">
                  <a:lumMod val="50000"/>
                </a:schemeClr>
              </a:solidFill>
              <a:latin typeface="Verdana"/>
              <a:cs typeface="Verdana"/>
            </a:endParaRPr>
          </a:p>
          <a:p>
            <a:pPr lvl="1"/>
            <a:r>
              <a:rPr lang="vi-VN" sz="1500" dirty="0" smtClean="0">
                <a:solidFill>
                  <a:schemeClr val="bg1">
                    <a:lumMod val="50000"/>
                  </a:schemeClr>
                </a:solidFill>
                <a:latin typeface="Verdana"/>
                <a:cs typeface="Verdana"/>
              </a:rPr>
              <a:t>Javni natječaj se  provodi putem licitacije. </a:t>
            </a:r>
          </a:p>
          <a:p>
            <a:endParaRPr lang="vi-VN" sz="1900" dirty="0" smtClean="0">
              <a:solidFill>
                <a:schemeClr val="bg1">
                  <a:lumMod val="50000"/>
                </a:schemeClr>
              </a:solidFill>
              <a:latin typeface="Verdana"/>
              <a:cs typeface="Verdana"/>
            </a:endParaRPr>
          </a:p>
          <a:p>
            <a:pPr lvl="1"/>
            <a:r>
              <a:rPr lang="vi-VN" sz="1500" dirty="0" smtClean="0">
                <a:solidFill>
                  <a:schemeClr val="bg1">
                    <a:lumMod val="50000"/>
                  </a:schemeClr>
                </a:solidFill>
                <a:latin typeface="Verdana"/>
                <a:cs typeface="Verdana"/>
              </a:rPr>
              <a:t>Javni natječaji objavljuju se  u pravilu svaka dva mjeseca.</a:t>
            </a:r>
            <a:endParaRPr lang="hr-HR" sz="1500" dirty="0" smtClean="0">
              <a:solidFill>
                <a:schemeClr val="bg1">
                  <a:lumMod val="50000"/>
                </a:schemeClr>
              </a:solidFill>
              <a:latin typeface="Verdana"/>
              <a:cs typeface="Verdana"/>
            </a:endParaRPr>
          </a:p>
          <a:p>
            <a:endParaRPr lang="hr-HR" sz="1900" dirty="0" smtClean="0">
              <a:solidFill>
                <a:schemeClr val="bg1">
                  <a:lumMod val="50000"/>
                </a:schemeClr>
              </a:solidFill>
              <a:latin typeface="Verdana"/>
              <a:cs typeface="Verdana"/>
            </a:endParaRPr>
          </a:p>
          <a:p>
            <a:r>
              <a:rPr lang="vi-VN" sz="1900" dirty="0" smtClean="0">
                <a:solidFill>
                  <a:schemeClr val="bg1">
                    <a:lumMod val="50000"/>
                  </a:schemeClr>
                </a:solidFill>
                <a:latin typeface="Verdana"/>
                <a:cs typeface="Verdana"/>
              </a:rPr>
              <a:t>Upravljanje nekretninama obuhvaća složene sustavne i koordinirane aktivnosti i prakse kojima se organizira optimalno i održivo upravljanje poslovnim prostorom:</a:t>
            </a:r>
          </a:p>
          <a:p>
            <a:endParaRPr lang="vi-VN" sz="1900" dirty="0" smtClean="0">
              <a:solidFill>
                <a:schemeClr val="bg1">
                  <a:lumMod val="50000"/>
                </a:schemeClr>
              </a:solidFill>
              <a:latin typeface="Verdana"/>
              <a:cs typeface="Verdana"/>
            </a:endParaRPr>
          </a:p>
          <a:p>
            <a:pPr lvl="1"/>
            <a:r>
              <a:rPr lang="vi-VN" sz="1500" dirty="0" smtClean="0">
                <a:solidFill>
                  <a:schemeClr val="bg1">
                    <a:lumMod val="50000"/>
                  </a:schemeClr>
                </a:solidFill>
                <a:latin typeface="Verdana"/>
                <a:cs typeface="Verdana"/>
              </a:rPr>
              <a:t>kod davanja u zakup poslovnih prostora uzimaju se u obzir iskazan interes i potrebe za poslovnim prostorima na području grada, opće (pogoršano) stanje u gospodarskom okruženju radi  poticanja gospodarske aktivnosti i zapošljavanja</a:t>
            </a:r>
          </a:p>
          <a:p>
            <a:endParaRPr lang="vi-VN" sz="1900" dirty="0" smtClean="0">
              <a:solidFill>
                <a:schemeClr val="bg1">
                  <a:lumMod val="50000"/>
                </a:schemeClr>
              </a:solidFill>
              <a:latin typeface="Verdana"/>
              <a:cs typeface="Verdana"/>
            </a:endParaRPr>
          </a:p>
          <a:p>
            <a:pPr lvl="1"/>
            <a:r>
              <a:rPr lang="vi-VN" sz="1500" dirty="0" smtClean="0">
                <a:solidFill>
                  <a:schemeClr val="bg1">
                    <a:lumMod val="50000"/>
                  </a:schemeClr>
                </a:solidFill>
                <a:latin typeface="Verdana"/>
                <a:cs typeface="Verdana"/>
              </a:rPr>
              <a:t>tijekom zakupnog odnosa vodi se konstantna briga oko provedbe i ispunjavanja ugovornih obveza, praćenje plaćanja zakupnine i drugih troškova koji terete poslovni prostor, operativno i poslovno izvještavanje ugovora</a:t>
            </a:r>
          </a:p>
          <a:p>
            <a:endParaRPr lang="vi-VN" sz="1900" dirty="0" smtClean="0">
              <a:solidFill>
                <a:schemeClr val="bg1">
                  <a:lumMod val="50000"/>
                </a:schemeClr>
              </a:solidFill>
              <a:latin typeface="Verdana"/>
              <a:cs typeface="Verdana"/>
            </a:endParaRPr>
          </a:p>
          <a:p>
            <a:pPr lvl="1"/>
            <a:r>
              <a:rPr lang="vi-VN" sz="1500" dirty="0" smtClean="0">
                <a:solidFill>
                  <a:schemeClr val="bg1">
                    <a:lumMod val="50000"/>
                  </a:schemeClr>
                </a:solidFill>
                <a:latin typeface="Verdana"/>
                <a:cs typeface="Verdana"/>
              </a:rPr>
              <a:t>trajna briga oko održavanja i uređenja poslovnog prostora na način da isti bude osposobljen za normalno funkcioniranje za utvrđenu djelatnost</a:t>
            </a:r>
          </a:p>
          <a:p>
            <a:endParaRPr lang="vi-VN" sz="1900" dirty="0" smtClean="0">
              <a:solidFill>
                <a:schemeClr val="bg1">
                  <a:lumMod val="50000"/>
                </a:schemeClr>
              </a:solidFill>
              <a:latin typeface="Verdana"/>
              <a:cs typeface="Verdana"/>
            </a:endParaRPr>
          </a:p>
          <a:p>
            <a:pPr lvl="1"/>
            <a:r>
              <a:rPr lang="vi-VN" sz="1500" dirty="0" smtClean="0">
                <a:solidFill>
                  <a:schemeClr val="bg1">
                    <a:lumMod val="50000"/>
                  </a:schemeClr>
                </a:solidFill>
                <a:latin typeface="Verdana"/>
                <a:cs typeface="Verdana"/>
              </a:rPr>
              <a:t>koordinacija s ostalim suvlasnicima zgrade u kojoj se poslovni prostor nalazi i upravljanje zajedničkim troškovima.</a:t>
            </a:r>
          </a:p>
          <a:p>
            <a:endParaRPr lang="ta-IN" sz="1900" dirty="0" smtClean="0">
              <a:solidFill>
                <a:schemeClr val="bg1">
                  <a:lumMod val="50000"/>
                </a:schemeClr>
              </a:solidFill>
              <a:latin typeface="Verdana"/>
              <a:cs typeface="Verdana"/>
            </a:endParaRPr>
          </a:p>
          <a:p>
            <a:pPr lvl="1"/>
            <a:endParaRPr lang="ta-IN" sz="1500" dirty="0" smtClean="0">
              <a:solidFill>
                <a:schemeClr val="bg1">
                  <a:lumMod val="50000"/>
                </a:schemeClr>
              </a:solidFill>
              <a:latin typeface="Verdana"/>
              <a:cs typeface="Verdana"/>
            </a:endParaRPr>
          </a:p>
          <a:p>
            <a:endParaRPr lang="hr-HR" sz="1800" dirty="0" smtClean="0">
              <a:solidFill>
                <a:schemeClr val="bg2">
                  <a:lumMod val="50000"/>
                </a:schemeClr>
              </a:solidFill>
              <a:latin typeface="Verdana" pitchFamily="34" charset="0"/>
              <a:cs typeface="Verdana"/>
            </a:endParaRPr>
          </a:p>
        </p:txBody>
      </p:sp>
      <p:pic>
        <p:nvPicPr>
          <p:cNvPr id="4" name="Picture 3" descr="LS012494.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30629" y="5913808"/>
            <a:ext cx="761579" cy="799854"/>
          </a:xfrm>
          <a:prstGeom prst="rect">
            <a:avLst/>
          </a:prstGeom>
        </p:spPr>
      </p:pic>
      <p:pic>
        <p:nvPicPr>
          <p:cNvPr id="5" name="Picture 4" descr="BU00529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2208" y="230939"/>
            <a:ext cx="758471" cy="610332"/>
          </a:xfrm>
          <a:prstGeom prst="rect">
            <a:avLst/>
          </a:prstGeom>
        </p:spPr>
      </p:pic>
      <p:sp>
        <p:nvSpPr>
          <p:cNvPr id="6" name="Subtitle 2"/>
          <p:cNvSpPr txBox="1">
            <a:spLocks/>
          </p:cNvSpPr>
          <p:nvPr/>
        </p:nvSpPr>
        <p:spPr>
          <a:xfrm>
            <a:off x="907183" y="6334267"/>
            <a:ext cx="7323447" cy="3793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ta-IN" sz="1200" dirty="0" smtClean="0">
                <a:solidFill>
                  <a:srgbClr val="7F7F7F"/>
                </a:solidFill>
              </a:rPr>
              <a:t>Grad Rijeka, Odjel gradske uprave za gospodarenje imovinom</a:t>
            </a:r>
            <a:endParaRPr lang="en-US" sz="1200" dirty="0">
              <a:solidFill>
                <a:srgbClr val="7F7F7F"/>
              </a:solidFill>
            </a:endParaRPr>
          </a:p>
        </p:txBody>
      </p:sp>
      <p:pic>
        <p:nvPicPr>
          <p:cNvPr id="7" name="Picture 6"/>
          <p:cNvPicPr>
            <a:picLocks noChangeAspect="1"/>
          </p:cNvPicPr>
          <p:nvPr/>
        </p:nvPicPr>
        <p:blipFill>
          <a:blip r:embed="rId4"/>
          <a:stretch>
            <a:fillRect/>
          </a:stretch>
        </p:blipFill>
        <p:spPr>
          <a:xfrm>
            <a:off x="310040" y="6101089"/>
            <a:ext cx="366224" cy="546588"/>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324528" y="230939"/>
            <a:ext cx="667680" cy="801216"/>
          </a:xfrm>
          <a:prstGeom prst="rect">
            <a:avLst/>
          </a:prstGeom>
        </p:spPr>
      </p:pic>
    </p:spTree>
    <p:extLst>
      <p:ext uri="{BB962C8B-B14F-4D97-AF65-F5344CB8AC3E}">
        <p14:creationId xmlns:p14="http://schemas.microsoft.com/office/powerpoint/2010/main" xmlns="" val="1817571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dirty="0" smtClean="0">
                <a:solidFill>
                  <a:srgbClr val="948A54"/>
                </a:solidFill>
                <a:latin typeface="Verdana"/>
                <a:cs typeface="Verdana"/>
              </a:rPr>
              <a:t>ISKUSTVA U UPRAVLJANJU</a:t>
            </a:r>
            <a:endParaRPr lang="en-US" sz="3200" dirty="0">
              <a:solidFill>
                <a:srgbClr val="948A54"/>
              </a:solidFill>
              <a:latin typeface="Verdana"/>
              <a:cs typeface="Verdana"/>
            </a:endParaRPr>
          </a:p>
        </p:txBody>
      </p:sp>
      <p:sp>
        <p:nvSpPr>
          <p:cNvPr id="3" name="Content Placeholder 2"/>
          <p:cNvSpPr>
            <a:spLocks noGrp="1"/>
          </p:cNvSpPr>
          <p:nvPr>
            <p:ph idx="1"/>
          </p:nvPr>
        </p:nvSpPr>
        <p:spPr>
          <a:xfrm>
            <a:off x="457200" y="1417638"/>
            <a:ext cx="8229600" cy="4708525"/>
          </a:xfrm>
        </p:spPr>
        <p:txBody>
          <a:bodyPr>
            <a:normAutofit/>
          </a:bodyPr>
          <a:lstStyle/>
          <a:p>
            <a:pPr algn="ctr">
              <a:buNone/>
            </a:pPr>
            <a:r>
              <a:rPr lang="hr-HR" sz="1900" dirty="0" smtClean="0">
                <a:solidFill>
                  <a:schemeClr val="bg2">
                    <a:lumMod val="50000"/>
                  </a:schemeClr>
                </a:solidFill>
                <a:latin typeface="Verdana"/>
                <a:cs typeface="Verdana"/>
              </a:rPr>
              <a:t>PROSTOR KOJIM UPRAVLJA RH</a:t>
            </a:r>
            <a:endParaRPr lang="ta-IN" sz="1900" dirty="0" smtClean="0">
              <a:solidFill>
                <a:schemeClr val="bg2">
                  <a:lumMod val="50000"/>
                </a:schemeClr>
              </a:solidFill>
              <a:latin typeface="Verdana"/>
              <a:cs typeface="Verdana"/>
            </a:endParaRPr>
          </a:p>
          <a:p>
            <a:pPr lvl="1"/>
            <a:endParaRPr lang="hr-HR" sz="1500" dirty="0" smtClean="0">
              <a:solidFill>
                <a:schemeClr val="bg1">
                  <a:lumMod val="50000"/>
                </a:schemeClr>
              </a:solidFill>
              <a:latin typeface="Verdana"/>
              <a:cs typeface="Verdana"/>
            </a:endParaRPr>
          </a:p>
          <a:p>
            <a:pPr lvl="1"/>
            <a:endParaRPr lang="hr-HR" sz="1500" dirty="0" smtClean="0">
              <a:solidFill>
                <a:schemeClr val="bg1">
                  <a:lumMod val="50000"/>
                </a:schemeClr>
              </a:solidFill>
              <a:latin typeface="Verdana"/>
              <a:cs typeface="Verdana"/>
            </a:endParaRPr>
          </a:p>
          <a:p>
            <a:pPr lvl="1"/>
            <a:endParaRPr lang="ta-IN" sz="1500" dirty="0" smtClean="0">
              <a:solidFill>
                <a:schemeClr val="bg1">
                  <a:lumMod val="50000"/>
                </a:schemeClr>
              </a:solidFill>
              <a:latin typeface="Verdana"/>
              <a:cs typeface="Verdana"/>
            </a:endParaRPr>
          </a:p>
          <a:p>
            <a:pPr algn="just"/>
            <a:r>
              <a:rPr lang="vi-VN" sz="1800" dirty="0" smtClean="0">
                <a:solidFill>
                  <a:schemeClr val="bg1">
                    <a:lumMod val="50000"/>
                  </a:schemeClr>
                </a:solidFill>
                <a:latin typeface="Verdana" pitchFamily="34" charset="0"/>
                <a:cs typeface="Verdana"/>
              </a:rPr>
              <a:t>Strategijom je utvrđeno da je temeljni cilj upravljanja imovinom u vlasništvu Republike Hrvatske </a:t>
            </a:r>
            <a:r>
              <a:rPr lang="vi-VN" sz="1800" b="1" dirty="0" smtClean="0">
                <a:solidFill>
                  <a:schemeClr val="bg1">
                    <a:lumMod val="50000"/>
                  </a:schemeClr>
                </a:solidFill>
                <a:latin typeface="Verdana" pitchFamily="34" charset="0"/>
                <a:cs typeface="Verdana"/>
              </a:rPr>
              <a:t>učinkovito upravljati svim oblicima imovine prema načelu »dobroga gospodara«, </a:t>
            </a:r>
            <a:r>
              <a:rPr lang="vi-VN" sz="1800" dirty="0" smtClean="0">
                <a:solidFill>
                  <a:schemeClr val="bg1">
                    <a:lumMod val="50000"/>
                  </a:schemeClr>
                </a:solidFill>
                <a:latin typeface="Verdana" pitchFamily="34" charset="0"/>
                <a:cs typeface="Verdana"/>
              </a:rPr>
              <a:t>što podrazumijeva doprinos fiskalnoj konsolidaciji i dugoročnoj stabilnosti javnih financija i kvalitetnog pružanja javnih usluga. Pri tome se moraju ostvarivati principi mjerljivosti rezultata.</a:t>
            </a:r>
          </a:p>
          <a:p>
            <a:endParaRPr lang="hr-HR" sz="1800" dirty="0" smtClean="0">
              <a:solidFill>
                <a:schemeClr val="bg2">
                  <a:lumMod val="50000"/>
                </a:schemeClr>
              </a:solidFill>
              <a:latin typeface="Verdana" pitchFamily="34" charset="0"/>
              <a:cs typeface="Verdana"/>
            </a:endParaRPr>
          </a:p>
        </p:txBody>
      </p:sp>
      <p:pic>
        <p:nvPicPr>
          <p:cNvPr id="4" name="Picture 3" descr="LS012494.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30629" y="5913808"/>
            <a:ext cx="761579" cy="799854"/>
          </a:xfrm>
          <a:prstGeom prst="rect">
            <a:avLst/>
          </a:prstGeom>
        </p:spPr>
      </p:pic>
      <p:pic>
        <p:nvPicPr>
          <p:cNvPr id="5" name="Picture 4" descr="BU00529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2208" y="230939"/>
            <a:ext cx="758471" cy="610332"/>
          </a:xfrm>
          <a:prstGeom prst="rect">
            <a:avLst/>
          </a:prstGeom>
        </p:spPr>
      </p:pic>
      <p:sp>
        <p:nvSpPr>
          <p:cNvPr id="6" name="Subtitle 2"/>
          <p:cNvSpPr txBox="1">
            <a:spLocks/>
          </p:cNvSpPr>
          <p:nvPr/>
        </p:nvSpPr>
        <p:spPr>
          <a:xfrm>
            <a:off x="907183" y="6334267"/>
            <a:ext cx="7323447" cy="3793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ta-IN" sz="1200" dirty="0" smtClean="0">
                <a:solidFill>
                  <a:srgbClr val="7F7F7F"/>
                </a:solidFill>
              </a:rPr>
              <a:t>Grad Rijeka, Odjel gradske uprave za gospodarenje imovinom</a:t>
            </a:r>
            <a:endParaRPr lang="en-US" sz="1200" dirty="0">
              <a:solidFill>
                <a:srgbClr val="7F7F7F"/>
              </a:solidFill>
            </a:endParaRPr>
          </a:p>
        </p:txBody>
      </p:sp>
      <p:pic>
        <p:nvPicPr>
          <p:cNvPr id="7" name="Picture 6"/>
          <p:cNvPicPr>
            <a:picLocks noChangeAspect="1"/>
          </p:cNvPicPr>
          <p:nvPr/>
        </p:nvPicPr>
        <p:blipFill>
          <a:blip r:embed="rId4"/>
          <a:stretch>
            <a:fillRect/>
          </a:stretch>
        </p:blipFill>
        <p:spPr>
          <a:xfrm>
            <a:off x="310040" y="6101089"/>
            <a:ext cx="366224" cy="546588"/>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324528" y="230939"/>
            <a:ext cx="667680" cy="801216"/>
          </a:xfrm>
          <a:prstGeom prst="rect">
            <a:avLst/>
          </a:prstGeom>
        </p:spPr>
      </p:pic>
    </p:spTree>
    <p:extLst>
      <p:ext uri="{BB962C8B-B14F-4D97-AF65-F5344CB8AC3E}">
        <p14:creationId xmlns:p14="http://schemas.microsoft.com/office/powerpoint/2010/main" xmlns="" val="1817571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dirty="0" smtClean="0">
                <a:solidFill>
                  <a:srgbClr val="948A54"/>
                </a:solidFill>
                <a:latin typeface="Verdana"/>
                <a:cs typeface="Verdana"/>
              </a:rPr>
              <a:t>ISKUSTVA U UPRAVLJANJU</a:t>
            </a:r>
            <a:endParaRPr lang="en-US" sz="3200" dirty="0">
              <a:solidFill>
                <a:srgbClr val="948A54"/>
              </a:solidFill>
              <a:latin typeface="Verdana"/>
              <a:cs typeface="Verdana"/>
            </a:endParaRPr>
          </a:p>
        </p:txBody>
      </p:sp>
      <p:sp>
        <p:nvSpPr>
          <p:cNvPr id="3" name="Content Placeholder 2"/>
          <p:cNvSpPr>
            <a:spLocks noGrp="1"/>
          </p:cNvSpPr>
          <p:nvPr>
            <p:ph idx="1"/>
          </p:nvPr>
        </p:nvSpPr>
        <p:spPr>
          <a:xfrm>
            <a:off x="457200" y="1417638"/>
            <a:ext cx="8229600" cy="4708525"/>
          </a:xfrm>
        </p:spPr>
        <p:txBody>
          <a:bodyPr>
            <a:normAutofit/>
          </a:bodyPr>
          <a:lstStyle/>
          <a:p>
            <a:pPr algn="ctr">
              <a:buNone/>
            </a:pPr>
            <a:r>
              <a:rPr lang="hr-HR" sz="1900" dirty="0" smtClean="0">
                <a:solidFill>
                  <a:schemeClr val="bg2">
                    <a:lumMod val="50000"/>
                  </a:schemeClr>
                </a:solidFill>
                <a:latin typeface="Verdana"/>
                <a:cs typeface="Verdana"/>
              </a:rPr>
              <a:t>PROSTOR KOJIM UPRAVLJA RH</a:t>
            </a:r>
            <a:endParaRPr lang="ta-IN" sz="1900" dirty="0" smtClean="0">
              <a:solidFill>
                <a:schemeClr val="bg2">
                  <a:lumMod val="50000"/>
                </a:schemeClr>
              </a:solidFill>
              <a:latin typeface="Verdana"/>
              <a:cs typeface="Verdana"/>
            </a:endParaRPr>
          </a:p>
          <a:p>
            <a:pPr lvl="1"/>
            <a:endParaRPr lang="ta-IN" sz="1500" dirty="0" smtClean="0">
              <a:solidFill>
                <a:schemeClr val="bg1">
                  <a:lumMod val="50000"/>
                </a:schemeClr>
              </a:solidFill>
              <a:latin typeface="Verdana"/>
              <a:cs typeface="Verdana"/>
            </a:endParaRPr>
          </a:p>
          <a:p>
            <a:endParaRPr lang="hr-HR" sz="1800" dirty="0" smtClean="0">
              <a:solidFill>
                <a:schemeClr val="bg2">
                  <a:lumMod val="50000"/>
                </a:schemeClr>
              </a:solidFill>
              <a:latin typeface="Verdana" pitchFamily="34" charset="0"/>
              <a:cs typeface="Verdana"/>
            </a:endParaRPr>
          </a:p>
        </p:txBody>
      </p:sp>
      <p:pic>
        <p:nvPicPr>
          <p:cNvPr id="4" name="Picture 3" descr="LS012494.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30629" y="5913808"/>
            <a:ext cx="761579" cy="799854"/>
          </a:xfrm>
          <a:prstGeom prst="rect">
            <a:avLst/>
          </a:prstGeom>
        </p:spPr>
      </p:pic>
      <p:pic>
        <p:nvPicPr>
          <p:cNvPr id="5" name="Picture 4" descr="BU00529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2208" y="230939"/>
            <a:ext cx="758471" cy="610332"/>
          </a:xfrm>
          <a:prstGeom prst="rect">
            <a:avLst/>
          </a:prstGeom>
        </p:spPr>
      </p:pic>
      <p:sp>
        <p:nvSpPr>
          <p:cNvPr id="6" name="Subtitle 2"/>
          <p:cNvSpPr txBox="1">
            <a:spLocks/>
          </p:cNvSpPr>
          <p:nvPr/>
        </p:nvSpPr>
        <p:spPr>
          <a:xfrm>
            <a:off x="907183" y="6334267"/>
            <a:ext cx="7323447" cy="3793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ta-IN" sz="1200" dirty="0" smtClean="0">
                <a:solidFill>
                  <a:srgbClr val="7F7F7F"/>
                </a:solidFill>
              </a:rPr>
              <a:t>Grad Rijeka, Odjel gradske uprave za gospodarenje imovinom</a:t>
            </a:r>
            <a:endParaRPr lang="en-US" sz="1200" dirty="0">
              <a:solidFill>
                <a:srgbClr val="7F7F7F"/>
              </a:solidFill>
            </a:endParaRPr>
          </a:p>
        </p:txBody>
      </p:sp>
      <p:pic>
        <p:nvPicPr>
          <p:cNvPr id="7" name="Picture 6"/>
          <p:cNvPicPr>
            <a:picLocks noChangeAspect="1"/>
          </p:cNvPicPr>
          <p:nvPr/>
        </p:nvPicPr>
        <p:blipFill>
          <a:blip r:embed="rId4"/>
          <a:stretch>
            <a:fillRect/>
          </a:stretch>
        </p:blipFill>
        <p:spPr>
          <a:xfrm>
            <a:off x="310040" y="6101089"/>
            <a:ext cx="366224" cy="546588"/>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324528" y="230939"/>
            <a:ext cx="667680" cy="801216"/>
          </a:xfrm>
          <a:prstGeom prst="rect">
            <a:avLst/>
          </a:prstGeom>
        </p:spPr>
      </p:pic>
      <p:pic>
        <p:nvPicPr>
          <p:cNvPr id="9" name="Picture 2" descr="IMAG012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96938" y="1935737"/>
            <a:ext cx="7059438" cy="39780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181757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8" fill="hold" nodeType="clickEffect">
                                  <p:stCondLst>
                                    <p:cond delay="0"/>
                                  </p:stCondLst>
                                  <p:childTnLst>
                                    <p:anim calcmode="lin" valueType="num">
                                      <p:cBhvr additive="base">
                                        <p:cTn id="11" dur="500"/>
                                        <p:tgtEl>
                                          <p:spTgt spid="9"/>
                                        </p:tgtEl>
                                        <p:attrNameLst>
                                          <p:attrName>ppt_x</p:attrName>
                                        </p:attrNameLst>
                                      </p:cBhvr>
                                      <p:tavLst>
                                        <p:tav tm="0">
                                          <p:val>
                                            <p:strVal val="ppt_x"/>
                                          </p:val>
                                        </p:tav>
                                        <p:tav tm="100000">
                                          <p:val>
                                            <p:strVal val="0-ppt_w/2"/>
                                          </p:val>
                                        </p:tav>
                                      </p:tavLst>
                                    </p:anim>
                                    <p:anim calcmode="lin" valueType="num">
                                      <p:cBhvr additive="base">
                                        <p:cTn id="12" dur="500"/>
                                        <p:tgtEl>
                                          <p:spTgt spid="9"/>
                                        </p:tgtEl>
                                        <p:attrNameLst>
                                          <p:attrName>ppt_y</p:attrName>
                                        </p:attrNameLst>
                                      </p:cBhvr>
                                      <p:tavLst>
                                        <p:tav tm="0">
                                          <p:val>
                                            <p:strVal val="ppt_y"/>
                                          </p:val>
                                        </p:tav>
                                        <p:tav tm="100000">
                                          <p:val>
                                            <p:strVal val="ppt_y"/>
                                          </p:val>
                                        </p:tav>
                                      </p:tavLst>
                                    </p:anim>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dirty="0" smtClean="0">
                <a:solidFill>
                  <a:srgbClr val="948A54"/>
                </a:solidFill>
                <a:latin typeface="Verdana"/>
                <a:cs typeface="Verdana"/>
              </a:rPr>
              <a:t>ISKUSTVA U UPRAVLJANJU</a:t>
            </a:r>
            <a:endParaRPr lang="en-US" sz="3200" dirty="0">
              <a:solidFill>
                <a:srgbClr val="948A54"/>
              </a:solidFill>
              <a:latin typeface="Verdana"/>
              <a:cs typeface="Verdana"/>
            </a:endParaRPr>
          </a:p>
        </p:txBody>
      </p:sp>
      <p:sp>
        <p:nvSpPr>
          <p:cNvPr id="3" name="Content Placeholder 2"/>
          <p:cNvSpPr>
            <a:spLocks noGrp="1"/>
          </p:cNvSpPr>
          <p:nvPr>
            <p:ph idx="1"/>
          </p:nvPr>
        </p:nvSpPr>
        <p:spPr>
          <a:xfrm>
            <a:off x="457200" y="1417638"/>
            <a:ext cx="8229600" cy="4708525"/>
          </a:xfrm>
        </p:spPr>
        <p:txBody>
          <a:bodyPr>
            <a:normAutofit/>
          </a:bodyPr>
          <a:lstStyle/>
          <a:p>
            <a:pPr algn="ctr">
              <a:buNone/>
            </a:pPr>
            <a:r>
              <a:rPr lang="hr-HR" sz="1900" dirty="0" smtClean="0">
                <a:solidFill>
                  <a:schemeClr val="bg2">
                    <a:lumMod val="50000"/>
                  </a:schemeClr>
                </a:solidFill>
                <a:latin typeface="Verdana"/>
                <a:cs typeface="Verdana"/>
              </a:rPr>
              <a:t>PROSTOR KOJIM UPRAVLJA RH</a:t>
            </a:r>
            <a:endParaRPr lang="ta-IN" sz="1900" dirty="0" smtClean="0">
              <a:solidFill>
                <a:schemeClr val="bg2">
                  <a:lumMod val="50000"/>
                </a:schemeClr>
              </a:solidFill>
              <a:latin typeface="Verdana"/>
              <a:cs typeface="Verdana"/>
            </a:endParaRPr>
          </a:p>
          <a:p>
            <a:pPr lvl="1"/>
            <a:endParaRPr lang="ta-IN" sz="1500" dirty="0" smtClean="0">
              <a:solidFill>
                <a:schemeClr val="bg1">
                  <a:lumMod val="50000"/>
                </a:schemeClr>
              </a:solidFill>
              <a:latin typeface="Verdana"/>
              <a:cs typeface="Verdana"/>
            </a:endParaRPr>
          </a:p>
          <a:p>
            <a:endParaRPr lang="hr-HR" sz="1800" dirty="0" smtClean="0">
              <a:solidFill>
                <a:schemeClr val="bg2">
                  <a:lumMod val="50000"/>
                </a:schemeClr>
              </a:solidFill>
              <a:latin typeface="Verdana" pitchFamily="34" charset="0"/>
              <a:cs typeface="Verdana"/>
            </a:endParaRPr>
          </a:p>
        </p:txBody>
      </p:sp>
      <p:pic>
        <p:nvPicPr>
          <p:cNvPr id="4" name="Picture 3" descr="LS012494.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30629" y="5913808"/>
            <a:ext cx="761579" cy="799854"/>
          </a:xfrm>
          <a:prstGeom prst="rect">
            <a:avLst/>
          </a:prstGeom>
        </p:spPr>
      </p:pic>
      <p:pic>
        <p:nvPicPr>
          <p:cNvPr id="5" name="Picture 4" descr="BU00529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2208" y="230939"/>
            <a:ext cx="758471" cy="610332"/>
          </a:xfrm>
          <a:prstGeom prst="rect">
            <a:avLst/>
          </a:prstGeom>
        </p:spPr>
      </p:pic>
      <p:sp>
        <p:nvSpPr>
          <p:cNvPr id="6" name="Subtitle 2"/>
          <p:cNvSpPr txBox="1">
            <a:spLocks/>
          </p:cNvSpPr>
          <p:nvPr/>
        </p:nvSpPr>
        <p:spPr>
          <a:xfrm>
            <a:off x="907183" y="6334267"/>
            <a:ext cx="7323447" cy="3793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ta-IN" sz="1200" dirty="0" smtClean="0">
                <a:solidFill>
                  <a:srgbClr val="7F7F7F"/>
                </a:solidFill>
              </a:rPr>
              <a:t>Grad Rijeka, Odjel gradske uprave za gospodarenje imovinom</a:t>
            </a:r>
            <a:endParaRPr lang="en-US" sz="1200" dirty="0">
              <a:solidFill>
                <a:srgbClr val="7F7F7F"/>
              </a:solidFill>
            </a:endParaRPr>
          </a:p>
        </p:txBody>
      </p:sp>
      <p:pic>
        <p:nvPicPr>
          <p:cNvPr id="7" name="Picture 6"/>
          <p:cNvPicPr>
            <a:picLocks noChangeAspect="1"/>
          </p:cNvPicPr>
          <p:nvPr/>
        </p:nvPicPr>
        <p:blipFill>
          <a:blip r:embed="rId4"/>
          <a:stretch>
            <a:fillRect/>
          </a:stretch>
        </p:blipFill>
        <p:spPr>
          <a:xfrm>
            <a:off x="310040" y="6101089"/>
            <a:ext cx="366224" cy="546588"/>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324528" y="230939"/>
            <a:ext cx="667680" cy="801216"/>
          </a:xfrm>
          <a:prstGeom prst="rect">
            <a:avLst/>
          </a:prstGeom>
        </p:spPr>
      </p:pic>
      <p:pic>
        <p:nvPicPr>
          <p:cNvPr id="10" name="Picture 2" descr="IMAG0194"/>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96937" y="1959647"/>
            <a:ext cx="7131447" cy="40134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181757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8" fill="hold" nodeType="clickEffect">
                                  <p:stCondLst>
                                    <p:cond delay="0"/>
                                  </p:stCondLst>
                                  <p:childTnLst>
                                    <p:anim calcmode="lin" valueType="num">
                                      <p:cBhvr additive="base">
                                        <p:cTn id="11" dur="500"/>
                                        <p:tgtEl>
                                          <p:spTgt spid="10"/>
                                        </p:tgtEl>
                                        <p:attrNameLst>
                                          <p:attrName>ppt_x</p:attrName>
                                        </p:attrNameLst>
                                      </p:cBhvr>
                                      <p:tavLst>
                                        <p:tav tm="0">
                                          <p:val>
                                            <p:strVal val="ppt_x"/>
                                          </p:val>
                                        </p:tav>
                                        <p:tav tm="100000">
                                          <p:val>
                                            <p:strVal val="0-ppt_w/2"/>
                                          </p:val>
                                        </p:tav>
                                      </p:tavLst>
                                    </p:anim>
                                    <p:anim calcmode="lin" valueType="num">
                                      <p:cBhvr additive="base">
                                        <p:cTn id="12" dur="500"/>
                                        <p:tgtEl>
                                          <p:spTgt spid="10"/>
                                        </p:tgtEl>
                                        <p:attrNameLst>
                                          <p:attrName>ppt_y</p:attrName>
                                        </p:attrNameLst>
                                      </p:cBhvr>
                                      <p:tavLst>
                                        <p:tav tm="0">
                                          <p:val>
                                            <p:strVal val="ppt_y"/>
                                          </p:val>
                                        </p:tav>
                                        <p:tav tm="100000">
                                          <p:val>
                                            <p:strVal val="ppt_y"/>
                                          </p:val>
                                        </p:tav>
                                      </p:tavLst>
                                    </p:anim>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dirty="0" smtClean="0">
                <a:solidFill>
                  <a:srgbClr val="948A54"/>
                </a:solidFill>
                <a:latin typeface="Verdana"/>
                <a:cs typeface="Verdana"/>
              </a:rPr>
              <a:t>ISKUSTVA U UPRAVLJANJU</a:t>
            </a:r>
            <a:endParaRPr lang="en-US" sz="3200" dirty="0">
              <a:solidFill>
                <a:srgbClr val="948A54"/>
              </a:solidFill>
              <a:latin typeface="Verdana"/>
              <a:cs typeface="Verdana"/>
            </a:endParaRPr>
          </a:p>
        </p:txBody>
      </p:sp>
      <p:sp>
        <p:nvSpPr>
          <p:cNvPr id="3" name="Content Placeholder 2"/>
          <p:cNvSpPr>
            <a:spLocks noGrp="1"/>
          </p:cNvSpPr>
          <p:nvPr>
            <p:ph idx="1"/>
          </p:nvPr>
        </p:nvSpPr>
        <p:spPr>
          <a:xfrm>
            <a:off x="457200" y="1417638"/>
            <a:ext cx="8229600" cy="4708525"/>
          </a:xfrm>
        </p:spPr>
        <p:txBody>
          <a:bodyPr>
            <a:normAutofit/>
          </a:bodyPr>
          <a:lstStyle/>
          <a:p>
            <a:pPr algn="ctr">
              <a:buNone/>
            </a:pPr>
            <a:r>
              <a:rPr lang="hr-HR" sz="1900" dirty="0" smtClean="0">
                <a:solidFill>
                  <a:schemeClr val="bg2">
                    <a:lumMod val="50000"/>
                  </a:schemeClr>
                </a:solidFill>
                <a:latin typeface="Verdana"/>
                <a:cs typeface="Verdana"/>
              </a:rPr>
              <a:t>PROSTOR KOJIM UPRAVLJA RH</a:t>
            </a:r>
            <a:endParaRPr lang="ta-IN" sz="1900" dirty="0" smtClean="0">
              <a:solidFill>
                <a:schemeClr val="bg2">
                  <a:lumMod val="50000"/>
                </a:schemeClr>
              </a:solidFill>
              <a:latin typeface="Verdana"/>
              <a:cs typeface="Verdana"/>
            </a:endParaRPr>
          </a:p>
          <a:p>
            <a:pPr lvl="1"/>
            <a:endParaRPr lang="ta-IN" sz="1500" dirty="0" smtClean="0">
              <a:solidFill>
                <a:schemeClr val="bg1">
                  <a:lumMod val="50000"/>
                </a:schemeClr>
              </a:solidFill>
              <a:latin typeface="Verdana"/>
              <a:cs typeface="Verdana"/>
            </a:endParaRPr>
          </a:p>
          <a:p>
            <a:endParaRPr lang="hr-HR" sz="1800" dirty="0" smtClean="0">
              <a:solidFill>
                <a:schemeClr val="bg2">
                  <a:lumMod val="50000"/>
                </a:schemeClr>
              </a:solidFill>
              <a:latin typeface="Verdana" pitchFamily="34" charset="0"/>
              <a:cs typeface="Verdana"/>
            </a:endParaRPr>
          </a:p>
        </p:txBody>
      </p:sp>
      <p:pic>
        <p:nvPicPr>
          <p:cNvPr id="4" name="Picture 3" descr="LS012494.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30629" y="5913808"/>
            <a:ext cx="761579" cy="799854"/>
          </a:xfrm>
          <a:prstGeom prst="rect">
            <a:avLst/>
          </a:prstGeom>
        </p:spPr>
      </p:pic>
      <p:pic>
        <p:nvPicPr>
          <p:cNvPr id="5" name="Picture 4" descr="BU00529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2208" y="230939"/>
            <a:ext cx="758471" cy="610332"/>
          </a:xfrm>
          <a:prstGeom prst="rect">
            <a:avLst/>
          </a:prstGeom>
        </p:spPr>
      </p:pic>
      <p:sp>
        <p:nvSpPr>
          <p:cNvPr id="6" name="Subtitle 2"/>
          <p:cNvSpPr txBox="1">
            <a:spLocks/>
          </p:cNvSpPr>
          <p:nvPr/>
        </p:nvSpPr>
        <p:spPr>
          <a:xfrm>
            <a:off x="907183" y="6334267"/>
            <a:ext cx="7323447" cy="3793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ta-IN" sz="1200" dirty="0" smtClean="0">
                <a:solidFill>
                  <a:srgbClr val="7F7F7F"/>
                </a:solidFill>
              </a:rPr>
              <a:t>Grad Rijeka, Odjel gradske uprave za gospodarenje imovinom</a:t>
            </a:r>
            <a:endParaRPr lang="en-US" sz="1200" dirty="0">
              <a:solidFill>
                <a:srgbClr val="7F7F7F"/>
              </a:solidFill>
            </a:endParaRPr>
          </a:p>
        </p:txBody>
      </p:sp>
      <p:pic>
        <p:nvPicPr>
          <p:cNvPr id="7" name="Picture 6"/>
          <p:cNvPicPr>
            <a:picLocks noChangeAspect="1"/>
          </p:cNvPicPr>
          <p:nvPr/>
        </p:nvPicPr>
        <p:blipFill>
          <a:blip r:embed="rId4"/>
          <a:stretch>
            <a:fillRect/>
          </a:stretch>
        </p:blipFill>
        <p:spPr>
          <a:xfrm>
            <a:off x="310040" y="6101089"/>
            <a:ext cx="366224" cy="546588"/>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324528" y="230939"/>
            <a:ext cx="667680" cy="801216"/>
          </a:xfrm>
          <a:prstGeom prst="rect">
            <a:avLst/>
          </a:prstGeom>
        </p:spPr>
      </p:pic>
      <p:pic>
        <p:nvPicPr>
          <p:cNvPr id="10" name="Picture 2" descr="IMAG0188"/>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96937" y="2068641"/>
            <a:ext cx="7152595" cy="40324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181757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par>
                          <p:cTn id="8" fill="hold">
                            <p:stCondLst>
                              <p:cond delay="500"/>
                            </p:stCondLst>
                            <p:childTnLst>
                              <p:par>
                                <p:cTn id="9" presetID="2" presetClass="exit" presetSubtype="8" fill="hold" nodeType="afterEffect">
                                  <p:stCondLst>
                                    <p:cond delay="0"/>
                                  </p:stCondLst>
                                  <p:childTnLst>
                                    <p:anim calcmode="lin" valueType="num">
                                      <p:cBhvr additive="base">
                                        <p:cTn id="10" dur="500"/>
                                        <p:tgtEl>
                                          <p:spTgt spid="10"/>
                                        </p:tgtEl>
                                        <p:attrNameLst>
                                          <p:attrName>ppt_x</p:attrName>
                                        </p:attrNameLst>
                                      </p:cBhvr>
                                      <p:tavLst>
                                        <p:tav tm="0">
                                          <p:val>
                                            <p:strVal val="ppt_x"/>
                                          </p:val>
                                        </p:tav>
                                        <p:tav tm="100000">
                                          <p:val>
                                            <p:strVal val="0-ppt_w/2"/>
                                          </p:val>
                                        </p:tav>
                                      </p:tavLst>
                                    </p:anim>
                                    <p:anim calcmode="lin" valueType="num">
                                      <p:cBhvr additive="base">
                                        <p:cTn id="11" dur="500"/>
                                        <p:tgtEl>
                                          <p:spTgt spid="10"/>
                                        </p:tgtEl>
                                        <p:attrNameLst>
                                          <p:attrName>ppt_y</p:attrName>
                                        </p:attrNameLst>
                                      </p:cBhvr>
                                      <p:tavLst>
                                        <p:tav tm="0">
                                          <p:val>
                                            <p:strVal val="ppt_y"/>
                                          </p:val>
                                        </p:tav>
                                        <p:tav tm="100000">
                                          <p:val>
                                            <p:strVal val="ppt_y"/>
                                          </p:val>
                                        </p:tav>
                                      </p:tavLst>
                                    </p:anim>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a-IN" sz="3200" dirty="0" smtClean="0">
                <a:solidFill>
                  <a:srgbClr val="948A54"/>
                </a:solidFill>
                <a:latin typeface="Verdana"/>
                <a:cs typeface="Verdana"/>
              </a:rPr>
              <a:t>STANJE</a:t>
            </a:r>
            <a:endParaRPr lang="en-US" sz="3200" dirty="0">
              <a:solidFill>
                <a:srgbClr val="948A54"/>
              </a:solidFill>
              <a:latin typeface="Verdana"/>
              <a:cs typeface="Verdana"/>
            </a:endParaRPr>
          </a:p>
        </p:txBody>
      </p:sp>
      <p:sp>
        <p:nvSpPr>
          <p:cNvPr id="3" name="Content Placeholder 2"/>
          <p:cNvSpPr>
            <a:spLocks noGrp="1"/>
          </p:cNvSpPr>
          <p:nvPr>
            <p:ph idx="1"/>
          </p:nvPr>
        </p:nvSpPr>
        <p:spPr>
          <a:xfrm>
            <a:off x="457200" y="1417638"/>
            <a:ext cx="8229600" cy="4708525"/>
          </a:xfrm>
        </p:spPr>
        <p:txBody>
          <a:bodyPr>
            <a:normAutofit fontScale="85000" lnSpcReduction="20000"/>
          </a:bodyPr>
          <a:lstStyle/>
          <a:p>
            <a:pPr algn="ctr">
              <a:buNone/>
            </a:pPr>
            <a:r>
              <a:rPr lang="hr-HR" sz="1900" dirty="0" smtClean="0">
                <a:solidFill>
                  <a:schemeClr val="bg2">
                    <a:lumMod val="50000"/>
                  </a:schemeClr>
                </a:solidFill>
                <a:latin typeface="Verdana"/>
                <a:cs typeface="Verdana"/>
              </a:rPr>
              <a:t>NEKOLIKO TVRDNJI KOJE OPISUJU DJELIĆ PROBLEMA</a:t>
            </a:r>
          </a:p>
          <a:p>
            <a:endParaRPr lang="hr-HR" sz="1900" dirty="0" smtClean="0">
              <a:solidFill>
                <a:schemeClr val="bg1">
                  <a:lumMod val="50000"/>
                </a:schemeClr>
              </a:solidFill>
              <a:latin typeface="Verdana"/>
              <a:cs typeface="Verdana"/>
            </a:endParaRPr>
          </a:p>
          <a:p>
            <a:endParaRPr lang="hr-HR" sz="1900" dirty="0" smtClean="0">
              <a:solidFill>
                <a:schemeClr val="bg1">
                  <a:lumMod val="50000"/>
                </a:schemeClr>
              </a:solidFill>
              <a:latin typeface="Verdana"/>
              <a:cs typeface="Verdana"/>
            </a:endParaRPr>
          </a:p>
          <a:p>
            <a:r>
              <a:rPr lang="ta-IN" sz="1900" dirty="0" smtClean="0">
                <a:solidFill>
                  <a:schemeClr val="bg1">
                    <a:lumMod val="50000"/>
                  </a:schemeClr>
                </a:solidFill>
                <a:latin typeface="Verdana"/>
                <a:cs typeface="Verdana"/>
              </a:rPr>
              <a:t>“neriješen” status stanara u nacionaliziranim i konfisciranim stanovima </a:t>
            </a:r>
          </a:p>
          <a:p>
            <a:endParaRPr lang="ta-IN" sz="1900" dirty="0" smtClean="0">
              <a:solidFill>
                <a:schemeClr val="bg1">
                  <a:lumMod val="50000"/>
                </a:schemeClr>
              </a:solidFill>
              <a:latin typeface="Verdana"/>
              <a:cs typeface="Verdana"/>
            </a:endParaRPr>
          </a:p>
          <a:p>
            <a:r>
              <a:rPr lang="ta-IN" sz="1900" dirty="0" smtClean="0">
                <a:solidFill>
                  <a:schemeClr val="bg1">
                    <a:lumMod val="50000"/>
                  </a:schemeClr>
                </a:solidFill>
                <a:latin typeface="Verdana"/>
                <a:cs typeface="Verdana"/>
              </a:rPr>
              <a:t>“neriješen” status zaštićenih najmopromaca</a:t>
            </a:r>
          </a:p>
          <a:p>
            <a:endParaRPr lang="hr-HR" sz="1900" dirty="0" smtClean="0">
              <a:solidFill>
                <a:schemeClr val="bg1">
                  <a:lumMod val="50000"/>
                </a:schemeClr>
              </a:solidFill>
              <a:latin typeface="Verdana"/>
              <a:cs typeface="Verdana"/>
            </a:endParaRPr>
          </a:p>
          <a:p>
            <a:r>
              <a:rPr lang="ta-IN" sz="1900" dirty="0" smtClean="0">
                <a:solidFill>
                  <a:schemeClr val="bg1">
                    <a:lumMod val="50000"/>
                  </a:schemeClr>
                </a:solidFill>
                <a:latin typeface="Verdana"/>
                <a:cs typeface="Verdana"/>
              </a:rPr>
              <a:t>“neuređen” sustav najamnog stanovanja</a:t>
            </a:r>
          </a:p>
          <a:p>
            <a:endParaRPr lang="ta-IN" sz="1900" dirty="0" smtClean="0">
              <a:solidFill>
                <a:schemeClr val="bg1">
                  <a:lumMod val="50000"/>
                </a:schemeClr>
              </a:solidFill>
              <a:latin typeface="Verdana"/>
              <a:cs typeface="Verdana"/>
            </a:endParaRPr>
          </a:p>
          <a:p>
            <a:r>
              <a:rPr lang="ta-IN" sz="1900" dirty="0" smtClean="0">
                <a:solidFill>
                  <a:schemeClr val="bg1">
                    <a:lumMod val="50000"/>
                  </a:schemeClr>
                </a:solidFill>
                <a:latin typeface="Verdana"/>
                <a:cs typeface="Verdana"/>
              </a:rPr>
              <a:t>nedovoljan broj najamnih (socijalnih) stanova</a:t>
            </a:r>
          </a:p>
          <a:p>
            <a:endParaRPr lang="ta-IN" sz="1900" dirty="0" smtClean="0">
              <a:solidFill>
                <a:schemeClr val="bg1">
                  <a:lumMod val="50000"/>
                </a:schemeClr>
              </a:solidFill>
              <a:latin typeface="Verdana"/>
              <a:cs typeface="Verdana"/>
            </a:endParaRPr>
          </a:p>
          <a:p>
            <a:r>
              <a:rPr lang="ta-IN" sz="1900" dirty="0" smtClean="0">
                <a:solidFill>
                  <a:schemeClr val="bg1">
                    <a:lumMod val="50000"/>
                  </a:schemeClr>
                </a:solidFill>
                <a:latin typeface="Verdana"/>
                <a:cs typeface="Verdana"/>
              </a:rPr>
              <a:t>prazni državni stanovi</a:t>
            </a:r>
          </a:p>
          <a:p>
            <a:endParaRPr lang="hr-HR" sz="1900" dirty="0" smtClean="0">
              <a:solidFill>
                <a:schemeClr val="bg1">
                  <a:lumMod val="50000"/>
                </a:schemeClr>
              </a:solidFill>
              <a:latin typeface="Verdana"/>
              <a:cs typeface="Verdana"/>
            </a:endParaRPr>
          </a:p>
          <a:p>
            <a:r>
              <a:rPr lang="ta-IN" sz="1900" dirty="0" smtClean="0">
                <a:solidFill>
                  <a:schemeClr val="bg1">
                    <a:lumMod val="50000"/>
                  </a:schemeClr>
                </a:solidFill>
                <a:latin typeface="Verdana"/>
                <a:cs typeface="Verdana"/>
              </a:rPr>
              <a:t>zapuštene stambene zgrade</a:t>
            </a:r>
          </a:p>
          <a:p>
            <a:endParaRPr lang="ta-IN" sz="1900" dirty="0" smtClean="0">
              <a:solidFill>
                <a:schemeClr val="bg1">
                  <a:lumMod val="50000"/>
                </a:schemeClr>
              </a:solidFill>
              <a:latin typeface="Verdana"/>
              <a:cs typeface="Verdana"/>
            </a:endParaRPr>
          </a:p>
          <a:p>
            <a:r>
              <a:rPr lang="ta-IN" sz="1900" dirty="0" smtClean="0">
                <a:solidFill>
                  <a:schemeClr val="bg1">
                    <a:lumMod val="50000"/>
                  </a:schemeClr>
                </a:solidFill>
                <a:latin typeface="Verdana"/>
                <a:cs typeface="Verdana"/>
              </a:rPr>
              <a:t>prazni i zapušteni poslovni prostori u centru grada</a:t>
            </a:r>
          </a:p>
          <a:p>
            <a:endParaRPr lang="ta-IN" sz="1900" dirty="0" smtClean="0">
              <a:solidFill>
                <a:schemeClr val="bg1">
                  <a:lumMod val="50000"/>
                </a:schemeClr>
              </a:solidFill>
              <a:latin typeface="Verdana"/>
              <a:cs typeface="Verdana"/>
            </a:endParaRPr>
          </a:p>
          <a:p>
            <a:r>
              <a:rPr lang="ta-IN" sz="1900" dirty="0" smtClean="0">
                <a:solidFill>
                  <a:schemeClr val="bg1">
                    <a:lumMod val="50000"/>
                  </a:schemeClr>
                </a:solidFill>
                <a:latin typeface="Verdana"/>
                <a:cs typeface="Verdana"/>
              </a:rPr>
              <a:t>“dvostruko” fakturiranje zakupnine</a:t>
            </a:r>
          </a:p>
          <a:p>
            <a:endParaRPr lang="en-US" sz="2400" dirty="0">
              <a:latin typeface="Verdana"/>
              <a:cs typeface="Verdana"/>
            </a:endParaRPr>
          </a:p>
        </p:txBody>
      </p:sp>
      <p:pic>
        <p:nvPicPr>
          <p:cNvPr id="4" name="Picture 3" descr="LS012494.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30629" y="5913808"/>
            <a:ext cx="761579" cy="799854"/>
          </a:xfrm>
          <a:prstGeom prst="rect">
            <a:avLst/>
          </a:prstGeom>
        </p:spPr>
      </p:pic>
      <p:pic>
        <p:nvPicPr>
          <p:cNvPr id="5" name="Picture 4" descr="BU00529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2208" y="230939"/>
            <a:ext cx="758471" cy="610332"/>
          </a:xfrm>
          <a:prstGeom prst="rect">
            <a:avLst/>
          </a:prstGeom>
        </p:spPr>
      </p:pic>
      <p:sp>
        <p:nvSpPr>
          <p:cNvPr id="6" name="Subtitle 2"/>
          <p:cNvSpPr txBox="1">
            <a:spLocks/>
          </p:cNvSpPr>
          <p:nvPr/>
        </p:nvSpPr>
        <p:spPr>
          <a:xfrm>
            <a:off x="907183" y="6334267"/>
            <a:ext cx="7323447" cy="3793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ta-IN" sz="1200" dirty="0" smtClean="0">
                <a:solidFill>
                  <a:srgbClr val="7F7F7F"/>
                </a:solidFill>
              </a:rPr>
              <a:t>Grad Rijeka, Odjel gradske uprave za gospodarenje imovinom</a:t>
            </a:r>
            <a:endParaRPr lang="en-US" sz="1200" dirty="0">
              <a:solidFill>
                <a:srgbClr val="7F7F7F"/>
              </a:solidFill>
            </a:endParaRPr>
          </a:p>
        </p:txBody>
      </p:sp>
      <p:pic>
        <p:nvPicPr>
          <p:cNvPr id="7" name="Picture 6"/>
          <p:cNvPicPr>
            <a:picLocks noChangeAspect="1"/>
          </p:cNvPicPr>
          <p:nvPr/>
        </p:nvPicPr>
        <p:blipFill>
          <a:blip r:embed="rId4"/>
          <a:stretch>
            <a:fillRect/>
          </a:stretch>
        </p:blipFill>
        <p:spPr>
          <a:xfrm>
            <a:off x="310040" y="6101089"/>
            <a:ext cx="366224" cy="546588"/>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324528" y="230939"/>
            <a:ext cx="667680" cy="801216"/>
          </a:xfrm>
          <a:prstGeom prst="rect">
            <a:avLst/>
          </a:prstGeom>
        </p:spPr>
      </p:pic>
    </p:spTree>
    <p:extLst>
      <p:ext uri="{BB962C8B-B14F-4D97-AF65-F5344CB8AC3E}">
        <p14:creationId xmlns:p14="http://schemas.microsoft.com/office/powerpoint/2010/main" xmlns="" val="9657880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dirty="0" smtClean="0">
                <a:solidFill>
                  <a:srgbClr val="948A54"/>
                </a:solidFill>
                <a:latin typeface="Verdana"/>
                <a:cs typeface="Verdana"/>
              </a:rPr>
              <a:t>ISKUSTVA U UPRAVLJANJU</a:t>
            </a:r>
            <a:endParaRPr lang="en-US" sz="3200" dirty="0">
              <a:solidFill>
                <a:srgbClr val="948A54"/>
              </a:solidFill>
              <a:latin typeface="Verdana"/>
              <a:cs typeface="Verdana"/>
            </a:endParaRPr>
          </a:p>
        </p:txBody>
      </p:sp>
      <p:sp>
        <p:nvSpPr>
          <p:cNvPr id="3" name="Content Placeholder 2"/>
          <p:cNvSpPr>
            <a:spLocks noGrp="1"/>
          </p:cNvSpPr>
          <p:nvPr>
            <p:ph idx="1"/>
          </p:nvPr>
        </p:nvSpPr>
        <p:spPr>
          <a:xfrm>
            <a:off x="457200" y="1417638"/>
            <a:ext cx="8229600" cy="4708525"/>
          </a:xfrm>
        </p:spPr>
        <p:txBody>
          <a:bodyPr>
            <a:normAutofit fontScale="77500" lnSpcReduction="20000"/>
          </a:bodyPr>
          <a:lstStyle/>
          <a:p>
            <a:pPr algn="ctr">
              <a:buNone/>
            </a:pPr>
            <a:r>
              <a:rPr lang="hr-HR" sz="1900" dirty="0" smtClean="0">
                <a:solidFill>
                  <a:schemeClr val="bg2">
                    <a:lumMod val="50000"/>
                  </a:schemeClr>
                </a:solidFill>
                <a:latin typeface="Verdana"/>
                <a:cs typeface="Verdana"/>
              </a:rPr>
              <a:t>PROSTORI KOJIMA UPRAVLJA RH</a:t>
            </a:r>
          </a:p>
          <a:p>
            <a:pPr algn="ctr">
              <a:buNone/>
            </a:pPr>
            <a:endParaRPr lang="hr-HR" sz="1900" dirty="0" smtClean="0">
              <a:solidFill>
                <a:schemeClr val="bg2">
                  <a:lumMod val="50000"/>
                </a:schemeClr>
              </a:solidFill>
              <a:latin typeface="Verdana"/>
              <a:cs typeface="Verdana"/>
            </a:endParaRPr>
          </a:p>
          <a:p>
            <a:r>
              <a:rPr lang="hr-HR" sz="1900" dirty="0" smtClean="0">
                <a:solidFill>
                  <a:schemeClr val="bg1">
                    <a:lumMod val="50000"/>
                  </a:schemeClr>
                </a:solidFill>
                <a:latin typeface="Verdana"/>
                <a:cs typeface="Verdana"/>
              </a:rPr>
              <a:t>Tko će u DUUDI-ju biti odgovoran za stavljanje ovih prostora u funkciju?</a:t>
            </a:r>
          </a:p>
          <a:p>
            <a:endParaRPr lang="hr-HR" sz="1900" dirty="0" smtClean="0">
              <a:solidFill>
                <a:schemeClr val="bg1">
                  <a:lumMod val="50000"/>
                </a:schemeClr>
              </a:solidFill>
              <a:latin typeface="Verdana"/>
              <a:cs typeface="Verdana"/>
            </a:endParaRPr>
          </a:p>
          <a:p>
            <a:r>
              <a:rPr lang="hr-HR" sz="1900" dirty="0" smtClean="0">
                <a:solidFill>
                  <a:schemeClr val="bg1">
                    <a:lumMod val="50000"/>
                  </a:schemeClr>
                </a:solidFill>
                <a:latin typeface="Verdana"/>
                <a:cs typeface="Verdana"/>
              </a:rPr>
              <a:t>Tko će naći model da se prazni i devastirani prostori u centru grada (ili bilo gdje) ožive?</a:t>
            </a:r>
          </a:p>
          <a:p>
            <a:endParaRPr lang="hr-HR" sz="1900" dirty="0" smtClean="0">
              <a:solidFill>
                <a:schemeClr val="bg1">
                  <a:lumMod val="50000"/>
                </a:schemeClr>
              </a:solidFill>
              <a:latin typeface="Verdana"/>
              <a:cs typeface="Verdana"/>
            </a:endParaRPr>
          </a:p>
          <a:p>
            <a:r>
              <a:rPr lang="hr-HR" sz="1900" dirty="0" smtClean="0">
                <a:solidFill>
                  <a:schemeClr val="bg1">
                    <a:lumMod val="50000"/>
                  </a:schemeClr>
                </a:solidFill>
                <a:latin typeface="Verdana"/>
                <a:cs typeface="Verdana"/>
              </a:rPr>
              <a:t>Tko će uložiti u ove prostore?</a:t>
            </a:r>
          </a:p>
          <a:p>
            <a:endParaRPr lang="hr-HR" sz="1900" dirty="0" smtClean="0">
              <a:solidFill>
                <a:schemeClr val="bg1">
                  <a:lumMod val="50000"/>
                </a:schemeClr>
              </a:solidFill>
              <a:latin typeface="Verdana"/>
              <a:cs typeface="Verdana"/>
            </a:endParaRPr>
          </a:p>
          <a:p>
            <a:r>
              <a:rPr lang="hr-HR" sz="1900" dirty="0" smtClean="0">
                <a:solidFill>
                  <a:schemeClr val="bg1">
                    <a:lumMod val="50000"/>
                  </a:schemeClr>
                </a:solidFill>
                <a:latin typeface="Verdana"/>
                <a:cs typeface="Verdana"/>
              </a:rPr>
              <a:t>Tko će ih dati u zakup?</a:t>
            </a:r>
          </a:p>
          <a:p>
            <a:endParaRPr lang="hr-HR" sz="1900" dirty="0" smtClean="0">
              <a:solidFill>
                <a:schemeClr val="bg1">
                  <a:lumMod val="50000"/>
                </a:schemeClr>
              </a:solidFill>
              <a:latin typeface="Verdana"/>
              <a:cs typeface="Verdana"/>
            </a:endParaRPr>
          </a:p>
          <a:p>
            <a:r>
              <a:rPr lang="hr-HR" sz="1900" dirty="0" smtClean="0">
                <a:solidFill>
                  <a:schemeClr val="bg1">
                    <a:lumMod val="50000"/>
                  </a:schemeClr>
                </a:solidFill>
                <a:latin typeface="Verdana"/>
                <a:cs typeface="Verdana"/>
              </a:rPr>
              <a:t>Tko će ih prodati? Tko će ih kupiti?</a:t>
            </a:r>
          </a:p>
          <a:p>
            <a:endParaRPr lang="hr-HR" sz="1900" dirty="0" smtClean="0">
              <a:solidFill>
                <a:schemeClr val="bg1">
                  <a:lumMod val="50000"/>
                </a:schemeClr>
              </a:solidFill>
              <a:latin typeface="Verdana"/>
              <a:cs typeface="Verdana"/>
            </a:endParaRPr>
          </a:p>
          <a:p>
            <a:r>
              <a:rPr lang="hr-HR" sz="1900" dirty="0" smtClean="0">
                <a:solidFill>
                  <a:schemeClr val="bg1">
                    <a:lumMod val="50000"/>
                  </a:schemeClr>
                </a:solidFill>
                <a:latin typeface="Verdana"/>
                <a:cs typeface="Verdana"/>
              </a:rPr>
              <a:t>Kakve koristi će građani Rijeke imati od ove javne imovine</a:t>
            </a:r>
            <a:r>
              <a:rPr lang="hr-HR" sz="1900" dirty="0" smtClean="0">
                <a:solidFill>
                  <a:schemeClr val="bg1">
                    <a:lumMod val="50000"/>
                  </a:schemeClr>
                </a:solidFill>
                <a:latin typeface="Verdana"/>
                <a:cs typeface="Verdana"/>
              </a:rPr>
              <a:t>?</a:t>
            </a:r>
          </a:p>
          <a:p>
            <a:endParaRPr lang="hr-HR" sz="1900" dirty="0" smtClean="0">
              <a:solidFill>
                <a:schemeClr val="bg1">
                  <a:lumMod val="50000"/>
                </a:schemeClr>
              </a:solidFill>
              <a:latin typeface="Verdana"/>
              <a:cs typeface="Verdana"/>
            </a:endParaRPr>
          </a:p>
          <a:p>
            <a:r>
              <a:rPr lang="hr-HR" sz="1900" b="1" dirty="0" smtClean="0">
                <a:solidFill>
                  <a:srgbClr val="FF0000"/>
                </a:solidFill>
                <a:latin typeface="Verdana"/>
                <a:cs typeface="Verdana"/>
              </a:rPr>
              <a:t>Treba li se uopće država baviti ovim pitanjima?</a:t>
            </a:r>
          </a:p>
          <a:p>
            <a:pPr>
              <a:buNone/>
            </a:pPr>
            <a:endParaRPr lang="hr-HR" sz="1900" dirty="0" smtClean="0">
              <a:solidFill>
                <a:schemeClr val="bg1">
                  <a:lumMod val="50000"/>
                </a:schemeClr>
              </a:solidFill>
              <a:latin typeface="Verdana"/>
              <a:cs typeface="Verdana"/>
            </a:endParaRPr>
          </a:p>
          <a:p>
            <a:pPr algn="ctr">
              <a:buNone/>
            </a:pPr>
            <a:r>
              <a:rPr lang="hr-HR" sz="1900" dirty="0" smtClean="0">
                <a:solidFill>
                  <a:schemeClr val="bg1">
                    <a:lumMod val="50000"/>
                  </a:schemeClr>
                </a:solidFill>
                <a:latin typeface="Verdana"/>
                <a:cs typeface="Verdana"/>
              </a:rPr>
              <a:t>	</a:t>
            </a:r>
            <a:r>
              <a:rPr lang="hr-HR" sz="1900" dirty="0" smtClean="0">
                <a:solidFill>
                  <a:schemeClr val="bg2">
                    <a:lumMod val="50000"/>
                  </a:schemeClr>
                </a:solidFill>
                <a:latin typeface="Verdana"/>
                <a:cs typeface="Verdana"/>
              </a:rPr>
              <a:t>GRAĐANI RIJEKE OVAKVE PRIZORE GLEDAJU GODINAMA, A ODGOVORI KOJE IM DAJEMO NA BEZBROJNE UPITE ZAŠTO NEŠTO NE PODUZIMAMO UVIJEK ISTO POČINJU: ZNATE, RADI SE O DRŽAVNOJ IMOVINI…</a:t>
            </a:r>
            <a:endParaRPr lang="ta-IN" sz="1900" dirty="0" smtClean="0">
              <a:solidFill>
                <a:schemeClr val="bg2">
                  <a:lumMod val="50000"/>
                </a:schemeClr>
              </a:solidFill>
              <a:latin typeface="Verdana"/>
              <a:cs typeface="Verdana"/>
            </a:endParaRPr>
          </a:p>
          <a:p>
            <a:pPr lvl="1"/>
            <a:endParaRPr lang="ta-IN" sz="1500" dirty="0" smtClean="0">
              <a:solidFill>
                <a:schemeClr val="bg1">
                  <a:lumMod val="50000"/>
                </a:schemeClr>
              </a:solidFill>
              <a:latin typeface="Verdana"/>
              <a:cs typeface="Verdana"/>
            </a:endParaRPr>
          </a:p>
          <a:p>
            <a:endParaRPr lang="hr-HR" sz="1800" dirty="0" smtClean="0">
              <a:solidFill>
                <a:schemeClr val="bg2">
                  <a:lumMod val="50000"/>
                </a:schemeClr>
              </a:solidFill>
              <a:latin typeface="Verdana" pitchFamily="34" charset="0"/>
              <a:cs typeface="Verdana"/>
            </a:endParaRPr>
          </a:p>
        </p:txBody>
      </p:sp>
      <p:pic>
        <p:nvPicPr>
          <p:cNvPr id="4" name="Picture 3" descr="LS012494.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30629" y="5913808"/>
            <a:ext cx="761579" cy="799854"/>
          </a:xfrm>
          <a:prstGeom prst="rect">
            <a:avLst/>
          </a:prstGeom>
        </p:spPr>
      </p:pic>
      <p:pic>
        <p:nvPicPr>
          <p:cNvPr id="5" name="Picture 4" descr="BU00529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2208" y="230939"/>
            <a:ext cx="758471" cy="610332"/>
          </a:xfrm>
          <a:prstGeom prst="rect">
            <a:avLst/>
          </a:prstGeom>
        </p:spPr>
      </p:pic>
      <p:sp>
        <p:nvSpPr>
          <p:cNvPr id="6" name="Subtitle 2"/>
          <p:cNvSpPr txBox="1">
            <a:spLocks/>
          </p:cNvSpPr>
          <p:nvPr/>
        </p:nvSpPr>
        <p:spPr>
          <a:xfrm>
            <a:off x="907183" y="6334267"/>
            <a:ext cx="7323447" cy="3793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ta-IN" sz="1200" dirty="0" smtClean="0">
                <a:solidFill>
                  <a:srgbClr val="7F7F7F"/>
                </a:solidFill>
              </a:rPr>
              <a:t>Grad Rijeka, Odjel gradske uprave za gospodarenje imovinom</a:t>
            </a:r>
            <a:endParaRPr lang="en-US" sz="1200" dirty="0">
              <a:solidFill>
                <a:srgbClr val="7F7F7F"/>
              </a:solidFill>
            </a:endParaRPr>
          </a:p>
        </p:txBody>
      </p:sp>
      <p:pic>
        <p:nvPicPr>
          <p:cNvPr id="7" name="Picture 6"/>
          <p:cNvPicPr>
            <a:picLocks noChangeAspect="1"/>
          </p:cNvPicPr>
          <p:nvPr/>
        </p:nvPicPr>
        <p:blipFill>
          <a:blip r:embed="rId4"/>
          <a:stretch>
            <a:fillRect/>
          </a:stretch>
        </p:blipFill>
        <p:spPr>
          <a:xfrm>
            <a:off x="310040" y="6101089"/>
            <a:ext cx="366224" cy="546588"/>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324528" y="230939"/>
            <a:ext cx="667680" cy="801216"/>
          </a:xfrm>
          <a:prstGeom prst="rect">
            <a:avLst/>
          </a:prstGeom>
        </p:spPr>
      </p:pic>
    </p:spTree>
    <p:extLst>
      <p:ext uri="{BB962C8B-B14F-4D97-AF65-F5344CB8AC3E}">
        <p14:creationId xmlns:p14="http://schemas.microsoft.com/office/powerpoint/2010/main" xmlns="" val="18175710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dirty="0" smtClean="0">
                <a:solidFill>
                  <a:srgbClr val="948A54"/>
                </a:solidFill>
                <a:latin typeface="Verdana"/>
                <a:cs typeface="Verdana"/>
              </a:rPr>
              <a:t>ISKUSTVA U UPRAVLJANJU</a:t>
            </a:r>
            <a:endParaRPr lang="en-US" sz="3200" dirty="0">
              <a:solidFill>
                <a:srgbClr val="948A54"/>
              </a:solidFill>
              <a:latin typeface="Verdana"/>
              <a:cs typeface="Verdana"/>
            </a:endParaRPr>
          </a:p>
        </p:txBody>
      </p:sp>
      <p:sp>
        <p:nvSpPr>
          <p:cNvPr id="3" name="Content Placeholder 2"/>
          <p:cNvSpPr>
            <a:spLocks noGrp="1"/>
          </p:cNvSpPr>
          <p:nvPr>
            <p:ph idx="1"/>
          </p:nvPr>
        </p:nvSpPr>
        <p:spPr>
          <a:xfrm>
            <a:off x="457200" y="1417638"/>
            <a:ext cx="8229600" cy="4708525"/>
          </a:xfrm>
        </p:spPr>
        <p:txBody>
          <a:bodyPr>
            <a:normAutofit/>
          </a:bodyPr>
          <a:lstStyle/>
          <a:p>
            <a:pPr algn="ctr">
              <a:buNone/>
            </a:pPr>
            <a:r>
              <a:rPr lang="hr-HR" sz="1900" dirty="0" smtClean="0">
                <a:solidFill>
                  <a:schemeClr val="bg2">
                    <a:lumMod val="50000"/>
                  </a:schemeClr>
                </a:solidFill>
                <a:latin typeface="Verdana"/>
                <a:cs typeface="Verdana"/>
              </a:rPr>
              <a:t>PROSTOR KOJIM UPRAVLJA GRAD RIJEKA</a:t>
            </a:r>
            <a:endParaRPr lang="ta-IN" sz="1900" dirty="0" smtClean="0">
              <a:solidFill>
                <a:schemeClr val="bg2">
                  <a:lumMod val="50000"/>
                </a:schemeClr>
              </a:solidFill>
              <a:latin typeface="Verdana"/>
              <a:cs typeface="Verdana"/>
            </a:endParaRPr>
          </a:p>
          <a:p>
            <a:pPr lvl="1"/>
            <a:endParaRPr lang="ta-IN" sz="1500" dirty="0" smtClean="0">
              <a:solidFill>
                <a:schemeClr val="bg1">
                  <a:lumMod val="50000"/>
                </a:schemeClr>
              </a:solidFill>
              <a:latin typeface="Verdana"/>
              <a:cs typeface="Verdana"/>
            </a:endParaRPr>
          </a:p>
          <a:p>
            <a:endParaRPr lang="hr-HR" sz="1800" dirty="0" smtClean="0">
              <a:solidFill>
                <a:schemeClr val="bg2">
                  <a:lumMod val="50000"/>
                </a:schemeClr>
              </a:solidFill>
              <a:latin typeface="Verdana" pitchFamily="34" charset="0"/>
              <a:cs typeface="Verdana"/>
            </a:endParaRPr>
          </a:p>
        </p:txBody>
      </p:sp>
      <p:pic>
        <p:nvPicPr>
          <p:cNvPr id="4" name="Picture 3" descr="LS012494.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30629" y="5913808"/>
            <a:ext cx="761579" cy="799854"/>
          </a:xfrm>
          <a:prstGeom prst="rect">
            <a:avLst/>
          </a:prstGeom>
        </p:spPr>
      </p:pic>
      <p:pic>
        <p:nvPicPr>
          <p:cNvPr id="5" name="Picture 4" descr="BU00529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2208" y="230939"/>
            <a:ext cx="758471" cy="610332"/>
          </a:xfrm>
          <a:prstGeom prst="rect">
            <a:avLst/>
          </a:prstGeom>
        </p:spPr>
      </p:pic>
      <p:sp>
        <p:nvSpPr>
          <p:cNvPr id="6" name="Subtitle 2"/>
          <p:cNvSpPr txBox="1">
            <a:spLocks/>
          </p:cNvSpPr>
          <p:nvPr/>
        </p:nvSpPr>
        <p:spPr>
          <a:xfrm>
            <a:off x="907183" y="6334267"/>
            <a:ext cx="7323447" cy="3793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ta-IN" sz="1200" dirty="0" smtClean="0">
                <a:solidFill>
                  <a:srgbClr val="7F7F7F"/>
                </a:solidFill>
              </a:rPr>
              <a:t>Grad Rijeka, Odjel gradske uprave za gospodarenje imovinom</a:t>
            </a:r>
            <a:endParaRPr lang="en-US" sz="1200" dirty="0">
              <a:solidFill>
                <a:srgbClr val="7F7F7F"/>
              </a:solidFill>
            </a:endParaRPr>
          </a:p>
        </p:txBody>
      </p:sp>
      <p:pic>
        <p:nvPicPr>
          <p:cNvPr id="7" name="Picture 6"/>
          <p:cNvPicPr>
            <a:picLocks noChangeAspect="1"/>
          </p:cNvPicPr>
          <p:nvPr/>
        </p:nvPicPr>
        <p:blipFill>
          <a:blip r:embed="rId4"/>
          <a:stretch>
            <a:fillRect/>
          </a:stretch>
        </p:blipFill>
        <p:spPr>
          <a:xfrm>
            <a:off x="310040" y="6101089"/>
            <a:ext cx="366224" cy="546588"/>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324528" y="230939"/>
            <a:ext cx="667680" cy="801216"/>
          </a:xfrm>
          <a:prstGeom prst="rect">
            <a:avLst/>
          </a:prstGeom>
        </p:spPr>
      </p:pic>
      <p:pic>
        <p:nvPicPr>
          <p:cNvPr id="10" name="Picture 2" descr="IMAG015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96936" y="1909756"/>
            <a:ext cx="7082527" cy="40040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181757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8" fill="hold" nodeType="clickEffect">
                                  <p:stCondLst>
                                    <p:cond delay="0"/>
                                  </p:stCondLst>
                                  <p:childTnLst>
                                    <p:anim calcmode="lin" valueType="num">
                                      <p:cBhvr additive="base">
                                        <p:cTn id="11" dur="500"/>
                                        <p:tgtEl>
                                          <p:spTgt spid="10"/>
                                        </p:tgtEl>
                                        <p:attrNameLst>
                                          <p:attrName>ppt_x</p:attrName>
                                        </p:attrNameLst>
                                      </p:cBhvr>
                                      <p:tavLst>
                                        <p:tav tm="0">
                                          <p:val>
                                            <p:strVal val="ppt_x"/>
                                          </p:val>
                                        </p:tav>
                                        <p:tav tm="100000">
                                          <p:val>
                                            <p:strVal val="0-ppt_w/2"/>
                                          </p:val>
                                        </p:tav>
                                      </p:tavLst>
                                    </p:anim>
                                    <p:anim calcmode="lin" valueType="num">
                                      <p:cBhvr additive="base">
                                        <p:cTn id="12" dur="500"/>
                                        <p:tgtEl>
                                          <p:spTgt spid="10"/>
                                        </p:tgtEl>
                                        <p:attrNameLst>
                                          <p:attrName>ppt_y</p:attrName>
                                        </p:attrNameLst>
                                      </p:cBhvr>
                                      <p:tavLst>
                                        <p:tav tm="0">
                                          <p:val>
                                            <p:strVal val="ppt_y"/>
                                          </p:val>
                                        </p:tav>
                                        <p:tav tm="100000">
                                          <p:val>
                                            <p:strVal val="ppt_y"/>
                                          </p:val>
                                        </p:tav>
                                      </p:tavLst>
                                    </p:anim>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dirty="0" smtClean="0">
                <a:solidFill>
                  <a:srgbClr val="948A54"/>
                </a:solidFill>
                <a:latin typeface="Verdana"/>
                <a:cs typeface="Verdana"/>
              </a:rPr>
              <a:t>ISKUSTVA U UPRAVLJANJU</a:t>
            </a:r>
            <a:endParaRPr lang="en-US" sz="3200" dirty="0">
              <a:solidFill>
                <a:srgbClr val="948A54"/>
              </a:solidFill>
              <a:latin typeface="Verdana"/>
              <a:cs typeface="Verdana"/>
            </a:endParaRPr>
          </a:p>
        </p:txBody>
      </p:sp>
      <p:sp>
        <p:nvSpPr>
          <p:cNvPr id="3" name="Content Placeholder 2"/>
          <p:cNvSpPr>
            <a:spLocks noGrp="1"/>
          </p:cNvSpPr>
          <p:nvPr>
            <p:ph idx="1"/>
          </p:nvPr>
        </p:nvSpPr>
        <p:spPr>
          <a:xfrm>
            <a:off x="457200" y="1417638"/>
            <a:ext cx="8229600" cy="4708525"/>
          </a:xfrm>
        </p:spPr>
        <p:txBody>
          <a:bodyPr>
            <a:normAutofit/>
          </a:bodyPr>
          <a:lstStyle/>
          <a:p>
            <a:pPr algn="ctr">
              <a:buNone/>
            </a:pPr>
            <a:r>
              <a:rPr lang="hr-HR" sz="1900" dirty="0" smtClean="0">
                <a:solidFill>
                  <a:schemeClr val="bg2">
                    <a:lumMod val="50000"/>
                  </a:schemeClr>
                </a:solidFill>
                <a:latin typeface="Verdana"/>
                <a:cs typeface="Verdana"/>
              </a:rPr>
              <a:t>PROSTOR KOJIM UPRAVLJA GRAD RIJEKA</a:t>
            </a:r>
            <a:endParaRPr lang="ta-IN" sz="1900" dirty="0" smtClean="0">
              <a:solidFill>
                <a:schemeClr val="bg2">
                  <a:lumMod val="50000"/>
                </a:schemeClr>
              </a:solidFill>
              <a:latin typeface="Verdana"/>
              <a:cs typeface="Verdana"/>
            </a:endParaRPr>
          </a:p>
          <a:p>
            <a:pPr lvl="1"/>
            <a:endParaRPr lang="ta-IN" sz="1500" dirty="0" smtClean="0">
              <a:solidFill>
                <a:schemeClr val="bg1">
                  <a:lumMod val="50000"/>
                </a:schemeClr>
              </a:solidFill>
              <a:latin typeface="Verdana"/>
              <a:cs typeface="Verdana"/>
            </a:endParaRPr>
          </a:p>
          <a:p>
            <a:endParaRPr lang="hr-HR" sz="1800" dirty="0" smtClean="0">
              <a:solidFill>
                <a:schemeClr val="bg2">
                  <a:lumMod val="50000"/>
                </a:schemeClr>
              </a:solidFill>
              <a:latin typeface="Verdana" pitchFamily="34" charset="0"/>
              <a:cs typeface="Verdana"/>
            </a:endParaRPr>
          </a:p>
        </p:txBody>
      </p:sp>
      <p:pic>
        <p:nvPicPr>
          <p:cNvPr id="4" name="Picture 3" descr="LS012494.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30629" y="5913808"/>
            <a:ext cx="761579" cy="799854"/>
          </a:xfrm>
          <a:prstGeom prst="rect">
            <a:avLst/>
          </a:prstGeom>
        </p:spPr>
      </p:pic>
      <p:pic>
        <p:nvPicPr>
          <p:cNvPr id="5" name="Picture 4" descr="BU00529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2208" y="230939"/>
            <a:ext cx="758471" cy="610332"/>
          </a:xfrm>
          <a:prstGeom prst="rect">
            <a:avLst/>
          </a:prstGeom>
        </p:spPr>
      </p:pic>
      <p:sp>
        <p:nvSpPr>
          <p:cNvPr id="6" name="Subtitle 2"/>
          <p:cNvSpPr txBox="1">
            <a:spLocks/>
          </p:cNvSpPr>
          <p:nvPr/>
        </p:nvSpPr>
        <p:spPr>
          <a:xfrm>
            <a:off x="907183" y="6334267"/>
            <a:ext cx="7323447" cy="3793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ta-IN" sz="1200" dirty="0" smtClean="0">
                <a:solidFill>
                  <a:srgbClr val="7F7F7F"/>
                </a:solidFill>
              </a:rPr>
              <a:t>Grad Rijeka, Odjel gradske uprave za gospodarenje imovinom</a:t>
            </a:r>
            <a:endParaRPr lang="en-US" sz="1200" dirty="0">
              <a:solidFill>
                <a:srgbClr val="7F7F7F"/>
              </a:solidFill>
            </a:endParaRPr>
          </a:p>
        </p:txBody>
      </p:sp>
      <p:pic>
        <p:nvPicPr>
          <p:cNvPr id="7" name="Picture 6"/>
          <p:cNvPicPr>
            <a:picLocks noChangeAspect="1"/>
          </p:cNvPicPr>
          <p:nvPr/>
        </p:nvPicPr>
        <p:blipFill>
          <a:blip r:embed="rId4"/>
          <a:stretch>
            <a:fillRect/>
          </a:stretch>
        </p:blipFill>
        <p:spPr>
          <a:xfrm>
            <a:off x="310040" y="6101089"/>
            <a:ext cx="366224" cy="546588"/>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324528" y="230939"/>
            <a:ext cx="667680" cy="801216"/>
          </a:xfrm>
          <a:prstGeom prst="rect">
            <a:avLst/>
          </a:prstGeom>
        </p:spPr>
      </p:pic>
      <p:pic>
        <p:nvPicPr>
          <p:cNvPr id="9" name="Picture 2" descr="IMAG016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90679" y="1909149"/>
            <a:ext cx="7086025" cy="4004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181757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8" fill="hold" nodeType="clickEffect">
                                  <p:stCondLst>
                                    <p:cond delay="0"/>
                                  </p:stCondLst>
                                  <p:childTnLst>
                                    <p:anim calcmode="lin" valueType="num">
                                      <p:cBhvr additive="base">
                                        <p:cTn id="11" dur="500"/>
                                        <p:tgtEl>
                                          <p:spTgt spid="9"/>
                                        </p:tgtEl>
                                        <p:attrNameLst>
                                          <p:attrName>ppt_x</p:attrName>
                                        </p:attrNameLst>
                                      </p:cBhvr>
                                      <p:tavLst>
                                        <p:tav tm="0">
                                          <p:val>
                                            <p:strVal val="ppt_x"/>
                                          </p:val>
                                        </p:tav>
                                        <p:tav tm="100000">
                                          <p:val>
                                            <p:strVal val="0-ppt_w/2"/>
                                          </p:val>
                                        </p:tav>
                                      </p:tavLst>
                                    </p:anim>
                                    <p:anim calcmode="lin" valueType="num">
                                      <p:cBhvr additive="base">
                                        <p:cTn id="12" dur="500"/>
                                        <p:tgtEl>
                                          <p:spTgt spid="9"/>
                                        </p:tgtEl>
                                        <p:attrNameLst>
                                          <p:attrName>ppt_y</p:attrName>
                                        </p:attrNameLst>
                                      </p:cBhvr>
                                      <p:tavLst>
                                        <p:tav tm="0">
                                          <p:val>
                                            <p:strVal val="ppt_y"/>
                                          </p:val>
                                        </p:tav>
                                        <p:tav tm="100000">
                                          <p:val>
                                            <p:strVal val="ppt_y"/>
                                          </p:val>
                                        </p:tav>
                                      </p:tavLst>
                                    </p:anim>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dirty="0" smtClean="0">
                <a:solidFill>
                  <a:srgbClr val="948A54"/>
                </a:solidFill>
                <a:latin typeface="Verdana"/>
                <a:cs typeface="Verdana"/>
              </a:rPr>
              <a:t>ISKUSTVA U UPRAVLJANJU</a:t>
            </a:r>
            <a:endParaRPr lang="en-US" sz="3200" dirty="0">
              <a:solidFill>
                <a:srgbClr val="948A54"/>
              </a:solidFill>
              <a:latin typeface="Verdana"/>
              <a:cs typeface="Verdana"/>
            </a:endParaRPr>
          </a:p>
        </p:txBody>
      </p:sp>
      <p:sp>
        <p:nvSpPr>
          <p:cNvPr id="3" name="Content Placeholder 2"/>
          <p:cNvSpPr>
            <a:spLocks noGrp="1"/>
          </p:cNvSpPr>
          <p:nvPr>
            <p:ph idx="1"/>
          </p:nvPr>
        </p:nvSpPr>
        <p:spPr>
          <a:xfrm>
            <a:off x="457200" y="1417638"/>
            <a:ext cx="8229600" cy="4708525"/>
          </a:xfrm>
        </p:spPr>
        <p:txBody>
          <a:bodyPr>
            <a:normAutofit/>
          </a:bodyPr>
          <a:lstStyle/>
          <a:p>
            <a:pPr algn="ctr">
              <a:buNone/>
            </a:pPr>
            <a:r>
              <a:rPr lang="hr-HR" sz="1900" dirty="0" smtClean="0">
                <a:solidFill>
                  <a:schemeClr val="bg2">
                    <a:lumMod val="50000"/>
                  </a:schemeClr>
                </a:solidFill>
                <a:latin typeface="Verdana"/>
                <a:cs typeface="Verdana"/>
              </a:rPr>
              <a:t>PROSTOR KOJIM UPRAVLJA GRAD RIJEKA</a:t>
            </a:r>
            <a:endParaRPr lang="ta-IN" sz="1900" dirty="0" smtClean="0">
              <a:solidFill>
                <a:schemeClr val="bg2">
                  <a:lumMod val="50000"/>
                </a:schemeClr>
              </a:solidFill>
              <a:latin typeface="Verdana"/>
              <a:cs typeface="Verdana"/>
            </a:endParaRPr>
          </a:p>
          <a:p>
            <a:pPr lvl="1"/>
            <a:endParaRPr lang="ta-IN" sz="1500" dirty="0" smtClean="0">
              <a:solidFill>
                <a:schemeClr val="bg1">
                  <a:lumMod val="50000"/>
                </a:schemeClr>
              </a:solidFill>
              <a:latin typeface="Verdana"/>
              <a:cs typeface="Verdana"/>
            </a:endParaRPr>
          </a:p>
          <a:p>
            <a:endParaRPr lang="hr-HR" sz="1800" dirty="0" smtClean="0">
              <a:solidFill>
                <a:schemeClr val="bg2">
                  <a:lumMod val="50000"/>
                </a:schemeClr>
              </a:solidFill>
              <a:latin typeface="Verdana" pitchFamily="34" charset="0"/>
              <a:cs typeface="Verdana"/>
            </a:endParaRPr>
          </a:p>
        </p:txBody>
      </p:sp>
      <p:pic>
        <p:nvPicPr>
          <p:cNvPr id="4" name="Picture 3" descr="LS012494.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30629" y="5913808"/>
            <a:ext cx="761579" cy="799854"/>
          </a:xfrm>
          <a:prstGeom prst="rect">
            <a:avLst/>
          </a:prstGeom>
        </p:spPr>
      </p:pic>
      <p:pic>
        <p:nvPicPr>
          <p:cNvPr id="5" name="Picture 4" descr="BU00529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2208" y="230939"/>
            <a:ext cx="758471" cy="610332"/>
          </a:xfrm>
          <a:prstGeom prst="rect">
            <a:avLst/>
          </a:prstGeom>
        </p:spPr>
      </p:pic>
      <p:sp>
        <p:nvSpPr>
          <p:cNvPr id="6" name="Subtitle 2"/>
          <p:cNvSpPr txBox="1">
            <a:spLocks/>
          </p:cNvSpPr>
          <p:nvPr/>
        </p:nvSpPr>
        <p:spPr>
          <a:xfrm>
            <a:off x="907183" y="6334267"/>
            <a:ext cx="7323447" cy="3793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ta-IN" sz="1200" dirty="0" smtClean="0">
                <a:solidFill>
                  <a:srgbClr val="7F7F7F"/>
                </a:solidFill>
              </a:rPr>
              <a:t>Grad Rijeka, Odjel gradske uprave za gospodarenje imovinom</a:t>
            </a:r>
            <a:endParaRPr lang="en-US" sz="1200" dirty="0">
              <a:solidFill>
                <a:srgbClr val="7F7F7F"/>
              </a:solidFill>
            </a:endParaRPr>
          </a:p>
        </p:txBody>
      </p:sp>
      <p:pic>
        <p:nvPicPr>
          <p:cNvPr id="7" name="Picture 6"/>
          <p:cNvPicPr>
            <a:picLocks noChangeAspect="1"/>
          </p:cNvPicPr>
          <p:nvPr/>
        </p:nvPicPr>
        <p:blipFill>
          <a:blip r:embed="rId4"/>
          <a:stretch>
            <a:fillRect/>
          </a:stretch>
        </p:blipFill>
        <p:spPr>
          <a:xfrm>
            <a:off x="310040" y="6101089"/>
            <a:ext cx="366224" cy="546588"/>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324528" y="230939"/>
            <a:ext cx="667680" cy="801216"/>
          </a:xfrm>
          <a:prstGeom prst="rect">
            <a:avLst/>
          </a:prstGeom>
        </p:spPr>
      </p:pic>
      <p:pic>
        <p:nvPicPr>
          <p:cNvPr id="9" name="Picture 2" descr="IMAG0129"/>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90679" y="1909149"/>
            <a:ext cx="7152515" cy="4004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181757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8" fill="hold" nodeType="clickEffect">
                                  <p:stCondLst>
                                    <p:cond delay="0"/>
                                  </p:stCondLst>
                                  <p:childTnLst>
                                    <p:anim calcmode="lin" valueType="num">
                                      <p:cBhvr additive="base">
                                        <p:cTn id="11" dur="500"/>
                                        <p:tgtEl>
                                          <p:spTgt spid="9"/>
                                        </p:tgtEl>
                                        <p:attrNameLst>
                                          <p:attrName>ppt_x</p:attrName>
                                        </p:attrNameLst>
                                      </p:cBhvr>
                                      <p:tavLst>
                                        <p:tav tm="0">
                                          <p:val>
                                            <p:strVal val="ppt_x"/>
                                          </p:val>
                                        </p:tav>
                                        <p:tav tm="100000">
                                          <p:val>
                                            <p:strVal val="0-ppt_w/2"/>
                                          </p:val>
                                        </p:tav>
                                      </p:tavLst>
                                    </p:anim>
                                    <p:anim calcmode="lin" valueType="num">
                                      <p:cBhvr additive="base">
                                        <p:cTn id="12" dur="500"/>
                                        <p:tgtEl>
                                          <p:spTgt spid="9"/>
                                        </p:tgtEl>
                                        <p:attrNameLst>
                                          <p:attrName>ppt_y</p:attrName>
                                        </p:attrNameLst>
                                      </p:cBhvr>
                                      <p:tavLst>
                                        <p:tav tm="0">
                                          <p:val>
                                            <p:strVal val="ppt_y"/>
                                          </p:val>
                                        </p:tav>
                                        <p:tav tm="100000">
                                          <p:val>
                                            <p:strVal val="ppt_y"/>
                                          </p:val>
                                        </p:tav>
                                      </p:tavLst>
                                    </p:anim>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dirty="0" smtClean="0">
                <a:solidFill>
                  <a:srgbClr val="948A54"/>
                </a:solidFill>
                <a:latin typeface="Verdana"/>
                <a:cs typeface="Verdana"/>
              </a:rPr>
              <a:t>ISKUSTVA U UPRAVLJANJU</a:t>
            </a:r>
            <a:endParaRPr lang="en-US" sz="3200" dirty="0">
              <a:solidFill>
                <a:srgbClr val="948A54"/>
              </a:solidFill>
              <a:latin typeface="Verdana"/>
              <a:cs typeface="Verdana"/>
            </a:endParaRPr>
          </a:p>
        </p:txBody>
      </p:sp>
      <p:sp>
        <p:nvSpPr>
          <p:cNvPr id="3" name="Content Placeholder 2"/>
          <p:cNvSpPr>
            <a:spLocks noGrp="1"/>
          </p:cNvSpPr>
          <p:nvPr>
            <p:ph idx="1"/>
          </p:nvPr>
        </p:nvSpPr>
        <p:spPr>
          <a:xfrm>
            <a:off x="457200" y="1417638"/>
            <a:ext cx="4837176" cy="4708525"/>
          </a:xfrm>
        </p:spPr>
        <p:txBody>
          <a:bodyPr>
            <a:normAutofit fontScale="25000" lnSpcReduction="20000"/>
          </a:bodyPr>
          <a:lstStyle/>
          <a:p>
            <a:pPr algn="ctr">
              <a:buNone/>
            </a:pPr>
            <a:r>
              <a:rPr lang="hr-HR" sz="3500" b="1" dirty="0" smtClean="0">
                <a:solidFill>
                  <a:schemeClr val="bg2">
                    <a:lumMod val="50000"/>
                  </a:schemeClr>
                </a:solidFill>
                <a:latin typeface="Verdana"/>
                <a:cs typeface="Verdana"/>
              </a:rPr>
              <a:t>STAN KOJIM UPRAVLJA RH</a:t>
            </a:r>
            <a:endParaRPr lang="ta-IN" sz="3500" b="1" dirty="0" smtClean="0">
              <a:solidFill>
                <a:schemeClr val="bg2">
                  <a:lumMod val="50000"/>
                </a:schemeClr>
              </a:solidFill>
              <a:latin typeface="Verdana"/>
              <a:cs typeface="Verdana"/>
            </a:endParaRPr>
          </a:p>
          <a:p>
            <a:pPr lvl="1"/>
            <a:endParaRPr lang="ta-IN" sz="1500" dirty="0" smtClean="0">
              <a:solidFill>
                <a:schemeClr val="bg1">
                  <a:lumMod val="50000"/>
                </a:schemeClr>
              </a:solidFill>
              <a:latin typeface="Verdana"/>
              <a:cs typeface="Verdana"/>
            </a:endParaRPr>
          </a:p>
          <a:p>
            <a:r>
              <a:rPr lang="vi-VN" sz="2800" b="1" dirty="0" smtClean="0"/>
              <a:t>ČARDAK NI NA NEBU NI NA ZEMLJI</a:t>
            </a:r>
            <a:r>
              <a:rPr lang="vi-VN" sz="2800" dirty="0" smtClean="0"/>
              <a:t> NEDA ŠIMIĆ BOŽINOVIĆ OSTALA ZAROBLJENA U ZGRADI U RUŽIĆEVOJ ULICI </a:t>
            </a:r>
            <a:r>
              <a:rPr lang="vi-VN" sz="2800" dirty="0" smtClean="0">
                <a:hlinkClick r:id="rId2" action="ppaction://hlinkfile"/>
              </a:rPr>
              <a:t>URUŠILA SE TERASA </a:t>
            </a:r>
            <a:br>
              <a:rPr lang="vi-VN" sz="2800" dirty="0" smtClean="0">
                <a:hlinkClick r:id="rId2" action="ppaction://hlinkfile"/>
              </a:rPr>
            </a:br>
            <a:r>
              <a:rPr lang="vi-VN" sz="2800" dirty="0" smtClean="0">
                <a:hlinkClick r:id="rId2" action="ppaction://hlinkfile"/>
              </a:rPr>
              <a:t>Žena ne može van</a:t>
            </a:r>
            <a:r>
              <a:rPr lang="vi-VN" sz="2800" dirty="0" smtClean="0"/>
              <a:t/>
            </a:r>
            <a:br>
              <a:rPr lang="vi-VN" sz="2800" dirty="0" smtClean="0"/>
            </a:br>
            <a:r>
              <a:rPr lang="vi-VN" sz="2800" b="1" dirty="0" smtClean="0"/>
              <a:t>Zbog dotrajalosti, a kiše i snjegovi učinili su svoje, srušila se terasa koja vodi do ulaza u stan</a:t>
            </a:r>
            <a:r>
              <a:rPr lang="vi-VN" sz="2800" dirty="0" smtClean="0"/>
              <a:t>. To nije prvi put, a 2005. godine je napravljena privremena drvena terasa, no, od tada nije se ništa popravilo </a:t>
            </a:r>
            <a:br>
              <a:rPr lang="vi-VN" sz="2800" dirty="0" smtClean="0"/>
            </a:br>
            <a:r>
              <a:rPr lang="vi-VN" sz="2800" dirty="0" smtClean="0"/>
              <a:t/>
            </a:r>
            <a:br>
              <a:rPr lang="vi-VN" sz="2800" dirty="0" smtClean="0"/>
            </a:br>
            <a:r>
              <a:rPr lang="vi-VN" sz="2800" b="1" dirty="0" smtClean="0"/>
              <a:t>Ljiljana HLAČA</a:t>
            </a:r>
            <a:r>
              <a:rPr lang="vi-VN" sz="2800" dirty="0" smtClean="0"/>
              <a:t/>
            </a:r>
            <a:br>
              <a:rPr lang="vi-VN" sz="2800" dirty="0" smtClean="0"/>
            </a:br>
            <a:r>
              <a:rPr lang="vi-VN" sz="2800" b="1" dirty="0" smtClean="0"/>
              <a:t>RIJEKA</a:t>
            </a:r>
            <a:r>
              <a:rPr lang="vi-VN" sz="2800" dirty="0" smtClean="0"/>
              <a:t> » Riječka umjetnica Neda Šimić Božinović već je četvrti dan zatočena u svojem stanu, budući da joj se drvena terasa koja je vodila do ulaza u njezin stan koji se nalazi u Ružićevoj 24 zbog dotrajalosti srušila. Sada je kao čardak ni na nebu ni na zemlji. Hranu joj sve ove dane donose prijatelji, pomažu joj susjedi, a iako su joj nadležne službe obaćale pomoć, ona za sada nije stigla. Ni u kojem obliku. </a:t>
            </a:r>
            <a:br>
              <a:rPr lang="vi-VN" sz="2800" dirty="0" smtClean="0"/>
            </a:br>
            <a:r>
              <a:rPr lang="vi-VN" sz="2800" dirty="0" smtClean="0"/>
              <a:t>    – Ja pomoć za sada mogu čekati. Ali ne i do kraja godine. Voljela bih ponovno slobodno odlaziti i dolaziti kući, veli nam relativno dobro raspoložena te vrlo optimistična Neda Šimić Božinović, ispred čijeg se ulaza u stan, u kojem živi praktički od svojeg djetinjstva, nazire pravi ponor, ispunjen raznom kramom i građevinskim materijalom. Zaliha hrane ima dovoljno. A dolaze joj i gosti, koji za sada s njom mogu razgovarati s određene udaljenosti. Umjetnica smatra da su kiše i snijegovi hladnih zima učinili svoje, a i drvo od čega je sve to bilo napravljeno nije bilo baš najbolje kvalitete. </a:t>
            </a:r>
            <a:br>
              <a:rPr lang="vi-VN" sz="2800" dirty="0" smtClean="0"/>
            </a:br>
            <a:r>
              <a:rPr lang="vi-VN" sz="2800" dirty="0" smtClean="0"/>
              <a:t>    </a:t>
            </a:r>
            <a:br>
              <a:rPr lang="vi-VN" sz="2800" dirty="0" smtClean="0"/>
            </a:br>
            <a:r>
              <a:rPr lang="vi-VN" sz="2800" b="1" i="1" dirty="0" smtClean="0"/>
              <a:t>Galeb spasio život</a:t>
            </a:r>
            <a:r>
              <a:rPr lang="vi-VN" sz="2800" b="1" dirty="0" smtClean="0"/>
              <a:t/>
            </a:r>
            <a:br>
              <a:rPr lang="vi-VN" sz="2800" b="1" dirty="0" smtClean="0"/>
            </a:br>
            <a:r>
              <a:rPr lang="vi-VN" sz="2800" b="1" dirty="0" smtClean="0"/>
              <a:t>– Ovo nije prvi puta da se terasa ispred mojeg stana urušila. Sva sreća da to kada se dogodilo ja nisam bila na njoj, nego u stanu. Mogli bi reći da mi je život spasio galeb koji je kada je uzletio s ograde te terase, vjerojatno dobro prodrmao trulu glavnu gredu. I sve je bilo gotovo u trenu, veli nam dalje naša sugovornica, koja za sada dobro podnosi »zatočeništvo«. Otkrivajući da joj se već prošlog tjedna taj njezin prilaz činio nešto sumnjivim. No, ona se naučila vješto prelaziti preko kritičnih dijelova, kako bi došla do svojeg stana. </a:t>
            </a:r>
            <a:br>
              <a:rPr lang="vi-VN" sz="2800" b="1" dirty="0" smtClean="0"/>
            </a:br>
            <a:r>
              <a:rPr lang="vi-VN" sz="2800" b="1" dirty="0" smtClean="0"/>
              <a:t>    Zgrada u Ružićevoj 24 je pod prinudnom upravom (znači još nema međuvlasnički ugovor), nema ovlaštene sobe, ali ipak o njoj vodi računa »Rumat«, mogli bi reći po službenoj dužnosti. Direktorica »Rumata« Karmen Vukorepa rekla nam je da su stanari zgrade u Ružićevoj 24 u više navrata bili upozoravani da ono što im je napravljeno 2005. godine i to praktički gratis - neće trajati vječno. </a:t>
            </a:r>
            <a:br>
              <a:rPr lang="vi-VN" sz="2800" b="1" dirty="0" smtClean="0"/>
            </a:br>
            <a:r>
              <a:rPr lang="vi-VN" sz="2800" b="1" dirty="0" smtClean="0"/>
              <a:t>    Naime, 2005. godine, kada je prvi puta pala terasa, napravljeno je privremeno rješenje i to od drva. Jedan dio sanacije tada je platio Grad Rijeka (11.000 kuna), jedan dio financirao je »Rumat« (jer zgrada nema dovoljno sredstava na zajedničkom računu), dok projekt izgrade tog popravka nikada nije plaćen. No, usprkos praznoj blagajni Ružićeve 24 ponovno će se pokušati pronaći neko rješenje samo kako bi Neda Šimić Božinović mogla ulaziti i izlatiti iz svojeg stana. Ali, opet će biti riječ o privremenom i djelomičnom rješenju. Za sada nitko ne spominje datume, pa je izgledno da će prinudno zatočeništvo dobro držeće riječke umjetnice još neko vrijeme potrajati. </a:t>
            </a:r>
            <a:br>
              <a:rPr lang="vi-VN" sz="2800" b="1" dirty="0" smtClean="0"/>
            </a:br>
            <a:r>
              <a:rPr lang="vi-VN" sz="2800" b="1" dirty="0" smtClean="0"/>
              <a:t>    </a:t>
            </a:r>
            <a:br>
              <a:rPr lang="vi-VN" sz="2800" b="1" dirty="0" smtClean="0"/>
            </a:br>
            <a:r>
              <a:rPr lang="vi-VN" sz="2800" b="1" i="1" dirty="0" smtClean="0"/>
              <a:t>Ko' na babinom zubu</a:t>
            </a:r>
            <a:r>
              <a:rPr lang="vi-VN" sz="2800" b="1" dirty="0" smtClean="0"/>
              <a:t/>
            </a:r>
            <a:br>
              <a:rPr lang="vi-VN" sz="2800" b="1" dirty="0" smtClean="0"/>
            </a:br>
            <a:r>
              <a:rPr lang="vi-VN" sz="2800" b="1" dirty="0" smtClean="0"/>
              <a:t>– Stanari moraju biti svjesni da su oni ti koji moraju ulagati u zajedničke dijelove zgrade. A ne netko drugi. Nadalje, veliki problem leži i u nerješenim imovinskopravnim odnosima ovog objekta. Naime, jedan dio te zgrade je u vlasništvu tvrtke koja je u stečaju, a riječ je o Vinogradaru d.o.o s Visa. Zbog cijele te situacije zgrada ima duga u iznosu od 30.000 kuna budući da spomenuta tvrtka s Visa nije plaćala pričuvu, veli nam dalje Vukorepa. Odbacujući tvrdnje da je prijašnji prilaz bio napravljen od lošeg drva, a stanarka je zalijevajući i držeći lončarice pridonijela ovom događaju, smatraju u »Rumatu«. </a:t>
            </a:r>
            <a:br>
              <a:rPr lang="vi-VN" sz="2800" b="1" dirty="0" smtClean="0"/>
            </a:br>
            <a:r>
              <a:rPr lang="vi-VN" sz="2800" b="1" dirty="0" smtClean="0"/>
              <a:t>    Nadalje, spomenuti upravitelj ovih će dana cijeli slučaj prijaviti građevinskoj inspekciji koja bi trebala izdati rješenje suvlasnicima o nužnoj sanaciji tog dijela objekta, a koja će možda uključivati hitnu sanaciju još nekih njezinih dijelova koji su u vrlo lošem stanju (truli krov i stubište), budući da nitko nikada u njega nije ulagao, i sve je tu ko' na babinom zubu. No, pitanje kojim će novcem vlasnici stanova to platiti kada je riječ o osobama slabog imovinskog stanja (umirovljenici, nezaposleni), kako bi se izbjegle nesreće, ali i životi.</a:t>
            </a:r>
            <a:endParaRPr lang="hr-HR" sz="2800" dirty="0" smtClean="0">
              <a:solidFill>
                <a:schemeClr val="bg2">
                  <a:lumMod val="50000"/>
                </a:schemeClr>
              </a:solidFill>
              <a:latin typeface="Verdana" pitchFamily="34" charset="0"/>
              <a:cs typeface="Verdana"/>
            </a:endParaRPr>
          </a:p>
        </p:txBody>
      </p:sp>
      <p:pic>
        <p:nvPicPr>
          <p:cNvPr id="4" name="Picture 3" descr="LS012494.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230629" y="5913808"/>
            <a:ext cx="761579" cy="799854"/>
          </a:xfrm>
          <a:prstGeom prst="rect">
            <a:avLst/>
          </a:prstGeom>
        </p:spPr>
      </p:pic>
      <p:pic>
        <p:nvPicPr>
          <p:cNvPr id="5" name="Picture 4" descr="BU005295.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32208" y="230939"/>
            <a:ext cx="758471" cy="610332"/>
          </a:xfrm>
          <a:prstGeom prst="rect">
            <a:avLst/>
          </a:prstGeom>
        </p:spPr>
      </p:pic>
      <p:sp>
        <p:nvSpPr>
          <p:cNvPr id="6" name="Subtitle 2"/>
          <p:cNvSpPr txBox="1">
            <a:spLocks/>
          </p:cNvSpPr>
          <p:nvPr/>
        </p:nvSpPr>
        <p:spPr>
          <a:xfrm>
            <a:off x="907183" y="6334267"/>
            <a:ext cx="7323447" cy="3793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ta-IN" sz="1200" dirty="0" smtClean="0">
                <a:solidFill>
                  <a:srgbClr val="7F7F7F"/>
                </a:solidFill>
              </a:rPr>
              <a:t>Grad Rijeka, Odjel gradske uprave za gospodarenje imovinom</a:t>
            </a:r>
            <a:endParaRPr lang="en-US" sz="1200" dirty="0">
              <a:solidFill>
                <a:srgbClr val="7F7F7F"/>
              </a:solidFill>
            </a:endParaRPr>
          </a:p>
        </p:txBody>
      </p:sp>
      <p:pic>
        <p:nvPicPr>
          <p:cNvPr id="7" name="Picture 6"/>
          <p:cNvPicPr>
            <a:picLocks noChangeAspect="1"/>
          </p:cNvPicPr>
          <p:nvPr/>
        </p:nvPicPr>
        <p:blipFill>
          <a:blip r:embed="rId5"/>
          <a:stretch>
            <a:fillRect/>
          </a:stretch>
        </p:blipFill>
        <p:spPr>
          <a:xfrm>
            <a:off x="310040" y="6101089"/>
            <a:ext cx="366224" cy="546588"/>
          </a:xfrm>
          <a:prstGeom prst="rect">
            <a:avLst/>
          </a:prstGeom>
        </p:spPr>
      </p:pic>
      <p:pic>
        <p:nvPicPr>
          <p:cNvPr id="8" name="Picture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324528" y="230939"/>
            <a:ext cx="667680" cy="801216"/>
          </a:xfrm>
          <a:prstGeom prst="rect">
            <a:avLst/>
          </a:prstGeom>
        </p:spPr>
      </p:pic>
      <p:pic>
        <p:nvPicPr>
          <p:cNvPr id="2050" name="Picture 2" descr="http://novine.novilist.hr/images/clanci/H2013/4/660362.jpg"/>
          <p:cNvPicPr>
            <a:picLocks noChangeAspect="1" noChangeArrowheads="1"/>
          </p:cNvPicPr>
          <p:nvPr/>
        </p:nvPicPr>
        <p:blipFill>
          <a:blip r:embed="rId7"/>
          <a:srcRect/>
          <a:stretch>
            <a:fillRect/>
          </a:stretch>
        </p:blipFill>
        <p:spPr bwMode="auto">
          <a:xfrm>
            <a:off x="5443139" y="1604038"/>
            <a:ext cx="2881389" cy="4309770"/>
          </a:xfrm>
          <a:prstGeom prst="rect">
            <a:avLst/>
          </a:prstGeom>
          <a:noFill/>
        </p:spPr>
      </p:pic>
    </p:spTree>
    <p:extLst>
      <p:ext uri="{BB962C8B-B14F-4D97-AF65-F5344CB8AC3E}">
        <p14:creationId xmlns:p14="http://schemas.microsoft.com/office/powerpoint/2010/main" xmlns="" val="18175710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dirty="0" smtClean="0">
                <a:solidFill>
                  <a:srgbClr val="948A54"/>
                </a:solidFill>
                <a:latin typeface="Verdana"/>
                <a:cs typeface="Verdana"/>
              </a:rPr>
              <a:t>ISKUSTVA U UPRAVLJANJU</a:t>
            </a:r>
            <a:endParaRPr lang="en-US" sz="3200" dirty="0">
              <a:solidFill>
                <a:srgbClr val="948A54"/>
              </a:solidFill>
              <a:latin typeface="Verdana"/>
              <a:cs typeface="Verdana"/>
            </a:endParaRPr>
          </a:p>
        </p:txBody>
      </p:sp>
      <p:sp>
        <p:nvSpPr>
          <p:cNvPr id="3" name="Content Placeholder 2"/>
          <p:cNvSpPr>
            <a:spLocks noGrp="1"/>
          </p:cNvSpPr>
          <p:nvPr>
            <p:ph idx="1"/>
          </p:nvPr>
        </p:nvSpPr>
        <p:spPr>
          <a:xfrm>
            <a:off x="457200" y="1417638"/>
            <a:ext cx="4837176" cy="4708525"/>
          </a:xfrm>
        </p:spPr>
        <p:txBody>
          <a:bodyPr>
            <a:normAutofit/>
          </a:bodyPr>
          <a:lstStyle/>
          <a:p>
            <a:pPr algn="ctr">
              <a:buNone/>
            </a:pPr>
            <a:r>
              <a:rPr lang="hr-HR" sz="1900" dirty="0" smtClean="0">
                <a:solidFill>
                  <a:schemeClr val="bg2">
                    <a:lumMod val="50000"/>
                  </a:schemeClr>
                </a:solidFill>
                <a:latin typeface="Verdana"/>
                <a:cs typeface="Verdana"/>
              </a:rPr>
              <a:t>KAKO JE TO RIJEŠENO?</a:t>
            </a:r>
            <a:endParaRPr lang="ta-IN" sz="1900" dirty="0" smtClean="0">
              <a:solidFill>
                <a:schemeClr val="bg2">
                  <a:lumMod val="50000"/>
                </a:schemeClr>
              </a:solidFill>
              <a:latin typeface="Verdana"/>
              <a:cs typeface="Verdana"/>
            </a:endParaRPr>
          </a:p>
          <a:p>
            <a:pPr lvl="1"/>
            <a:endParaRPr lang="ta-IN" sz="1500" dirty="0" smtClean="0">
              <a:solidFill>
                <a:schemeClr val="bg1">
                  <a:lumMod val="50000"/>
                </a:schemeClr>
              </a:solidFill>
              <a:latin typeface="Verdana"/>
              <a:cs typeface="Verdana"/>
            </a:endParaRPr>
          </a:p>
          <a:p>
            <a:r>
              <a:rPr lang="hr-HR" sz="1800" b="1" dirty="0" smtClean="0">
                <a:solidFill>
                  <a:schemeClr val="bg1">
                    <a:lumMod val="50000"/>
                  </a:schemeClr>
                </a:solidFill>
              </a:rPr>
              <a:t>Grad Rijeka je izgradio privremeno stubište</a:t>
            </a:r>
          </a:p>
          <a:p>
            <a:pPr>
              <a:buNone/>
            </a:pPr>
            <a:endParaRPr lang="hr-HR" sz="1800" b="1" dirty="0" smtClean="0">
              <a:solidFill>
                <a:schemeClr val="bg2">
                  <a:lumMod val="50000"/>
                </a:schemeClr>
              </a:solidFill>
              <a:latin typeface="Verdana" pitchFamily="34" charset="0"/>
              <a:cs typeface="Verdana"/>
            </a:endParaRPr>
          </a:p>
          <a:p>
            <a:pPr>
              <a:buNone/>
            </a:pPr>
            <a:endParaRPr lang="hr-HR" sz="1800" b="1" dirty="0" smtClean="0">
              <a:solidFill>
                <a:schemeClr val="bg2">
                  <a:lumMod val="50000"/>
                </a:schemeClr>
              </a:solidFill>
              <a:latin typeface="Verdana" pitchFamily="34" charset="0"/>
              <a:cs typeface="Verdana"/>
            </a:endParaRPr>
          </a:p>
          <a:p>
            <a:pPr>
              <a:buNone/>
            </a:pPr>
            <a:endParaRPr lang="hr-HR" sz="1800" b="1" dirty="0" smtClean="0">
              <a:solidFill>
                <a:schemeClr val="bg2">
                  <a:lumMod val="50000"/>
                </a:schemeClr>
              </a:solidFill>
              <a:latin typeface="Verdana" pitchFamily="34" charset="0"/>
              <a:cs typeface="Verdana"/>
            </a:endParaRPr>
          </a:p>
          <a:p>
            <a:pPr>
              <a:buNone/>
            </a:pPr>
            <a:endParaRPr lang="hr-HR" sz="1800" b="1" dirty="0" smtClean="0">
              <a:solidFill>
                <a:schemeClr val="bg2">
                  <a:lumMod val="50000"/>
                </a:schemeClr>
              </a:solidFill>
              <a:latin typeface="Verdana" pitchFamily="34" charset="0"/>
              <a:cs typeface="Verdana"/>
            </a:endParaRPr>
          </a:p>
          <a:p>
            <a:pPr>
              <a:buNone/>
            </a:pPr>
            <a:endParaRPr lang="hr-HR" sz="1800" b="1" dirty="0" smtClean="0">
              <a:solidFill>
                <a:schemeClr val="bg2">
                  <a:lumMod val="50000"/>
                </a:schemeClr>
              </a:solidFill>
              <a:latin typeface="Verdana" pitchFamily="34" charset="0"/>
              <a:cs typeface="Verdana"/>
            </a:endParaRPr>
          </a:p>
          <a:p>
            <a:pPr>
              <a:buNone/>
            </a:pPr>
            <a:endParaRPr lang="hr-HR" sz="1800" b="1" dirty="0" smtClean="0">
              <a:solidFill>
                <a:schemeClr val="bg2">
                  <a:lumMod val="50000"/>
                </a:schemeClr>
              </a:solidFill>
              <a:latin typeface="Verdana" pitchFamily="34" charset="0"/>
              <a:cs typeface="Verdana"/>
            </a:endParaRPr>
          </a:p>
          <a:p>
            <a:pPr>
              <a:buNone/>
            </a:pPr>
            <a:endParaRPr lang="hr-HR" sz="1800" b="1" dirty="0" smtClean="0">
              <a:solidFill>
                <a:schemeClr val="bg2">
                  <a:lumMod val="50000"/>
                </a:schemeClr>
              </a:solidFill>
              <a:latin typeface="Verdana" pitchFamily="34" charset="0"/>
              <a:cs typeface="Verdana"/>
            </a:endParaRPr>
          </a:p>
          <a:p>
            <a:pPr>
              <a:buNone/>
            </a:pPr>
            <a:r>
              <a:rPr lang="hr-HR" sz="1800" b="1" dirty="0" smtClean="0">
                <a:solidFill>
                  <a:schemeClr val="bg2">
                    <a:lumMod val="50000"/>
                  </a:schemeClr>
                </a:solidFill>
                <a:latin typeface="Verdana" pitchFamily="34" charset="0"/>
                <a:cs typeface="Verdana"/>
              </a:rPr>
              <a:t>VLASNIŠTVO JE ODGOVORNOST!</a:t>
            </a:r>
            <a:endParaRPr lang="hr-HR" sz="1800" dirty="0" smtClean="0">
              <a:solidFill>
                <a:schemeClr val="bg2">
                  <a:lumMod val="50000"/>
                </a:schemeClr>
              </a:solidFill>
              <a:latin typeface="Verdana" pitchFamily="34" charset="0"/>
              <a:cs typeface="Verdana"/>
            </a:endParaRPr>
          </a:p>
        </p:txBody>
      </p:sp>
      <p:pic>
        <p:nvPicPr>
          <p:cNvPr id="4" name="Picture 3" descr="LS012494.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30629" y="5913808"/>
            <a:ext cx="761579" cy="799854"/>
          </a:xfrm>
          <a:prstGeom prst="rect">
            <a:avLst/>
          </a:prstGeom>
        </p:spPr>
      </p:pic>
      <p:pic>
        <p:nvPicPr>
          <p:cNvPr id="5" name="Picture 4" descr="BU00529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2208" y="230939"/>
            <a:ext cx="758471" cy="610332"/>
          </a:xfrm>
          <a:prstGeom prst="rect">
            <a:avLst/>
          </a:prstGeom>
        </p:spPr>
      </p:pic>
      <p:sp>
        <p:nvSpPr>
          <p:cNvPr id="6" name="Subtitle 2"/>
          <p:cNvSpPr txBox="1">
            <a:spLocks/>
          </p:cNvSpPr>
          <p:nvPr/>
        </p:nvSpPr>
        <p:spPr>
          <a:xfrm>
            <a:off x="907183" y="6334267"/>
            <a:ext cx="7323447" cy="3793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ta-IN" sz="1200" dirty="0" smtClean="0">
                <a:solidFill>
                  <a:srgbClr val="7F7F7F"/>
                </a:solidFill>
              </a:rPr>
              <a:t>Grad Rijeka, Odjel gradske uprave za gospodarenje imovinom</a:t>
            </a:r>
            <a:endParaRPr lang="en-US" sz="1200" dirty="0">
              <a:solidFill>
                <a:srgbClr val="7F7F7F"/>
              </a:solidFill>
            </a:endParaRPr>
          </a:p>
        </p:txBody>
      </p:sp>
      <p:pic>
        <p:nvPicPr>
          <p:cNvPr id="7" name="Picture 6"/>
          <p:cNvPicPr>
            <a:picLocks noChangeAspect="1"/>
          </p:cNvPicPr>
          <p:nvPr/>
        </p:nvPicPr>
        <p:blipFill>
          <a:blip r:embed="rId4"/>
          <a:stretch>
            <a:fillRect/>
          </a:stretch>
        </p:blipFill>
        <p:spPr>
          <a:xfrm>
            <a:off x="310040" y="6101089"/>
            <a:ext cx="366224" cy="546588"/>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324528" y="230939"/>
            <a:ext cx="667680" cy="801216"/>
          </a:xfrm>
          <a:prstGeom prst="rect">
            <a:avLst/>
          </a:prstGeom>
        </p:spPr>
      </p:pic>
      <p:pic>
        <p:nvPicPr>
          <p:cNvPr id="2050" name="Picture 2" descr="http://novine.novilist.hr/images/clanci/H2013/4/660362.jpg"/>
          <p:cNvPicPr>
            <a:picLocks noChangeAspect="1" noChangeArrowheads="1"/>
          </p:cNvPicPr>
          <p:nvPr/>
        </p:nvPicPr>
        <p:blipFill>
          <a:blip r:embed="rId6"/>
          <a:srcRect/>
          <a:stretch>
            <a:fillRect/>
          </a:stretch>
        </p:blipFill>
        <p:spPr bwMode="auto">
          <a:xfrm>
            <a:off x="5443139" y="1604038"/>
            <a:ext cx="2881389" cy="4309770"/>
          </a:xfrm>
          <a:prstGeom prst="rect">
            <a:avLst/>
          </a:prstGeom>
          <a:noFill/>
        </p:spPr>
      </p:pic>
    </p:spTree>
    <p:extLst>
      <p:ext uri="{BB962C8B-B14F-4D97-AF65-F5344CB8AC3E}">
        <p14:creationId xmlns:p14="http://schemas.microsoft.com/office/powerpoint/2010/main" xmlns="" val="18175710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dirty="0" smtClean="0">
                <a:solidFill>
                  <a:srgbClr val="948A54"/>
                </a:solidFill>
                <a:latin typeface="Verdana"/>
                <a:cs typeface="Verdana"/>
              </a:rPr>
              <a:t>ZAKLJUČNO</a:t>
            </a:r>
            <a:endParaRPr lang="en-US" sz="3200" dirty="0">
              <a:solidFill>
                <a:srgbClr val="948A54"/>
              </a:solidFill>
              <a:latin typeface="Verdana"/>
              <a:cs typeface="Verdana"/>
            </a:endParaRPr>
          </a:p>
        </p:txBody>
      </p:sp>
      <p:sp>
        <p:nvSpPr>
          <p:cNvPr id="3" name="Content Placeholder 2"/>
          <p:cNvSpPr>
            <a:spLocks noGrp="1"/>
          </p:cNvSpPr>
          <p:nvPr>
            <p:ph idx="1"/>
          </p:nvPr>
        </p:nvSpPr>
        <p:spPr>
          <a:xfrm>
            <a:off x="457200" y="1417638"/>
            <a:ext cx="8229600" cy="4708525"/>
          </a:xfrm>
        </p:spPr>
        <p:txBody>
          <a:bodyPr>
            <a:normAutofit fontScale="62500" lnSpcReduction="20000"/>
          </a:bodyPr>
          <a:lstStyle/>
          <a:p>
            <a:pPr algn="ctr">
              <a:buNone/>
            </a:pPr>
            <a:r>
              <a:rPr lang="hr-HR" sz="1900" dirty="0" smtClean="0">
                <a:solidFill>
                  <a:schemeClr val="bg2">
                    <a:lumMod val="50000"/>
                  </a:schemeClr>
                </a:solidFill>
                <a:latin typeface="Verdana"/>
                <a:cs typeface="Verdana"/>
              </a:rPr>
              <a:t>U CILJU BOLJEG UPRAVLJANJA STANOVIMA I POSLOVNIM PROSTORIMA U VLASNIŠTVU RH</a:t>
            </a:r>
          </a:p>
          <a:p>
            <a:pPr algn="ctr">
              <a:buNone/>
            </a:pPr>
            <a:endParaRPr lang="hr-HR" sz="1900" dirty="0" smtClean="0">
              <a:solidFill>
                <a:schemeClr val="bg2">
                  <a:lumMod val="50000"/>
                </a:schemeClr>
              </a:solidFill>
              <a:latin typeface="Verdana"/>
              <a:cs typeface="Verdana"/>
            </a:endParaRPr>
          </a:p>
          <a:p>
            <a:pPr algn="ctr">
              <a:buNone/>
            </a:pPr>
            <a:endParaRPr lang="hr-HR" sz="1900" dirty="0" smtClean="0">
              <a:solidFill>
                <a:schemeClr val="bg2">
                  <a:lumMod val="50000"/>
                </a:schemeClr>
              </a:solidFill>
              <a:latin typeface="Verdana"/>
              <a:cs typeface="Verdana"/>
            </a:endParaRPr>
          </a:p>
          <a:p>
            <a:r>
              <a:rPr lang="hr-HR" sz="1900" dirty="0" smtClean="0">
                <a:solidFill>
                  <a:schemeClr val="bg1">
                    <a:lumMod val="50000"/>
                  </a:schemeClr>
                </a:solidFill>
                <a:latin typeface="Verdana"/>
                <a:cs typeface="Verdana"/>
              </a:rPr>
              <a:t>BEZ ODLAGANJA:</a:t>
            </a:r>
          </a:p>
          <a:p>
            <a:endParaRPr lang="hr-HR" sz="1900" dirty="0" smtClean="0">
              <a:solidFill>
                <a:schemeClr val="bg1">
                  <a:lumMod val="50000"/>
                </a:schemeClr>
              </a:solidFill>
              <a:latin typeface="Verdana"/>
              <a:cs typeface="Verdana"/>
            </a:endParaRPr>
          </a:p>
          <a:p>
            <a:pPr lvl="1"/>
            <a:r>
              <a:rPr lang="hr-HR" sz="1500" dirty="0" smtClean="0">
                <a:solidFill>
                  <a:schemeClr val="bg1">
                    <a:lumMod val="50000"/>
                  </a:schemeClr>
                </a:solidFill>
                <a:latin typeface="Verdana"/>
                <a:cs typeface="Verdana"/>
              </a:rPr>
              <a:t>riješiti problem “dvostrukog” fakturiranja zakupnine</a:t>
            </a:r>
          </a:p>
          <a:p>
            <a:pPr lvl="1"/>
            <a:r>
              <a:rPr lang="hr-HR" sz="1500" dirty="0" smtClean="0">
                <a:solidFill>
                  <a:schemeClr val="bg1">
                    <a:lumMod val="50000"/>
                  </a:schemeClr>
                </a:solidFill>
                <a:latin typeface="Verdana"/>
                <a:cs typeface="Verdana"/>
              </a:rPr>
              <a:t>riješiti status stanara u nacionaliziranim i konfisciranim stanovima</a:t>
            </a:r>
          </a:p>
          <a:p>
            <a:pPr lvl="1"/>
            <a:r>
              <a:rPr lang="vi-VN" sz="1500" dirty="0" smtClean="0">
                <a:solidFill>
                  <a:schemeClr val="bg1">
                    <a:lumMod val="50000"/>
                  </a:schemeClr>
                </a:solidFill>
                <a:latin typeface="Verdana"/>
                <a:cs typeface="Verdana"/>
              </a:rPr>
              <a:t>razvrgnuti suvlasništva isplatom ili zamjenom</a:t>
            </a:r>
            <a:endParaRPr lang="hr-HR" sz="1500" dirty="0" smtClean="0">
              <a:solidFill>
                <a:schemeClr val="bg1">
                  <a:lumMod val="50000"/>
                </a:schemeClr>
              </a:solidFill>
              <a:latin typeface="Verdana"/>
              <a:cs typeface="Verdana"/>
            </a:endParaRPr>
          </a:p>
          <a:p>
            <a:pPr lvl="1"/>
            <a:endParaRPr lang="hr-HR" sz="1500" dirty="0" smtClean="0">
              <a:solidFill>
                <a:schemeClr val="bg1">
                  <a:lumMod val="50000"/>
                </a:schemeClr>
              </a:solidFill>
              <a:latin typeface="Verdana"/>
              <a:cs typeface="Verdana"/>
            </a:endParaRPr>
          </a:p>
          <a:p>
            <a:r>
              <a:rPr lang="hr-HR" sz="1900" dirty="0" smtClean="0">
                <a:solidFill>
                  <a:schemeClr val="bg1">
                    <a:lumMod val="50000"/>
                  </a:schemeClr>
                </a:solidFill>
                <a:latin typeface="Verdana"/>
                <a:cs typeface="Verdana"/>
              </a:rPr>
              <a:t>U KRATKOM ROKU:</a:t>
            </a:r>
          </a:p>
          <a:p>
            <a:endParaRPr lang="hr-HR" sz="1900" dirty="0" smtClean="0">
              <a:solidFill>
                <a:schemeClr val="bg1">
                  <a:lumMod val="50000"/>
                </a:schemeClr>
              </a:solidFill>
              <a:latin typeface="Verdana"/>
              <a:cs typeface="Verdana"/>
            </a:endParaRPr>
          </a:p>
          <a:p>
            <a:pPr lvl="1"/>
            <a:r>
              <a:rPr lang="hr-HR" sz="1500" dirty="0" smtClean="0">
                <a:solidFill>
                  <a:schemeClr val="bg1">
                    <a:lumMod val="50000"/>
                  </a:schemeClr>
                </a:solidFill>
                <a:latin typeface="Verdana"/>
                <a:cs typeface="Verdana"/>
              </a:rPr>
              <a:t>adekvatno “</a:t>
            </a:r>
            <a:r>
              <a:rPr lang="hr-HR" sz="1500" dirty="0" err="1" smtClean="0">
                <a:solidFill>
                  <a:schemeClr val="bg1">
                    <a:lumMod val="50000"/>
                  </a:schemeClr>
                </a:solidFill>
                <a:latin typeface="Verdana"/>
                <a:cs typeface="Verdana"/>
              </a:rPr>
              <a:t>kapacitirati</a:t>
            </a:r>
            <a:r>
              <a:rPr lang="hr-HR" sz="1500" dirty="0" smtClean="0">
                <a:solidFill>
                  <a:schemeClr val="bg1">
                    <a:lumMod val="50000"/>
                  </a:schemeClr>
                </a:solidFill>
                <a:latin typeface="Verdana"/>
                <a:cs typeface="Verdana"/>
              </a:rPr>
              <a:t>” aparat koji upravlja državnom imovinom ili upravljanje prenijeti na jedinice lokalne samouprave</a:t>
            </a:r>
          </a:p>
          <a:p>
            <a:pPr lvl="1"/>
            <a:r>
              <a:rPr lang="hr-HR" sz="1500" dirty="0" smtClean="0">
                <a:solidFill>
                  <a:schemeClr val="bg1">
                    <a:lumMod val="50000"/>
                  </a:schemeClr>
                </a:solidFill>
                <a:latin typeface="Verdana"/>
                <a:cs typeface="Verdana"/>
              </a:rPr>
              <a:t>organizirati aparat koji upravlja državnom imovinom ne kao službu koja zaprima zahtjeve i (ne)rješava ih već kao službu koja detektira probleme i samoinicijativno inicira njihovo rješavanje</a:t>
            </a:r>
          </a:p>
          <a:p>
            <a:pPr lvl="1"/>
            <a:r>
              <a:rPr lang="vi-VN" sz="1500" dirty="0" smtClean="0">
                <a:solidFill>
                  <a:schemeClr val="bg1">
                    <a:lumMod val="50000"/>
                  </a:schemeClr>
                </a:solidFill>
                <a:latin typeface="Verdana"/>
                <a:cs typeface="Verdana"/>
              </a:rPr>
              <a:t>prenijeti upravljanje javnim stambenim fondom za najamno (socijalno) stanovanje </a:t>
            </a:r>
            <a:r>
              <a:rPr lang="hr-HR" sz="1500" dirty="0" smtClean="0">
                <a:solidFill>
                  <a:schemeClr val="bg1">
                    <a:lumMod val="50000"/>
                  </a:schemeClr>
                </a:solidFill>
                <a:latin typeface="Verdana"/>
                <a:cs typeface="Verdana"/>
              </a:rPr>
              <a:t>i </a:t>
            </a:r>
            <a:r>
              <a:rPr lang="vi-VN" sz="1500" dirty="0" smtClean="0">
                <a:solidFill>
                  <a:schemeClr val="bg1">
                    <a:lumMod val="50000"/>
                  </a:schemeClr>
                </a:solidFill>
                <a:latin typeface="Verdana"/>
                <a:cs typeface="Verdana"/>
              </a:rPr>
              <a:t>fondom poslovnih prostora jedinicama lokalne samouprave</a:t>
            </a:r>
          </a:p>
          <a:p>
            <a:endParaRPr lang="hr-HR" sz="1900" dirty="0" smtClean="0">
              <a:solidFill>
                <a:schemeClr val="bg1">
                  <a:lumMod val="50000"/>
                </a:schemeClr>
              </a:solidFill>
              <a:latin typeface="Verdana"/>
              <a:cs typeface="Verdana"/>
            </a:endParaRPr>
          </a:p>
          <a:p>
            <a:r>
              <a:rPr lang="hr-HR" sz="1900" dirty="0" smtClean="0">
                <a:solidFill>
                  <a:schemeClr val="bg1">
                    <a:lumMod val="50000"/>
                  </a:schemeClr>
                </a:solidFill>
                <a:latin typeface="Verdana"/>
                <a:cs typeface="Verdana"/>
              </a:rPr>
              <a:t>U RAZUMNOM ROKU:</a:t>
            </a:r>
          </a:p>
          <a:p>
            <a:endParaRPr lang="hr-HR" sz="1900" dirty="0" smtClean="0">
              <a:solidFill>
                <a:schemeClr val="bg1">
                  <a:lumMod val="50000"/>
                </a:schemeClr>
              </a:solidFill>
              <a:latin typeface="Verdana"/>
              <a:cs typeface="Verdana"/>
            </a:endParaRPr>
          </a:p>
          <a:p>
            <a:pPr lvl="1"/>
            <a:r>
              <a:rPr lang="hr-HR" sz="1500" dirty="0" smtClean="0">
                <a:solidFill>
                  <a:schemeClr val="bg1">
                    <a:lumMod val="50000"/>
                  </a:schemeClr>
                </a:solidFill>
                <a:latin typeface="Verdana"/>
                <a:cs typeface="Verdana"/>
              </a:rPr>
              <a:t>definirati </a:t>
            </a:r>
            <a:r>
              <a:rPr lang="ta-IN" sz="1500" dirty="0" smtClean="0">
                <a:solidFill>
                  <a:schemeClr val="bg1">
                    <a:lumMod val="50000"/>
                  </a:schemeClr>
                </a:solidFill>
                <a:latin typeface="Verdana"/>
                <a:cs typeface="Verdana"/>
              </a:rPr>
              <a:t>konkretn</a:t>
            </a:r>
            <a:r>
              <a:rPr lang="hr-HR" sz="1500" dirty="0" smtClean="0">
                <a:solidFill>
                  <a:schemeClr val="bg1">
                    <a:lumMod val="50000"/>
                  </a:schemeClr>
                </a:solidFill>
                <a:latin typeface="Verdana"/>
                <a:cs typeface="Verdana"/>
              </a:rPr>
              <a:t>u</a:t>
            </a:r>
            <a:r>
              <a:rPr lang="ta-IN" sz="1500" dirty="0" smtClean="0">
                <a:solidFill>
                  <a:schemeClr val="bg1">
                    <a:lumMod val="50000"/>
                  </a:schemeClr>
                </a:solidFill>
                <a:latin typeface="Verdana"/>
                <a:cs typeface="Verdana"/>
              </a:rPr>
              <a:t> politik</a:t>
            </a:r>
            <a:r>
              <a:rPr lang="hr-HR" sz="1500" dirty="0" smtClean="0">
                <a:solidFill>
                  <a:schemeClr val="bg1">
                    <a:lumMod val="50000"/>
                  </a:schemeClr>
                </a:solidFill>
                <a:latin typeface="Verdana"/>
                <a:cs typeface="Verdana"/>
              </a:rPr>
              <a:t>u</a:t>
            </a:r>
            <a:r>
              <a:rPr lang="ta-IN" sz="1500" dirty="0" smtClean="0">
                <a:solidFill>
                  <a:schemeClr val="bg1">
                    <a:lumMod val="50000"/>
                  </a:schemeClr>
                </a:solidFill>
                <a:latin typeface="Verdana"/>
                <a:cs typeface="Verdana"/>
              </a:rPr>
              <a:t> koja će omogućiti učinkovito upravljanje stambenim fondom kojim raspolaže javni sektor (i gradovi i RH)</a:t>
            </a:r>
            <a:endParaRPr lang="hr-HR" sz="1500" dirty="0" smtClean="0">
              <a:solidFill>
                <a:schemeClr val="bg1">
                  <a:lumMod val="50000"/>
                </a:schemeClr>
              </a:solidFill>
              <a:latin typeface="Verdana"/>
              <a:cs typeface="Verdana"/>
            </a:endParaRPr>
          </a:p>
          <a:p>
            <a:pPr lvl="1" algn="just"/>
            <a:r>
              <a:rPr lang="ta-IN" sz="1500" dirty="0" smtClean="0">
                <a:solidFill>
                  <a:schemeClr val="bg1">
                    <a:lumMod val="50000"/>
                  </a:schemeClr>
                </a:solidFill>
                <a:latin typeface="Verdana"/>
                <a:cs typeface="Verdana"/>
              </a:rPr>
              <a:t>urediti sva otvorena pitanja iz područja najamnog stanovanja (održivi model gradnje i održavanja najamnog stambenog fonda, upravljanje zajedničkim dijelovima zgrada u većinskom vlasništvu RH i JLS, zaštićeni najmoprimci, stanari u nacionaliziranim i konfosciranim stanovima itd.)</a:t>
            </a:r>
          </a:p>
          <a:p>
            <a:pPr lvl="1" algn="just"/>
            <a:r>
              <a:rPr lang="ta-IN" sz="1500" dirty="0" smtClean="0">
                <a:solidFill>
                  <a:schemeClr val="bg1">
                    <a:lumMod val="50000"/>
                  </a:schemeClr>
                </a:solidFill>
                <a:latin typeface="Verdana"/>
                <a:cs typeface="Verdana"/>
              </a:rPr>
              <a:t>definirati odnos centralne države i lokalne samouprave u upravljanju stambenim fondom (čiji će posao biti da gradi, održava i daje u najam “socijalne” stanove, a da zgrade budu održavane, stanovi funkcionalni i osigurani u dovoljnom broju, potrebe građana zadovoljene)</a:t>
            </a:r>
            <a:endParaRPr lang="hr-HR" sz="1500" dirty="0" smtClean="0">
              <a:solidFill>
                <a:schemeClr val="bg1">
                  <a:lumMod val="50000"/>
                </a:schemeClr>
              </a:solidFill>
              <a:latin typeface="Verdana"/>
              <a:cs typeface="Verdana"/>
            </a:endParaRPr>
          </a:p>
          <a:p>
            <a:pPr lvl="1" algn="just"/>
            <a:r>
              <a:rPr lang="hr-HR" sz="1500" dirty="0" smtClean="0">
                <a:solidFill>
                  <a:schemeClr val="bg1">
                    <a:lumMod val="50000"/>
                  </a:schemeClr>
                </a:solidFill>
                <a:latin typeface="Verdana"/>
                <a:cs typeface="Verdana"/>
              </a:rPr>
              <a:t>definirati f</a:t>
            </a:r>
            <a:r>
              <a:rPr lang="ta-IN" sz="1500" dirty="0" smtClean="0">
                <a:solidFill>
                  <a:schemeClr val="bg1">
                    <a:lumMod val="50000"/>
                  </a:schemeClr>
                </a:solidFill>
                <a:latin typeface="Verdana"/>
                <a:cs typeface="Verdana"/>
              </a:rPr>
              <a:t>unkciju upravljanja fondom poslovnih prostora kao sredstvo poticanja gospodarstva </a:t>
            </a:r>
            <a:r>
              <a:rPr lang="hr-HR" sz="1500" dirty="0" smtClean="0">
                <a:solidFill>
                  <a:schemeClr val="bg1">
                    <a:lumMod val="50000"/>
                  </a:schemeClr>
                </a:solidFill>
                <a:latin typeface="Verdana"/>
                <a:cs typeface="Verdana"/>
              </a:rPr>
              <a:t>i zadovoljavanja potreba građana na nekom području</a:t>
            </a:r>
            <a:endParaRPr lang="ta-IN" sz="1500" dirty="0" smtClean="0">
              <a:solidFill>
                <a:schemeClr val="bg1">
                  <a:lumMod val="50000"/>
                </a:schemeClr>
              </a:solidFill>
              <a:latin typeface="Verdana"/>
              <a:cs typeface="Verdana"/>
            </a:endParaRPr>
          </a:p>
          <a:p>
            <a:pPr lvl="1">
              <a:buNone/>
            </a:pPr>
            <a:endParaRPr lang="hr-HR" sz="1500" dirty="0" smtClean="0">
              <a:solidFill>
                <a:schemeClr val="bg1">
                  <a:lumMod val="50000"/>
                </a:schemeClr>
              </a:solidFill>
              <a:latin typeface="Verdana"/>
              <a:cs typeface="Verdana"/>
            </a:endParaRPr>
          </a:p>
          <a:p>
            <a:pPr algn="ctr">
              <a:buNone/>
            </a:pPr>
            <a:endParaRPr lang="ta-IN" sz="1500" dirty="0" smtClean="0">
              <a:solidFill>
                <a:schemeClr val="bg1">
                  <a:lumMod val="50000"/>
                </a:schemeClr>
              </a:solidFill>
              <a:latin typeface="Verdana"/>
              <a:cs typeface="Verdana"/>
            </a:endParaRPr>
          </a:p>
          <a:p>
            <a:endParaRPr lang="hr-HR" sz="1800" dirty="0" smtClean="0">
              <a:solidFill>
                <a:schemeClr val="bg2">
                  <a:lumMod val="50000"/>
                </a:schemeClr>
              </a:solidFill>
              <a:latin typeface="Verdana" pitchFamily="34" charset="0"/>
              <a:cs typeface="Verdana"/>
            </a:endParaRPr>
          </a:p>
        </p:txBody>
      </p:sp>
      <p:pic>
        <p:nvPicPr>
          <p:cNvPr id="4" name="Picture 3" descr="LS012494.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30629" y="5913808"/>
            <a:ext cx="761579" cy="799854"/>
          </a:xfrm>
          <a:prstGeom prst="rect">
            <a:avLst/>
          </a:prstGeom>
        </p:spPr>
      </p:pic>
      <p:pic>
        <p:nvPicPr>
          <p:cNvPr id="5" name="Picture 4" descr="BU00529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2208" y="230939"/>
            <a:ext cx="758471" cy="610332"/>
          </a:xfrm>
          <a:prstGeom prst="rect">
            <a:avLst/>
          </a:prstGeom>
        </p:spPr>
      </p:pic>
      <p:sp>
        <p:nvSpPr>
          <p:cNvPr id="6" name="Subtitle 2"/>
          <p:cNvSpPr txBox="1">
            <a:spLocks/>
          </p:cNvSpPr>
          <p:nvPr/>
        </p:nvSpPr>
        <p:spPr>
          <a:xfrm>
            <a:off x="907183" y="6334267"/>
            <a:ext cx="7323447" cy="3793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ta-IN" sz="1200" dirty="0" smtClean="0">
                <a:solidFill>
                  <a:srgbClr val="7F7F7F"/>
                </a:solidFill>
              </a:rPr>
              <a:t>Grad Rijeka, Odjel gradske uprave za gospodarenje imovinom</a:t>
            </a:r>
            <a:endParaRPr lang="en-US" sz="1200" dirty="0">
              <a:solidFill>
                <a:srgbClr val="7F7F7F"/>
              </a:solidFill>
            </a:endParaRPr>
          </a:p>
        </p:txBody>
      </p:sp>
      <p:pic>
        <p:nvPicPr>
          <p:cNvPr id="7" name="Picture 6"/>
          <p:cNvPicPr>
            <a:picLocks noChangeAspect="1"/>
          </p:cNvPicPr>
          <p:nvPr/>
        </p:nvPicPr>
        <p:blipFill>
          <a:blip r:embed="rId4"/>
          <a:stretch>
            <a:fillRect/>
          </a:stretch>
        </p:blipFill>
        <p:spPr>
          <a:xfrm>
            <a:off x="310040" y="6101089"/>
            <a:ext cx="366224" cy="546588"/>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324528" y="230939"/>
            <a:ext cx="667680" cy="801216"/>
          </a:xfrm>
          <a:prstGeom prst="rect">
            <a:avLst/>
          </a:prstGeom>
        </p:spPr>
      </p:pic>
    </p:spTree>
    <p:extLst>
      <p:ext uri="{BB962C8B-B14F-4D97-AF65-F5344CB8AC3E}">
        <p14:creationId xmlns:p14="http://schemas.microsoft.com/office/powerpoint/2010/main" xmlns="" val="18175710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9776"/>
            <a:ext cx="8229600" cy="1143000"/>
          </a:xfrm>
        </p:spPr>
        <p:txBody>
          <a:bodyPr>
            <a:normAutofit/>
          </a:bodyPr>
          <a:lstStyle/>
          <a:p>
            <a:r>
              <a:rPr lang="hr-HR" sz="3200" dirty="0" smtClean="0">
                <a:solidFill>
                  <a:schemeClr val="bg2">
                    <a:lumMod val="50000"/>
                  </a:schemeClr>
                </a:solidFill>
                <a:latin typeface="Verdana"/>
                <a:cs typeface="Verdana"/>
              </a:rPr>
              <a:t>HVALA NA POZORNOSTI!</a:t>
            </a:r>
            <a:endParaRPr lang="ta-IN" sz="2400" dirty="0" smtClean="0">
              <a:solidFill>
                <a:schemeClr val="bg1">
                  <a:lumMod val="50000"/>
                </a:schemeClr>
              </a:solidFill>
              <a:latin typeface="Verdana"/>
              <a:cs typeface="Verdana"/>
            </a:endParaRPr>
          </a:p>
        </p:txBody>
      </p:sp>
      <p:pic>
        <p:nvPicPr>
          <p:cNvPr id="4" name="Picture 3" descr="LS012494.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30629" y="5913808"/>
            <a:ext cx="761579" cy="799854"/>
          </a:xfrm>
          <a:prstGeom prst="rect">
            <a:avLst/>
          </a:prstGeom>
        </p:spPr>
      </p:pic>
      <p:pic>
        <p:nvPicPr>
          <p:cNvPr id="5" name="Picture 4" descr="BU00529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2208" y="230939"/>
            <a:ext cx="758471" cy="610332"/>
          </a:xfrm>
          <a:prstGeom prst="rect">
            <a:avLst/>
          </a:prstGeom>
        </p:spPr>
      </p:pic>
      <p:sp>
        <p:nvSpPr>
          <p:cNvPr id="6" name="Subtitle 2"/>
          <p:cNvSpPr txBox="1">
            <a:spLocks/>
          </p:cNvSpPr>
          <p:nvPr/>
        </p:nvSpPr>
        <p:spPr>
          <a:xfrm>
            <a:off x="907183" y="6334267"/>
            <a:ext cx="7323447" cy="3793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ta-IN" sz="1200" dirty="0" smtClean="0">
                <a:solidFill>
                  <a:srgbClr val="7F7F7F"/>
                </a:solidFill>
              </a:rPr>
              <a:t>Grad Rijeka, Odjel gradske uprave za gospodarenje imovinom</a:t>
            </a:r>
            <a:endParaRPr lang="en-US" sz="1200" dirty="0">
              <a:solidFill>
                <a:srgbClr val="7F7F7F"/>
              </a:solidFill>
            </a:endParaRPr>
          </a:p>
        </p:txBody>
      </p:sp>
      <p:pic>
        <p:nvPicPr>
          <p:cNvPr id="7" name="Picture 6"/>
          <p:cNvPicPr>
            <a:picLocks noChangeAspect="1"/>
          </p:cNvPicPr>
          <p:nvPr/>
        </p:nvPicPr>
        <p:blipFill>
          <a:blip r:embed="rId4"/>
          <a:stretch>
            <a:fillRect/>
          </a:stretch>
        </p:blipFill>
        <p:spPr>
          <a:xfrm>
            <a:off x="310040" y="6101089"/>
            <a:ext cx="366224" cy="546588"/>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324528" y="230939"/>
            <a:ext cx="667680" cy="801216"/>
          </a:xfrm>
          <a:prstGeom prst="rect">
            <a:avLst/>
          </a:prstGeom>
        </p:spPr>
      </p:pic>
    </p:spTree>
    <p:extLst>
      <p:ext uri="{BB962C8B-B14F-4D97-AF65-F5344CB8AC3E}">
        <p14:creationId xmlns:p14="http://schemas.microsoft.com/office/powerpoint/2010/main" xmlns="" val="1817571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a-IN" sz="3200" dirty="0" smtClean="0">
                <a:solidFill>
                  <a:srgbClr val="948A54"/>
                </a:solidFill>
                <a:latin typeface="Verdana"/>
                <a:cs typeface="Verdana"/>
              </a:rPr>
              <a:t>CILJEVI</a:t>
            </a:r>
            <a:endParaRPr lang="en-US" sz="3200" dirty="0">
              <a:solidFill>
                <a:srgbClr val="948A54"/>
              </a:solidFill>
              <a:latin typeface="Verdana"/>
              <a:cs typeface="Verdana"/>
            </a:endParaRPr>
          </a:p>
        </p:txBody>
      </p:sp>
      <p:sp>
        <p:nvSpPr>
          <p:cNvPr id="3" name="Content Placeholder 2"/>
          <p:cNvSpPr>
            <a:spLocks noGrp="1"/>
          </p:cNvSpPr>
          <p:nvPr>
            <p:ph idx="1"/>
          </p:nvPr>
        </p:nvSpPr>
        <p:spPr>
          <a:xfrm>
            <a:off x="457200" y="1417638"/>
            <a:ext cx="8229600" cy="4708525"/>
          </a:xfrm>
        </p:spPr>
        <p:txBody>
          <a:bodyPr>
            <a:normAutofit fontScale="85000" lnSpcReduction="20000"/>
          </a:bodyPr>
          <a:lstStyle/>
          <a:p>
            <a:pPr marL="0" indent="0" algn="just">
              <a:buNone/>
            </a:pPr>
            <a:r>
              <a:rPr lang="en-US" sz="1900" dirty="0" smtClean="0">
                <a:solidFill>
                  <a:srgbClr val="948A54"/>
                </a:solidFill>
                <a:latin typeface="Verdana"/>
                <a:cs typeface="Verdana"/>
              </a:rPr>
              <a:t>O</a:t>
            </a:r>
            <a:r>
              <a:rPr lang="ta-IN" sz="1900" dirty="0" smtClean="0">
                <a:solidFill>
                  <a:srgbClr val="948A54"/>
                </a:solidFill>
                <a:latin typeface="Verdana"/>
                <a:cs typeface="Verdana"/>
              </a:rPr>
              <a:t>SIGURATI POTREBAN BROJ NAJAMNIH (SOCIJALNIH) STANOVA KROZ FINANCIJSKI ODRŽIVI MODEL GRADNJE I ODRŽAVANJA JAVNOG STAMBENOG FONDA</a:t>
            </a:r>
          </a:p>
          <a:p>
            <a:pPr marL="0" indent="0">
              <a:buNone/>
            </a:pPr>
            <a:endParaRPr lang="ta-IN" sz="1900" dirty="0" smtClean="0">
              <a:solidFill>
                <a:schemeClr val="bg1">
                  <a:lumMod val="50000"/>
                </a:schemeClr>
              </a:solidFill>
              <a:latin typeface="Verdana"/>
              <a:cs typeface="Verdana"/>
            </a:endParaRPr>
          </a:p>
          <a:p>
            <a:r>
              <a:rPr lang="hr-HR" sz="1900" dirty="0" smtClean="0">
                <a:solidFill>
                  <a:schemeClr val="bg1">
                    <a:lumMod val="50000"/>
                  </a:schemeClr>
                </a:solidFill>
                <a:latin typeface="Verdana"/>
                <a:cs typeface="Verdana"/>
              </a:rPr>
              <a:t>zadovoljenje potreba građana za najamnim stanovanjem</a:t>
            </a:r>
          </a:p>
          <a:p>
            <a:endParaRPr lang="hr-HR" sz="1900" dirty="0" smtClean="0">
              <a:solidFill>
                <a:schemeClr val="bg1">
                  <a:lumMod val="50000"/>
                </a:schemeClr>
              </a:solidFill>
              <a:latin typeface="Verdana"/>
              <a:cs typeface="Verdana"/>
            </a:endParaRPr>
          </a:p>
          <a:p>
            <a:r>
              <a:rPr lang="hr-HR" sz="1900" dirty="0" smtClean="0">
                <a:solidFill>
                  <a:schemeClr val="bg1">
                    <a:lumMod val="50000"/>
                  </a:schemeClr>
                </a:solidFill>
                <a:latin typeface="Verdana"/>
                <a:cs typeface="Verdana"/>
              </a:rPr>
              <a:t>r</a:t>
            </a:r>
            <a:r>
              <a:rPr lang="ta-IN" sz="1900" dirty="0" smtClean="0">
                <a:solidFill>
                  <a:schemeClr val="bg1">
                    <a:lumMod val="50000"/>
                  </a:schemeClr>
                </a:solidFill>
                <a:latin typeface="Verdana"/>
                <a:cs typeface="Verdana"/>
              </a:rPr>
              <a:t>ješavanje statusa stanara u nacionaliziranim i konfisciranim stanovima</a:t>
            </a:r>
          </a:p>
          <a:p>
            <a:endParaRPr lang="ta-IN" sz="1900" dirty="0">
              <a:solidFill>
                <a:schemeClr val="bg1">
                  <a:lumMod val="50000"/>
                </a:schemeClr>
              </a:solidFill>
              <a:latin typeface="Verdana"/>
              <a:cs typeface="Verdana"/>
            </a:endParaRPr>
          </a:p>
          <a:p>
            <a:r>
              <a:rPr lang="hr-HR" sz="1900" dirty="0" smtClean="0">
                <a:solidFill>
                  <a:schemeClr val="bg1">
                    <a:lumMod val="50000"/>
                  </a:schemeClr>
                </a:solidFill>
                <a:latin typeface="Verdana"/>
                <a:cs typeface="Verdana"/>
              </a:rPr>
              <a:t>r</a:t>
            </a:r>
            <a:r>
              <a:rPr lang="ta-IN" sz="1900" dirty="0" smtClean="0">
                <a:solidFill>
                  <a:schemeClr val="bg1">
                    <a:lumMod val="50000"/>
                  </a:schemeClr>
                </a:solidFill>
                <a:latin typeface="Verdana"/>
                <a:cs typeface="Verdana"/>
              </a:rPr>
              <a:t>ješavanje statusa zaštićenih najmoprimaca u privatnim stanovima</a:t>
            </a:r>
          </a:p>
          <a:p>
            <a:endParaRPr lang="ta-IN" sz="1900" dirty="0">
              <a:solidFill>
                <a:schemeClr val="bg1">
                  <a:lumMod val="50000"/>
                </a:schemeClr>
              </a:solidFill>
              <a:latin typeface="Verdana"/>
              <a:cs typeface="Verdana"/>
            </a:endParaRPr>
          </a:p>
          <a:p>
            <a:r>
              <a:rPr lang="hr-HR" sz="1900" dirty="0" smtClean="0">
                <a:solidFill>
                  <a:schemeClr val="bg1">
                    <a:lumMod val="50000"/>
                  </a:schemeClr>
                </a:solidFill>
                <a:latin typeface="Verdana"/>
                <a:cs typeface="Verdana"/>
              </a:rPr>
              <a:t>u</a:t>
            </a:r>
            <a:r>
              <a:rPr lang="ta-IN" sz="1900" dirty="0" smtClean="0">
                <a:solidFill>
                  <a:schemeClr val="bg1">
                    <a:lumMod val="50000"/>
                  </a:schemeClr>
                </a:solidFill>
                <a:latin typeface="Verdana"/>
                <a:cs typeface="Verdana"/>
              </a:rPr>
              <a:t>ređenje zapuštenih stambenih i stambeno-poslovnih zgrada</a:t>
            </a:r>
          </a:p>
          <a:p>
            <a:endParaRPr lang="ta-IN" sz="1900" dirty="0" smtClean="0">
              <a:solidFill>
                <a:schemeClr val="bg1">
                  <a:lumMod val="50000"/>
                </a:schemeClr>
              </a:solidFill>
              <a:latin typeface="Verdana"/>
              <a:cs typeface="Verdana"/>
            </a:endParaRPr>
          </a:p>
          <a:p>
            <a:r>
              <a:rPr lang="hr-HR" sz="1900" dirty="0" smtClean="0">
                <a:solidFill>
                  <a:schemeClr val="bg1">
                    <a:lumMod val="50000"/>
                  </a:schemeClr>
                </a:solidFill>
                <a:latin typeface="Verdana"/>
                <a:cs typeface="Verdana"/>
              </a:rPr>
              <a:t>s</a:t>
            </a:r>
            <a:r>
              <a:rPr lang="ta-IN" sz="1900" dirty="0" smtClean="0">
                <a:solidFill>
                  <a:schemeClr val="bg1">
                    <a:lumMod val="50000"/>
                  </a:schemeClr>
                </a:solidFill>
                <a:latin typeface="Verdana"/>
                <a:cs typeface="Verdana"/>
              </a:rPr>
              <a:t>tavljanje praznih državnih stanova u funkciju najamnog stanovanja</a:t>
            </a:r>
          </a:p>
          <a:p>
            <a:pPr marL="0" indent="0">
              <a:buNone/>
            </a:pPr>
            <a:endParaRPr lang="ta-IN" sz="1900" dirty="0" smtClean="0">
              <a:solidFill>
                <a:schemeClr val="bg1">
                  <a:lumMod val="50000"/>
                </a:schemeClr>
              </a:solidFill>
              <a:latin typeface="Verdana"/>
              <a:cs typeface="Verdana"/>
            </a:endParaRPr>
          </a:p>
          <a:p>
            <a:r>
              <a:rPr lang="hr-HR" sz="1900" dirty="0" smtClean="0">
                <a:solidFill>
                  <a:schemeClr val="bg1">
                    <a:lumMod val="50000"/>
                  </a:schemeClr>
                </a:solidFill>
                <a:latin typeface="Verdana"/>
                <a:cs typeface="Verdana"/>
              </a:rPr>
              <a:t>s</a:t>
            </a:r>
            <a:r>
              <a:rPr lang="ta-IN" sz="1900" dirty="0" smtClean="0">
                <a:solidFill>
                  <a:schemeClr val="bg1">
                    <a:lumMod val="50000"/>
                  </a:schemeClr>
                </a:solidFill>
                <a:latin typeface="Verdana"/>
                <a:cs typeface="Verdana"/>
              </a:rPr>
              <a:t>tavljanje praznih i zapuštenih poslovnih prostora (prvenstveno u centru grada) u funkciju</a:t>
            </a:r>
          </a:p>
          <a:p>
            <a:endParaRPr lang="ta-IN" sz="1900" dirty="0" smtClean="0">
              <a:solidFill>
                <a:schemeClr val="bg1">
                  <a:lumMod val="50000"/>
                </a:schemeClr>
              </a:solidFill>
              <a:latin typeface="Verdana"/>
              <a:cs typeface="Verdana"/>
            </a:endParaRPr>
          </a:p>
          <a:p>
            <a:r>
              <a:rPr lang="ta-IN" sz="1900" dirty="0" smtClean="0">
                <a:solidFill>
                  <a:schemeClr val="bg1">
                    <a:lumMod val="50000"/>
                  </a:schemeClr>
                </a:solidFill>
                <a:latin typeface="Verdana"/>
                <a:cs typeface="Verdana"/>
              </a:rPr>
              <a:t>rješavanje otvorenih pitanja u vlasničkim odnosima između RH i JLS</a:t>
            </a:r>
          </a:p>
          <a:p>
            <a:endParaRPr lang="en-US" sz="2400" dirty="0">
              <a:latin typeface="Verdana"/>
              <a:cs typeface="Verdana"/>
            </a:endParaRPr>
          </a:p>
        </p:txBody>
      </p:sp>
      <p:pic>
        <p:nvPicPr>
          <p:cNvPr id="4" name="Picture 3" descr="LS012494.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30629" y="5913808"/>
            <a:ext cx="761579" cy="799854"/>
          </a:xfrm>
          <a:prstGeom prst="rect">
            <a:avLst/>
          </a:prstGeom>
        </p:spPr>
      </p:pic>
      <p:pic>
        <p:nvPicPr>
          <p:cNvPr id="5" name="Picture 4" descr="BU00529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2208" y="230939"/>
            <a:ext cx="758471" cy="610332"/>
          </a:xfrm>
          <a:prstGeom prst="rect">
            <a:avLst/>
          </a:prstGeom>
        </p:spPr>
      </p:pic>
      <p:sp>
        <p:nvSpPr>
          <p:cNvPr id="6" name="Subtitle 2"/>
          <p:cNvSpPr txBox="1">
            <a:spLocks/>
          </p:cNvSpPr>
          <p:nvPr/>
        </p:nvSpPr>
        <p:spPr>
          <a:xfrm>
            <a:off x="907183" y="6334267"/>
            <a:ext cx="7323447" cy="3793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ta-IN" sz="1200" dirty="0" smtClean="0">
                <a:solidFill>
                  <a:srgbClr val="7F7F7F"/>
                </a:solidFill>
              </a:rPr>
              <a:t>Grad Rijeka, Odjel gradske uprave za gospodarenje imovinom</a:t>
            </a:r>
            <a:endParaRPr lang="en-US" sz="1200" dirty="0">
              <a:solidFill>
                <a:srgbClr val="7F7F7F"/>
              </a:solidFill>
            </a:endParaRPr>
          </a:p>
        </p:txBody>
      </p:sp>
      <p:pic>
        <p:nvPicPr>
          <p:cNvPr id="7" name="Picture 6"/>
          <p:cNvPicPr>
            <a:picLocks noChangeAspect="1"/>
          </p:cNvPicPr>
          <p:nvPr/>
        </p:nvPicPr>
        <p:blipFill>
          <a:blip r:embed="rId4"/>
          <a:stretch>
            <a:fillRect/>
          </a:stretch>
        </p:blipFill>
        <p:spPr>
          <a:xfrm>
            <a:off x="310040" y="6101089"/>
            <a:ext cx="366224" cy="546588"/>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324528" y="230939"/>
            <a:ext cx="667680" cy="801216"/>
          </a:xfrm>
          <a:prstGeom prst="rect">
            <a:avLst/>
          </a:prstGeom>
        </p:spPr>
      </p:pic>
    </p:spTree>
    <p:extLst>
      <p:ext uri="{BB962C8B-B14F-4D97-AF65-F5344CB8AC3E}">
        <p14:creationId xmlns:p14="http://schemas.microsoft.com/office/powerpoint/2010/main" xmlns="" val="2647869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dirty="0" smtClean="0">
                <a:solidFill>
                  <a:srgbClr val="948A54"/>
                </a:solidFill>
                <a:latin typeface="Verdana"/>
                <a:cs typeface="Verdana"/>
              </a:rPr>
              <a:t>OČEKUJEMO OD RH</a:t>
            </a:r>
            <a:endParaRPr lang="en-US" sz="3200" dirty="0">
              <a:solidFill>
                <a:srgbClr val="948A54"/>
              </a:solidFill>
              <a:latin typeface="Verdana"/>
              <a:cs typeface="Verdana"/>
            </a:endParaRPr>
          </a:p>
        </p:txBody>
      </p:sp>
      <p:sp>
        <p:nvSpPr>
          <p:cNvPr id="3" name="Content Placeholder 2"/>
          <p:cNvSpPr>
            <a:spLocks noGrp="1"/>
          </p:cNvSpPr>
          <p:nvPr>
            <p:ph idx="1"/>
          </p:nvPr>
        </p:nvSpPr>
        <p:spPr>
          <a:xfrm>
            <a:off x="457200" y="1417638"/>
            <a:ext cx="8229600" cy="4708525"/>
          </a:xfrm>
        </p:spPr>
        <p:txBody>
          <a:bodyPr>
            <a:normAutofit fontScale="92500" lnSpcReduction="10000"/>
          </a:bodyPr>
          <a:lstStyle/>
          <a:p>
            <a:r>
              <a:rPr lang="ta-IN" sz="1900" dirty="0">
                <a:solidFill>
                  <a:schemeClr val="bg1">
                    <a:lumMod val="50000"/>
                  </a:schemeClr>
                </a:solidFill>
                <a:latin typeface="Verdana"/>
                <a:cs typeface="Verdana"/>
              </a:rPr>
              <a:t>a</a:t>
            </a:r>
            <a:r>
              <a:rPr lang="ta-IN" sz="1900" dirty="0" smtClean="0">
                <a:solidFill>
                  <a:schemeClr val="bg1">
                    <a:lumMod val="50000"/>
                  </a:schemeClr>
                </a:solidFill>
                <a:latin typeface="Verdana"/>
                <a:cs typeface="Verdana"/>
              </a:rPr>
              <a:t>ktivno uključivanje RH u rješavanje opisanog stanja</a:t>
            </a:r>
          </a:p>
          <a:p>
            <a:endParaRPr lang="ta-IN" sz="1900" dirty="0" smtClean="0">
              <a:solidFill>
                <a:schemeClr val="bg1">
                  <a:lumMod val="50000"/>
                </a:schemeClr>
              </a:solidFill>
              <a:latin typeface="Verdana"/>
              <a:cs typeface="Verdana"/>
            </a:endParaRPr>
          </a:p>
          <a:p>
            <a:pPr lvl="1"/>
            <a:r>
              <a:rPr lang="ta-IN" sz="1500" dirty="0">
                <a:solidFill>
                  <a:schemeClr val="bg1">
                    <a:lumMod val="50000"/>
                  </a:schemeClr>
                </a:solidFill>
                <a:latin typeface="Verdana"/>
                <a:cs typeface="Verdana"/>
              </a:rPr>
              <a:t>k</a:t>
            </a:r>
            <a:r>
              <a:rPr lang="ta-IN" sz="1500" dirty="0" smtClean="0">
                <a:solidFill>
                  <a:schemeClr val="bg1">
                    <a:lumMod val="50000"/>
                  </a:schemeClr>
                </a:solidFill>
                <a:latin typeface="Verdana"/>
                <a:cs typeface="Verdana"/>
              </a:rPr>
              <a:t>onkretna politika koja će omogućiti učinkovito upravljanje stambenim fondom kojim raspolaže javni sektor (i gradovi i RH),</a:t>
            </a:r>
          </a:p>
          <a:p>
            <a:pPr marL="457200" lvl="1" indent="0">
              <a:buNone/>
            </a:pPr>
            <a:endParaRPr lang="ta-IN" sz="1500" dirty="0" smtClean="0">
              <a:solidFill>
                <a:schemeClr val="bg1">
                  <a:lumMod val="50000"/>
                </a:schemeClr>
              </a:solidFill>
              <a:latin typeface="Verdana"/>
              <a:cs typeface="Verdana"/>
            </a:endParaRPr>
          </a:p>
          <a:p>
            <a:pPr marL="57150" indent="0" algn="just">
              <a:buNone/>
            </a:pPr>
            <a:r>
              <a:rPr lang="en-US" sz="1900" dirty="0" smtClean="0">
                <a:solidFill>
                  <a:schemeClr val="bg2">
                    <a:lumMod val="50000"/>
                  </a:schemeClr>
                </a:solidFill>
                <a:latin typeface="Verdana"/>
                <a:cs typeface="Verdana"/>
              </a:rPr>
              <a:t>O</a:t>
            </a:r>
            <a:r>
              <a:rPr lang="ta-IN" sz="1900" dirty="0" smtClean="0">
                <a:solidFill>
                  <a:schemeClr val="bg2">
                    <a:lumMod val="50000"/>
                  </a:schemeClr>
                </a:solidFill>
                <a:latin typeface="Verdana"/>
                <a:cs typeface="Verdana"/>
              </a:rPr>
              <a:t> STANOVIMA SE NE MOŽE GOVORITI SAMO KAO O IMOVINI BEZ ULAŽENJA U PROBLEMATIKU SVIH OTVORENIH PITANJA NAJAMNOG STANOVANJA</a:t>
            </a:r>
          </a:p>
          <a:p>
            <a:pPr lvl="1"/>
            <a:endParaRPr lang="ta-IN" sz="1500" dirty="0" smtClean="0">
              <a:solidFill>
                <a:schemeClr val="bg1">
                  <a:lumMod val="50000"/>
                </a:schemeClr>
              </a:solidFill>
              <a:latin typeface="Verdana"/>
              <a:cs typeface="Verdana"/>
            </a:endParaRPr>
          </a:p>
          <a:p>
            <a:r>
              <a:rPr lang="ta-IN" sz="1900" dirty="0" smtClean="0">
                <a:solidFill>
                  <a:schemeClr val="bg1">
                    <a:lumMod val="50000"/>
                  </a:schemeClr>
                </a:solidFill>
                <a:latin typeface="Verdana"/>
                <a:cs typeface="Verdana"/>
              </a:rPr>
              <a:t>aktivna uloga DUUDI-ja ne samo kao službe koja zaprima zahtjeve i rješava ih već kao službe koja detektira probleme i samoinicijativno inicira njihovo rješavanje</a:t>
            </a:r>
          </a:p>
          <a:p>
            <a:pPr lvl="1"/>
            <a:endParaRPr lang="ta-IN" sz="1500" dirty="0" smtClean="0">
              <a:solidFill>
                <a:schemeClr val="bg1">
                  <a:lumMod val="50000"/>
                </a:schemeClr>
              </a:solidFill>
              <a:latin typeface="Verdana"/>
              <a:cs typeface="Verdana"/>
            </a:endParaRPr>
          </a:p>
          <a:p>
            <a:pPr lvl="1"/>
            <a:r>
              <a:rPr lang="ta-IN" sz="1500" dirty="0" smtClean="0">
                <a:solidFill>
                  <a:schemeClr val="bg1">
                    <a:lumMod val="50000"/>
                  </a:schemeClr>
                </a:solidFill>
                <a:latin typeface="Verdana"/>
                <a:cs typeface="Verdana"/>
              </a:rPr>
              <a:t>konkretne procedure (uredbne, naputci, postupanje),</a:t>
            </a:r>
          </a:p>
          <a:p>
            <a:pPr lvl="1"/>
            <a:r>
              <a:rPr lang="ta-IN" sz="1500" dirty="0" smtClean="0">
                <a:solidFill>
                  <a:schemeClr val="bg1">
                    <a:lumMod val="50000"/>
                  </a:schemeClr>
                </a:solidFill>
                <a:latin typeface="Verdana"/>
                <a:cs typeface="Verdana"/>
              </a:rPr>
              <a:t>sposobna (adekvatno kapacitirana) administracija,</a:t>
            </a:r>
          </a:p>
          <a:p>
            <a:pPr marL="57150" indent="0">
              <a:buNone/>
            </a:pPr>
            <a:endParaRPr lang="ta-IN" sz="1900" dirty="0" smtClean="0">
              <a:solidFill>
                <a:schemeClr val="bg1">
                  <a:lumMod val="50000"/>
                </a:schemeClr>
              </a:solidFill>
              <a:latin typeface="Verdana"/>
              <a:cs typeface="Verdana"/>
            </a:endParaRPr>
          </a:p>
          <a:p>
            <a:pPr marL="57150" indent="0" algn="just">
              <a:buNone/>
            </a:pPr>
            <a:r>
              <a:rPr lang="ta-IN" sz="1900" dirty="0" smtClean="0">
                <a:solidFill>
                  <a:srgbClr val="948A54"/>
                </a:solidFill>
                <a:latin typeface="Verdana"/>
                <a:cs typeface="Verdana"/>
              </a:rPr>
              <a:t>NIJE PITANJE DA LI SMO PODNIJELI ZAHTJEV I DA LI NAM FALI JEDAN PAPIR VEĆ JE PITANJE DA SMO RIJEŠILI PROBLEM!</a:t>
            </a:r>
          </a:p>
          <a:p>
            <a:endParaRPr lang="ta-IN" sz="1900" dirty="0" smtClean="0">
              <a:solidFill>
                <a:schemeClr val="bg1">
                  <a:lumMod val="50000"/>
                </a:schemeClr>
              </a:solidFill>
              <a:latin typeface="Verdana"/>
              <a:cs typeface="Verdana"/>
            </a:endParaRPr>
          </a:p>
        </p:txBody>
      </p:sp>
      <p:pic>
        <p:nvPicPr>
          <p:cNvPr id="4" name="Picture 3" descr="LS012494.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30629" y="5913808"/>
            <a:ext cx="761579" cy="799854"/>
          </a:xfrm>
          <a:prstGeom prst="rect">
            <a:avLst/>
          </a:prstGeom>
        </p:spPr>
      </p:pic>
      <p:pic>
        <p:nvPicPr>
          <p:cNvPr id="5" name="Picture 4" descr="BU00529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2208" y="230939"/>
            <a:ext cx="758471" cy="610332"/>
          </a:xfrm>
          <a:prstGeom prst="rect">
            <a:avLst/>
          </a:prstGeom>
        </p:spPr>
      </p:pic>
      <p:sp>
        <p:nvSpPr>
          <p:cNvPr id="6" name="Subtitle 2"/>
          <p:cNvSpPr txBox="1">
            <a:spLocks/>
          </p:cNvSpPr>
          <p:nvPr/>
        </p:nvSpPr>
        <p:spPr>
          <a:xfrm>
            <a:off x="907183" y="6334267"/>
            <a:ext cx="7323447" cy="3793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ta-IN" sz="1200" dirty="0" smtClean="0">
                <a:solidFill>
                  <a:srgbClr val="7F7F7F"/>
                </a:solidFill>
              </a:rPr>
              <a:t>Grad Rijeka, Odjel gradske uprave za gospodarenje imovinom</a:t>
            </a:r>
            <a:endParaRPr lang="en-US" sz="1200" dirty="0">
              <a:solidFill>
                <a:srgbClr val="7F7F7F"/>
              </a:solidFill>
            </a:endParaRPr>
          </a:p>
        </p:txBody>
      </p:sp>
      <p:pic>
        <p:nvPicPr>
          <p:cNvPr id="7" name="Picture 6"/>
          <p:cNvPicPr>
            <a:picLocks noChangeAspect="1"/>
          </p:cNvPicPr>
          <p:nvPr/>
        </p:nvPicPr>
        <p:blipFill>
          <a:blip r:embed="rId4"/>
          <a:stretch>
            <a:fillRect/>
          </a:stretch>
        </p:blipFill>
        <p:spPr>
          <a:xfrm>
            <a:off x="310040" y="6101089"/>
            <a:ext cx="366224" cy="546588"/>
          </a:xfrm>
          <a:prstGeom prst="rect">
            <a:avLst/>
          </a:prstGeom>
        </p:spPr>
      </p:pic>
      <p:pic>
        <p:nvPicPr>
          <p:cNvPr id="8" name="Picture 7" descr="AA009679.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925117" y="4658960"/>
            <a:ext cx="970516" cy="627424"/>
          </a:xfrm>
          <a:prstGeom prst="rect">
            <a:avLst/>
          </a:prstGeom>
        </p:spPr>
      </p:pic>
      <p:pic>
        <p:nvPicPr>
          <p:cNvPr id="9" name="Picture 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324528" y="230939"/>
            <a:ext cx="667680" cy="801216"/>
          </a:xfrm>
          <a:prstGeom prst="rect">
            <a:avLst/>
          </a:prstGeom>
        </p:spPr>
      </p:pic>
    </p:spTree>
    <p:extLst>
      <p:ext uri="{BB962C8B-B14F-4D97-AF65-F5344CB8AC3E}">
        <p14:creationId xmlns:p14="http://schemas.microsoft.com/office/powerpoint/2010/main" xmlns="" val="3073453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dirty="0" smtClean="0">
                <a:solidFill>
                  <a:srgbClr val="948A54"/>
                </a:solidFill>
                <a:latin typeface="Verdana"/>
                <a:cs typeface="Verdana"/>
              </a:rPr>
              <a:t>MOLIMO DUUDI</a:t>
            </a:r>
            <a:endParaRPr lang="en-US" sz="3200" dirty="0">
              <a:solidFill>
                <a:srgbClr val="948A54"/>
              </a:solidFill>
              <a:latin typeface="Verdana"/>
              <a:cs typeface="Verdana"/>
            </a:endParaRPr>
          </a:p>
        </p:txBody>
      </p:sp>
      <p:sp>
        <p:nvSpPr>
          <p:cNvPr id="3" name="Content Placeholder 2"/>
          <p:cNvSpPr>
            <a:spLocks noGrp="1"/>
          </p:cNvSpPr>
          <p:nvPr>
            <p:ph idx="1"/>
          </p:nvPr>
        </p:nvSpPr>
        <p:spPr>
          <a:xfrm>
            <a:off x="457200" y="1417638"/>
            <a:ext cx="8229600" cy="4708525"/>
          </a:xfrm>
        </p:spPr>
        <p:txBody>
          <a:bodyPr>
            <a:normAutofit fontScale="77500" lnSpcReduction="20000"/>
          </a:bodyPr>
          <a:lstStyle/>
          <a:p>
            <a:r>
              <a:rPr lang="ta-IN" sz="1900" dirty="0" smtClean="0">
                <a:solidFill>
                  <a:schemeClr val="bg1">
                    <a:lumMod val="50000"/>
                  </a:schemeClr>
                </a:solidFill>
                <a:latin typeface="Verdana"/>
                <a:cs typeface="Verdana"/>
              </a:rPr>
              <a:t>konkretno, </a:t>
            </a:r>
            <a:r>
              <a:rPr lang="hr-HR" sz="1900" dirty="0" smtClean="0">
                <a:solidFill>
                  <a:srgbClr val="FF0000"/>
                </a:solidFill>
                <a:latin typeface="Verdana"/>
                <a:cs typeface="Verdana"/>
              </a:rPr>
              <a:t>odmah </a:t>
            </a:r>
            <a:r>
              <a:rPr lang="ta-IN" sz="1900" dirty="0" smtClean="0">
                <a:solidFill>
                  <a:srgbClr val="FF0000"/>
                </a:solidFill>
                <a:latin typeface="Verdana"/>
                <a:cs typeface="Verdana"/>
              </a:rPr>
              <a:t>bez odlaganja</a:t>
            </a:r>
            <a:r>
              <a:rPr lang="ta-IN" sz="1900" dirty="0" smtClean="0">
                <a:solidFill>
                  <a:schemeClr val="bg1">
                    <a:lumMod val="50000"/>
                  </a:schemeClr>
                </a:solidFill>
                <a:latin typeface="Verdana"/>
                <a:cs typeface="Verdana"/>
              </a:rPr>
              <a:t>:</a:t>
            </a:r>
          </a:p>
          <a:p>
            <a:endParaRPr lang="ta-IN" sz="1900" dirty="0" smtClean="0">
              <a:solidFill>
                <a:schemeClr val="bg1">
                  <a:lumMod val="50000"/>
                </a:schemeClr>
              </a:solidFill>
              <a:latin typeface="Verdana"/>
              <a:cs typeface="Verdana"/>
            </a:endParaRPr>
          </a:p>
          <a:p>
            <a:pPr lvl="1"/>
            <a:r>
              <a:rPr lang="ta-IN" sz="1500" dirty="0" smtClean="0">
                <a:solidFill>
                  <a:schemeClr val="bg1">
                    <a:lumMod val="50000"/>
                  </a:schemeClr>
                </a:solidFill>
                <a:latin typeface="Verdana"/>
                <a:cs typeface="Verdana"/>
              </a:rPr>
              <a:t>”riješiti” problem “dvostrukog” fakturiranja zakupnine uvažavajući Zakon o zakupu poslovnog prostora (vlasnik nije automatski zakupodavac)</a:t>
            </a:r>
          </a:p>
          <a:p>
            <a:pPr marL="457200" lvl="1" indent="0">
              <a:buNone/>
            </a:pPr>
            <a:endParaRPr lang="ta-IN" sz="1500" dirty="0" smtClean="0">
              <a:solidFill>
                <a:schemeClr val="bg1">
                  <a:lumMod val="50000"/>
                </a:schemeClr>
              </a:solidFill>
              <a:latin typeface="Verdana"/>
              <a:cs typeface="Verdana"/>
            </a:endParaRPr>
          </a:p>
          <a:p>
            <a:pPr marL="457200" lvl="1" indent="0" algn="just">
              <a:buNone/>
            </a:pPr>
            <a:r>
              <a:rPr lang="ta-IN" sz="1500" dirty="0" smtClean="0">
                <a:solidFill>
                  <a:srgbClr val="948A54"/>
                </a:solidFill>
                <a:latin typeface="Verdana"/>
                <a:cs typeface="Verdana"/>
              </a:rPr>
              <a:t>ZAKUPCI SE NALAZE U SITUACIJI DA DOBIVAJU RAČUNE OD GRADA TEMELJEM VAŽEĆIH UGOVORA O ZAKUPU TE OD RH TEMELJEM UPISANOG VLASNIŠTVA </a:t>
            </a:r>
            <a:endParaRPr lang="ta-IN" sz="1500" dirty="0">
              <a:solidFill>
                <a:srgbClr val="948A54"/>
              </a:solidFill>
              <a:latin typeface="Verdana"/>
              <a:cs typeface="Verdana"/>
            </a:endParaRPr>
          </a:p>
          <a:p>
            <a:pPr lvl="1"/>
            <a:endParaRPr lang="ta-IN" sz="1500" dirty="0" smtClean="0">
              <a:solidFill>
                <a:schemeClr val="bg1">
                  <a:lumMod val="50000"/>
                </a:schemeClr>
              </a:solidFill>
              <a:latin typeface="Verdana"/>
              <a:cs typeface="Verdana"/>
            </a:endParaRPr>
          </a:p>
          <a:p>
            <a:pPr lvl="1"/>
            <a:r>
              <a:rPr lang="hr-HR" sz="1500" dirty="0" smtClean="0">
                <a:solidFill>
                  <a:schemeClr val="bg1">
                    <a:lumMod val="50000"/>
                  </a:schemeClr>
                </a:solidFill>
                <a:latin typeface="Verdana"/>
                <a:cs typeface="Verdana"/>
              </a:rPr>
              <a:t>kada se radi o prostorima koji su prešli u vlasništvo RH po bilo kojoj drugoj osnovi osim temeljem članka 77. Zakona o naknadi…</a:t>
            </a:r>
          </a:p>
          <a:p>
            <a:pPr lvl="1"/>
            <a:r>
              <a:rPr lang="ta-IN" sz="1500" dirty="0" smtClean="0">
                <a:solidFill>
                  <a:schemeClr val="bg1">
                    <a:lumMod val="50000"/>
                  </a:schemeClr>
                </a:solidFill>
                <a:latin typeface="Verdana"/>
                <a:cs typeface="Verdana"/>
              </a:rPr>
              <a:t>Grad nema osnova za RASKID ugovora, a takvi ugovori se ne raskidaju po sili zakona, dakle važeći su! Zakon ovdje štiti zakupnika! </a:t>
            </a:r>
          </a:p>
          <a:p>
            <a:pPr lvl="1"/>
            <a:r>
              <a:rPr lang="en-US" sz="1500" dirty="0" smtClean="0">
                <a:solidFill>
                  <a:schemeClr val="bg1">
                    <a:lumMod val="50000"/>
                  </a:schemeClr>
                </a:solidFill>
                <a:latin typeface="Verdana"/>
                <a:cs typeface="Verdana"/>
              </a:rPr>
              <a:t>U</a:t>
            </a:r>
            <a:r>
              <a:rPr lang="ta-IN" sz="1500" dirty="0" smtClean="0">
                <a:solidFill>
                  <a:schemeClr val="bg1">
                    <a:lumMod val="50000"/>
                  </a:schemeClr>
                </a:solidFill>
                <a:latin typeface="Verdana"/>
                <a:cs typeface="Verdana"/>
              </a:rPr>
              <a:t>koliko bi Grad ugovore ipak uspio raskinuti slijedom činjenice da više nije vlasnik prostora, zakupci bi se našli u situaciji da koriste prostor bez valjane pravne osnove I bez prava i obveza koje im po Zakonu i ugovoru pripadaju</a:t>
            </a:r>
          </a:p>
          <a:p>
            <a:pPr marL="457200" lvl="1" indent="0">
              <a:buNone/>
            </a:pPr>
            <a:endParaRPr lang="ta-IN" sz="1500" dirty="0" smtClean="0">
              <a:solidFill>
                <a:schemeClr val="bg1">
                  <a:lumMod val="50000"/>
                </a:schemeClr>
              </a:solidFill>
              <a:latin typeface="Verdana"/>
              <a:cs typeface="Verdana"/>
            </a:endParaRPr>
          </a:p>
          <a:p>
            <a:pPr marL="457200" lvl="1" indent="0" algn="just">
              <a:buNone/>
            </a:pPr>
            <a:r>
              <a:rPr lang="ta-IN" sz="1500" dirty="0" smtClean="0">
                <a:solidFill>
                  <a:srgbClr val="948A54"/>
                </a:solidFill>
                <a:latin typeface="Verdana"/>
                <a:cs typeface="Verdana"/>
              </a:rPr>
              <a:t>DA BI MOGLA ISPOSTAVITI RAČUN ZA ZAKUPNINU RH MORA STUPITI U PRAVA I OBVEZE ZAKUPODAVCA TEMELJEM VAŽEĆEG UGOVORA O ZAKUPU</a:t>
            </a:r>
          </a:p>
          <a:p>
            <a:pPr marL="457200" lvl="1" indent="0">
              <a:buNone/>
            </a:pPr>
            <a:endParaRPr lang="ta-IN" sz="1500" dirty="0">
              <a:solidFill>
                <a:srgbClr val="948A54"/>
              </a:solidFill>
              <a:latin typeface="Verdana"/>
              <a:cs typeface="Verdana"/>
            </a:endParaRPr>
          </a:p>
          <a:p>
            <a:pPr marL="457200" lvl="1" indent="0" algn="just">
              <a:buNone/>
            </a:pPr>
            <a:r>
              <a:rPr lang="ta-IN" sz="1500" dirty="0" smtClean="0">
                <a:solidFill>
                  <a:srgbClr val="948A54"/>
                </a:solidFill>
                <a:latin typeface="Verdana"/>
                <a:cs typeface="Verdana"/>
              </a:rPr>
              <a:t>OVO SE NE MOŽE RIJEŠITI BEZ DOGOVORA GRADA I RH I SKLAPANJA ANEX-a</a:t>
            </a:r>
          </a:p>
          <a:p>
            <a:pPr lvl="1"/>
            <a:endParaRPr lang="ta-IN" sz="1500" dirty="0" smtClean="0">
              <a:solidFill>
                <a:schemeClr val="bg1">
                  <a:lumMod val="50000"/>
                </a:schemeClr>
              </a:solidFill>
              <a:latin typeface="Verdana"/>
              <a:cs typeface="Verdana"/>
            </a:endParaRPr>
          </a:p>
          <a:p>
            <a:pPr lvl="1"/>
            <a:r>
              <a:rPr lang="hr-HR" sz="1500" dirty="0" smtClean="0">
                <a:solidFill>
                  <a:schemeClr val="bg1">
                    <a:lumMod val="50000"/>
                  </a:schemeClr>
                </a:solidFill>
                <a:latin typeface="Verdana"/>
                <a:cs typeface="Verdana"/>
              </a:rPr>
              <a:t>kada se radi o utvrđenju vlasništva temeljem </a:t>
            </a:r>
            <a:r>
              <a:rPr lang="ta-IN" sz="1500" dirty="0" smtClean="0">
                <a:solidFill>
                  <a:schemeClr val="bg1">
                    <a:lumMod val="50000"/>
                  </a:schemeClr>
                </a:solidFill>
                <a:latin typeface="Verdana"/>
                <a:cs typeface="Verdana"/>
              </a:rPr>
              <a:t>člank</a:t>
            </a:r>
            <a:r>
              <a:rPr lang="hr-HR" sz="1500" dirty="0" smtClean="0">
                <a:solidFill>
                  <a:schemeClr val="bg1">
                    <a:lumMod val="50000"/>
                  </a:schemeClr>
                </a:solidFill>
                <a:latin typeface="Verdana"/>
                <a:cs typeface="Verdana"/>
              </a:rPr>
              <a:t>a</a:t>
            </a:r>
            <a:r>
              <a:rPr lang="ta-IN" sz="1500" dirty="0" smtClean="0">
                <a:solidFill>
                  <a:schemeClr val="bg1">
                    <a:lumMod val="50000"/>
                  </a:schemeClr>
                </a:solidFill>
                <a:latin typeface="Verdana"/>
                <a:cs typeface="Verdana"/>
              </a:rPr>
              <a:t> 77.</a:t>
            </a:r>
            <a:r>
              <a:rPr lang="hr-HR" sz="1500" dirty="0" smtClean="0">
                <a:solidFill>
                  <a:schemeClr val="bg1">
                    <a:lumMod val="50000"/>
                  </a:schemeClr>
                </a:solidFill>
                <a:latin typeface="Verdana"/>
                <a:cs typeface="Verdana"/>
              </a:rPr>
              <a:t>,</a:t>
            </a:r>
            <a:r>
              <a:rPr lang="ta-IN" sz="1500" dirty="0" smtClean="0">
                <a:solidFill>
                  <a:schemeClr val="bg1">
                    <a:lumMod val="50000"/>
                  </a:schemeClr>
                </a:solidFill>
                <a:latin typeface="Verdana"/>
                <a:cs typeface="Verdana"/>
              </a:rPr>
              <a:t> praksa </a:t>
            </a:r>
            <a:r>
              <a:rPr lang="hr-HR" sz="1500" dirty="0" smtClean="0">
                <a:solidFill>
                  <a:schemeClr val="bg1">
                    <a:lumMod val="50000"/>
                  </a:schemeClr>
                </a:solidFill>
                <a:latin typeface="Verdana"/>
                <a:cs typeface="Verdana"/>
              </a:rPr>
              <a:t>dokazuje da</a:t>
            </a:r>
            <a:r>
              <a:rPr lang="ta-IN" sz="1500" dirty="0" smtClean="0">
                <a:solidFill>
                  <a:schemeClr val="bg1">
                    <a:lumMod val="50000"/>
                  </a:schemeClr>
                </a:solidFill>
                <a:latin typeface="Verdana"/>
                <a:cs typeface="Verdana"/>
              </a:rPr>
              <a:t> zakon</a:t>
            </a:r>
            <a:r>
              <a:rPr lang="hr-HR" sz="1500" dirty="0" smtClean="0">
                <a:solidFill>
                  <a:schemeClr val="bg1">
                    <a:lumMod val="50000"/>
                  </a:schemeClr>
                </a:solidFill>
                <a:latin typeface="Verdana"/>
                <a:cs typeface="Verdana"/>
              </a:rPr>
              <a:t> nije uvijek moguće dosljedno provesti</a:t>
            </a:r>
            <a:r>
              <a:rPr lang="ta-IN" sz="1500" dirty="0" smtClean="0">
                <a:solidFill>
                  <a:schemeClr val="bg1">
                    <a:lumMod val="50000"/>
                  </a:schemeClr>
                </a:solidFill>
                <a:latin typeface="Verdana"/>
                <a:cs typeface="Verdana"/>
              </a:rPr>
              <a:t>, naime često se događa da o upisu </a:t>
            </a:r>
            <a:r>
              <a:rPr lang="hr-HR" sz="1500" dirty="0" smtClean="0">
                <a:solidFill>
                  <a:schemeClr val="bg1">
                    <a:lumMod val="50000"/>
                  </a:schemeClr>
                </a:solidFill>
                <a:latin typeface="Verdana"/>
                <a:cs typeface="Verdana"/>
              </a:rPr>
              <a:t>vlasništva RH </a:t>
            </a:r>
            <a:r>
              <a:rPr lang="ta-IN" sz="1500" dirty="0" smtClean="0">
                <a:solidFill>
                  <a:schemeClr val="bg1">
                    <a:lumMod val="50000"/>
                  </a:schemeClr>
                </a:solidFill>
                <a:latin typeface="Verdana"/>
                <a:cs typeface="Verdana"/>
              </a:rPr>
              <a:t>i Grad i DUUDI saznaju godinama nakon donošenja pravomoćnog rješenja. Potrebno je </a:t>
            </a:r>
            <a:r>
              <a:rPr lang="hr-HR" sz="1500" dirty="0" smtClean="0">
                <a:solidFill>
                  <a:schemeClr val="bg1">
                    <a:lumMod val="50000"/>
                  </a:schemeClr>
                </a:solidFill>
                <a:latin typeface="Verdana"/>
                <a:cs typeface="Verdana"/>
              </a:rPr>
              <a:t>dogovorno</a:t>
            </a:r>
            <a:r>
              <a:rPr lang="ta-IN" sz="1500" dirty="0" smtClean="0">
                <a:solidFill>
                  <a:schemeClr val="bg1">
                    <a:lumMod val="50000"/>
                  </a:schemeClr>
                </a:solidFill>
                <a:latin typeface="Verdana"/>
                <a:cs typeface="Verdana"/>
              </a:rPr>
              <a:t> riješiti sve ovakve situacije</a:t>
            </a:r>
            <a:r>
              <a:rPr lang="hr-HR" sz="1500" dirty="0" smtClean="0">
                <a:solidFill>
                  <a:schemeClr val="bg1">
                    <a:lumMod val="50000"/>
                  </a:schemeClr>
                </a:solidFill>
                <a:latin typeface="Verdana"/>
                <a:cs typeface="Verdana"/>
              </a:rPr>
              <a:t> “DANOM SAZNANJA, A NE DANOM PRAVOMOĆNOSTI RJEŠENJA”</a:t>
            </a:r>
            <a:r>
              <a:rPr lang="ta-IN" sz="1500" dirty="0" smtClean="0">
                <a:solidFill>
                  <a:schemeClr val="bg1">
                    <a:lumMod val="50000"/>
                  </a:schemeClr>
                </a:solidFill>
                <a:latin typeface="Verdana"/>
                <a:cs typeface="Verdana"/>
              </a:rPr>
              <a:t> </a:t>
            </a:r>
            <a:endParaRPr lang="ta-IN" sz="1900" dirty="0" smtClean="0">
              <a:solidFill>
                <a:schemeClr val="bg1">
                  <a:lumMod val="50000"/>
                </a:schemeClr>
              </a:solidFill>
              <a:latin typeface="Verdana"/>
              <a:cs typeface="Verdana"/>
            </a:endParaRPr>
          </a:p>
          <a:p>
            <a:pPr marL="457200" lvl="1" indent="0">
              <a:buNone/>
            </a:pPr>
            <a:endParaRPr lang="ta-IN" sz="1500" dirty="0" smtClean="0">
              <a:solidFill>
                <a:schemeClr val="bg1">
                  <a:lumMod val="50000"/>
                </a:schemeClr>
              </a:solidFill>
              <a:latin typeface="Verdana"/>
              <a:cs typeface="Verdana"/>
            </a:endParaRPr>
          </a:p>
        </p:txBody>
      </p:sp>
      <p:pic>
        <p:nvPicPr>
          <p:cNvPr id="4" name="Picture 3" descr="LS012494.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30629" y="5913808"/>
            <a:ext cx="761579" cy="799854"/>
          </a:xfrm>
          <a:prstGeom prst="rect">
            <a:avLst/>
          </a:prstGeom>
        </p:spPr>
      </p:pic>
      <p:pic>
        <p:nvPicPr>
          <p:cNvPr id="5" name="Picture 4" descr="BU00529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2208" y="230939"/>
            <a:ext cx="758471" cy="610332"/>
          </a:xfrm>
          <a:prstGeom prst="rect">
            <a:avLst/>
          </a:prstGeom>
        </p:spPr>
      </p:pic>
      <p:sp>
        <p:nvSpPr>
          <p:cNvPr id="6" name="Subtitle 2"/>
          <p:cNvSpPr txBox="1">
            <a:spLocks/>
          </p:cNvSpPr>
          <p:nvPr/>
        </p:nvSpPr>
        <p:spPr>
          <a:xfrm>
            <a:off x="907183" y="6334267"/>
            <a:ext cx="7323447" cy="3793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ta-IN" sz="1200" dirty="0" smtClean="0">
                <a:solidFill>
                  <a:srgbClr val="7F7F7F"/>
                </a:solidFill>
              </a:rPr>
              <a:t>Grad Rijeka, Odjel gradske uprave za gospodarenje imovinom</a:t>
            </a:r>
            <a:endParaRPr lang="en-US" sz="1200" dirty="0">
              <a:solidFill>
                <a:srgbClr val="7F7F7F"/>
              </a:solidFill>
            </a:endParaRPr>
          </a:p>
        </p:txBody>
      </p:sp>
      <p:pic>
        <p:nvPicPr>
          <p:cNvPr id="7" name="Picture 6"/>
          <p:cNvPicPr>
            <a:picLocks noChangeAspect="1"/>
          </p:cNvPicPr>
          <p:nvPr/>
        </p:nvPicPr>
        <p:blipFill>
          <a:blip r:embed="rId4"/>
          <a:stretch>
            <a:fillRect/>
          </a:stretch>
        </p:blipFill>
        <p:spPr>
          <a:xfrm>
            <a:off x="310040" y="6101089"/>
            <a:ext cx="366224" cy="546588"/>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324528" y="230939"/>
            <a:ext cx="667680" cy="801216"/>
          </a:xfrm>
          <a:prstGeom prst="rect">
            <a:avLst/>
          </a:prstGeom>
        </p:spPr>
      </p:pic>
    </p:spTree>
    <p:extLst>
      <p:ext uri="{BB962C8B-B14F-4D97-AF65-F5344CB8AC3E}">
        <p14:creationId xmlns:p14="http://schemas.microsoft.com/office/powerpoint/2010/main" xmlns="" val="1621034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dirty="0" smtClean="0">
                <a:solidFill>
                  <a:srgbClr val="948A54"/>
                </a:solidFill>
                <a:latin typeface="Verdana"/>
                <a:cs typeface="Verdana"/>
              </a:rPr>
              <a:t>MOLIMO DUUDI</a:t>
            </a:r>
            <a:endParaRPr lang="en-US" sz="3200" dirty="0">
              <a:solidFill>
                <a:srgbClr val="948A54"/>
              </a:solidFill>
              <a:latin typeface="Verdana"/>
              <a:cs typeface="Verdana"/>
            </a:endParaRPr>
          </a:p>
        </p:txBody>
      </p:sp>
      <p:sp>
        <p:nvSpPr>
          <p:cNvPr id="3" name="Content Placeholder 2"/>
          <p:cNvSpPr>
            <a:spLocks noGrp="1"/>
          </p:cNvSpPr>
          <p:nvPr>
            <p:ph idx="1"/>
          </p:nvPr>
        </p:nvSpPr>
        <p:spPr>
          <a:xfrm>
            <a:off x="457200" y="1417638"/>
            <a:ext cx="8229600" cy="4708525"/>
          </a:xfrm>
        </p:spPr>
        <p:txBody>
          <a:bodyPr>
            <a:normAutofit fontScale="85000" lnSpcReduction="20000"/>
          </a:bodyPr>
          <a:lstStyle/>
          <a:p>
            <a:r>
              <a:rPr lang="ta-IN" sz="1900" dirty="0" smtClean="0">
                <a:solidFill>
                  <a:schemeClr val="bg1">
                    <a:lumMod val="50000"/>
                  </a:schemeClr>
                </a:solidFill>
                <a:latin typeface="Verdana"/>
                <a:cs typeface="Verdana"/>
              </a:rPr>
              <a:t>konkretno, </a:t>
            </a:r>
            <a:r>
              <a:rPr lang="hr-HR" sz="1900" dirty="0" smtClean="0">
                <a:solidFill>
                  <a:srgbClr val="FF0000"/>
                </a:solidFill>
                <a:latin typeface="Verdana"/>
                <a:cs typeface="Verdana"/>
              </a:rPr>
              <a:t>odmah </a:t>
            </a:r>
            <a:r>
              <a:rPr lang="ta-IN" sz="1900" dirty="0" smtClean="0">
                <a:solidFill>
                  <a:srgbClr val="FF0000"/>
                </a:solidFill>
                <a:latin typeface="Verdana"/>
                <a:cs typeface="Verdana"/>
              </a:rPr>
              <a:t>bez odlaganja</a:t>
            </a:r>
            <a:r>
              <a:rPr lang="ta-IN" sz="1900" dirty="0" smtClean="0">
                <a:solidFill>
                  <a:schemeClr val="bg1">
                    <a:lumMod val="50000"/>
                  </a:schemeClr>
                </a:solidFill>
                <a:latin typeface="Verdana"/>
                <a:cs typeface="Verdana"/>
              </a:rPr>
              <a:t>:</a:t>
            </a:r>
          </a:p>
          <a:p>
            <a:endParaRPr lang="ta-IN" sz="1900" dirty="0" smtClean="0">
              <a:solidFill>
                <a:schemeClr val="bg1">
                  <a:lumMod val="50000"/>
                </a:schemeClr>
              </a:solidFill>
              <a:latin typeface="Verdana"/>
              <a:cs typeface="Verdana"/>
            </a:endParaRPr>
          </a:p>
          <a:p>
            <a:pPr lvl="1"/>
            <a:r>
              <a:rPr lang="ta-IN" sz="1500" dirty="0" smtClean="0">
                <a:solidFill>
                  <a:schemeClr val="bg1">
                    <a:lumMod val="50000"/>
                  </a:schemeClr>
                </a:solidFill>
                <a:latin typeface="Verdana"/>
                <a:cs typeface="Verdana"/>
              </a:rPr>
              <a:t>”riješiti” problem </a:t>
            </a:r>
            <a:r>
              <a:rPr lang="hr-HR" sz="1500" dirty="0" smtClean="0">
                <a:solidFill>
                  <a:schemeClr val="bg1">
                    <a:lumMod val="50000"/>
                  </a:schemeClr>
                </a:solidFill>
                <a:latin typeface="Verdana"/>
                <a:cs typeface="Verdana"/>
              </a:rPr>
              <a:t>upravljanja nacionaliziranim i konfisciranim stanovima (predstavljaju državnu imovinu, Grad ne upravlja s njima, nisu se prodavali po stanarskom pravu…)</a:t>
            </a:r>
          </a:p>
          <a:p>
            <a:pPr lvl="1">
              <a:buNone/>
            </a:pPr>
            <a:endParaRPr lang="hr-HR" sz="1500" dirty="0" smtClean="0">
              <a:solidFill>
                <a:schemeClr val="bg1">
                  <a:lumMod val="50000"/>
                </a:schemeClr>
              </a:solidFill>
              <a:latin typeface="Verdana"/>
              <a:cs typeface="Verdana"/>
            </a:endParaRPr>
          </a:p>
          <a:p>
            <a:pPr lvl="1" algn="ctr">
              <a:buNone/>
            </a:pPr>
            <a:r>
              <a:rPr lang="hr-HR" sz="1600" dirty="0" smtClean="0">
                <a:solidFill>
                  <a:schemeClr val="bg2">
                    <a:lumMod val="50000"/>
                  </a:schemeClr>
                </a:solidFill>
                <a:latin typeface="Verdana"/>
                <a:cs typeface="Verdana"/>
              </a:rPr>
              <a:t>GRAD EVIDENTIRA JOŠ CCA </a:t>
            </a:r>
            <a:r>
              <a:rPr lang="hr-HR" sz="1600" b="1" dirty="0" smtClean="0">
                <a:solidFill>
                  <a:schemeClr val="bg2">
                    <a:lumMod val="50000"/>
                  </a:schemeClr>
                </a:solidFill>
                <a:latin typeface="Verdana"/>
                <a:cs typeface="Verdana"/>
              </a:rPr>
              <a:t>192</a:t>
            </a:r>
            <a:r>
              <a:rPr lang="hr-HR" sz="1600" dirty="0" smtClean="0">
                <a:solidFill>
                  <a:schemeClr val="bg2">
                    <a:lumMod val="50000"/>
                  </a:schemeClr>
                </a:solidFill>
                <a:latin typeface="Verdana"/>
                <a:cs typeface="Verdana"/>
              </a:rPr>
              <a:t> NACIONALIZIRANA I </a:t>
            </a:r>
            <a:r>
              <a:rPr lang="hr-HR" sz="1600" b="1" dirty="0" smtClean="0">
                <a:solidFill>
                  <a:schemeClr val="bg2">
                    <a:lumMod val="50000"/>
                  </a:schemeClr>
                </a:solidFill>
                <a:latin typeface="Verdana"/>
                <a:cs typeface="Verdana"/>
              </a:rPr>
              <a:t>144</a:t>
            </a:r>
            <a:r>
              <a:rPr lang="hr-HR" sz="1600" dirty="0" smtClean="0">
                <a:solidFill>
                  <a:schemeClr val="bg2">
                    <a:lumMod val="50000"/>
                  </a:schemeClr>
                </a:solidFill>
                <a:latin typeface="Verdana"/>
                <a:cs typeface="Verdana"/>
              </a:rPr>
              <a:t> KONFISCIRANA STANA</a:t>
            </a:r>
          </a:p>
          <a:p>
            <a:pPr lvl="1" algn="ctr">
              <a:buNone/>
            </a:pPr>
            <a:r>
              <a:rPr lang="hr-HR" sz="1600" dirty="0" smtClean="0">
                <a:solidFill>
                  <a:schemeClr val="bg2">
                    <a:lumMod val="50000"/>
                  </a:schemeClr>
                </a:solidFill>
                <a:latin typeface="Verdana"/>
                <a:cs typeface="Verdana"/>
              </a:rPr>
              <a:t>A OSIM </a:t>
            </a:r>
            <a:r>
              <a:rPr lang="hr-HR" sz="1600" b="1" dirty="0" smtClean="0">
                <a:solidFill>
                  <a:schemeClr val="bg2">
                    <a:lumMod val="50000"/>
                  </a:schemeClr>
                </a:solidFill>
                <a:latin typeface="Verdana"/>
                <a:cs typeface="Verdana"/>
              </a:rPr>
              <a:t>NEDEFINIRANOG STATUSA STANARA U OVIM STANOVIMA</a:t>
            </a:r>
          </a:p>
          <a:p>
            <a:pPr marL="57150" indent="0" algn="ctr">
              <a:buNone/>
            </a:pPr>
            <a:r>
              <a:rPr lang="hr-HR" sz="1600" dirty="0" smtClean="0">
                <a:solidFill>
                  <a:schemeClr val="bg2">
                    <a:lumMod val="50000"/>
                  </a:schemeClr>
                </a:solidFill>
                <a:latin typeface="Verdana"/>
                <a:cs typeface="Verdana"/>
              </a:rPr>
              <a:t>POSTOJI I PROBLEM </a:t>
            </a:r>
            <a:r>
              <a:rPr lang="hr-HR" sz="1600" b="1" dirty="0" smtClean="0">
                <a:solidFill>
                  <a:schemeClr val="bg2">
                    <a:lumMod val="50000"/>
                  </a:schemeClr>
                </a:solidFill>
                <a:latin typeface="Verdana"/>
                <a:cs typeface="Verdana"/>
              </a:rPr>
              <a:t>NEODRŽAVANJA ZGRADA</a:t>
            </a:r>
            <a:r>
              <a:rPr lang="hr-HR" sz="1600" dirty="0" smtClean="0">
                <a:solidFill>
                  <a:schemeClr val="bg2">
                    <a:lumMod val="50000"/>
                  </a:schemeClr>
                </a:solidFill>
                <a:latin typeface="Verdana"/>
                <a:cs typeface="Verdana"/>
              </a:rPr>
              <a:t> KOJE SU DERUTNE USLIJED NERIJEŠENOG PRAVNOG STATUSA.</a:t>
            </a:r>
          </a:p>
          <a:p>
            <a:pPr marL="457200" lvl="1" indent="0">
              <a:buNone/>
            </a:pPr>
            <a:endParaRPr lang="hr-HR" sz="1500" dirty="0" smtClean="0">
              <a:solidFill>
                <a:schemeClr val="bg1">
                  <a:lumMod val="50000"/>
                </a:schemeClr>
              </a:solidFill>
              <a:latin typeface="Verdana"/>
              <a:cs typeface="Verdana"/>
            </a:endParaRPr>
          </a:p>
          <a:p>
            <a:pPr marL="457200" lvl="1" indent="0">
              <a:buNone/>
            </a:pPr>
            <a:r>
              <a:rPr lang="hr-HR" sz="1500" dirty="0" smtClean="0">
                <a:solidFill>
                  <a:schemeClr val="bg1">
                    <a:lumMod val="50000"/>
                  </a:schemeClr>
                </a:solidFill>
                <a:latin typeface="Verdana"/>
                <a:cs typeface="Verdana"/>
              </a:rPr>
              <a:t>Potrebno je BEZ ODLAGANJA definirati pitanje upravljanja kako bi mogao utjecati na rješavanje statusa korisnika i </a:t>
            </a:r>
            <a:r>
              <a:rPr lang="hr-HR" sz="1500" b="1" dirty="0" smtClean="0">
                <a:solidFill>
                  <a:schemeClr val="bg1">
                    <a:lumMod val="50000"/>
                  </a:schemeClr>
                </a:solidFill>
                <a:latin typeface="Verdana"/>
                <a:cs typeface="Verdana"/>
              </a:rPr>
              <a:t>stanje objekata </a:t>
            </a:r>
            <a:r>
              <a:rPr lang="hr-HR" sz="1500" dirty="0" smtClean="0">
                <a:solidFill>
                  <a:schemeClr val="bg1">
                    <a:lumMod val="50000"/>
                  </a:schemeClr>
                </a:solidFill>
                <a:latin typeface="Verdana"/>
                <a:cs typeface="Verdana"/>
              </a:rPr>
              <a:t>i </a:t>
            </a:r>
            <a:r>
              <a:rPr lang="hr-HR" sz="1500" b="1" dirty="0" smtClean="0">
                <a:solidFill>
                  <a:schemeClr val="bg1">
                    <a:lumMod val="50000"/>
                  </a:schemeClr>
                </a:solidFill>
                <a:latin typeface="Verdana"/>
                <a:cs typeface="Verdana"/>
              </a:rPr>
              <a:t>sigurnost ljudi </a:t>
            </a:r>
            <a:r>
              <a:rPr lang="hr-HR" sz="1500" dirty="0" smtClean="0">
                <a:solidFill>
                  <a:schemeClr val="bg1">
                    <a:lumMod val="50000"/>
                  </a:schemeClr>
                </a:solidFill>
                <a:latin typeface="Verdana"/>
                <a:cs typeface="Verdana"/>
              </a:rPr>
              <a:t>u tim objektima.</a:t>
            </a:r>
          </a:p>
          <a:p>
            <a:pPr marL="457200" lvl="1" indent="0">
              <a:buNone/>
            </a:pPr>
            <a:endParaRPr lang="hr-HR" sz="1500" dirty="0" smtClean="0">
              <a:solidFill>
                <a:schemeClr val="bg1">
                  <a:lumMod val="50000"/>
                </a:schemeClr>
              </a:solidFill>
              <a:latin typeface="Verdana"/>
              <a:cs typeface="Verdana"/>
            </a:endParaRPr>
          </a:p>
          <a:p>
            <a:pPr marL="457200" lvl="1" indent="0">
              <a:buNone/>
            </a:pPr>
            <a:r>
              <a:rPr lang="hr-HR" sz="1500" dirty="0" smtClean="0">
                <a:solidFill>
                  <a:schemeClr val="bg1">
                    <a:lumMod val="50000"/>
                  </a:schemeClr>
                </a:solidFill>
                <a:latin typeface="Verdana"/>
                <a:cs typeface="Verdana"/>
              </a:rPr>
              <a:t>Ukupno: 192 nacionalizirana stana</a:t>
            </a:r>
          </a:p>
          <a:p>
            <a:pPr marL="457200" lvl="1" indent="0">
              <a:buNone/>
            </a:pPr>
            <a:r>
              <a:rPr lang="hr-HR" sz="1500" dirty="0" smtClean="0">
                <a:solidFill>
                  <a:schemeClr val="bg1">
                    <a:lumMod val="50000"/>
                  </a:schemeClr>
                </a:solidFill>
                <a:latin typeface="Verdana"/>
                <a:cs typeface="Verdana"/>
              </a:rPr>
              <a:t>                59 u najmu</a:t>
            </a:r>
          </a:p>
          <a:p>
            <a:pPr marL="457200" lvl="1" indent="0">
              <a:buNone/>
            </a:pPr>
            <a:r>
              <a:rPr lang="hr-HR" sz="1500" dirty="0" smtClean="0">
                <a:solidFill>
                  <a:schemeClr val="bg1">
                    <a:lumMod val="50000"/>
                  </a:schemeClr>
                </a:solidFill>
                <a:latin typeface="Verdana"/>
                <a:cs typeface="Verdana"/>
              </a:rPr>
              <a:t>                133 ne plaća ništa</a:t>
            </a:r>
          </a:p>
          <a:p>
            <a:pPr marL="457200" lvl="1" indent="0">
              <a:buNone/>
            </a:pPr>
            <a:endParaRPr lang="hr-HR" sz="1500" dirty="0" smtClean="0">
              <a:solidFill>
                <a:schemeClr val="bg1">
                  <a:lumMod val="50000"/>
                </a:schemeClr>
              </a:solidFill>
              <a:latin typeface="Verdana"/>
              <a:cs typeface="Verdana"/>
            </a:endParaRPr>
          </a:p>
          <a:p>
            <a:pPr marL="457200" lvl="1" indent="0">
              <a:buNone/>
            </a:pPr>
            <a:r>
              <a:rPr lang="hr-HR" sz="1500" dirty="0" smtClean="0">
                <a:solidFill>
                  <a:schemeClr val="bg1">
                    <a:lumMod val="50000"/>
                  </a:schemeClr>
                </a:solidFill>
                <a:latin typeface="Verdana"/>
                <a:cs typeface="Verdana"/>
              </a:rPr>
              <a:t>Konfiscirani: 144</a:t>
            </a:r>
          </a:p>
          <a:p>
            <a:pPr marL="457200" lvl="1" indent="0">
              <a:buNone/>
            </a:pPr>
            <a:r>
              <a:rPr lang="hr-HR" sz="1500" dirty="0" smtClean="0">
                <a:solidFill>
                  <a:schemeClr val="bg1">
                    <a:lumMod val="50000"/>
                  </a:schemeClr>
                </a:solidFill>
                <a:latin typeface="Verdana"/>
                <a:cs typeface="Verdana"/>
              </a:rPr>
              <a:t>	        - 28 u najmu</a:t>
            </a:r>
          </a:p>
          <a:p>
            <a:pPr marL="457200" lvl="1" indent="0">
              <a:buNone/>
            </a:pPr>
            <a:r>
              <a:rPr lang="hr-HR" sz="1500" dirty="0" smtClean="0">
                <a:solidFill>
                  <a:schemeClr val="bg1">
                    <a:lumMod val="50000"/>
                  </a:schemeClr>
                </a:solidFill>
                <a:latin typeface="Verdana"/>
                <a:cs typeface="Verdana"/>
              </a:rPr>
              <a:t>    	        - 116 ne plaća ništa</a:t>
            </a:r>
          </a:p>
          <a:p>
            <a:pPr marL="457200" lvl="1" indent="0">
              <a:buNone/>
            </a:pPr>
            <a:endParaRPr lang="hr-HR" sz="1500" dirty="0" smtClean="0">
              <a:solidFill>
                <a:schemeClr val="bg1">
                  <a:lumMod val="50000"/>
                </a:schemeClr>
              </a:solidFill>
              <a:latin typeface="Verdana"/>
              <a:cs typeface="Verdana"/>
            </a:endParaRPr>
          </a:p>
          <a:p>
            <a:pPr marL="457200" lvl="1" indent="0">
              <a:buNone/>
            </a:pPr>
            <a:r>
              <a:rPr lang="hr-HR" sz="1500" dirty="0" smtClean="0">
                <a:solidFill>
                  <a:schemeClr val="bg1">
                    <a:lumMod val="50000"/>
                  </a:schemeClr>
                </a:solidFill>
                <a:latin typeface="Verdana"/>
                <a:cs typeface="Verdana"/>
              </a:rPr>
              <a:t>Evidentiramo prema informacijama “s terena” veći broj praznih stanova, uglavnom devastiranih</a:t>
            </a:r>
            <a:endParaRPr lang="ta-IN" sz="1500" dirty="0" smtClean="0">
              <a:solidFill>
                <a:schemeClr val="bg1">
                  <a:lumMod val="50000"/>
                </a:schemeClr>
              </a:solidFill>
              <a:latin typeface="Verdana"/>
              <a:cs typeface="Verdana"/>
            </a:endParaRPr>
          </a:p>
        </p:txBody>
      </p:sp>
      <p:pic>
        <p:nvPicPr>
          <p:cNvPr id="4" name="Picture 3" descr="LS012494.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30629" y="5913808"/>
            <a:ext cx="761579" cy="799854"/>
          </a:xfrm>
          <a:prstGeom prst="rect">
            <a:avLst/>
          </a:prstGeom>
        </p:spPr>
      </p:pic>
      <p:pic>
        <p:nvPicPr>
          <p:cNvPr id="5" name="Picture 4" descr="BU00529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2208" y="230939"/>
            <a:ext cx="758471" cy="610332"/>
          </a:xfrm>
          <a:prstGeom prst="rect">
            <a:avLst/>
          </a:prstGeom>
        </p:spPr>
      </p:pic>
      <p:sp>
        <p:nvSpPr>
          <p:cNvPr id="6" name="Subtitle 2"/>
          <p:cNvSpPr txBox="1">
            <a:spLocks/>
          </p:cNvSpPr>
          <p:nvPr/>
        </p:nvSpPr>
        <p:spPr>
          <a:xfrm>
            <a:off x="907183" y="6334267"/>
            <a:ext cx="7323447" cy="3793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ta-IN" sz="1200" dirty="0" smtClean="0">
                <a:solidFill>
                  <a:srgbClr val="7F7F7F"/>
                </a:solidFill>
              </a:rPr>
              <a:t>Grad Rijeka, Odjel gradske uprave za gospodarenje imovinom</a:t>
            </a:r>
            <a:endParaRPr lang="en-US" sz="1200" dirty="0">
              <a:solidFill>
                <a:srgbClr val="7F7F7F"/>
              </a:solidFill>
            </a:endParaRPr>
          </a:p>
        </p:txBody>
      </p:sp>
      <p:pic>
        <p:nvPicPr>
          <p:cNvPr id="7" name="Picture 6"/>
          <p:cNvPicPr>
            <a:picLocks noChangeAspect="1"/>
          </p:cNvPicPr>
          <p:nvPr/>
        </p:nvPicPr>
        <p:blipFill>
          <a:blip r:embed="rId4"/>
          <a:stretch>
            <a:fillRect/>
          </a:stretch>
        </p:blipFill>
        <p:spPr>
          <a:xfrm>
            <a:off x="310040" y="6101089"/>
            <a:ext cx="366224" cy="546588"/>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324528" y="230939"/>
            <a:ext cx="667680" cy="801216"/>
          </a:xfrm>
          <a:prstGeom prst="rect">
            <a:avLst/>
          </a:prstGeom>
        </p:spPr>
      </p:pic>
    </p:spTree>
    <p:extLst>
      <p:ext uri="{BB962C8B-B14F-4D97-AF65-F5344CB8AC3E}">
        <p14:creationId xmlns:p14="http://schemas.microsoft.com/office/powerpoint/2010/main" xmlns="" val="1621034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dirty="0" smtClean="0">
                <a:solidFill>
                  <a:srgbClr val="948A54"/>
                </a:solidFill>
                <a:latin typeface="Verdana"/>
                <a:cs typeface="Verdana"/>
              </a:rPr>
              <a:t>PREDLAŽEMO RH</a:t>
            </a:r>
            <a:endParaRPr lang="en-US" sz="3200" dirty="0">
              <a:solidFill>
                <a:srgbClr val="948A54"/>
              </a:solidFill>
              <a:latin typeface="Verdana"/>
              <a:cs typeface="Verdana"/>
            </a:endParaRPr>
          </a:p>
        </p:txBody>
      </p:sp>
      <p:sp>
        <p:nvSpPr>
          <p:cNvPr id="3" name="Content Placeholder 2"/>
          <p:cNvSpPr>
            <a:spLocks noGrp="1"/>
          </p:cNvSpPr>
          <p:nvPr>
            <p:ph idx="1"/>
          </p:nvPr>
        </p:nvSpPr>
        <p:spPr>
          <a:xfrm>
            <a:off x="457200" y="1417638"/>
            <a:ext cx="8229600" cy="4916629"/>
          </a:xfrm>
        </p:spPr>
        <p:txBody>
          <a:bodyPr>
            <a:normAutofit fontScale="77500" lnSpcReduction="20000"/>
          </a:bodyPr>
          <a:lstStyle/>
          <a:p>
            <a:r>
              <a:rPr lang="ta-IN" sz="1900" dirty="0" smtClean="0">
                <a:solidFill>
                  <a:schemeClr val="bg1">
                    <a:lumMod val="50000"/>
                  </a:schemeClr>
                </a:solidFill>
                <a:latin typeface="Verdana"/>
                <a:cs typeface="Verdana"/>
              </a:rPr>
              <a:t>konkretno, strateški:</a:t>
            </a:r>
          </a:p>
          <a:p>
            <a:endParaRPr lang="ta-IN" sz="1900" dirty="0" smtClean="0">
              <a:solidFill>
                <a:schemeClr val="bg1">
                  <a:lumMod val="50000"/>
                </a:schemeClr>
              </a:solidFill>
              <a:latin typeface="Verdana"/>
              <a:cs typeface="Verdana"/>
            </a:endParaRPr>
          </a:p>
          <a:p>
            <a:pPr lvl="1" algn="just"/>
            <a:r>
              <a:rPr lang="ta-IN" sz="1500" dirty="0" smtClean="0">
                <a:solidFill>
                  <a:schemeClr val="bg1">
                    <a:lumMod val="50000"/>
                  </a:schemeClr>
                </a:solidFill>
                <a:latin typeface="Verdana"/>
                <a:cs typeface="Verdana"/>
              </a:rPr>
              <a:t>urediti sva otvorena pitanja iz područja najamnog stanovanja (održivi model gradnje i održavanja najamnog stambenog fonda, upravljanje zajedničkim dijelovima zgrada u većinskom vlasništvu RH i JLS, zaštićeni najmoprimci, stanari u nacionaliziranim i konfosciranim stanovima itd.)</a:t>
            </a:r>
          </a:p>
          <a:p>
            <a:pPr lvl="1" algn="just"/>
            <a:r>
              <a:rPr lang="ta-IN" sz="1500" dirty="0" smtClean="0">
                <a:solidFill>
                  <a:schemeClr val="bg1">
                    <a:lumMod val="50000"/>
                  </a:schemeClr>
                </a:solidFill>
                <a:latin typeface="Verdana"/>
                <a:cs typeface="Verdana"/>
              </a:rPr>
              <a:t>definirati odnos centralne države i lokalne samouprave u upravljanju stambenim fondom (čiji će posao biti da gradi, održava i daje u najam “socijalne” stanove, a da zgrade budu održavane, stanovi funkcionalni i osigurani u dovoljnom broju, potrebe građana zadovoljene)</a:t>
            </a:r>
          </a:p>
          <a:p>
            <a:pPr lvl="1"/>
            <a:r>
              <a:rPr lang="ta-IN" sz="1500" dirty="0" smtClean="0">
                <a:solidFill>
                  <a:schemeClr val="bg1">
                    <a:lumMod val="50000"/>
                  </a:schemeClr>
                </a:solidFill>
                <a:latin typeface="Verdana"/>
                <a:cs typeface="Verdana"/>
              </a:rPr>
              <a:t>osvjestiti funkciju upravljanja fondom poslovnih prostora kao sredstvo poticanja gospodarstva </a:t>
            </a:r>
            <a:r>
              <a:rPr lang="hr-HR" sz="1500" dirty="0" smtClean="0">
                <a:solidFill>
                  <a:schemeClr val="bg1">
                    <a:lumMod val="50000"/>
                  </a:schemeClr>
                </a:solidFill>
                <a:latin typeface="Verdana"/>
                <a:cs typeface="Verdana"/>
              </a:rPr>
              <a:t>i zadovoljavanja potreba građana na nekom području </a:t>
            </a:r>
            <a:r>
              <a:rPr lang="ta-IN" sz="1500" dirty="0" smtClean="0">
                <a:solidFill>
                  <a:schemeClr val="bg1">
                    <a:lumMod val="50000"/>
                  </a:schemeClr>
                </a:solidFill>
                <a:latin typeface="Verdana"/>
                <a:cs typeface="Verdana"/>
              </a:rPr>
              <a:t>(a ne samo kao generator proračunskih prihoda)</a:t>
            </a:r>
            <a:r>
              <a:rPr lang="hr-HR" sz="1500" dirty="0" smtClean="0">
                <a:solidFill>
                  <a:schemeClr val="bg1">
                    <a:lumMod val="50000"/>
                  </a:schemeClr>
                </a:solidFill>
                <a:latin typeface="Verdana"/>
                <a:cs typeface="Verdana"/>
              </a:rPr>
              <a:t> - POSLOVNI PROSTORI NISU SAMO DUĆANI NA KORZU, TO SU I PROSTORI ZA UDRUGE, SPORTSKE KLUBOVE, PRIVATNE VRTIĆE, MALE OBRTNIKE, KLUBOVE PENZIONERA, POLITIČKE STRANKE…</a:t>
            </a:r>
            <a:endParaRPr lang="ta-IN" sz="1500" dirty="0" smtClean="0">
              <a:solidFill>
                <a:schemeClr val="bg1">
                  <a:lumMod val="50000"/>
                </a:schemeClr>
              </a:solidFill>
              <a:latin typeface="Verdana"/>
              <a:cs typeface="Verdana"/>
            </a:endParaRPr>
          </a:p>
          <a:p>
            <a:pPr marL="0" indent="0">
              <a:buNone/>
            </a:pPr>
            <a:endParaRPr lang="ta-IN" sz="1900" dirty="0" smtClean="0">
              <a:solidFill>
                <a:schemeClr val="bg1">
                  <a:lumMod val="50000"/>
                </a:schemeClr>
              </a:solidFill>
              <a:latin typeface="Verdana"/>
              <a:cs typeface="Verdana"/>
            </a:endParaRPr>
          </a:p>
          <a:p>
            <a:pPr marL="0" indent="0" algn="just">
              <a:buNone/>
            </a:pPr>
            <a:r>
              <a:rPr lang="ta-IN" sz="1900" dirty="0" smtClean="0">
                <a:solidFill>
                  <a:srgbClr val="948A54"/>
                </a:solidFill>
                <a:latin typeface="Verdana"/>
                <a:cs typeface="Verdana"/>
              </a:rPr>
              <a:t>GRAD RIJEKA SMATRA DA JEDINICE LOKALNE SAMOUPRAVE MOGU BITI OPERATIVNIJE U UPRAVLJANJU JAVNIM STAMBENIM FONDOM ZA NAJAMNO STANOVANJE, KAO I U UPRAVLJANJU FONDOM POSLOVNIH PROSTORA</a:t>
            </a:r>
          </a:p>
          <a:p>
            <a:endParaRPr lang="ta-IN" sz="1900" dirty="0" smtClean="0">
              <a:solidFill>
                <a:schemeClr val="bg1">
                  <a:lumMod val="50000"/>
                </a:schemeClr>
              </a:solidFill>
              <a:latin typeface="Verdana"/>
              <a:cs typeface="Verdana"/>
            </a:endParaRPr>
          </a:p>
          <a:p>
            <a:pPr lvl="1"/>
            <a:r>
              <a:rPr lang="ta-IN" sz="1500" b="1" dirty="0" smtClean="0">
                <a:solidFill>
                  <a:schemeClr val="bg1">
                    <a:lumMod val="50000"/>
                  </a:schemeClr>
                </a:solidFill>
                <a:latin typeface="Verdana"/>
                <a:cs typeface="Verdana"/>
              </a:rPr>
              <a:t>prenijeti upravljanje javnim stambenim fondom </a:t>
            </a:r>
            <a:r>
              <a:rPr lang="ta-IN" sz="1500" dirty="0" smtClean="0">
                <a:solidFill>
                  <a:schemeClr val="bg1">
                    <a:lumMod val="50000"/>
                  </a:schemeClr>
                </a:solidFill>
                <a:latin typeface="Verdana"/>
                <a:cs typeface="Verdana"/>
              </a:rPr>
              <a:t>za najamno (socijalno) stanovanje (neovisno o utvrđenom vlasništvu</a:t>
            </a:r>
            <a:r>
              <a:rPr lang="hr-HR" sz="1500" dirty="0" smtClean="0">
                <a:solidFill>
                  <a:schemeClr val="bg1">
                    <a:lumMod val="50000"/>
                  </a:schemeClr>
                </a:solidFill>
                <a:latin typeface="Verdana"/>
                <a:cs typeface="Verdana"/>
              </a:rPr>
              <a:t> RH</a:t>
            </a:r>
            <a:r>
              <a:rPr lang="ta-IN" sz="1500" dirty="0" smtClean="0">
                <a:solidFill>
                  <a:schemeClr val="bg1">
                    <a:lumMod val="50000"/>
                  </a:schemeClr>
                </a:solidFill>
                <a:latin typeface="Verdana"/>
                <a:cs typeface="Verdana"/>
              </a:rPr>
              <a:t>) jedinicama lokalne samouprave</a:t>
            </a:r>
          </a:p>
          <a:p>
            <a:pPr lvl="1"/>
            <a:r>
              <a:rPr lang="ta-IN" sz="1500" b="1" dirty="0" smtClean="0">
                <a:solidFill>
                  <a:schemeClr val="bg1">
                    <a:lumMod val="50000"/>
                  </a:schemeClr>
                </a:solidFill>
                <a:latin typeface="Verdana"/>
                <a:cs typeface="Verdana"/>
              </a:rPr>
              <a:t>prenijeti upravljanje</a:t>
            </a:r>
            <a:r>
              <a:rPr lang="hr-HR" sz="1500" b="1" dirty="0" smtClean="0">
                <a:solidFill>
                  <a:schemeClr val="bg1">
                    <a:lumMod val="50000"/>
                  </a:schemeClr>
                </a:solidFill>
                <a:latin typeface="Verdana"/>
                <a:cs typeface="Verdana"/>
              </a:rPr>
              <a:t> </a:t>
            </a:r>
            <a:r>
              <a:rPr lang="ta-IN" sz="1500" b="1" dirty="0" smtClean="0">
                <a:solidFill>
                  <a:schemeClr val="bg1">
                    <a:lumMod val="50000"/>
                  </a:schemeClr>
                </a:solidFill>
                <a:latin typeface="Verdana"/>
                <a:cs typeface="Verdana"/>
              </a:rPr>
              <a:t>fondom poslovnih prostora </a:t>
            </a:r>
            <a:r>
              <a:rPr lang="ta-IN" sz="1500" dirty="0" smtClean="0">
                <a:solidFill>
                  <a:schemeClr val="bg1">
                    <a:lumMod val="50000"/>
                  </a:schemeClr>
                </a:solidFill>
                <a:latin typeface="Verdana"/>
                <a:cs typeface="Verdana"/>
              </a:rPr>
              <a:t>(neovisno o utvrđenom vlasništvu</a:t>
            </a:r>
            <a:r>
              <a:rPr lang="hr-HR" sz="1500" dirty="0" smtClean="0">
                <a:solidFill>
                  <a:schemeClr val="bg1">
                    <a:lumMod val="50000"/>
                  </a:schemeClr>
                </a:solidFill>
                <a:latin typeface="Verdana"/>
                <a:cs typeface="Verdana"/>
              </a:rPr>
              <a:t> RH</a:t>
            </a:r>
            <a:r>
              <a:rPr lang="ta-IN" sz="1500" dirty="0" smtClean="0">
                <a:solidFill>
                  <a:schemeClr val="bg1">
                    <a:lumMod val="50000"/>
                  </a:schemeClr>
                </a:solidFill>
                <a:latin typeface="Verdana"/>
                <a:cs typeface="Verdana"/>
              </a:rPr>
              <a:t>) jedinicama lokalne samouprave</a:t>
            </a:r>
          </a:p>
          <a:p>
            <a:pPr lvl="1"/>
            <a:r>
              <a:rPr lang="ta-IN" sz="1500" dirty="0" smtClean="0">
                <a:solidFill>
                  <a:schemeClr val="bg1">
                    <a:lumMod val="50000"/>
                  </a:schemeClr>
                </a:solidFill>
                <a:latin typeface="Verdana"/>
                <a:cs typeface="Verdana"/>
              </a:rPr>
              <a:t>u cilju boljeg operativnog funkcioniranja, </a:t>
            </a:r>
            <a:r>
              <a:rPr lang="ta-IN" sz="1500" b="1" dirty="0" smtClean="0">
                <a:solidFill>
                  <a:schemeClr val="bg1">
                    <a:lumMod val="50000"/>
                  </a:schemeClr>
                </a:solidFill>
                <a:latin typeface="Verdana"/>
                <a:cs typeface="Verdana"/>
              </a:rPr>
              <a:t>razvrgnuti suvlasništva </a:t>
            </a:r>
            <a:r>
              <a:rPr lang="ta-IN" sz="1500" dirty="0" smtClean="0">
                <a:solidFill>
                  <a:schemeClr val="bg1">
                    <a:lumMod val="50000"/>
                  </a:schemeClr>
                </a:solidFill>
                <a:latin typeface="Verdana"/>
                <a:cs typeface="Verdana"/>
              </a:rPr>
              <a:t>isplatom ili zamjenom,</a:t>
            </a:r>
          </a:p>
          <a:p>
            <a:pPr marL="57150" indent="0">
              <a:buNone/>
            </a:pPr>
            <a:endParaRPr lang="ta-IN" sz="1900" dirty="0" smtClean="0">
              <a:solidFill>
                <a:srgbClr val="948A54"/>
              </a:solidFill>
              <a:latin typeface="Verdana"/>
              <a:cs typeface="Verdana"/>
            </a:endParaRPr>
          </a:p>
          <a:p>
            <a:pPr marL="57150" indent="0" algn="just">
              <a:buNone/>
            </a:pPr>
            <a:r>
              <a:rPr lang="ta-IN" sz="1900" dirty="0" smtClean="0">
                <a:solidFill>
                  <a:srgbClr val="948A54"/>
                </a:solidFill>
                <a:latin typeface="Verdana"/>
                <a:cs typeface="Verdana"/>
              </a:rPr>
              <a:t>KAO KONAČNO RJEŠENJE, PRENIJETI VLASNIŠTVO JAVNOG STAMBENOG FONDA ZA NAJAMNO STANOVANJE SA RH NA JLS</a:t>
            </a:r>
          </a:p>
        </p:txBody>
      </p:sp>
      <p:pic>
        <p:nvPicPr>
          <p:cNvPr id="4" name="Picture 3" descr="LS012494.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30629" y="5913808"/>
            <a:ext cx="761579" cy="799854"/>
          </a:xfrm>
          <a:prstGeom prst="rect">
            <a:avLst/>
          </a:prstGeom>
        </p:spPr>
      </p:pic>
      <p:pic>
        <p:nvPicPr>
          <p:cNvPr id="5" name="Picture 4" descr="BU00529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2208" y="230939"/>
            <a:ext cx="758471" cy="610332"/>
          </a:xfrm>
          <a:prstGeom prst="rect">
            <a:avLst/>
          </a:prstGeom>
        </p:spPr>
      </p:pic>
      <p:sp>
        <p:nvSpPr>
          <p:cNvPr id="6" name="Subtitle 2"/>
          <p:cNvSpPr txBox="1">
            <a:spLocks/>
          </p:cNvSpPr>
          <p:nvPr/>
        </p:nvSpPr>
        <p:spPr>
          <a:xfrm>
            <a:off x="907183" y="6334267"/>
            <a:ext cx="7323447" cy="3793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ta-IN" sz="1200" dirty="0" smtClean="0">
                <a:solidFill>
                  <a:srgbClr val="7F7F7F"/>
                </a:solidFill>
              </a:rPr>
              <a:t>Grad Rijeka, Odjel gradske uprave za gospodarenje imovinom</a:t>
            </a:r>
            <a:endParaRPr lang="en-US" sz="1200" dirty="0">
              <a:solidFill>
                <a:srgbClr val="7F7F7F"/>
              </a:solidFill>
            </a:endParaRPr>
          </a:p>
        </p:txBody>
      </p:sp>
      <p:pic>
        <p:nvPicPr>
          <p:cNvPr id="7" name="Picture 6"/>
          <p:cNvPicPr>
            <a:picLocks noChangeAspect="1"/>
          </p:cNvPicPr>
          <p:nvPr/>
        </p:nvPicPr>
        <p:blipFill>
          <a:blip r:embed="rId4"/>
          <a:stretch>
            <a:fillRect/>
          </a:stretch>
        </p:blipFill>
        <p:spPr>
          <a:xfrm>
            <a:off x="310040" y="6101089"/>
            <a:ext cx="366224" cy="546588"/>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324528" y="230939"/>
            <a:ext cx="667680" cy="801216"/>
          </a:xfrm>
          <a:prstGeom prst="rect">
            <a:avLst/>
          </a:prstGeom>
        </p:spPr>
      </p:pic>
    </p:spTree>
    <p:extLst>
      <p:ext uri="{BB962C8B-B14F-4D97-AF65-F5344CB8AC3E}">
        <p14:creationId xmlns:p14="http://schemas.microsoft.com/office/powerpoint/2010/main" xmlns="" val="1317555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a-IN" sz="3200" dirty="0" smtClean="0">
                <a:solidFill>
                  <a:srgbClr val="948A54"/>
                </a:solidFill>
                <a:latin typeface="Verdana"/>
                <a:cs typeface="Verdana"/>
              </a:rPr>
              <a:t>ZAŠTO </a:t>
            </a:r>
            <a:r>
              <a:rPr lang="hr-HR" sz="3200" dirty="0" smtClean="0">
                <a:solidFill>
                  <a:srgbClr val="948A54"/>
                </a:solidFill>
                <a:latin typeface="Verdana"/>
                <a:cs typeface="Verdana"/>
              </a:rPr>
              <a:t>GRAD</a:t>
            </a:r>
            <a:r>
              <a:rPr lang="ta-IN" sz="3200" dirty="0" smtClean="0">
                <a:solidFill>
                  <a:srgbClr val="948A54"/>
                </a:solidFill>
                <a:latin typeface="Verdana"/>
                <a:cs typeface="Verdana"/>
              </a:rPr>
              <a:t>, A NE RH?</a:t>
            </a:r>
            <a:endParaRPr lang="en-US" sz="3200" dirty="0">
              <a:solidFill>
                <a:srgbClr val="948A54"/>
              </a:solidFill>
              <a:latin typeface="Verdana"/>
              <a:cs typeface="Verdana"/>
            </a:endParaRPr>
          </a:p>
        </p:txBody>
      </p:sp>
      <p:sp>
        <p:nvSpPr>
          <p:cNvPr id="3" name="Content Placeholder 2"/>
          <p:cNvSpPr>
            <a:spLocks noGrp="1"/>
          </p:cNvSpPr>
          <p:nvPr>
            <p:ph idx="1"/>
          </p:nvPr>
        </p:nvSpPr>
        <p:spPr>
          <a:xfrm>
            <a:off x="457200" y="1417638"/>
            <a:ext cx="8229600" cy="4708525"/>
          </a:xfrm>
        </p:spPr>
        <p:txBody>
          <a:bodyPr>
            <a:normAutofit fontScale="92500" lnSpcReduction="10000"/>
          </a:bodyPr>
          <a:lstStyle/>
          <a:p>
            <a:r>
              <a:rPr lang="ta-IN" sz="1900" dirty="0" smtClean="0">
                <a:solidFill>
                  <a:schemeClr val="bg1">
                    <a:lumMod val="50000"/>
                  </a:schemeClr>
                </a:solidFill>
                <a:latin typeface="Verdana"/>
                <a:cs typeface="Verdana"/>
              </a:rPr>
              <a:t>USTAVNI OKVIR:</a:t>
            </a:r>
          </a:p>
          <a:p>
            <a:pPr lvl="1"/>
            <a:endParaRPr lang="ta-IN" sz="1500" dirty="0" smtClean="0">
              <a:solidFill>
                <a:schemeClr val="bg1">
                  <a:lumMod val="50000"/>
                </a:schemeClr>
              </a:solidFill>
              <a:latin typeface="Verdana"/>
              <a:cs typeface="Verdana"/>
            </a:endParaRPr>
          </a:p>
          <a:p>
            <a:pPr lvl="1"/>
            <a:r>
              <a:rPr lang="ta-IN" sz="1500" dirty="0" smtClean="0">
                <a:solidFill>
                  <a:schemeClr val="bg1">
                    <a:lumMod val="50000"/>
                  </a:schemeClr>
                </a:solidFill>
                <a:latin typeface="Verdana"/>
                <a:cs typeface="Verdana"/>
              </a:rPr>
              <a:t>briga o </a:t>
            </a:r>
            <a:r>
              <a:rPr lang="ta-IN" sz="1500" b="1" dirty="0" smtClean="0">
                <a:solidFill>
                  <a:srgbClr val="FF0000"/>
                </a:solidFill>
                <a:latin typeface="Verdana"/>
                <a:cs typeface="Verdana"/>
              </a:rPr>
              <a:t>STANOVANJU</a:t>
            </a:r>
            <a:r>
              <a:rPr lang="ta-IN" sz="1500" dirty="0" smtClean="0">
                <a:solidFill>
                  <a:schemeClr val="bg1">
                    <a:lumMod val="50000"/>
                  </a:schemeClr>
                </a:solidFill>
                <a:latin typeface="Verdana"/>
                <a:cs typeface="Verdana"/>
              </a:rPr>
              <a:t> i uređenju naselja IZVORNA je funkcija i ovlast lokalne samouprave</a:t>
            </a:r>
          </a:p>
          <a:p>
            <a:endParaRPr lang="ta-IN" sz="1900" dirty="0" smtClean="0">
              <a:solidFill>
                <a:schemeClr val="bg1">
                  <a:lumMod val="50000"/>
                </a:schemeClr>
              </a:solidFill>
              <a:latin typeface="Verdana"/>
              <a:cs typeface="Verdana"/>
            </a:endParaRPr>
          </a:p>
          <a:p>
            <a:r>
              <a:rPr lang="en-US" sz="1900" dirty="0" smtClean="0">
                <a:solidFill>
                  <a:schemeClr val="bg1">
                    <a:lumMod val="50000"/>
                  </a:schemeClr>
                </a:solidFill>
                <a:latin typeface="Verdana"/>
                <a:cs typeface="Verdana"/>
              </a:rPr>
              <a:t>P</a:t>
            </a:r>
            <a:r>
              <a:rPr lang="ta-IN" sz="1900" dirty="0" smtClean="0">
                <a:solidFill>
                  <a:schemeClr val="bg1">
                    <a:lumMod val="50000"/>
                  </a:schemeClr>
                </a:solidFill>
                <a:latin typeface="Verdana"/>
                <a:cs typeface="Verdana"/>
              </a:rPr>
              <a:t>OVIJESNI PRAVNI OKVIR:</a:t>
            </a:r>
          </a:p>
          <a:p>
            <a:pPr lvl="1"/>
            <a:endParaRPr lang="ta-IN" sz="1500" dirty="0" smtClean="0">
              <a:solidFill>
                <a:schemeClr val="bg1">
                  <a:lumMod val="50000"/>
                </a:schemeClr>
              </a:solidFill>
              <a:latin typeface="Verdana"/>
              <a:cs typeface="Verdana"/>
            </a:endParaRPr>
          </a:p>
          <a:p>
            <a:pPr lvl="1"/>
            <a:r>
              <a:rPr lang="en-US" sz="1500" dirty="0" smtClean="0">
                <a:solidFill>
                  <a:schemeClr val="bg1">
                    <a:lumMod val="50000"/>
                  </a:schemeClr>
                </a:solidFill>
                <a:latin typeface="Verdana"/>
                <a:cs typeface="Verdana"/>
              </a:rPr>
              <a:t>K</a:t>
            </a:r>
            <a:r>
              <a:rPr lang="ta-IN" sz="1500" dirty="0" smtClean="0">
                <a:solidFill>
                  <a:schemeClr val="bg1">
                    <a:lumMod val="50000"/>
                  </a:schemeClr>
                </a:solidFill>
                <a:latin typeface="Verdana"/>
                <a:cs typeface="Verdana"/>
              </a:rPr>
              <a:t>ako je RH postala vlasnik</a:t>
            </a:r>
            <a:r>
              <a:rPr lang="hr-HR" sz="1500" dirty="0" smtClean="0">
                <a:solidFill>
                  <a:schemeClr val="bg1">
                    <a:lumMod val="50000"/>
                  </a:schemeClr>
                </a:solidFill>
                <a:latin typeface="Verdana"/>
                <a:cs typeface="Verdana"/>
              </a:rPr>
              <a:t> stanova i poslovnih </a:t>
            </a:r>
            <a:r>
              <a:rPr lang="ta-IN" sz="1500" dirty="0" smtClean="0">
                <a:solidFill>
                  <a:schemeClr val="bg1">
                    <a:lumMod val="50000"/>
                  </a:schemeClr>
                </a:solidFill>
                <a:latin typeface="Verdana"/>
                <a:cs typeface="Verdana"/>
              </a:rPr>
              <a:t>prostora</a:t>
            </a:r>
          </a:p>
          <a:p>
            <a:pPr lvl="1"/>
            <a:r>
              <a:rPr lang="hr-HR" sz="1500" dirty="0" smtClean="0">
                <a:solidFill>
                  <a:schemeClr val="bg1">
                    <a:lumMod val="50000"/>
                  </a:schemeClr>
                </a:solidFill>
                <a:latin typeface="Verdana"/>
                <a:cs typeface="Verdana"/>
              </a:rPr>
              <a:t>k</a:t>
            </a:r>
            <a:r>
              <a:rPr lang="ta-IN" sz="1500" dirty="0" smtClean="0">
                <a:solidFill>
                  <a:schemeClr val="bg1">
                    <a:lumMod val="50000"/>
                  </a:schemeClr>
                </a:solidFill>
                <a:latin typeface="Verdana"/>
                <a:cs typeface="Verdana"/>
              </a:rPr>
              <a:t>ako je Grad postao vlasnik </a:t>
            </a:r>
            <a:r>
              <a:rPr lang="hr-HR" sz="1500" dirty="0" smtClean="0">
                <a:solidFill>
                  <a:schemeClr val="bg1">
                    <a:lumMod val="50000"/>
                  </a:schemeClr>
                </a:solidFill>
                <a:latin typeface="Verdana"/>
                <a:cs typeface="Verdana"/>
              </a:rPr>
              <a:t>stanova i poslovnih </a:t>
            </a:r>
            <a:r>
              <a:rPr lang="ta-IN" sz="1500" dirty="0" smtClean="0">
                <a:solidFill>
                  <a:schemeClr val="bg1">
                    <a:lumMod val="50000"/>
                  </a:schemeClr>
                </a:solidFill>
                <a:latin typeface="Verdana"/>
                <a:cs typeface="Verdana"/>
              </a:rPr>
              <a:t>prostora</a:t>
            </a:r>
          </a:p>
          <a:p>
            <a:endParaRPr lang="ta-IN" sz="1900" dirty="0">
              <a:solidFill>
                <a:schemeClr val="bg1">
                  <a:lumMod val="50000"/>
                </a:schemeClr>
              </a:solidFill>
              <a:latin typeface="Verdana"/>
              <a:cs typeface="Verdana"/>
            </a:endParaRPr>
          </a:p>
          <a:p>
            <a:r>
              <a:rPr lang="ta-IN" sz="1900" dirty="0" smtClean="0">
                <a:solidFill>
                  <a:schemeClr val="bg1">
                    <a:lumMod val="50000"/>
                  </a:schemeClr>
                </a:solidFill>
                <a:latin typeface="Verdana"/>
                <a:cs typeface="Verdana"/>
              </a:rPr>
              <a:t>ORGANIZACIJSKI OKVIR:</a:t>
            </a:r>
          </a:p>
          <a:p>
            <a:pPr lvl="1"/>
            <a:endParaRPr lang="ta-IN" sz="1500" dirty="0" smtClean="0">
              <a:solidFill>
                <a:schemeClr val="bg1">
                  <a:lumMod val="50000"/>
                </a:schemeClr>
              </a:solidFill>
              <a:latin typeface="Verdana"/>
              <a:cs typeface="Verdana"/>
            </a:endParaRPr>
          </a:p>
          <a:p>
            <a:pPr lvl="1"/>
            <a:r>
              <a:rPr lang="en-US" sz="1500" dirty="0" smtClean="0">
                <a:solidFill>
                  <a:schemeClr val="bg1">
                    <a:lumMod val="50000"/>
                  </a:schemeClr>
                </a:solidFill>
                <a:latin typeface="Verdana"/>
                <a:cs typeface="Verdana"/>
              </a:rPr>
              <a:t>D</a:t>
            </a:r>
            <a:r>
              <a:rPr lang="ta-IN" sz="1500" dirty="0" smtClean="0">
                <a:solidFill>
                  <a:schemeClr val="bg1">
                    <a:lumMod val="50000"/>
                  </a:schemeClr>
                </a:solidFill>
                <a:latin typeface="Verdana"/>
                <a:cs typeface="Verdana"/>
              </a:rPr>
              <a:t>a bi bila učinkovita u upravljanju stambenim fondom i fondom poslovnih prostora RH treba infrastrukturu koju JLS već posjeduju (Grad Rijeka uspješno upravlja s cca 2000 stanova i 2000 poslovnih prostora)</a:t>
            </a:r>
          </a:p>
          <a:p>
            <a:endParaRPr lang="ta-IN" sz="1900" dirty="0" smtClean="0">
              <a:solidFill>
                <a:schemeClr val="bg1">
                  <a:lumMod val="50000"/>
                </a:schemeClr>
              </a:solidFill>
              <a:latin typeface="Verdana"/>
              <a:cs typeface="Verdana"/>
            </a:endParaRPr>
          </a:p>
          <a:p>
            <a:r>
              <a:rPr lang="ta-IN" sz="1900" dirty="0" smtClean="0">
                <a:solidFill>
                  <a:schemeClr val="bg1">
                    <a:lumMod val="50000"/>
                  </a:schemeClr>
                </a:solidFill>
                <a:latin typeface="Verdana"/>
                <a:cs typeface="Verdana"/>
              </a:rPr>
              <a:t>ISKUSTVA U UPRAVLJANJU:</a:t>
            </a:r>
          </a:p>
          <a:p>
            <a:pPr marL="0" indent="0">
              <a:buNone/>
            </a:pPr>
            <a:endParaRPr lang="ta-IN" sz="1900" dirty="0" smtClean="0">
              <a:solidFill>
                <a:schemeClr val="bg1">
                  <a:lumMod val="50000"/>
                </a:schemeClr>
              </a:solidFill>
              <a:latin typeface="Verdana"/>
              <a:cs typeface="Verdana"/>
            </a:endParaRPr>
          </a:p>
          <a:p>
            <a:endParaRPr lang="en-US" sz="2400" dirty="0">
              <a:latin typeface="Verdana"/>
              <a:cs typeface="Verdana"/>
            </a:endParaRPr>
          </a:p>
        </p:txBody>
      </p:sp>
      <p:pic>
        <p:nvPicPr>
          <p:cNvPr id="4" name="Picture 3" descr="LS012494.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30629" y="5913808"/>
            <a:ext cx="761579" cy="799854"/>
          </a:xfrm>
          <a:prstGeom prst="rect">
            <a:avLst/>
          </a:prstGeom>
        </p:spPr>
      </p:pic>
      <p:pic>
        <p:nvPicPr>
          <p:cNvPr id="5" name="Picture 4" descr="BU00529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2208" y="230939"/>
            <a:ext cx="758471" cy="610332"/>
          </a:xfrm>
          <a:prstGeom prst="rect">
            <a:avLst/>
          </a:prstGeom>
        </p:spPr>
      </p:pic>
      <p:sp>
        <p:nvSpPr>
          <p:cNvPr id="6" name="Subtitle 2"/>
          <p:cNvSpPr txBox="1">
            <a:spLocks/>
          </p:cNvSpPr>
          <p:nvPr/>
        </p:nvSpPr>
        <p:spPr>
          <a:xfrm>
            <a:off x="907183" y="6334267"/>
            <a:ext cx="7323447" cy="3793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ta-IN" sz="1200" dirty="0" smtClean="0">
                <a:solidFill>
                  <a:srgbClr val="7F7F7F"/>
                </a:solidFill>
              </a:rPr>
              <a:t>Grad Rijeka, Odjel gradske uprave za gospodarenje imovinom</a:t>
            </a:r>
            <a:endParaRPr lang="en-US" sz="1200" dirty="0">
              <a:solidFill>
                <a:srgbClr val="7F7F7F"/>
              </a:solidFill>
            </a:endParaRPr>
          </a:p>
        </p:txBody>
      </p:sp>
      <p:pic>
        <p:nvPicPr>
          <p:cNvPr id="7" name="Picture 6"/>
          <p:cNvPicPr>
            <a:picLocks noChangeAspect="1"/>
          </p:cNvPicPr>
          <p:nvPr/>
        </p:nvPicPr>
        <p:blipFill>
          <a:blip r:embed="rId4"/>
          <a:stretch>
            <a:fillRect/>
          </a:stretch>
        </p:blipFill>
        <p:spPr>
          <a:xfrm>
            <a:off x="310040" y="6101089"/>
            <a:ext cx="366224" cy="546588"/>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324528" y="230939"/>
            <a:ext cx="667680" cy="801216"/>
          </a:xfrm>
          <a:prstGeom prst="rect">
            <a:avLst/>
          </a:prstGeom>
        </p:spPr>
      </p:pic>
    </p:spTree>
    <p:extLst>
      <p:ext uri="{BB962C8B-B14F-4D97-AF65-F5344CB8AC3E}">
        <p14:creationId xmlns:p14="http://schemas.microsoft.com/office/powerpoint/2010/main" xmlns="" val="1817571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sz="3200" dirty="0" smtClean="0">
                <a:solidFill>
                  <a:srgbClr val="948A54"/>
                </a:solidFill>
                <a:latin typeface="Verdana"/>
                <a:cs typeface="Verdana"/>
              </a:rPr>
              <a:t>ODAKLE RH</a:t>
            </a:r>
            <a:br>
              <a:rPr lang="pl-PL" sz="3200" dirty="0" smtClean="0">
                <a:solidFill>
                  <a:srgbClr val="948A54"/>
                </a:solidFill>
                <a:latin typeface="Verdana"/>
                <a:cs typeface="Verdana"/>
              </a:rPr>
            </a:br>
            <a:r>
              <a:rPr lang="pl-PL" sz="3200" dirty="0" smtClean="0">
                <a:solidFill>
                  <a:srgbClr val="948A54"/>
                </a:solidFill>
                <a:latin typeface="Verdana"/>
                <a:cs typeface="Verdana"/>
              </a:rPr>
              <a:t>STANOVI</a:t>
            </a:r>
            <a:r>
              <a:rPr lang="ta-IN" sz="3200" dirty="0" smtClean="0">
                <a:solidFill>
                  <a:srgbClr val="948A54"/>
                </a:solidFill>
                <a:latin typeface="Verdana"/>
                <a:cs typeface="Verdana"/>
              </a:rPr>
              <a:t>?</a:t>
            </a:r>
            <a:endParaRPr lang="en-US" sz="3200" dirty="0">
              <a:solidFill>
                <a:srgbClr val="948A54"/>
              </a:solidFill>
              <a:latin typeface="Verdana"/>
              <a:cs typeface="Verdana"/>
            </a:endParaRPr>
          </a:p>
        </p:txBody>
      </p:sp>
      <p:sp>
        <p:nvSpPr>
          <p:cNvPr id="3" name="Content Placeholder 2"/>
          <p:cNvSpPr>
            <a:spLocks noGrp="1"/>
          </p:cNvSpPr>
          <p:nvPr>
            <p:ph idx="1"/>
          </p:nvPr>
        </p:nvSpPr>
        <p:spPr>
          <a:xfrm>
            <a:off x="457200" y="1627632"/>
            <a:ext cx="8229600" cy="4498531"/>
          </a:xfrm>
        </p:spPr>
        <p:txBody>
          <a:bodyPr>
            <a:normAutofit/>
          </a:bodyPr>
          <a:lstStyle/>
          <a:p>
            <a:pPr algn="ctr">
              <a:buNone/>
            </a:pPr>
            <a:r>
              <a:rPr lang="hr-HR" sz="1400" dirty="0" smtClean="0">
                <a:solidFill>
                  <a:schemeClr val="bg2">
                    <a:lumMod val="50000"/>
                  </a:schemeClr>
                </a:solidFill>
                <a:latin typeface="Verdana"/>
                <a:cs typeface="Verdana"/>
              </a:rPr>
              <a:t>“PODRŽAVLJANJEM” DRUŠTVENOG VLASNIŠTVA</a:t>
            </a:r>
          </a:p>
          <a:p>
            <a:pPr algn="just">
              <a:buNone/>
            </a:pPr>
            <a:endParaRPr lang="hr-HR" sz="1400" dirty="0" smtClean="0">
              <a:solidFill>
                <a:schemeClr val="bg1">
                  <a:lumMod val="50000"/>
                </a:schemeClr>
              </a:solidFill>
              <a:latin typeface="Verdana"/>
              <a:cs typeface="Verdana"/>
            </a:endParaRPr>
          </a:p>
          <a:p>
            <a:pPr algn="just">
              <a:buNone/>
            </a:pPr>
            <a:endParaRPr lang="hr-HR" sz="1400" dirty="0" smtClean="0">
              <a:solidFill>
                <a:schemeClr val="bg1">
                  <a:lumMod val="50000"/>
                </a:schemeClr>
              </a:solidFill>
              <a:latin typeface="Verdana"/>
              <a:cs typeface="Verdana"/>
            </a:endParaRPr>
          </a:p>
          <a:p>
            <a:pPr algn="just">
              <a:buNone/>
            </a:pPr>
            <a:endParaRPr lang="hr-HR" sz="1400" dirty="0" smtClean="0">
              <a:solidFill>
                <a:schemeClr val="bg1">
                  <a:lumMod val="50000"/>
                </a:schemeClr>
              </a:solidFill>
              <a:latin typeface="Verdana"/>
              <a:cs typeface="Verdana"/>
            </a:endParaRPr>
          </a:p>
          <a:p>
            <a:pPr algn="just"/>
            <a:r>
              <a:rPr lang="hr-HR" sz="1400" dirty="0" smtClean="0">
                <a:solidFill>
                  <a:schemeClr val="bg1">
                    <a:lumMod val="50000"/>
                  </a:schemeClr>
                </a:solidFill>
                <a:latin typeface="Verdana"/>
                <a:cs typeface="Verdana"/>
              </a:rPr>
              <a:t>na temelju </a:t>
            </a:r>
            <a:r>
              <a:rPr lang="hr-HR" sz="1400" b="1" dirty="0" smtClean="0">
                <a:solidFill>
                  <a:schemeClr val="bg1">
                    <a:lumMod val="50000"/>
                  </a:schemeClr>
                </a:solidFill>
                <a:latin typeface="Verdana"/>
                <a:cs typeface="Verdana"/>
              </a:rPr>
              <a:t>članka 49. Zakona o upravljanju državnom imovinom</a:t>
            </a:r>
            <a:r>
              <a:rPr lang="hr-HR" sz="1400" dirty="0" smtClean="0">
                <a:solidFill>
                  <a:schemeClr val="bg1">
                    <a:lumMod val="50000"/>
                  </a:schemeClr>
                </a:solidFill>
                <a:latin typeface="Verdana"/>
                <a:cs typeface="Verdana"/>
              </a:rPr>
              <a:t>, u odnosu na stanove koje </a:t>
            </a:r>
            <a:r>
              <a:rPr lang="hr-HR" sz="1400" b="1" dirty="0" smtClean="0">
                <a:solidFill>
                  <a:schemeClr val="bg1">
                    <a:lumMod val="50000"/>
                  </a:schemeClr>
                </a:solidFill>
                <a:latin typeface="Verdana"/>
                <a:cs typeface="Verdana"/>
              </a:rPr>
              <a:t>bivša društvena poduzeća nisu procijenila ni unijela u vrijednost svog temeljnog kapitala </a:t>
            </a:r>
            <a:r>
              <a:rPr lang="hr-HR" sz="1400" dirty="0" smtClean="0">
                <a:solidFill>
                  <a:schemeClr val="bg1">
                    <a:lumMod val="50000"/>
                  </a:schemeClr>
                </a:solidFill>
                <a:latin typeface="Verdana"/>
                <a:cs typeface="Verdana"/>
              </a:rPr>
              <a:t>u postupku pretvorbe po Zakonu o pretvorbi društvenih poduzeća, već su ih prenijela na fondove u stambenom i komunalnom gospodarstvu, a koje nositelji stanarskog prava </a:t>
            </a:r>
            <a:r>
              <a:rPr lang="hr-HR" sz="1400" b="1" dirty="0" smtClean="0">
                <a:solidFill>
                  <a:schemeClr val="bg1">
                    <a:lumMod val="50000"/>
                  </a:schemeClr>
                </a:solidFill>
                <a:latin typeface="Verdana"/>
                <a:cs typeface="Verdana"/>
              </a:rPr>
              <a:t>nisu otkupili </a:t>
            </a:r>
            <a:r>
              <a:rPr lang="hr-HR" sz="1400" dirty="0" smtClean="0">
                <a:solidFill>
                  <a:schemeClr val="bg1">
                    <a:lumMod val="50000"/>
                  </a:schemeClr>
                </a:solidFill>
                <a:latin typeface="Verdana"/>
                <a:cs typeface="Verdana"/>
              </a:rPr>
              <a:t>temeljem Zakona o prodaji stanova na kojima postoji stanarsko pravo;</a:t>
            </a:r>
          </a:p>
          <a:p>
            <a:pPr algn="just"/>
            <a:endParaRPr lang="hr-HR" sz="1400" dirty="0" smtClean="0">
              <a:solidFill>
                <a:schemeClr val="bg1">
                  <a:lumMod val="50000"/>
                </a:schemeClr>
              </a:solidFill>
              <a:latin typeface="Verdana"/>
              <a:cs typeface="Verdana"/>
            </a:endParaRPr>
          </a:p>
          <a:p>
            <a:pPr algn="just"/>
            <a:r>
              <a:rPr lang="hr-HR" sz="1400" dirty="0" smtClean="0">
                <a:solidFill>
                  <a:schemeClr val="bg1">
                    <a:lumMod val="50000"/>
                  </a:schemeClr>
                </a:solidFill>
                <a:latin typeface="Verdana"/>
                <a:cs typeface="Verdana"/>
              </a:rPr>
              <a:t>na temelju pravomoćnih rješenja upravnog tijela, </a:t>
            </a:r>
            <a:r>
              <a:rPr lang="hr-HR" sz="1400" b="1" dirty="0" smtClean="0">
                <a:solidFill>
                  <a:schemeClr val="bg1">
                    <a:lumMod val="50000"/>
                  </a:schemeClr>
                </a:solidFill>
                <a:latin typeface="Verdana"/>
                <a:cs typeface="Verdana"/>
              </a:rPr>
              <a:t>temeljem članka 77. Zakona o naknadi</a:t>
            </a:r>
            <a:r>
              <a:rPr lang="hr-HR" sz="1400" dirty="0" smtClean="0">
                <a:solidFill>
                  <a:schemeClr val="bg1">
                    <a:lumMod val="50000"/>
                  </a:schemeClr>
                </a:solidFill>
                <a:latin typeface="Verdana"/>
                <a:cs typeface="Verdana"/>
              </a:rPr>
              <a:t>, u slučajevima kada zahtjev za naknadu nije bio podnesen ili je podnositelj zahtjeva pravomoćno odbijen, bez obzira na stanje upisa u zemljišnim knjigama;</a:t>
            </a:r>
            <a:endParaRPr lang="ta-IN" sz="1900" dirty="0" smtClean="0">
              <a:solidFill>
                <a:schemeClr val="bg1">
                  <a:lumMod val="50000"/>
                </a:schemeClr>
              </a:solidFill>
              <a:latin typeface="Verdana"/>
              <a:cs typeface="Verdana"/>
            </a:endParaRPr>
          </a:p>
          <a:p>
            <a:endParaRPr lang="en-US" sz="2400" dirty="0">
              <a:latin typeface="Verdana"/>
              <a:cs typeface="Verdana"/>
            </a:endParaRPr>
          </a:p>
        </p:txBody>
      </p:sp>
      <p:pic>
        <p:nvPicPr>
          <p:cNvPr id="4" name="Picture 3" descr="LS012494.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30629" y="5913808"/>
            <a:ext cx="761579" cy="799854"/>
          </a:xfrm>
          <a:prstGeom prst="rect">
            <a:avLst/>
          </a:prstGeom>
        </p:spPr>
      </p:pic>
      <p:pic>
        <p:nvPicPr>
          <p:cNvPr id="5" name="Picture 4" descr="BU00529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2208" y="230939"/>
            <a:ext cx="758471" cy="610332"/>
          </a:xfrm>
          <a:prstGeom prst="rect">
            <a:avLst/>
          </a:prstGeom>
        </p:spPr>
      </p:pic>
      <p:sp>
        <p:nvSpPr>
          <p:cNvPr id="6" name="Subtitle 2"/>
          <p:cNvSpPr txBox="1">
            <a:spLocks/>
          </p:cNvSpPr>
          <p:nvPr/>
        </p:nvSpPr>
        <p:spPr>
          <a:xfrm>
            <a:off x="907183" y="6334267"/>
            <a:ext cx="7323447" cy="3793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ta-IN" sz="1200" dirty="0" smtClean="0">
                <a:solidFill>
                  <a:srgbClr val="7F7F7F"/>
                </a:solidFill>
              </a:rPr>
              <a:t>Grad Rijeka, Odjel gradske uprave za gospodarenje imovinom</a:t>
            </a:r>
            <a:endParaRPr lang="en-US" sz="1200" dirty="0">
              <a:solidFill>
                <a:srgbClr val="7F7F7F"/>
              </a:solidFill>
            </a:endParaRPr>
          </a:p>
        </p:txBody>
      </p:sp>
      <p:pic>
        <p:nvPicPr>
          <p:cNvPr id="7" name="Picture 6"/>
          <p:cNvPicPr>
            <a:picLocks noChangeAspect="1"/>
          </p:cNvPicPr>
          <p:nvPr/>
        </p:nvPicPr>
        <p:blipFill>
          <a:blip r:embed="rId4"/>
          <a:stretch>
            <a:fillRect/>
          </a:stretch>
        </p:blipFill>
        <p:spPr>
          <a:xfrm>
            <a:off x="310040" y="6101089"/>
            <a:ext cx="366224" cy="546588"/>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324528" y="230939"/>
            <a:ext cx="667680" cy="801216"/>
          </a:xfrm>
          <a:prstGeom prst="rect">
            <a:avLst/>
          </a:prstGeom>
        </p:spPr>
      </p:pic>
    </p:spTree>
    <p:extLst>
      <p:ext uri="{BB962C8B-B14F-4D97-AF65-F5344CB8AC3E}">
        <p14:creationId xmlns:p14="http://schemas.microsoft.com/office/powerpoint/2010/main" xmlns="" val="1817571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2434</Words>
  <Application>Microsoft Office PowerPoint</Application>
  <PresentationFormat>On-screen Show (4:3)</PresentationFormat>
  <Paragraphs>299</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STANOVI I POSLOVNI PROSTORI  u vlasništvu i/ili suvlasništvu Republike Hrvatske  koji se nalaze na području Grada Rijeke</vt:lpstr>
      <vt:lpstr>STANJE</vt:lpstr>
      <vt:lpstr>CILJEVI</vt:lpstr>
      <vt:lpstr>OČEKUJEMO OD RH</vt:lpstr>
      <vt:lpstr>MOLIMO DUUDI</vt:lpstr>
      <vt:lpstr>MOLIMO DUUDI</vt:lpstr>
      <vt:lpstr>PREDLAŽEMO RH</vt:lpstr>
      <vt:lpstr>ZAŠTO GRAD, A NE RH?</vt:lpstr>
      <vt:lpstr>ODAKLE RH STANOVI?</vt:lpstr>
      <vt:lpstr>ODAKLE RH POSLOVNI PROSTORI?</vt:lpstr>
      <vt:lpstr>ODAKLE GRADOVIMA STANOVI I POSLOVNI PROSTORI?</vt:lpstr>
      <vt:lpstr>KAKO SE RH ORGANIZIRALA</vt:lpstr>
      <vt:lpstr>KAKO SE GRAD ORGANIZIRAO</vt:lpstr>
      <vt:lpstr>ISKUSTVA U UPRAVLJANJU</vt:lpstr>
      <vt:lpstr>ISKUSTVA U UPRAVLJANJU</vt:lpstr>
      <vt:lpstr>ISKUSTVA U UPRAVLJANJU</vt:lpstr>
      <vt:lpstr>ISKUSTVA U UPRAVLJANJU</vt:lpstr>
      <vt:lpstr>ISKUSTVA U UPRAVLJANJU</vt:lpstr>
      <vt:lpstr>ISKUSTVA U UPRAVLJANJU</vt:lpstr>
      <vt:lpstr>ISKUSTVA U UPRAVLJANJU</vt:lpstr>
      <vt:lpstr>ISKUSTVA U UPRAVLJANJU</vt:lpstr>
      <vt:lpstr>ISKUSTVA U UPRAVLJANJU</vt:lpstr>
      <vt:lpstr>ISKUSTVA U UPRAVLJANJU</vt:lpstr>
      <vt:lpstr>ISKUSTVA U UPRAVLJANJU</vt:lpstr>
      <vt:lpstr>ISKUSTVA U UPRAVLJANJU</vt:lpstr>
      <vt:lpstr>ZAKLJUČNO</vt:lpstr>
      <vt:lpstr>HVALA NA POZORNOSTI!</vt:lpstr>
    </vt:vector>
  </TitlesOfParts>
  <Company>APOS Grada Rijeke, Agencija za društveno poticanu stanogradnju Grada Rijeke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STANOVI I POSLOVNI PROSTORI  u vlasništvu Republike Hrvatske koji se nalaze na području Grada Rijeke</dc:title>
  <dc:creator>Vladimir Benac</dc:creator>
  <cp:lastModifiedBy>Benac_Vladimir</cp:lastModifiedBy>
  <cp:revision>31</cp:revision>
  <dcterms:created xsi:type="dcterms:W3CDTF">2014-05-12T02:38:30Z</dcterms:created>
  <dcterms:modified xsi:type="dcterms:W3CDTF">2014-05-13T17:02:16Z</dcterms:modified>
</cp:coreProperties>
</file>