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0A321-0683-4BFF-ADF4-D9FE19B04C98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8C5D3-E9AD-461E-82CF-F9BD08DF1AE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u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zervirano mjesto sadržaja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Rezervirano mjesto sadržaja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6" name="Rezervirano mjesto sadržaja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u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u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u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u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zervirano mjesto sadržaja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ni povezni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A0E40CC-1E2E-4225-8624-A59E48C6370F}" type="datetimeFigureOut">
              <a:rPr lang="hr-HR" smtClean="0"/>
              <a:t>12.5.2014.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48CBDD-1ED5-432C-BA3A-2C6B0F09430E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512912"/>
          </a:xfrm>
        </p:spPr>
        <p:txBody>
          <a:bodyPr>
            <a:noAutofit/>
          </a:bodyPr>
          <a:lstStyle/>
          <a:p>
            <a:r>
              <a:rPr lang="hr-HR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</a:t>
            </a:r>
            <a:r>
              <a:rPr lang="hr-HR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HRVATSKE</a:t>
            </a:r>
            <a:endParaRPr lang="hr-HR" sz="3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 descr="D:\DOKUMENTI\Desktop\karta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2804654"/>
            <a:ext cx="3744416" cy="379269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3"/>
          <p:cNvSpPr txBox="1"/>
          <p:nvPr/>
        </p:nvSpPr>
        <p:spPr>
          <a:xfrm>
            <a:off x="4788024" y="4221088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i="1" dirty="0" smtClean="0">
                <a:solidFill>
                  <a:srgbClr val="575F6D"/>
                </a:solidFill>
                <a:latin typeface="Times New Roman" pitchFamily="18" charset="0"/>
                <a:cs typeface="Times New Roman" pitchFamily="18" charset="0"/>
              </a:rPr>
              <a:t>428 Općina</a:t>
            </a:r>
          </a:p>
          <a:p>
            <a:r>
              <a:rPr lang="hr-HR" sz="2000" b="1" i="1" dirty="0" smtClean="0">
                <a:solidFill>
                  <a:srgbClr val="575F6D"/>
                </a:solidFill>
                <a:latin typeface="Times New Roman" pitchFamily="18" charset="0"/>
                <a:cs typeface="Times New Roman" pitchFamily="18" charset="0"/>
              </a:rPr>
              <a:t>128 Gradova</a:t>
            </a:r>
          </a:p>
          <a:p>
            <a:r>
              <a:rPr lang="hr-HR" sz="2000" b="1" i="1" dirty="0" smtClean="0">
                <a:solidFill>
                  <a:srgbClr val="575F6D"/>
                </a:solidFill>
                <a:latin typeface="Times New Roman" pitchFamily="18" charset="0"/>
                <a:cs typeface="Times New Roman" pitchFamily="18" charset="0"/>
              </a:rPr>
              <a:t>  20 Županija</a:t>
            </a:r>
            <a:endParaRPr lang="hr-HR" sz="2000" b="1" i="1" dirty="0">
              <a:solidFill>
                <a:srgbClr val="575F6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16552" y="1665312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Novim </a:t>
            </a:r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Zakonom o upravljanju i raspolaganju imovinom u vlasništvu Republike Hrvatske („Narodne Novine, br. 94/13)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koji Zakon je na snazi od 30.07.2013. godine, uvedena je nova odredba </a:t>
            </a:r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(članak 19.)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u zakonodavni sustav prema kojoj su Republika Hrvatska i Državni ured  oslobođeni plaćanja poreza na promet nekretnina, poreza na dobit i drugih poreza, komunalne naknade te drugih javnih davanja u odnosu na vlasništvo i upravljanje i raspolaganje državnom imovinom, osim ako posebnim propisom nije drugačije određeno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hr-H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hr-H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Kako prednje navedeni zakon nigdje ne navodi što je sve to što podrazumijevaju izrazi „ Republika Hrvatska i Državni ured“, a kao ni „ostala tijela državne uprave“, ostaje nejasno tko sve može koristiti privilegiju predmetnog članka.</a:t>
            </a:r>
          </a:p>
          <a:p>
            <a:pPr algn="just">
              <a:buNone/>
            </a:pPr>
            <a:endParaRPr lang="hr-H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Ovakva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odredba u suprotnosti je i sa </a:t>
            </a:r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Zakonom o vlasništvu i drugim stvarnim pravima ("Narodne novine", broj 91/96., 68/98., 137/99., 22/00., 73/00., 114/01., 79/06., 141/06., 146/08. i 38/09 i 143/12)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koji u članku </a:t>
            </a:r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30. i 31.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propisuje vlasnikova prava i opća ograničenja prilikom izvršavanja tih prava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>
              <a:buNone/>
            </a:pPr>
            <a:endParaRPr lang="hr-H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Vlasništvo obvezuje i vlasnik je dužan pridonositi općem dobru, pa je općenito prilikom izvršavanja svoga prava dužan postupati obzirno prema općim i tuđim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interesima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(u konkretnom slučaju protivno interesu jedinica lokalne samouprave) koji nisu protivni njegovu pravu, a osobito vlasnik se, a ni itko drugi, ne smije služiti svojim pravom s jedinim ciljem da drugome šteti ili da ga smeta (značajne štete u vidu </a:t>
            </a:r>
            <a:r>
              <a:rPr lang="hr-H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izmaklih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prihoda za jedinicu lokalne samouprave).</a:t>
            </a:r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Zakonom o lokalnoj i područnoj (regionalnoj) samoupravi (»Narodne novine«, br. 19/13)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kojim se uređuju jedinice lokalne samouprave i jedinice područne (regionalne)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samouprave, člankom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19. između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ostalog, propisano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je da općine i gradovi u svom samoupravnom djelokrugu obavljaju poslove lokalnog značaja kojima se neposredno ostvaruju potrebe građana, a koji nisu Ustavom ili zakonom dodijeljeni državnim tijelima i to osobito poslove koji se odnose između ostalog na: uređenje naselja i stanovanje, prostorno i urbanističko planiranje,  komunalno gospodarstvo, promet na svom području i drugo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>
              <a:buNone/>
            </a:pPr>
            <a:endParaRPr lang="hr-HR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Zakon </a:t>
            </a:r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 komunalnom gospodarstvu, u članku 22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definirano je što je komunalna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naknada.</a:t>
            </a:r>
            <a:endParaRPr lang="hr-H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hr-H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Autofit/>
          </a:bodyPr>
          <a:lstStyle/>
          <a:p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je prihod proračuna jedinice lokalne samouprave a sredstva komunalne naknade namijenjena su financiranju obavljanja komunalnih djelatnosti kao što su: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odvodnja atmosferskih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voda,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održavanje čistoće u dijelu koji se odnosi na čišćenje javnih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površina,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održavanje javnih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površina,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održavanje nerazvrstanih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cesta,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održavanje groblja i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krematorija,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javna rasvjeta.</a:t>
            </a:r>
          </a:p>
          <a:p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Nadalje, istim člankom propisano je tko je obveznik plaćanja komunalne naknade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– a 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su vlasnici, odnosno korisnici: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stambenog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prostora,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poslovnog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prostora,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garažnog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prostora,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građevnog zemljišta koje služi u svrhu obavljanja poslovne 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djelatnosti,</a:t>
            </a:r>
          </a:p>
          <a:p>
            <a:pPr lvl="1">
              <a:buFont typeface="Wingdings" pitchFamily="2" charset="2"/>
              <a:buChar char="Ø"/>
            </a:pP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hr-HR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neizgrađenoga građevnog zemljišta.</a:t>
            </a:r>
          </a:p>
          <a:p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16552" y="16288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Iz prednje navedenog razvidno je da odredba članka 19. Zakona o upravljanju i raspolaganju imovinom u vlasništvu Republike Hrvatske automatizmom onemogućuje jedinice lokalne samouprave u provedbi zakona i drugih propisa koji reguliraju djelatnost jedinice lokalne samouprave napose Zakona o lokalnoj i područnoj (regionalnoj) samoupravi, Zakona o komunalnom gospodarstvu, Odluke o komunalnoj naknadi u Gradu Kninu i </a:t>
            </a:r>
            <a:r>
              <a:rPr lang="hr-H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dr</a:t>
            </a:r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u dijelovima koji se odnose na utvrđivanje obveznika komunalne naknade a potom i naplate naknade s te osnove. </a:t>
            </a:r>
            <a:endParaRPr lang="hr-H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hr-H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Nedvojbeno je da se ovim država stavlja u znatno povoljniji položaj u odnosu na druge vlasnik/korisnike nekretnina. </a:t>
            </a:r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16552" y="16288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 ovaj način država dodatno osiromašuje ionako nedostatne prihode lokalnim samoupravama za obavljanje komunalnih djelatnosti i zasigurno se može reći da se ovakvim odredbama uvodi na neki način centralizacija ali i onemogućavanje jedinice lokalne samouprave da u potpunosti i na jednoj društveno prihvatljivoj razini izvršava poslove iz svog zakonskog djelokruga zbog značajne uskrate financijskih prihoda s jedne strane (oslobađanje od plaćanja komunalne naknade za državne nekretnine) i istovremenog nametanja drugih obveza od strane države kao što su odnedavni ulazak JLS u sustav PDV-a .</a:t>
            </a:r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KOMUNALNA NAKNADA KAO PRIHOD GRADOVA U ODNOSU NA OBJEKTE U VLASNIŠTVU REPUBLIKE HRVATSKE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16552" y="16288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Uzimajući u obzir prednje navedeno, opravdanim držimo da je nužno potrebno da se žurno pokrene postupak za brisanje odredbe članaka 19. Zakona o upravljanju i raspolaganju imovinom u vlasništvu Republike Hrvatske („Narodne Novine, br. 94/13)  jer je ista protivna brojnim drugim pozitivnim zakonima, stavlja državu u povoljniji položaj u odnosu na druge vlasnike nekretnina a nanosi se i značajna šteta proračunima jedinica lokalne samouprave u visu uskrate pripadajućih prihoda s naslova komunalne naknade.</a:t>
            </a:r>
          </a:p>
          <a:p>
            <a:pPr algn="just"/>
            <a:endParaRPr lang="hr-H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đanski">
  <a:themeElements>
    <a:clrScheme name="Građan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Građan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rađan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</TotalTime>
  <Words>878</Words>
  <Application>Microsoft Office PowerPoint</Application>
  <PresentationFormat>Prikaz na zaslonu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Građanski</vt:lpstr>
      <vt:lpstr>KOMUNALNA NAKNADA KAO PRIHOD GRADOVA U ODNOSU NA OBJEKTE U VLASNIŠTVU REPUBLIKE HRVATSKE</vt:lpstr>
      <vt:lpstr>KOMUNALNA NAKNADA KAO PRIHOD GRADOVA U ODNOSU NA OBJEKTE U VLASNIŠTVU REPUBLIKE HRVATSKE</vt:lpstr>
      <vt:lpstr>KOMUNALNA NAKNADA KAO PRIHOD GRADOVA U ODNOSU NA OBJEKTE U VLASNIŠTVU REPUBLIKE HRVATSKE</vt:lpstr>
      <vt:lpstr>KOMUNALNA NAKNADA KAO PRIHOD GRADOVA U ODNOSU NA OBJEKTE U VLASNIŠTVU REPUBLIKE HRVATSKE</vt:lpstr>
      <vt:lpstr>KOMUNALNA NAKNADA KAO PRIHOD GRADOVA U ODNOSU NA OBJEKTE U VLASNIŠTVU REPUBLIKE HRVATSKE</vt:lpstr>
      <vt:lpstr>KOMUNALNA NAKNADA KAO PRIHOD GRADOVA U ODNOSU NA OBJEKTE U VLASNIŠTVU REPUBLIKE HRVATSKE</vt:lpstr>
      <vt:lpstr>KOMUNALNA NAKNADA KAO PRIHOD GRADOVA U ODNOSU NA OBJEKTE U VLASNIŠTVU REPUBLIKE HRVATSKE</vt:lpstr>
      <vt:lpstr>KOMUNALNA NAKNADA KAO PRIHOD GRADOVA U ODNOSU NA OBJEKTE U VLASNIŠTVU REPUBLIKE HRVATSKE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KOMUNALNA NAKNADA KAO PRIHOD GRADOVA U ODNOSU NA OBJEKTE U VLASNIŠTVU REPUBLIKE HRVATSKE</dc:title>
  <dc:creator>korisnik</dc:creator>
  <cp:lastModifiedBy>korisnik</cp:lastModifiedBy>
  <cp:revision>5</cp:revision>
  <dcterms:created xsi:type="dcterms:W3CDTF">2014-05-12T12:30:29Z</dcterms:created>
  <dcterms:modified xsi:type="dcterms:W3CDTF">2014-05-12T13:16:07Z</dcterms:modified>
</cp:coreProperties>
</file>