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797675" cy="992663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5563ACA-865A-42D1-B573-A27D24177162}" type="datetimeFigureOut">
              <a:rPr lang="hr-HR" smtClean="0"/>
              <a:pPr/>
              <a:t>13.5.2014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0EE51-7B16-44C0-8341-AA3DCAE03ED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59632" y="1556792"/>
            <a:ext cx="7772400" cy="3697026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UPIS U GRUNTOVNE KNJIGE JAVNIH CESTA</a:t>
            </a:r>
            <a:br>
              <a:rPr lang="hr-HR" dirty="0" smtClean="0"/>
            </a:br>
            <a:r>
              <a:rPr lang="hr-HR" dirty="0" smtClean="0"/>
              <a:t> NA UPRAVLJANJE HRVATSKIM CESTAMA I ŽUPANIJSKIM UPRAVAMA ZA CESTE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CESTE U RH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Bile su upisane kao:</a:t>
            </a:r>
          </a:p>
          <a:p>
            <a:pPr lvl="1"/>
            <a:r>
              <a:rPr lang="hr-HR" dirty="0" smtClean="0"/>
              <a:t>društveno vlasništvo</a:t>
            </a:r>
          </a:p>
          <a:p>
            <a:pPr lvl="1"/>
            <a:r>
              <a:rPr lang="hr-HR" dirty="0" smtClean="0"/>
              <a:t>javno dobro - putovi u općoj upotrebi</a:t>
            </a:r>
          </a:p>
          <a:p>
            <a:pPr lvl="1"/>
            <a:endParaRPr lang="hr-HR" dirty="0"/>
          </a:p>
          <a:p>
            <a:r>
              <a:rPr lang="hr-HR" dirty="0" smtClean="0"/>
              <a:t>Zakon o javnim cestama </a:t>
            </a:r>
          </a:p>
          <a:p>
            <a:pPr>
              <a:buNone/>
            </a:pPr>
            <a:r>
              <a:rPr lang="hr-HR" dirty="0" smtClean="0"/>
              <a:t>  Općinsko državno odvjetništvo predlaže upis:</a:t>
            </a:r>
          </a:p>
          <a:p>
            <a:pPr lvl="1"/>
            <a:r>
              <a:rPr lang="hr-HR" dirty="0" smtClean="0"/>
              <a:t>javne ceste pod upravom Hrvatskih cesta</a:t>
            </a:r>
          </a:p>
          <a:p>
            <a:pPr lvl="1"/>
            <a:r>
              <a:rPr lang="hr-HR" dirty="0" smtClean="0"/>
              <a:t>javne ceste pod </a:t>
            </a:r>
            <a:r>
              <a:rPr lang="hr-HR" smtClean="0"/>
              <a:t>upravom </a:t>
            </a:r>
            <a:r>
              <a:rPr lang="hr-HR" smtClean="0"/>
              <a:t>Županijskih </a:t>
            </a:r>
            <a:r>
              <a:rPr lang="hr-HR" dirty="0" smtClean="0"/>
              <a:t>uprava za ceste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692696"/>
            <a:ext cx="7499176" cy="5433467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Da bi se upisala cesta kao građevina sa zemljišnim pojasom sa obje strane ceste potrebnim za nesmetano održavanje: </a:t>
            </a:r>
          </a:p>
          <a:p>
            <a:pPr lvl="1">
              <a:lnSpc>
                <a:spcPct val="150000"/>
              </a:lnSpc>
            </a:pPr>
            <a:r>
              <a:rPr lang="hr-HR" dirty="0" smtClean="0"/>
              <a:t>bilo je potrebno utvrditi stanje na terenu</a:t>
            </a:r>
          </a:p>
          <a:p>
            <a:pPr lvl="1"/>
            <a:r>
              <a:rPr lang="hr-HR" dirty="0" smtClean="0"/>
              <a:t>napraviti geodetske snimke i elaborate.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 smtClean="0"/>
              <a:t>Umjesto gore navedenog:</a:t>
            </a:r>
          </a:p>
          <a:p>
            <a:pPr lvl="1"/>
            <a:r>
              <a:rPr lang="hr-HR" dirty="0" smtClean="0"/>
              <a:t>prenose se cijele čestice</a:t>
            </a:r>
          </a:p>
          <a:p>
            <a:pPr lvl="1"/>
            <a:r>
              <a:rPr lang="hr-HR" dirty="0" smtClean="0"/>
              <a:t>cijeli zemljišno-knjižni ulošci</a:t>
            </a:r>
          </a:p>
          <a:p>
            <a:pPr lvl="1"/>
            <a:r>
              <a:rPr lang="hr-HR" dirty="0" smtClean="0"/>
              <a:t>bez prethodne provjere</a:t>
            </a:r>
          </a:p>
          <a:p>
            <a:pPr lvl="1"/>
            <a:endParaRPr lang="hr-HR" dirty="0" smtClean="0"/>
          </a:p>
          <a:p>
            <a:pPr lvl="1"/>
            <a:endParaRPr lang="hr-HR" dirty="0" smtClean="0"/>
          </a:p>
          <a:p>
            <a:endParaRPr lang="hr-HR" dirty="0" smtClean="0"/>
          </a:p>
          <a:p>
            <a:pPr lvl="1"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548680"/>
            <a:ext cx="7725544" cy="557748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hr-HR" dirty="0" smtClean="0"/>
              <a:t>Pod upravom Županijske uprave za ceste upisan je trg u Križevcima:</a:t>
            </a:r>
          </a:p>
          <a:p>
            <a:pPr lvl="1">
              <a:lnSpc>
                <a:spcPct val="170000"/>
              </a:lnSpc>
            </a:pPr>
            <a:r>
              <a:rPr lang="hr-HR" dirty="0" smtClean="0"/>
              <a:t>županijska cesta dijeli ga na dva dijela </a:t>
            </a:r>
          </a:p>
          <a:p>
            <a:pPr lvl="1"/>
            <a:r>
              <a:rPr lang="hr-HR" dirty="0" smtClean="0"/>
              <a:t>2007. kompletno rekonstruiran (na trošak grada)</a:t>
            </a:r>
          </a:p>
          <a:p>
            <a:pPr lvl="1"/>
            <a:r>
              <a:rPr lang="hr-HR" dirty="0" smtClean="0"/>
              <a:t>promijenjena infrastruktura</a:t>
            </a:r>
          </a:p>
          <a:p>
            <a:pPr lvl="1"/>
            <a:r>
              <a:rPr lang="hr-HR" dirty="0" smtClean="0"/>
              <a:t>uređene zelene i asfaltne površine</a:t>
            </a:r>
          </a:p>
          <a:p>
            <a:pPr lvl="1"/>
            <a:r>
              <a:rPr lang="hr-HR" dirty="0" smtClean="0"/>
              <a:t>uređen promet u mirovanju</a:t>
            </a:r>
          </a:p>
          <a:p>
            <a:pPr lvl="1"/>
            <a:endParaRPr lang="hr-HR" dirty="0"/>
          </a:p>
          <a:p>
            <a:r>
              <a:rPr lang="hr-HR" dirty="0"/>
              <a:t>G</a:t>
            </a:r>
            <a:r>
              <a:rPr lang="hr-HR" dirty="0" smtClean="0"/>
              <a:t>dje državne ceste dijele na dva dijela parkove ili se s jedne i druge strane nalaze nogostupi,  i parkovi i nogostupi upisani su pod upravom Hrvatskih cesta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332656"/>
            <a:ext cx="7499176" cy="612068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hr-HR" dirty="0" smtClean="0"/>
              <a:t>U gradovima se javlja problem:</a:t>
            </a:r>
          </a:p>
          <a:p>
            <a:pPr lvl="1">
              <a:lnSpc>
                <a:spcPct val="110000"/>
              </a:lnSpc>
            </a:pPr>
            <a:r>
              <a:rPr lang="hr-HR" dirty="0" smtClean="0"/>
              <a:t>kod upravljanja i održavanja trgova i parkova kao javnih površina</a:t>
            </a:r>
          </a:p>
          <a:p>
            <a:pPr lvl="1">
              <a:lnSpc>
                <a:spcPct val="110000"/>
              </a:lnSpc>
            </a:pPr>
            <a:r>
              <a:rPr lang="hr-HR" dirty="0" smtClean="0"/>
              <a:t>javne manifestacije na trgu</a:t>
            </a:r>
          </a:p>
          <a:p>
            <a:pPr lvl="1">
              <a:lnSpc>
                <a:spcPct val="110000"/>
              </a:lnSpc>
            </a:pPr>
            <a:r>
              <a:rPr lang="hr-HR" dirty="0" smtClean="0"/>
              <a:t>grad izdaje rješenja kojima odobrava manifestacije na površinama koje nisu njegove</a:t>
            </a:r>
          </a:p>
          <a:p>
            <a:pPr lvl="1">
              <a:lnSpc>
                <a:spcPct val="110000"/>
              </a:lnSpc>
            </a:pPr>
            <a:r>
              <a:rPr lang="hr-HR" dirty="0" smtClean="0"/>
              <a:t>lokalna samouprava troši sredstva za održavanje javnih površina ( koje nisu upisane kao  njihovo vlasništvo)</a:t>
            </a:r>
          </a:p>
          <a:p>
            <a:pPr lvl="2"/>
            <a:endParaRPr lang="hr-HR" dirty="0" smtClean="0"/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REKONSTRUKCIJA JAVNIH POVRŠINA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03648" y="1556792"/>
            <a:ext cx="7498080" cy="4800600"/>
          </a:xfrm>
        </p:spPr>
        <p:txBody>
          <a:bodyPr>
            <a:normAutofit/>
          </a:bodyPr>
          <a:lstStyle/>
          <a:p>
            <a:pPr marL="596646" lvl="1" indent="-514350">
              <a:spcBef>
                <a:spcPts val="600"/>
              </a:spcBef>
              <a:buSzPct val="80000"/>
              <a:buFont typeface="+mj-lt"/>
              <a:buAutoNum type="arabicPeriod"/>
            </a:pPr>
            <a:r>
              <a:rPr lang="hr-HR" dirty="0" smtClean="0"/>
              <a:t>Otežano dobivanje dokumentacije</a:t>
            </a:r>
          </a:p>
          <a:p>
            <a:pPr marL="596646" lvl="1" indent="-514350">
              <a:spcBef>
                <a:spcPts val="600"/>
              </a:spcBef>
              <a:buSzPct val="80000"/>
              <a:buFont typeface="+mj-lt"/>
              <a:buAutoNum type="arabicPeriod"/>
            </a:pPr>
            <a:r>
              <a:rPr lang="hr-HR" dirty="0" smtClean="0"/>
              <a:t>Građevinska dozvola</a:t>
            </a:r>
          </a:p>
          <a:p>
            <a:pPr marL="596646" lvl="1" indent="-514350">
              <a:spcBef>
                <a:spcPts val="600"/>
              </a:spcBef>
              <a:buSzPct val="80000"/>
              <a:buFont typeface="+mj-lt"/>
              <a:buAutoNum type="arabicPeriod"/>
            </a:pPr>
            <a:r>
              <a:rPr lang="hr-HR" dirty="0" smtClean="0"/>
              <a:t>Ugovor o pravu građenja </a:t>
            </a:r>
          </a:p>
          <a:p>
            <a:pPr marL="596646" lvl="1" indent="-514350">
              <a:spcBef>
                <a:spcPts val="600"/>
              </a:spcBef>
              <a:buSzPct val="80000"/>
              <a:buFont typeface="+mj-lt"/>
              <a:buAutoNum type="arabicPeriod"/>
            </a:pPr>
            <a:r>
              <a:rPr lang="hr-HR" dirty="0" smtClean="0"/>
              <a:t>Ishoditi od Županijske uprave za ceste ili Hrvatskih cesta što poskupljuje i produljuje rok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31640" y="548680"/>
            <a:ext cx="7355160" cy="5577483"/>
          </a:xfrm>
        </p:spPr>
        <p:txBody>
          <a:bodyPr/>
          <a:lstStyle/>
          <a:p>
            <a:pPr algn="just"/>
            <a:r>
              <a:rPr lang="hr-HR" dirty="0" smtClean="0"/>
              <a:t>Kada jedinice lokalne samouprave vrše upis u gruntovne knjige nerazvrstanih cesta temeljem Zakona o cestama. </a:t>
            </a:r>
          </a:p>
          <a:p>
            <a:pPr algn="just"/>
            <a:r>
              <a:rPr lang="hr-HR" dirty="0" smtClean="0"/>
              <a:t>U slučaju da ceste nisu točno razgraničene upis se odbija.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368152"/>
          </a:xfrm>
        </p:spPr>
        <p:txBody>
          <a:bodyPr>
            <a:noAutofit/>
          </a:bodyPr>
          <a:lstStyle/>
          <a:p>
            <a:r>
              <a:rPr lang="hr-HR" sz="3600" dirty="0" smtClean="0"/>
              <a:t>KAKO VRATITI TRGOVE, NOGOSTUPE I PARKOVE NA UPRAVLJANJE GRADOVIMA?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/>
          <a:lstStyle/>
          <a:p>
            <a:r>
              <a:rPr lang="hr-HR" dirty="0" smtClean="0"/>
              <a:t>Putem Državnog odvjetništva</a:t>
            </a:r>
          </a:p>
          <a:p>
            <a:r>
              <a:rPr lang="hr-HR" dirty="0"/>
              <a:t>M</a:t>
            </a:r>
            <a:r>
              <a:rPr lang="hr-HR" dirty="0" smtClean="0"/>
              <a:t>irnim rješavanjem spora</a:t>
            </a:r>
          </a:p>
          <a:p>
            <a:r>
              <a:rPr lang="hr-HR" dirty="0" smtClean="0"/>
              <a:t>Geodetske snimke i elaborati</a:t>
            </a:r>
          </a:p>
          <a:p>
            <a:r>
              <a:rPr lang="hr-HR" dirty="0" smtClean="0"/>
              <a:t>Skup postupak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19672" y="359898"/>
            <a:ext cx="7219528" cy="2205006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Hvala na pozornosti!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163</TotalTime>
  <Words>278</Words>
  <Application>Microsoft Office PowerPoint</Application>
  <PresentationFormat>Prikaz na zaslonu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Solsticij</vt:lpstr>
      <vt:lpstr>         UPIS U GRUNTOVNE KNJIGE JAVNIH CESTA  NA UPRAVLJANJE HRVATSKIM CESTAMA I ŽUPANIJSKIM UPRAVAMA ZA CESTE </vt:lpstr>
      <vt:lpstr>CESTE U RH</vt:lpstr>
      <vt:lpstr>Slajd 3</vt:lpstr>
      <vt:lpstr>Slajd 4</vt:lpstr>
      <vt:lpstr>Slajd 5</vt:lpstr>
      <vt:lpstr>REKONSTRUKCIJA JAVNIH POVRŠINA</vt:lpstr>
      <vt:lpstr>Slajd 7</vt:lpstr>
      <vt:lpstr>KAKO VRATITI TRGOVE, NOGOSTUPE I PARKOVE NA UPRAVLJANJE GRADOVIMA?</vt:lpstr>
      <vt:lpstr> Hvala na pozornosti!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 U GRUNTOVNE KNJIGE JAVNIH CESTA NA UPRAVLJANJE HRVATSKIM CESTAMA I ŽUPANIJSKIM UPRAVAMA ZA CESTE</dc:title>
  <dc:creator>daktilo.pc1</dc:creator>
  <cp:lastModifiedBy>daktilo.pc1</cp:lastModifiedBy>
  <cp:revision>19</cp:revision>
  <dcterms:created xsi:type="dcterms:W3CDTF">2014-05-09T09:13:58Z</dcterms:created>
  <dcterms:modified xsi:type="dcterms:W3CDTF">2014-05-13T10:15:06Z</dcterms:modified>
</cp:coreProperties>
</file>