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4"/>
  </p:notesMasterIdLst>
  <p:sldIdLst>
    <p:sldId id="347" r:id="rId2"/>
    <p:sldId id="364" r:id="rId3"/>
    <p:sldId id="382" r:id="rId4"/>
    <p:sldId id="383" r:id="rId5"/>
    <p:sldId id="385" r:id="rId6"/>
    <p:sldId id="384" r:id="rId7"/>
    <p:sldId id="387" r:id="rId8"/>
    <p:sldId id="386" r:id="rId9"/>
    <p:sldId id="379" r:id="rId10"/>
    <p:sldId id="380" r:id="rId11"/>
    <p:sldId id="346" r:id="rId12"/>
    <p:sldId id="363" r:id="rId13"/>
  </p:sldIdLst>
  <p:sldSz cx="9144000" cy="6858000" type="screen4x3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>
        <p:scale>
          <a:sx n="75" d="100"/>
          <a:sy n="75" d="100"/>
        </p:scale>
        <p:origin x="-1824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83C9FA-9FB3-4CC7-809C-50D31CF0E775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8C61396-F4F4-4CAD-9DDE-7FEC38998215}" type="pres">
      <dgm:prSet presAssocID="{9583C9FA-9FB3-4CC7-809C-50D31CF0E77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</dgm:ptLst>
  <dgm:cxnLst>
    <dgm:cxn modelId="{1B10FD88-9C73-4826-B05F-9E834A9225F1}" type="presOf" srcId="{9583C9FA-9FB3-4CC7-809C-50D31CF0E775}" destId="{08C61396-F4F4-4CAD-9DDE-7FEC38998215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AF203F-453F-4B5A-A25A-5F337DA6EFD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751DBF9-F5C0-4646-8D6A-20D304D1E556}" type="pres">
      <dgm:prSet presAssocID="{91AF203F-453F-4B5A-A25A-5F337DA6EF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</dgm:ptLst>
  <dgm:cxnLst>
    <dgm:cxn modelId="{559E3333-E2CC-41FB-BD40-B402600347EE}" type="presOf" srcId="{91AF203F-453F-4B5A-A25A-5F337DA6EFD9}" destId="{8751DBF9-F5C0-4646-8D6A-20D304D1E55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E72F6-6C6A-4E6F-AB80-0B99345AEE35}" type="datetimeFigureOut">
              <a:rPr lang="hr-HR" smtClean="0"/>
              <a:pPr/>
              <a:t>12.5.2014.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3DE8E-40A0-42BF-8D7E-2597F208C36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8315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3DE8E-40A0-42BF-8D7E-2597F208C365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6444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3DE8E-40A0-42BF-8D7E-2597F208C365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5540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Sva</a:t>
            </a:r>
            <a:r>
              <a:rPr lang="hr-HR" baseline="0" dirty="0" smtClean="0"/>
              <a:t> dosadašnja mišljenja su išla za tim da „raspolaganje ostalom imovinom” u stvari  znači „drugi oblici raspolaganja nekretninama, pokretninama i ostalom imovinom”, iako zakon propisuje OTUĐENJE i STJECANJE NEKRETNINA I POKRETNINA.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3DE8E-40A0-42BF-8D7E-2597F208C365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9069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6C459700-21D1-42A1-85C3-20600F92C17F}" type="slidenum">
              <a:rPr lang="en-US" altLang="x-none" smtClean="0">
                <a:latin typeface="Arial" charset="0"/>
              </a:rPr>
              <a:pPr eaLnBrk="1" hangingPunct="1"/>
              <a:t>7</a:t>
            </a:fld>
            <a:endParaRPr lang="en-US" altLang="x-none" dirty="0" smtClean="0">
              <a:latin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r-HR" altLang="x-none" dirty="0" smtClean="0"/>
              <a:t> </a:t>
            </a:r>
            <a:endParaRPr lang="en-US" altLang="x-non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r-HR" altLang="sr-Latn-RS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6A70E4-C6BE-4ECD-BA80-3E2FFA3D5F99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Lokalna odgovorna i transparentna uprava i samouprava-</a:t>
            </a:r>
            <a:r>
              <a:rPr lang="hr-H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ISTRAŽIVANJE 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koje provodi GONG  s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pratnerima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3DE8E-40A0-42BF-8D7E-2597F208C365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5179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685817" indent="-263776" defTabSz="91442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55103" indent="-211021" defTabSz="91442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477145" indent="-211021" defTabSz="91442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899186" indent="-211021" defTabSz="91442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21227" indent="-211021" defTabSz="91442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743269" indent="-211021" defTabSz="91442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165310" indent="-211021" defTabSz="91442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587351" indent="-211021" defTabSz="91442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354FA7E-F0D6-40AC-A108-A478178A5434}" type="slidenum">
              <a:rPr lang="hr-HR" altLang="x-none" sz="1200"/>
              <a:pPr eaLnBrk="1" hangingPunct="1">
                <a:spcBef>
                  <a:spcPct val="0"/>
                </a:spcBef>
              </a:pPr>
              <a:t>12</a:t>
            </a:fld>
            <a:endParaRPr lang="hr-HR" altLang="x-none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x-non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D0F4-C30A-49C8-9B10-791B95A55437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625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A5AB2-4802-4169-AB20-E827FA6077D1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42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DBF3A-DB7C-4DF0-99B1-E2B2E6078F83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34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9BDD-E092-4F41-9293-4ED74FACD68D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01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817E-20F1-4868-9192-49567716650F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084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A873-204B-44C0-9C27-C532F0D2195E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0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79DFC-B02B-4599-B45E-31CFAB3C3E5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05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3AB29-D646-4A76-987A-5FFF73129052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1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ADD6-43A1-4C38-8EB1-617EC6E5CFD5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EFF0-5C4E-417E-BFD3-A5217B61644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66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870E-2CCF-4F9B-8EC0-921EF04E6D70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730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29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A43BB3-1E47-477C-8C1A-90484D82131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5/12/2014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359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>
                <a:alpha val="29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3024335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600" b="0" dirty="0" smtClean="0">
                <a:solidFill>
                  <a:schemeClr val="bg1"/>
                </a:solidFill>
                <a:effectLst/>
              </a:rPr>
              <a:t>    OVLASTI GRADONAČELNIKA I GRADSKOG VIJEĆA U VEZI S RASPOLAGANJEM IMOVINOM I NORMATIVNI OKVIR LOKALNE SAMOUPRAVE U KONTEKSTU IMOVINE </a:t>
            </a:r>
            <a:br>
              <a:rPr lang="hr-HR" sz="3600" b="0" dirty="0" smtClean="0">
                <a:solidFill>
                  <a:schemeClr val="bg1"/>
                </a:solidFill>
                <a:effectLst/>
              </a:rPr>
            </a:br>
            <a:r>
              <a:rPr lang="hr-HR" sz="3600" b="0" dirty="0" smtClean="0">
                <a:solidFill>
                  <a:schemeClr val="bg1"/>
                </a:solidFill>
                <a:effectLst/>
              </a:rPr>
              <a:t>PREGLED PROPISA I PREGLED PRAKSE</a:t>
            </a:r>
            <a:br>
              <a:rPr lang="hr-HR" sz="3600" b="0" dirty="0" smtClean="0">
                <a:solidFill>
                  <a:schemeClr val="bg1"/>
                </a:solidFill>
                <a:effectLst/>
              </a:rPr>
            </a:br>
            <a:r>
              <a:rPr lang="hr-HR" sz="3600" b="0" dirty="0" smtClean="0">
                <a:solidFill>
                  <a:schemeClr val="bg1"/>
                </a:solidFill>
                <a:effectLst/>
              </a:rPr>
              <a:t>  </a:t>
            </a:r>
            <a:endParaRPr lang="hr-HR" sz="3600" b="0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67544" y="4149080"/>
            <a:ext cx="8424936" cy="2592288"/>
          </a:xfrm>
        </p:spPr>
        <p:txBody>
          <a:bodyPr/>
          <a:lstStyle/>
          <a:p>
            <a:pPr algn="ctr"/>
            <a:r>
              <a:rPr lang="hr-HR" dirty="0" smtClean="0">
                <a:solidFill>
                  <a:schemeClr val="accent4">
                    <a:lumMod val="10000"/>
                  </a:schemeClr>
                </a:solidFill>
                <a:effectLst/>
                <a:latin typeface="+mj-lt"/>
              </a:rPr>
              <a:t>Skupština Udruge Gradova Republike Hrvatske</a:t>
            </a:r>
          </a:p>
          <a:p>
            <a:pPr algn="ctr"/>
            <a:endParaRPr lang="hr-HR" dirty="0" smtClean="0">
              <a:solidFill>
                <a:schemeClr val="accent4">
                  <a:lumMod val="10000"/>
                </a:schemeClr>
              </a:solidFill>
              <a:effectLst/>
              <a:latin typeface="+mj-lt"/>
            </a:endParaRPr>
          </a:p>
          <a:p>
            <a:pPr algn="ctr"/>
            <a:r>
              <a:rPr lang="hr-HR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Hotel </a:t>
            </a:r>
            <a:r>
              <a:rPr lang="hr-HR" dirty="0" err="1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Sheraton</a:t>
            </a:r>
            <a:r>
              <a:rPr lang="hr-HR" dirty="0" smtClean="0">
                <a:solidFill>
                  <a:schemeClr val="accent4">
                    <a:lumMod val="10000"/>
                  </a:schemeClr>
                </a:solidFill>
                <a:latin typeface="+mj-lt"/>
              </a:rPr>
              <a:t>, Zagreb, 14.05.2014.</a:t>
            </a:r>
            <a:r>
              <a:rPr lang="hr-HR" dirty="0" smtClean="0">
                <a:solidFill>
                  <a:schemeClr val="accent4">
                    <a:lumMod val="10000"/>
                  </a:schemeClr>
                </a:solidFill>
                <a:effectLst/>
                <a:latin typeface="+mj-lt"/>
              </a:rPr>
              <a:t> </a:t>
            </a:r>
            <a:endParaRPr lang="pl-PL" sz="2800" dirty="0" smtClean="0">
              <a:solidFill>
                <a:schemeClr val="accent4">
                  <a:lumMod val="10000"/>
                </a:schemeClr>
              </a:solidFill>
              <a:effectLst/>
              <a:latin typeface="+mj-lt"/>
            </a:endParaRPr>
          </a:p>
        </p:txBody>
      </p:sp>
      <p:pic>
        <p:nvPicPr>
          <p:cNvPr id="6145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901907" cy="103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8958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hr-HR" sz="3600" dirty="0" smtClean="0"/>
              <a:t>        </a:t>
            </a:r>
            <a:r>
              <a:rPr lang="hr-HR" sz="3600" dirty="0" smtClean="0">
                <a:solidFill>
                  <a:schemeClr val="tx1"/>
                </a:solidFill>
              </a:rPr>
              <a:t>Pravila </a:t>
            </a:r>
            <a:r>
              <a:rPr lang="hr-HR" sz="3600" dirty="0">
                <a:solidFill>
                  <a:schemeClr val="tx1"/>
                </a:solidFill>
              </a:rPr>
              <a:t>za vlasništvo Republike Hrvatske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rgbClr val="0070C0"/>
                </a:solidFill>
              </a:rPr>
              <a:t>– </a:t>
            </a:r>
            <a:r>
              <a:rPr lang="hr-HR" dirty="0"/>
              <a:t>osnivanje prava služnosti na nekretnini</a:t>
            </a:r>
          </a:p>
          <a:p>
            <a:pPr marL="0" indent="0">
              <a:buNone/>
            </a:pPr>
            <a:r>
              <a:rPr lang="hr-HR" dirty="0"/>
              <a:t>– razvrgnuće suvlasničke zajednice nekretnina</a:t>
            </a:r>
          </a:p>
          <a:p>
            <a:pPr marL="0" indent="0">
              <a:buNone/>
            </a:pPr>
            <a:r>
              <a:rPr lang="hr-HR" dirty="0"/>
              <a:t>– zajedničku izgradnju ili financiranje izgradnje i</a:t>
            </a:r>
          </a:p>
          <a:p>
            <a:pPr marL="0" indent="0">
              <a:buNone/>
            </a:pPr>
            <a:r>
              <a:rPr lang="hr-HR" dirty="0"/>
              <a:t>– druge načine raspolaganja.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17" y="186133"/>
            <a:ext cx="901907" cy="103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99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27038"/>
            <a:ext cx="8893175" cy="769937"/>
          </a:xfrm>
          <a:noFill/>
        </p:spPr>
        <p:txBody>
          <a:bodyPr/>
          <a:lstStyle/>
          <a:p>
            <a:pPr algn="ctr" eaLnBrk="1" hangingPunct="1"/>
            <a:r>
              <a:rPr lang="hr-HR" altLang="x-none" sz="3600" b="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PRIJEDLOG</a:t>
            </a:r>
          </a:p>
        </p:txBody>
      </p:sp>
      <p:sp>
        <p:nvSpPr>
          <p:cNvPr id="16388" name="Subtitle 6"/>
          <p:cNvSpPr>
            <a:spLocks noGrp="1"/>
          </p:cNvSpPr>
          <p:nvPr>
            <p:ph type="subTitle" idx="1"/>
          </p:nvPr>
        </p:nvSpPr>
        <p:spPr>
          <a:xfrm>
            <a:off x="251520" y="1556792"/>
            <a:ext cx="8280920" cy="4896544"/>
          </a:xfrm>
        </p:spPr>
        <p:txBody>
          <a:bodyPr>
            <a:normAutofit/>
          </a:bodyPr>
          <a:lstStyle/>
          <a:p>
            <a:pPr marL="971550" indent="-457200" algn="just" defTabSz="450000"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hr-HR" altLang="x-none" sz="3200" dirty="0" smtClean="0">
                <a:solidFill>
                  <a:schemeClr val="bg1"/>
                </a:solidFill>
                <a:latin typeface="+mj-lt"/>
              </a:rPr>
              <a:t>Izmijeniti i dopuniti čl. 48. Zakon o lokalnoj i područnoj (regionalnoj) samoupravi uz odgovarajuću primjenu odredaba Zakona o upravljanju i raspolaganju imovinom u vlasništvu Republike Hrvatske</a:t>
            </a:r>
          </a:p>
          <a:p>
            <a:pPr marL="971550" indent="-457200" algn="just" defTabSz="450000"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hr-HR" altLang="x-none" sz="3200" dirty="0" smtClean="0">
                <a:solidFill>
                  <a:schemeClr val="bg1"/>
                </a:solidFill>
                <a:latin typeface="+mj-lt"/>
              </a:rPr>
              <a:t>Terminološki uskladiti propise kojima se uređuje način upravljanja i raspolaganja imovinom u vlasništvu jedinica lokalne i područne (regionalne) samouprave</a:t>
            </a:r>
          </a:p>
        </p:txBody>
      </p:sp>
      <p:graphicFrame>
        <p:nvGraphicFramePr>
          <p:cNvPr id="4" name="Dijagram 3"/>
          <p:cNvGraphicFramePr/>
          <p:nvPr/>
        </p:nvGraphicFramePr>
        <p:xfrm>
          <a:off x="179513" y="3356992"/>
          <a:ext cx="878497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089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5809E06-2E35-4729-BF1F-20D4A705B065}" type="slidenum">
              <a:rPr lang="hr-HR" altLang="x-none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hr-HR" altLang="x-none" sz="140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endParaRPr lang="hr-HR" altLang="x-none" sz="2800" dirty="0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hr-HR" altLang="x-none" sz="1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r-HR" altLang="x-none" sz="6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hr-HR" altLang="x-none" sz="3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r-HR" altLang="x-none" sz="3600" b="1" dirty="0" smtClean="0"/>
              <a:t>Hvala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hr-HR" altLang="x-none" sz="3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r-HR" altLang="x-none" sz="3600" b="1" dirty="0" smtClean="0"/>
              <a:t>na pozornosti!</a:t>
            </a:r>
            <a:endParaRPr lang="hr-HR" altLang="x-none" sz="20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hr-HR" altLang="x-none" sz="20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hr-HR" altLang="x-none" sz="20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r-HR" altLang="x-none" sz="2000" dirty="0" smtClean="0"/>
              <a:t>Helena </a:t>
            </a:r>
            <a:r>
              <a:rPr lang="hr-HR" altLang="x-none" sz="2000" dirty="0" err="1" smtClean="0"/>
              <a:t>Masarić</a:t>
            </a:r>
            <a:r>
              <a:rPr lang="hr-HR" altLang="x-none" sz="2000" dirty="0" smtClean="0"/>
              <a:t>, univ.spec.polit.,</a:t>
            </a:r>
            <a:r>
              <a:rPr lang="hr-HR" altLang="x-none" sz="2000" dirty="0" err="1" smtClean="0"/>
              <a:t>dipl.iur</a:t>
            </a:r>
            <a:r>
              <a:rPr lang="hr-HR" altLang="x-none" sz="2000" dirty="0" smtClean="0"/>
              <a:t>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r-HR" altLang="x-none" sz="2000" dirty="0" smtClean="0"/>
              <a:t>Pročelnica Ureda Grada Opatije</a:t>
            </a:r>
            <a:endParaRPr lang="hr-HR" altLang="x-none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r-HR" altLang="x-none" sz="2000" dirty="0" err="1"/>
              <a:t>h</a:t>
            </a:r>
            <a:r>
              <a:rPr lang="hr-HR" altLang="x-none" sz="2000" dirty="0" err="1" smtClean="0"/>
              <a:t>elena.masaric</a:t>
            </a:r>
            <a:r>
              <a:rPr lang="hr-HR" altLang="x-none" sz="2000" dirty="0" smtClean="0"/>
              <a:t>@</a:t>
            </a:r>
            <a:r>
              <a:rPr lang="hr-HR" altLang="x-none" sz="2000" dirty="0" err="1" smtClean="0"/>
              <a:t>opatija.hr</a:t>
            </a:r>
            <a:endParaRPr lang="hr-HR" altLang="x-none" sz="2000" dirty="0" smtClean="0"/>
          </a:p>
        </p:txBody>
      </p:sp>
      <p:pic>
        <p:nvPicPr>
          <p:cNvPr id="6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0835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pic>
        <p:nvPicPr>
          <p:cNvPr id="55299" name="Rezervirano mjesto sadržaja 3" descr="drveć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250363" cy="6858000"/>
          </a:xfrm>
        </p:spPr>
      </p:pic>
      <p:graphicFrame>
        <p:nvGraphicFramePr>
          <p:cNvPr id="4" name="Dijagram 3"/>
          <p:cNvGraphicFramePr/>
          <p:nvPr/>
        </p:nvGraphicFramePr>
        <p:xfrm>
          <a:off x="107504" y="0"/>
          <a:ext cx="90364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lipsa 5"/>
          <p:cNvSpPr/>
          <p:nvPr/>
        </p:nvSpPr>
        <p:spPr>
          <a:xfrm>
            <a:off x="6875463" y="333375"/>
            <a:ext cx="208915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>
              <a:defRPr/>
            </a:pPr>
            <a:r>
              <a:rPr lang="hr-HR" sz="1400" dirty="0"/>
              <a:t>Zakon o  zaštiti i očuvanju kulturnih dobara</a:t>
            </a:r>
          </a:p>
        </p:txBody>
      </p:sp>
      <p:sp>
        <p:nvSpPr>
          <p:cNvPr id="8" name="Elipsa 7"/>
          <p:cNvSpPr/>
          <p:nvPr/>
        </p:nvSpPr>
        <p:spPr>
          <a:xfrm>
            <a:off x="250825" y="4292600"/>
            <a:ext cx="2089150" cy="1296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hr-HR" sz="1600" dirty="0"/>
              <a:t>Zakon o vlasništvu i drugim stvarnim pravima</a:t>
            </a:r>
          </a:p>
        </p:txBody>
      </p:sp>
      <p:sp>
        <p:nvSpPr>
          <p:cNvPr id="9" name="Elipsa 8"/>
          <p:cNvSpPr/>
          <p:nvPr/>
        </p:nvSpPr>
        <p:spPr>
          <a:xfrm>
            <a:off x="1979613" y="0"/>
            <a:ext cx="2087562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</a:t>
            </a:r>
            <a:r>
              <a:rPr lang="hr-HR" sz="1600" dirty="0" smtClean="0"/>
              <a:t>javno –privatnom partnerstvu</a:t>
            </a:r>
            <a:endParaRPr lang="hr-HR" sz="1600" dirty="0"/>
          </a:p>
        </p:txBody>
      </p:sp>
      <p:sp>
        <p:nvSpPr>
          <p:cNvPr id="10" name="Elipsa 9"/>
          <p:cNvSpPr/>
          <p:nvPr/>
        </p:nvSpPr>
        <p:spPr>
          <a:xfrm>
            <a:off x="250825" y="1196975"/>
            <a:ext cx="208915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proračunu</a:t>
            </a:r>
          </a:p>
        </p:txBody>
      </p:sp>
      <p:sp>
        <p:nvSpPr>
          <p:cNvPr id="11" name="Elipsa 10"/>
          <p:cNvSpPr/>
          <p:nvPr/>
        </p:nvSpPr>
        <p:spPr>
          <a:xfrm>
            <a:off x="4859338" y="2276475"/>
            <a:ext cx="2089150" cy="1296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 najmu stanova</a:t>
            </a:r>
          </a:p>
        </p:txBody>
      </p:sp>
      <p:sp>
        <p:nvSpPr>
          <p:cNvPr id="12" name="Elipsa 11"/>
          <p:cNvSpPr/>
          <p:nvPr/>
        </p:nvSpPr>
        <p:spPr>
          <a:xfrm>
            <a:off x="2268538" y="3068638"/>
            <a:ext cx="2057400" cy="1338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>
              <a:defRPr/>
            </a:pPr>
            <a:r>
              <a:rPr lang="hr-HR" sz="1500" dirty="0"/>
              <a:t> Zakon o zakupu </a:t>
            </a:r>
            <a:r>
              <a:rPr lang="hr-HR" sz="1500" dirty="0" smtClean="0"/>
              <a:t>i kupoprodaji </a:t>
            </a:r>
            <a:r>
              <a:rPr lang="hr-HR" sz="1500" dirty="0" err="1" smtClean="0"/>
              <a:t>pos</a:t>
            </a:r>
            <a:r>
              <a:rPr lang="hr-HR" sz="1500" dirty="0"/>
              <a:t>. prostora</a:t>
            </a:r>
          </a:p>
        </p:txBody>
      </p:sp>
      <p:sp>
        <p:nvSpPr>
          <p:cNvPr id="16" name="Elipsa 15"/>
          <p:cNvSpPr/>
          <p:nvPr/>
        </p:nvSpPr>
        <p:spPr>
          <a:xfrm>
            <a:off x="6732588" y="3789363"/>
            <a:ext cx="2057400" cy="1338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koncesijama</a:t>
            </a:r>
          </a:p>
        </p:txBody>
      </p:sp>
      <p:sp>
        <p:nvSpPr>
          <p:cNvPr id="17" name="Elipsa 16"/>
          <p:cNvSpPr/>
          <p:nvPr/>
        </p:nvSpPr>
        <p:spPr>
          <a:xfrm>
            <a:off x="4356100" y="4221163"/>
            <a:ext cx="2057400" cy="1338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vodama</a:t>
            </a:r>
          </a:p>
        </p:txBody>
      </p:sp>
      <p:sp>
        <p:nvSpPr>
          <p:cNvPr id="18" name="Elipsa 17"/>
          <p:cNvSpPr/>
          <p:nvPr/>
        </p:nvSpPr>
        <p:spPr>
          <a:xfrm>
            <a:off x="2195513" y="5084763"/>
            <a:ext cx="2058987" cy="1338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 lnSpcReduction="10000"/>
          </a:bodyPr>
          <a:lstStyle/>
          <a:p>
            <a:pPr>
              <a:defRPr/>
            </a:pPr>
            <a:r>
              <a:rPr lang="hr-HR" sz="1600" dirty="0"/>
              <a:t>Zakon o prostornom uređenju i gradnji</a:t>
            </a:r>
          </a:p>
        </p:txBody>
      </p:sp>
      <p:sp>
        <p:nvSpPr>
          <p:cNvPr id="19" name="Elipsa 18"/>
          <p:cNvSpPr/>
          <p:nvPr/>
        </p:nvSpPr>
        <p:spPr>
          <a:xfrm>
            <a:off x="2700338" y="1557338"/>
            <a:ext cx="2057400" cy="1338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 Zakon o javnoj nabavi</a:t>
            </a:r>
          </a:p>
        </p:txBody>
      </p:sp>
      <p:sp>
        <p:nvSpPr>
          <p:cNvPr id="21" name="Elipsa 20"/>
          <p:cNvSpPr/>
          <p:nvPr/>
        </p:nvSpPr>
        <p:spPr>
          <a:xfrm>
            <a:off x="7086600" y="2133600"/>
            <a:ext cx="2057400" cy="1336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 grobljima</a:t>
            </a:r>
          </a:p>
        </p:txBody>
      </p:sp>
      <p:sp>
        <p:nvSpPr>
          <p:cNvPr id="22" name="Elipsa 21"/>
          <p:cNvSpPr/>
          <p:nvPr/>
        </p:nvSpPr>
        <p:spPr>
          <a:xfrm>
            <a:off x="5795963" y="5373688"/>
            <a:ext cx="2058987" cy="1338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hr-HR" sz="1600" dirty="0"/>
              <a:t>Zakon o izvlaštenju</a:t>
            </a:r>
          </a:p>
        </p:txBody>
      </p:sp>
      <p:sp>
        <p:nvSpPr>
          <p:cNvPr id="23" name="Elipsa 22"/>
          <p:cNvSpPr/>
          <p:nvPr/>
        </p:nvSpPr>
        <p:spPr>
          <a:xfrm>
            <a:off x="4652963" y="701675"/>
            <a:ext cx="2087562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 lnSpcReduction="10000"/>
          </a:bodyPr>
          <a:lstStyle/>
          <a:p>
            <a:pPr>
              <a:defRPr/>
            </a:pPr>
            <a:r>
              <a:rPr lang="hr-HR" sz="1600" dirty="0"/>
              <a:t>Zakon o lokalnoj i područnoj </a:t>
            </a:r>
            <a:r>
              <a:rPr lang="hr-HR" sz="1600" dirty="0" smtClean="0"/>
              <a:t>(r)samoupravi</a:t>
            </a:r>
            <a:endParaRPr lang="hr-HR" sz="1600" dirty="0"/>
          </a:p>
        </p:txBody>
      </p:sp>
      <p:pic>
        <p:nvPicPr>
          <p:cNvPr id="20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1417" y="186133"/>
            <a:ext cx="901907" cy="103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482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48762"/>
          </a:xfrm>
        </p:spPr>
        <p:txBody>
          <a:bodyPr/>
          <a:lstStyle/>
          <a:p>
            <a:pPr algn="ctr"/>
            <a:r>
              <a:rPr lang="hr-HR" sz="36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Što je zajedničko ovim propisima?</a:t>
            </a:r>
            <a:endParaRPr lang="hr-HR" sz="3600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rmAutofit lnSpcReduction="10000"/>
          </a:bodyPr>
          <a:lstStyle/>
          <a:p>
            <a:pPr marL="0" indent="0">
              <a:buClrTx/>
              <a:buNone/>
            </a:pPr>
            <a:r>
              <a:rPr lang="hr-HR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PRAVNI NERED!!!!!!</a:t>
            </a:r>
          </a:p>
          <a:p>
            <a:pPr marL="0" indent="0">
              <a:buNone/>
            </a:pPr>
            <a:r>
              <a:rPr lang="hr-HR" sz="3200" dirty="0" smtClean="0"/>
              <a:t>Protuustavno </a:t>
            </a:r>
            <a:r>
              <a:rPr lang="hr-HR" sz="3200" dirty="0"/>
              <a:t>je </a:t>
            </a:r>
            <a:r>
              <a:rPr lang="hr-HR" sz="3200" i="1" dirty="0"/>
              <a:t>„ kad je jedan pravni institut uređen s više zakona, opasno je kad jedan zakon mijenja odredbe drugog zakona, a opasnu su i česte izmjene zakona….Kako bi se osigurala što veća pravna sigurnost, </a:t>
            </a:r>
            <a:r>
              <a:rPr lang="hr-HR" sz="3200" i="1" u="sng" dirty="0"/>
              <a:t>svako područje treba terminološki srediti i odrediti koji je propis glavni u nekom području</a:t>
            </a:r>
            <a:r>
              <a:rPr lang="hr-HR" sz="3200" i="1" dirty="0"/>
              <a:t>, a ne raditi izuzetke, inače će se nered povećati.“</a:t>
            </a:r>
            <a:r>
              <a:rPr lang="hr-HR" sz="3200" dirty="0"/>
              <a:t> </a:t>
            </a:r>
          </a:p>
          <a:p>
            <a:pPr marL="0" indent="0">
              <a:buNone/>
            </a:pPr>
            <a:endParaRPr lang="hr-HR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hr-HR" sz="1800" dirty="0">
                <a:latin typeface="+mj-lt"/>
              </a:rPr>
              <a:t>Novi list 22. ožujka 2014. Pravna (ne)sigurnost, akademik Jakša Barbić: U Hrvatskoj nema zakona bez bar jedne protuustavnosti</a:t>
            </a:r>
          </a:p>
          <a:p>
            <a:pPr marL="0" indent="0">
              <a:buClrTx/>
              <a:buNone/>
            </a:pPr>
            <a:endParaRPr lang="hr-HR" dirty="0" smtClean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pic>
        <p:nvPicPr>
          <p:cNvPr id="5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273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579296" cy="122413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hr-HR" sz="3200" dirty="0" smtClean="0"/>
              <a:t> </a:t>
            </a:r>
            <a:r>
              <a:rPr lang="hr-HR" sz="3200" dirty="0"/>
              <a:t> </a:t>
            </a:r>
            <a:r>
              <a:rPr lang="hr-HR" sz="3200" dirty="0" smtClean="0"/>
              <a:t>         </a:t>
            </a:r>
            <a:r>
              <a:rPr lang="hr-HR" sz="4000" dirty="0" smtClean="0">
                <a:solidFill>
                  <a:schemeClr val="tx1"/>
                </a:solidFill>
              </a:rPr>
              <a:t>Stjecanje </a:t>
            </a:r>
            <a:r>
              <a:rPr lang="hr-HR" sz="4000" dirty="0">
                <a:solidFill>
                  <a:schemeClr val="tx1"/>
                </a:solidFill>
              </a:rPr>
              <a:t>i otuđivanje nekretnina i pokretnina i </a:t>
            </a:r>
            <a:r>
              <a:rPr lang="hr-HR" sz="4000" dirty="0" smtClean="0">
                <a:solidFill>
                  <a:schemeClr val="tx1"/>
                </a:solidFill>
              </a:rPr>
              <a:t>raspolaganje ostalom imovinom</a:t>
            </a:r>
            <a:endParaRPr lang="hr-HR" sz="4000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686800" cy="4608512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hr-HR" sz="2400" dirty="0" smtClean="0"/>
              <a:t> </a:t>
            </a:r>
            <a:r>
              <a:rPr lang="hr-HR" sz="2800" dirty="0"/>
              <a:t>Nesporno – </a:t>
            </a:r>
            <a:r>
              <a:rPr lang="hr-HR" sz="2800" u="sng" dirty="0"/>
              <a:t>stjecanje i otuđivanje nekretnina i pokretnina</a:t>
            </a:r>
            <a:r>
              <a:rPr lang="hr-HR" sz="2800" dirty="0"/>
              <a:t> uz propisana ograničenja (</a:t>
            </a:r>
            <a:r>
              <a:rPr lang="hr-HR" altLang="sr-Latn-RS" sz="2800" dirty="0"/>
              <a:t>pojedinačna vrijednost koja ne prelazi iznos od 0,5% prihoda bez primitaka ostvarenih u godini koja prethodi godini u kojoj se odlučuje, najviše do 1.000.000 kuna, ako je taj iznos veći od 1.000.000 kuna, odnosno najviše do iznosa od 70.000 kuna, ako je taj iznos manji od 70.000 kuna)</a:t>
            </a:r>
            <a:endParaRPr lang="hr-HR" altLang="sr-Latn-RS" sz="40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hr-HR" sz="4000" dirty="0" smtClean="0"/>
              <a:t> Sporno </a:t>
            </a:r>
            <a:r>
              <a:rPr lang="hr-HR" sz="2800" dirty="0" smtClean="0"/>
              <a:t>– interpretacija  ministarstava </a:t>
            </a:r>
            <a:r>
              <a:rPr lang="hr-HR" sz="2800" u="sng" dirty="0" smtClean="0"/>
              <a:t>„raspolaganja ostalom imovinom”</a:t>
            </a:r>
            <a:endParaRPr lang="hr-HR" sz="2800" u="sng" dirty="0"/>
          </a:p>
        </p:txBody>
      </p:sp>
      <p:pic>
        <p:nvPicPr>
          <p:cNvPr id="5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6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760636"/>
          </a:xfrm>
        </p:spPr>
        <p:txBody>
          <a:bodyPr/>
          <a:lstStyle/>
          <a:p>
            <a:pPr>
              <a:defRPr/>
            </a:pPr>
            <a:r>
              <a:rPr lang="hr-HR" sz="3200" dirty="0" smtClean="0"/>
              <a:t>		</a:t>
            </a:r>
            <a:r>
              <a:rPr lang="hr-HR" sz="3600" dirty="0" smtClean="0">
                <a:solidFill>
                  <a:schemeClr val="tx1"/>
                </a:solidFill>
              </a:rPr>
              <a:t>Interpretacija propisa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328592"/>
          </a:xfrm>
        </p:spPr>
        <p:txBody>
          <a:bodyPr>
            <a:normAutofit fontScale="925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hr-HR" sz="2400" i="1" u="sng" dirty="0" smtClean="0"/>
              <a:t>„</a:t>
            </a:r>
            <a:r>
              <a:rPr lang="hr-HR" sz="2800" i="1" u="sng" dirty="0" smtClean="0">
                <a:latin typeface="+mj-lt"/>
              </a:rPr>
              <a:t>pod </a:t>
            </a:r>
            <a:r>
              <a:rPr lang="hr-HR" sz="2800" i="1" u="sng" dirty="0">
                <a:latin typeface="+mj-lt"/>
              </a:rPr>
              <a:t>pojmom raspolaganja imovinom </a:t>
            </a:r>
            <a:r>
              <a:rPr lang="hr-HR" sz="2800" i="1" dirty="0">
                <a:latin typeface="+mj-lt"/>
              </a:rPr>
              <a:t>u okviru propisanih ograničenja </a:t>
            </a:r>
            <a:r>
              <a:rPr lang="hr-HR" sz="2800" i="1" u="sng" dirty="0">
                <a:latin typeface="+mj-lt"/>
              </a:rPr>
              <a:t>treba promatrati SVA raspolaganja imovinom jedinice a ne samo stjecanje i otuđivanje nekretnina i pokretnina</a:t>
            </a:r>
            <a:r>
              <a:rPr lang="hr-HR" sz="2800" i="1" dirty="0">
                <a:latin typeface="+mj-lt"/>
              </a:rPr>
              <a:t>….”</a:t>
            </a:r>
            <a:r>
              <a:rPr lang="hr-HR" sz="2800" dirty="0" smtClean="0">
                <a:latin typeface="+mj-lt"/>
              </a:rPr>
              <a:t>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hr-HR" sz="2800" i="1" dirty="0">
                <a:latin typeface="+mj-lt"/>
              </a:rPr>
              <a:t>mišljenja smo da u odnosu na odredbe Zakona o vlasništvu i drugim stvarnim pravima  …, u spomenutom dijelu kojim se uređuje pravo građenja, pravo služnosti i ostala stvarna prava, isto </a:t>
            </a:r>
            <a:r>
              <a:rPr lang="hr-HR" sz="2800" i="1" u="sng" dirty="0">
                <a:latin typeface="+mj-lt"/>
              </a:rPr>
              <a:t>itekako potpada pod ograničenja</a:t>
            </a:r>
            <a:r>
              <a:rPr lang="hr-HR" sz="2800" i="1" dirty="0">
                <a:latin typeface="+mj-lt"/>
              </a:rPr>
              <a:t> iz članka 48. stavka 1. točke 5. Zakona o lokalnoj i područnoj (regionalnoj) samoupravi. Naime, opterećivanje imovine jedinice za buduće razdoblje i vrlo često dužeg vremenskog trajanja </a:t>
            </a:r>
            <a:r>
              <a:rPr lang="hr-HR" sz="2800" i="1" u="sng" dirty="0">
                <a:latin typeface="+mj-lt"/>
              </a:rPr>
              <a:t>ne može biti u isključivoj nadležnosti općinskog načelnika</a:t>
            </a:r>
            <a:r>
              <a:rPr lang="hr-HR" sz="2800" i="1" dirty="0">
                <a:latin typeface="+mj-lt"/>
              </a:rPr>
              <a:t>, gradonačelnika odnosno župana</a:t>
            </a:r>
            <a:r>
              <a:rPr lang="hr-HR" sz="2800" i="1" dirty="0" smtClean="0">
                <a:latin typeface="+mj-lt"/>
              </a:rPr>
              <a:t>.“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hr-HR" sz="2800" i="1" dirty="0" smtClean="0">
                <a:latin typeface="+mj-lt"/>
              </a:rPr>
              <a:t>„predstavničko tijelo jedinice trebalo bi, u konkretnom slučaju </a:t>
            </a:r>
            <a:r>
              <a:rPr lang="hr-HR" sz="2800" i="1" u="sng" dirty="0" smtClean="0">
                <a:latin typeface="+mj-lt"/>
              </a:rPr>
              <a:t>donijeti odluku o zakupu u vrijednosti cjelovitog (ugovorenog) pravnog posla</a:t>
            </a:r>
            <a:r>
              <a:rPr lang="hr-HR" sz="2800" i="1" dirty="0" smtClean="0">
                <a:latin typeface="+mj-lt"/>
              </a:rPr>
              <a:t> koji mora biti planiran u njezinu proračunu”</a:t>
            </a:r>
            <a:endParaRPr lang="hr-HR" sz="2800" dirty="0">
              <a:latin typeface="+mj-lt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hr-HR" sz="2800" u="sng" dirty="0" smtClean="0">
              <a:latin typeface="+mj-lt"/>
            </a:endParaRPr>
          </a:p>
        </p:txBody>
      </p:sp>
      <p:pic>
        <p:nvPicPr>
          <p:cNvPr id="5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078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84976" cy="1080120"/>
          </a:xfrm>
        </p:spPr>
        <p:txBody>
          <a:bodyPr>
            <a:noAutofit/>
          </a:bodyPr>
          <a:lstStyle/>
          <a:p>
            <a:pPr algn="ctr"/>
            <a:r>
              <a:rPr lang="hr-HR" sz="3600" dirty="0" smtClean="0">
                <a:solidFill>
                  <a:schemeClr val="tx1"/>
                </a:solidFill>
              </a:rPr>
              <a:t>Zakon </a:t>
            </a:r>
            <a:r>
              <a:rPr lang="hr-HR" sz="3600" dirty="0">
                <a:solidFill>
                  <a:schemeClr val="tx1"/>
                </a:solidFill>
              </a:rPr>
              <a:t>o zakupu i kupoprodaji </a:t>
            </a:r>
            <a:r>
              <a:rPr lang="hr-HR" sz="3600" dirty="0" smtClean="0">
                <a:solidFill>
                  <a:schemeClr val="tx1"/>
                </a:solidFill>
              </a:rPr>
              <a:t/>
            </a:r>
            <a:br>
              <a:rPr lang="hr-HR" sz="3600" dirty="0" smtClean="0">
                <a:solidFill>
                  <a:schemeClr val="tx1"/>
                </a:solidFill>
              </a:rPr>
            </a:br>
            <a:r>
              <a:rPr lang="hr-HR" sz="3600" dirty="0" smtClean="0">
                <a:solidFill>
                  <a:schemeClr val="tx1"/>
                </a:solidFill>
              </a:rPr>
              <a:t>poslovnih </a:t>
            </a:r>
            <a:r>
              <a:rPr lang="hr-HR" sz="3600" dirty="0">
                <a:solidFill>
                  <a:schemeClr val="tx1"/>
                </a:solidFill>
              </a:rPr>
              <a:t>prostora</a:t>
            </a:r>
            <a:endParaRPr lang="hr-HR" sz="3600" dirty="0" smtClean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4077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3200" i="1" dirty="0"/>
              <a:t>„Uvjeti i postupak natječaja određuju se u skladu s odlukom … gradskoga ili općinskoga vijeća.</a:t>
            </a:r>
            <a:endParaRPr lang="hr-HR" sz="3200" dirty="0"/>
          </a:p>
          <a:p>
            <a:pPr marL="0" indent="0" algn="just">
              <a:buNone/>
            </a:pPr>
            <a:r>
              <a:rPr lang="hr-HR" sz="3200" i="1" dirty="0"/>
              <a:t>Postupak </a:t>
            </a:r>
            <a:r>
              <a:rPr lang="hr-HR" sz="3200" i="1" u="sng" dirty="0"/>
              <a:t>natječaja provodi i odluku o najpovoljnijoj ponudi donosi župan, gradonačelnik Grada Zagreba, gradonačelnik ili općinski načelnik, odnosno od njih ovlašteno tijelo</a:t>
            </a:r>
            <a:r>
              <a:rPr lang="hr-HR" sz="3200" i="1" u="sng" dirty="0" smtClean="0"/>
              <a:t>,…”</a:t>
            </a:r>
            <a:endParaRPr lang="hr-HR" sz="3200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83A1-E79E-4870-8088-C8CC384D3A4A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810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48762"/>
          </a:xfrm>
        </p:spPr>
        <p:txBody>
          <a:bodyPr/>
          <a:lstStyle/>
          <a:p>
            <a:r>
              <a:rPr lang="hr-HR" dirty="0" smtClean="0"/>
              <a:t>      </a:t>
            </a:r>
            <a:r>
              <a:rPr lang="hr-HR" sz="3600" dirty="0" smtClean="0">
                <a:solidFill>
                  <a:schemeClr val="tx1"/>
                </a:solidFill>
              </a:rPr>
              <a:t>Što se događa u praksi?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sz="2800" dirty="0" smtClean="0"/>
              <a:t>Natječaj za prodaju nekretnina raspisuje  </a:t>
            </a:r>
            <a:r>
              <a:rPr lang="hr-HR" sz="2800" dirty="0" smtClean="0"/>
              <a:t>gradonačelnik</a:t>
            </a:r>
            <a:r>
              <a:rPr lang="hr-HR" sz="2800" dirty="0" smtClean="0"/>
              <a:t>, </a:t>
            </a:r>
            <a:r>
              <a:rPr lang="hr-HR" sz="2800" dirty="0" smtClean="0"/>
              <a:t>iako procijenjena vrijednost nekretnine prelazi iznos o kojem </a:t>
            </a:r>
            <a:r>
              <a:rPr lang="hr-HR" sz="2800" smtClean="0"/>
              <a:t>odlučuje </a:t>
            </a:r>
            <a:r>
              <a:rPr lang="hr-HR" sz="2800" smtClean="0"/>
              <a:t>gradonačelnik</a:t>
            </a:r>
            <a:endParaRPr lang="hr-HR" sz="2800" dirty="0" smtClean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hr-HR" sz="28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r-HR" sz="2800" dirty="0"/>
              <a:t> </a:t>
            </a:r>
            <a:r>
              <a:rPr lang="hr-HR" sz="2800" dirty="0" smtClean="0"/>
              <a:t>Sve odluke o prodaji nekretnina, neovisno o propisanom ograničenju, donosi predstavničko tijelo</a:t>
            </a:r>
            <a:endParaRPr lang="hr-HR" sz="2800" dirty="0"/>
          </a:p>
        </p:txBody>
      </p:sp>
      <p:pic>
        <p:nvPicPr>
          <p:cNvPr id="4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35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435280" cy="148071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hr-HR" sz="3200" dirty="0"/>
              <a:t> </a:t>
            </a:r>
            <a:r>
              <a:rPr lang="hr-HR" sz="3200" dirty="0" smtClean="0"/>
              <a:t>    U</a:t>
            </a:r>
            <a:r>
              <a:rPr lang="hr-HR" sz="3600" dirty="0" smtClean="0">
                <a:solidFill>
                  <a:schemeClr val="tx1"/>
                </a:solidFill>
              </a:rPr>
              <a:t>pravljanje i raspolaganje imovinom u 	vlasništvu Republike Hrvatske  - Upravljanje i raspolaganje imovinom u vlasništvu JLP(R)S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2132856"/>
            <a:ext cx="8713093" cy="4464794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r-HR" sz="2400" dirty="0" smtClean="0"/>
              <a:t> </a:t>
            </a:r>
            <a:r>
              <a:rPr lang="hr-HR" sz="2800" dirty="0" smtClean="0">
                <a:latin typeface="+mj-lt"/>
              </a:rPr>
              <a:t>Čl. 35</a:t>
            </a:r>
            <a:r>
              <a:rPr lang="hr-HR" sz="2800" dirty="0">
                <a:latin typeface="+mj-lt"/>
              </a:rPr>
              <a:t>. Zakona o vlasništvu i drugim stvarnim pravima </a:t>
            </a:r>
            <a:endParaRPr lang="hr-HR" sz="2800" dirty="0" smtClean="0">
              <a:latin typeface="+mj-lt"/>
            </a:endParaRPr>
          </a:p>
          <a:p>
            <a:pPr marL="0" indent="0">
              <a:buNone/>
            </a:pPr>
            <a:r>
              <a:rPr lang="hr-HR" sz="2800" dirty="0" smtClean="0">
                <a:latin typeface="+mj-lt"/>
              </a:rPr>
              <a:t> </a:t>
            </a:r>
            <a:r>
              <a:rPr lang="hr-HR" sz="2800" i="1" dirty="0" smtClean="0">
                <a:latin typeface="+mj-lt"/>
              </a:rPr>
              <a:t>Na </a:t>
            </a:r>
            <a:r>
              <a:rPr lang="hr-HR" sz="2800" i="1" dirty="0">
                <a:latin typeface="+mj-lt"/>
              </a:rPr>
              <a:t>pravo vlasništva jedinica lokalne samouprave i jedinica područne (regionalne) samouprave na </a:t>
            </a:r>
            <a:r>
              <a:rPr lang="hr-HR" sz="2800" i="1" u="sng" dirty="0">
                <a:latin typeface="+mj-lt"/>
              </a:rPr>
              <a:t>odgovarajući se način primjenjuju pravila o vlasništvu Republike </a:t>
            </a:r>
            <a:r>
              <a:rPr lang="hr-HR" sz="2800" i="1" u="sng" dirty="0" smtClean="0">
                <a:latin typeface="+mj-lt"/>
              </a:rPr>
              <a:t>Hrvatske.</a:t>
            </a:r>
          </a:p>
          <a:p>
            <a:pPr marL="0" indent="0">
              <a:buNone/>
            </a:pPr>
            <a:endParaRPr lang="hr-HR" sz="2800" i="1" u="sng" dirty="0" smtClean="0">
              <a:latin typeface="+mj-lt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hr-HR" sz="2800" dirty="0" smtClean="0">
                <a:latin typeface="+mj-lt"/>
              </a:rPr>
              <a:t> Čl. 48</a:t>
            </a:r>
            <a:r>
              <a:rPr lang="hr-HR" sz="2800" dirty="0">
                <a:latin typeface="+mj-lt"/>
              </a:rPr>
              <a:t>. Zakona o upravljanju i raspolaganju imovinom u vlasništvu Republike Hrvatske (NN 94/13) uređeno </a:t>
            </a:r>
            <a:r>
              <a:rPr lang="hr-HR" sz="2800" dirty="0" smtClean="0">
                <a:latin typeface="+mj-lt"/>
              </a:rPr>
              <a:t>upravljanje i raspolaganje državnom imovinom </a:t>
            </a:r>
            <a:r>
              <a:rPr lang="hr-HR" sz="2800" u="sng" dirty="0" smtClean="0">
                <a:latin typeface="+mj-lt"/>
              </a:rPr>
              <a:t>u obliku nekretnine.</a:t>
            </a:r>
          </a:p>
          <a:p>
            <a:pPr marL="0" indent="0">
              <a:buNone/>
            </a:pPr>
            <a:endParaRPr lang="hr-HR" sz="2800" i="1" u="sng" dirty="0">
              <a:latin typeface="+mj-lt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hr-HR" sz="2800" dirty="0"/>
          </a:p>
        </p:txBody>
      </p:sp>
      <p:pic>
        <p:nvPicPr>
          <p:cNvPr id="5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829899" cy="9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589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6133"/>
            <a:ext cx="8229600" cy="1031083"/>
          </a:xfrm>
        </p:spPr>
        <p:txBody>
          <a:bodyPr/>
          <a:lstStyle/>
          <a:p>
            <a:r>
              <a:rPr lang="hr-HR" sz="3600" dirty="0" smtClean="0"/>
              <a:t>         </a:t>
            </a:r>
            <a:r>
              <a:rPr lang="hr-HR" sz="3600" dirty="0" smtClean="0">
                <a:solidFill>
                  <a:schemeClr val="tx1"/>
                </a:solidFill>
              </a:rPr>
              <a:t>Pravila </a:t>
            </a:r>
            <a:r>
              <a:rPr lang="hr-HR" sz="3600" dirty="0">
                <a:solidFill>
                  <a:schemeClr val="tx1"/>
                </a:solidFill>
              </a:rPr>
              <a:t>za vlasništvo Republike Hrvatske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u="sng" dirty="0"/>
              <a:t>Raspolaganje </a:t>
            </a:r>
            <a:r>
              <a:rPr lang="hr-HR" sz="2800" dirty="0"/>
              <a:t>nekretninama predstavlja:</a:t>
            </a:r>
          </a:p>
          <a:p>
            <a:pPr marL="0" indent="0">
              <a:buNone/>
            </a:pPr>
            <a:r>
              <a:rPr lang="hr-HR" sz="2800" dirty="0"/>
              <a:t>– prodaju</a:t>
            </a:r>
          </a:p>
          <a:p>
            <a:pPr marL="0" indent="0">
              <a:buNone/>
            </a:pPr>
            <a:r>
              <a:rPr lang="hr-HR" sz="2800" dirty="0"/>
              <a:t>– davanje u zakup ili najam</a:t>
            </a:r>
          </a:p>
          <a:p>
            <a:pPr marL="0" indent="0">
              <a:buNone/>
            </a:pPr>
            <a:r>
              <a:rPr lang="hr-HR" sz="2800" dirty="0" smtClean="0">
                <a:solidFill>
                  <a:srgbClr val="0070C0"/>
                </a:solidFill>
              </a:rPr>
              <a:t>–</a:t>
            </a:r>
            <a:r>
              <a:rPr lang="hr-HR" sz="2800" dirty="0" smtClean="0"/>
              <a:t> osnivanje </a:t>
            </a:r>
            <a:r>
              <a:rPr lang="hr-HR" sz="2800" dirty="0"/>
              <a:t>prava građenja</a:t>
            </a:r>
          </a:p>
          <a:p>
            <a:pPr marL="0" indent="0">
              <a:buNone/>
            </a:pPr>
            <a:r>
              <a:rPr lang="hr-HR" sz="2800" dirty="0"/>
              <a:t>– dokapitalizaciju trgovačkih </a:t>
            </a:r>
            <a:r>
              <a:rPr lang="hr-HR" sz="2800" dirty="0" smtClean="0"/>
              <a:t>društava unošenjem </a:t>
            </a:r>
            <a:r>
              <a:rPr lang="hr-HR" sz="2800" dirty="0"/>
              <a:t>nekretnina u temeljni kapital trgovačkih društava</a:t>
            </a:r>
          </a:p>
          <a:p>
            <a:pPr marL="0" indent="0">
              <a:buNone/>
            </a:pPr>
            <a:r>
              <a:rPr lang="hr-HR" sz="2800" dirty="0"/>
              <a:t>– darovanje</a:t>
            </a:r>
          </a:p>
          <a:p>
            <a:pPr marL="0" indent="0">
              <a:buNone/>
            </a:pPr>
            <a:r>
              <a:rPr lang="hr-HR" sz="2800" dirty="0"/>
              <a:t>– zamjenu</a:t>
            </a:r>
          </a:p>
          <a:p>
            <a:pPr marL="0" indent="0">
              <a:buNone/>
            </a:pPr>
            <a:r>
              <a:rPr lang="hr-HR" sz="2800" dirty="0"/>
              <a:t>– osnivanje založnog prava na nekretnini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dbcca1d6-4cfb-48a4-a5b0-861289419f08" descr="CC779F56-95D1-44A9-8B4A-EE163E4008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17" y="186133"/>
            <a:ext cx="901907" cy="103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908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781</Words>
  <Application>Microsoft Office PowerPoint</Application>
  <PresentationFormat>Prikaz na zaslonu (4:3)</PresentationFormat>
  <Paragraphs>81</Paragraphs>
  <Slides>12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Flow</vt:lpstr>
      <vt:lpstr>    OVLASTI GRADONAČELNIKA I GRADSKOG VIJEĆA U VEZI S RASPOLAGANJEM IMOVINOM I NORMATIVNI OKVIR LOKALNE SAMOUPRAVE U KONTEKSTU IMOVINE  PREGLED PROPISA I PREGLED PRAKSE   </vt:lpstr>
      <vt:lpstr>PowerPointova prezentacija</vt:lpstr>
      <vt:lpstr>Što je zajedničko ovim propisima?</vt:lpstr>
      <vt:lpstr>           Stjecanje i otuđivanje nekretnina i pokretnina i raspolaganje ostalom imovinom</vt:lpstr>
      <vt:lpstr>  Interpretacija propisa</vt:lpstr>
      <vt:lpstr>Zakon o zakupu i kupoprodaji  poslovnih prostora</vt:lpstr>
      <vt:lpstr>      Što se događa u praksi?</vt:lpstr>
      <vt:lpstr>     Upravljanje i raspolaganje imovinom u  vlasništvu Republike Hrvatske  - Upravljanje i raspolaganje imovinom u vlasništvu JLP(R)S</vt:lpstr>
      <vt:lpstr>         Pravila za vlasništvo Republike Hrvatske</vt:lpstr>
      <vt:lpstr>        Pravila za vlasništvo Republike Hrvatske</vt:lpstr>
      <vt:lpstr>PRIJEDLOG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korisnik</dc:creator>
  <cp:lastModifiedBy>korisnik</cp:lastModifiedBy>
  <cp:revision>73</cp:revision>
  <dcterms:created xsi:type="dcterms:W3CDTF">2014-04-24T19:57:06Z</dcterms:created>
  <dcterms:modified xsi:type="dcterms:W3CDTF">2014-05-12T09:06:21Z</dcterms:modified>
</cp:coreProperties>
</file>