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6" r:id="rId2"/>
    <p:sldId id="259" r:id="rId3"/>
    <p:sldId id="260" r:id="rId4"/>
    <p:sldId id="261" r:id="rId5"/>
    <p:sldId id="270" r:id="rId6"/>
    <p:sldId id="271" r:id="rId7"/>
    <p:sldId id="272" r:id="rId8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5" d="100"/>
          <a:sy n="95" d="100"/>
        </p:scale>
        <p:origin x="-125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9DA27D-807A-4016-BBA8-C5685647B48A}" type="datetimeFigureOut">
              <a:rPr lang="hr-HR" smtClean="0"/>
              <a:t>13.5.2014.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7A0DEC-9059-4C3E-B6F1-1093B3196A9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865836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C14A614-74CA-4159-8119-53CC8159595C}" type="datetimeFigureOut">
              <a:rPr lang="hr-HR"/>
              <a:pPr>
                <a:defRPr/>
              </a:pPr>
              <a:t>13.5.2014.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hr-HR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635C72C5-1C15-4A56-9CC1-4113026210D2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766732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AAFD6D5D-026A-4DB7-A7D1-0C5BF9045EB5}" type="datetime1">
              <a:rPr lang="hr-HR"/>
              <a:pPr>
                <a:defRPr/>
              </a:pPr>
              <a:t>13.5.2014.</a:t>
            </a:fld>
            <a:endParaRPr lang="hr-HR"/>
          </a:p>
        </p:txBody>
      </p:sp>
      <p:sp>
        <p:nvSpPr>
          <p:cNvPr id="7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r>
              <a:rPr lang="hr-HR"/>
              <a:t>UDRUGA GRADOVA U RH - Preporuke za izmjenu i poboljšanje normativnog okvira za loklalnu samoupravu</a:t>
            </a:r>
          </a:p>
        </p:txBody>
      </p:sp>
      <p:sp>
        <p:nvSpPr>
          <p:cNvPr id="8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2AC4A3DC-9CE9-42FF-8B64-6FC21844D728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F0EF5-A522-4E82-BA38-58E4C1C0FEE5}" type="datetime1">
              <a:rPr lang="hr-HR"/>
              <a:pPr>
                <a:defRPr/>
              </a:pPr>
              <a:t>13.5.2014.</a:t>
            </a:fld>
            <a:endParaRPr lang="hr-H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UDRUGA GRADOVA U RH - Preporuke za izmjenu i poboljšanje normativnog okvira za loklalnu samoupravu</a:t>
            </a:r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2AE84-378B-4306-BB6F-40118A905B6B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C291468-0A25-4C07-92D7-AB13F62DF6CB}" type="datetime1">
              <a:rPr lang="hr-HR"/>
              <a:pPr>
                <a:defRPr/>
              </a:pPr>
              <a:t>13.5.2014.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hr-HR"/>
              <a:t>UDRUGA GRADOVA U RH - Preporuke za izmjenu i poboljšanje normativnog okvira za loklalnu samoupravu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097AAD7C-4A1B-424A-A5AA-5C6F42D52F49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823FCA-2980-4C67-9B80-910D31756950}" type="datetime1">
              <a:rPr lang="hr-HR"/>
              <a:pPr>
                <a:defRPr/>
              </a:pPr>
              <a:t>13.5.2014.</a:t>
            </a:fld>
            <a:endParaRPr lang="hr-H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UDRUGA GRADOVA U RH - Preporuke za izmjenu i poboljšanje normativnog okvira za loklalnu samoupravu</a:t>
            </a:r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46D678-74CA-4A90-ADA0-B92F01E7F407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5DDA58AF-403C-47A4-B9DA-95154990E664}" type="datetime1">
              <a:rPr lang="hr-HR"/>
              <a:pPr>
                <a:defRPr/>
              </a:pPr>
              <a:t>13.5.2014.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r>
              <a:rPr lang="hr-HR"/>
              <a:t>UDRUGA GRADOVA U RH - Preporuke za izmjenu i poboljšanje normativnog okvira za loklalnu samoupravu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F4D15FC-FB97-4202-9B75-863D6B15734E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D06FD5-4CFC-4523-80B0-F69E9B099660}" type="datetime1">
              <a:rPr lang="hr-HR"/>
              <a:pPr>
                <a:defRPr/>
              </a:pPr>
              <a:t>13.5.2014.</a:t>
            </a:fld>
            <a:endParaRPr lang="hr-HR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UDRUGA GRADOVA U RH - Preporuke za izmjenu i poboljšanje normativnog okvira za loklalnu samoupravu</a:t>
            </a:r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CF13E7-67EB-4C41-876E-911251CDC4D1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5DC41-EAEA-4B93-8093-5326BE819B00}" type="datetime1">
              <a:rPr lang="hr-HR"/>
              <a:pPr>
                <a:defRPr/>
              </a:pPr>
              <a:t>13.5.2014.</a:t>
            </a:fld>
            <a:endParaRPr lang="hr-HR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UDRUGA GRADOVA U RH - Preporuke za izmjenu i poboljšanje normativnog okvira za loklalnu samoupravu</a:t>
            </a:r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01C307-27B9-45BC-A3D1-8C0C41624F7B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49AC5B-11E5-4FBC-9F44-9BE5955A9D4D}" type="datetime1">
              <a:rPr lang="hr-HR"/>
              <a:pPr>
                <a:defRPr/>
              </a:pPr>
              <a:t>13.5.2014.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UDRUGA GRADOVA U RH - Preporuke za izmjenu i poboljšanje normativnog okvira za loklalnu samoupravu</a:t>
            </a:r>
          </a:p>
        </p:txBody>
      </p:sp>
      <p:sp>
        <p:nvSpPr>
          <p:cNvPr id="5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B79C0-0713-4430-B815-8C79042801AA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015C5D-C79C-43BA-B196-1719E93056B9}" type="datetime1">
              <a:rPr lang="hr-HR"/>
              <a:pPr>
                <a:defRPr/>
              </a:pPr>
              <a:t>13.5.2014.</a:t>
            </a:fld>
            <a:endParaRPr lang="hr-HR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UDRUGA GRADOVA U RH - Preporuke za izmjenu i poboljšanje normativnog okvira za loklalnu samoupravu</a:t>
            </a:r>
          </a:p>
        </p:txBody>
      </p:sp>
      <p:sp>
        <p:nvSpPr>
          <p:cNvPr id="4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0C2C52-7CC4-4090-82B1-1A994A8DE82F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B56668-CEDB-4A67-90D6-E3A82561EEB6}" type="datetime1">
              <a:rPr lang="hr-HR"/>
              <a:pPr>
                <a:defRPr/>
              </a:pPr>
              <a:t>13.5.2014.</a:t>
            </a:fld>
            <a:endParaRPr lang="hr-HR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UDRUGA GRADOVA U RH - Preporuke za izmjenu i poboljšanje normativnog okvira za loklalnu samoupravu</a:t>
            </a:r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55D3D4-B824-4204-811D-3C33351D2BB7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1D06D01-8795-4E6B-9BBE-FE482EE75C38}" type="datetime1">
              <a:rPr lang="hr-HR"/>
              <a:pPr>
                <a:defRPr/>
              </a:pPr>
              <a:t>13.5.2014.</a:t>
            </a:fld>
            <a:endParaRPr lang="hr-HR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hr-HR"/>
              <a:t>UDRUGA GRADOVA U RH - Preporuke za izmjenu i poboljšanje normativnog okvira za loklalnu samoupravu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A047A2A-8893-41B5-9D67-333A5B2FF8C6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0" name="Text Placeholder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4029FCF1-6B3E-4177-9A68-0997F475F49B}" type="datetime1">
              <a:rPr lang="hr-HR"/>
              <a:pPr>
                <a:defRPr/>
              </a:pPr>
              <a:t>13.5.2014.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r>
              <a:rPr lang="hr-HR"/>
              <a:t>UDRUGA GRADOVA U RH - Preporuke za izmjenu i poboljšanje normativnog okvira za loklalnu samoupravu</a:t>
            </a: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 smtClean="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712D5344-39A1-45FD-85D0-700502694DF9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2" r:id="rId2"/>
    <p:sldLayoutId id="2147483684" r:id="rId3"/>
    <p:sldLayoutId id="2147483681" r:id="rId4"/>
    <p:sldLayoutId id="2147483680" r:id="rId5"/>
    <p:sldLayoutId id="2147483679" r:id="rId6"/>
    <p:sldLayoutId id="2147483678" r:id="rId7"/>
    <p:sldLayoutId id="2147483677" r:id="rId8"/>
    <p:sldLayoutId id="2147483685" r:id="rId9"/>
    <p:sldLayoutId id="2147483676" r:id="rId10"/>
    <p:sldLayoutId id="2147483686" r:id="rId11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fontAlgn="base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fontAlgn="base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fontAlgn="base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fontAlgn="base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19872" y="2204864"/>
            <a:ext cx="5105400" cy="286816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r-HR" sz="2800" dirty="0" smtClean="0"/>
              <a:t>Tematska sjednica skupštine udruge gradova u republici hrvatskoj o imovinsko pravnim odnosima u lokalnoj samoupravi</a:t>
            </a:r>
            <a:endParaRPr lang="hr-HR" sz="2800" dirty="0"/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>
          <a:xfrm>
            <a:off x="3354388" y="5711825"/>
            <a:ext cx="5114925" cy="1101725"/>
          </a:xfrm>
        </p:spPr>
        <p:txBody>
          <a:bodyPr/>
          <a:lstStyle/>
          <a:p>
            <a:r>
              <a:rPr lang="hr-HR" sz="2000" b="1" dirty="0" smtClean="0">
                <a:latin typeface="Arial" charset="0"/>
              </a:rPr>
              <a:t>Zagreb, 14. svibnja 2014.</a:t>
            </a:r>
          </a:p>
        </p:txBody>
      </p:sp>
      <p:pic>
        <p:nvPicPr>
          <p:cNvPr id="6148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950" y="125413"/>
            <a:ext cx="2438400" cy="157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/>
          </p:cNvSpPr>
          <p:nvPr>
            <p:ph type="body" idx="1"/>
          </p:nvPr>
        </p:nvSpPr>
        <p:spPr>
          <a:xfrm>
            <a:off x="395536" y="1196752"/>
            <a:ext cx="7239000" cy="4846638"/>
          </a:xfrm>
        </p:spPr>
        <p:txBody>
          <a:bodyPr/>
          <a:lstStyle/>
          <a:p>
            <a:pPr marL="0" indent="0">
              <a:buNone/>
            </a:pPr>
            <a:r>
              <a:rPr lang="hr-H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Prijedlog dnevnog reda tematske sjednice Skupštine Udruge gradova u Republici Hrvatskoj</a:t>
            </a:r>
          </a:p>
          <a:p>
            <a:pPr marL="0" indent="0">
              <a:buNone/>
            </a:pP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hr-H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hr-H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Suradnja</a:t>
            </a:r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Državnog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ureda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za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upravljanje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državnom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imovinom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lokalne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samouprave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kontekstu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dugogodišnjeg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rješavanja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pojedinačnih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predmeta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hr-H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hr-H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Zakon</a:t>
            </a:r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rješavanju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imovinsko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pravnih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odnosa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svrhu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izgradnje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infrastrukturnih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objekata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hr-H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hr-H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Stanovi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poslovni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prostori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vlasništvu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Republike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Hrvatske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nalaze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na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području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grada</a:t>
            </a:r>
            <a:endParaRPr lang="hr-H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hr-H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Komunalna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naknada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kao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prihod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gradova u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odnosu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na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objekte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vlasništvu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Republike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Hrvatske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nalaze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na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području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gradova</a:t>
            </a:r>
            <a:endParaRPr lang="hr-H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hr-H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GB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Upis</a:t>
            </a:r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gruntovne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knjige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javnih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cesta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na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upravljanje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Hrvatskim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cestama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županijskim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upravama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za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ceste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na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temelju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Zakona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javnim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cestama</a:t>
            </a:r>
            <a:endParaRPr lang="hr-H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hr-H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/>
          </p:cNvSpPr>
          <p:nvPr>
            <p:ph type="body" idx="1"/>
          </p:nvPr>
        </p:nvSpPr>
        <p:spPr>
          <a:xfrm>
            <a:off x="467544" y="1196752"/>
            <a:ext cx="7239000" cy="5187603"/>
          </a:xfrm>
        </p:spPr>
        <p:txBody>
          <a:bodyPr/>
          <a:lstStyle/>
          <a:p>
            <a:pPr lvl="0">
              <a:buNone/>
            </a:pPr>
            <a:r>
              <a:rPr lang="hr-H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en-GB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Raspolaganje</a:t>
            </a:r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državnim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poljoprivrednim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šumskim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zemljištem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hr-H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buNone/>
            </a:pPr>
            <a:r>
              <a:rPr lang="hr-H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7. </a:t>
            </a:r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EU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projekti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nesređena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zemljišno-knjižna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dokumentacija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hr-H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hr-H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8. </a:t>
            </a:r>
            <a:r>
              <a:rPr lang="en-GB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Ovlasti</a:t>
            </a:r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gradonačelnika i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gradskog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vijeća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vezi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s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raspolaganjem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imovinom</a:t>
            </a:r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normativni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okvir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lokalne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samouprave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kontekstu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imovine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pregled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propisa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pregled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prakse</a:t>
            </a:r>
            <a:endParaRPr lang="hr-H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hr-H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9.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Zakup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poslovnih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prostora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jesu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li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naknada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natječaj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baš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uvijek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nužni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za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davanje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prostora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zakup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hr-H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hr-H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10. </a:t>
            </a:r>
            <a:r>
              <a:rPr lang="en-GB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Međusobni</a:t>
            </a:r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odnosi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Republike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Hrvatske i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jedinica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lokalne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samouprave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kao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tijela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javne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vlasti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svezi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preklapanja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prava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vlasništva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na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javnim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dobrima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kao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i u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svezi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upravljanja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općim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dobrima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uz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poseban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osvrt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na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pomorsko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dobro</a:t>
            </a:r>
            <a:endParaRPr lang="hr-H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hr-H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hr-H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7239000" cy="5259611"/>
          </a:xfrm>
        </p:spPr>
        <p:txBody>
          <a:bodyPr/>
          <a:lstStyle/>
          <a:p>
            <a:pPr marL="0" indent="0">
              <a:buNone/>
            </a:pP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Skupština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Udruge gradova u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Republici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Hrvatskoj,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nacionalne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nestranačke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organizacije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gradova Hrvatske, na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tematskoj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sjednici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posvećenoj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imovinsko-pravnim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odnosima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lokalnoj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samoupravi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održanoj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dana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14.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svibnja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Zagrebu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usvojila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sljedeći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hr-H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hr-H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ZAKLJUČAK</a:t>
            </a:r>
            <a:endParaRPr lang="hr-H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Imovina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gradova,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kao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promotora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nositelja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gospodarskog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razvitka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širih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urbanih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područja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sustavno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promišljeno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raspolaganje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njihovom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imovinom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, od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temeljnog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značaja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za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funkcioniranje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gradova,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ujedno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i za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razvitak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okolnih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gravitirajućih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lokalnih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jedinica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hr-H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hr-H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Danas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postojeći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pravni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okvir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uređuje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raspolaganje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imovinom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gradova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nije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zadovoljavajući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jer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priječi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samostalnost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ekonomičnost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učinkovitost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obavljanju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poslova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jedinicama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lokalne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samouprave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povjer</a:t>
            </a:r>
            <a:r>
              <a:rPr lang="hr-H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GB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GB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Ustavom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R</a:t>
            </a:r>
            <a:r>
              <a:rPr lang="hr-H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epublike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hr-H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rvatske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a time i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odlučivanje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razvoju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gradova i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vlastitoj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budućnosti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hr-H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600" dirty="0"/>
              <a:t> </a:t>
            </a:r>
            <a:endParaRPr lang="hr-HR" sz="1600" dirty="0"/>
          </a:p>
          <a:p>
            <a:pPr marL="0" indent="0">
              <a:buNone/>
            </a:pPr>
            <a:r>
              <a:rPr lang="en-GB" sz="1200" dirty="0"/>
              <a:t> </a:t>
            </a:r>
            <a:endParaRPr lang="hr-HR" sz="1200" dirty="0"/>
          </a:p>
          <a:p>
            <a:pPr marL="0" indent="0">
              <a:buNone/>
            </a:pPr>
            <a:r>
              <a:rPr lang="en-GB" sz="1200" dirty="0"/>
              <a:t> </a:t>
            </a:r>
            <a:endParaRPr lang="hr-HR" sz="1200" dirty="0"/>
          </a:p>
          <a:p>
            <a:endParaRPr lang="hr-H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7239000" cy="4846638"/>
          </a:xfrm>
        </p:spPr>
        <p:txBody>
          <a:bodyPr/>
          <a:lstStyle/>
          <a:p>
            <a:pPr marL="0" indent="0">
              <a:buNone/>
            </a:pP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Pravni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okvir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ne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omogućava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racionalno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korištenje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svih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resursa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prvom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redu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nekretnina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stanova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poslovnih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prostora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zemljišta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čime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trajno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narušava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financijsku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stabilnost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mogućnost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sustavnog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dugoročnog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planiranja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za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boljitak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svih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građana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hr-H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Neriješeni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imovinsko-pravni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odnosi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priječe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onemogućavaju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investicije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gospodarski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napredak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priječe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apliciranje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gradova na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fondove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Europske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unije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čineći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time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Republiku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Hrvatsku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cijelosti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nekonkurentnom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inertnom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posljedično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nepoželjnom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destinacijom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za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investiranje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umrežavanje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u euro-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integracije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punom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smislu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riječi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hr-H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hr-H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Zalažemo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stoga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za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žurne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izmjene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normativnog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okvira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uređuje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imovinsko-pravne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odnose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lokalnoj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samoupravi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; za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prihvaćanje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lokalne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samouprave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kao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ravnopravnog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partnera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tijelima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središnje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državne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vlasti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za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usku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kontinuiranu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suradnju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tijela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vlasti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lokalnih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jedinica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tijela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državne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vlasti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kako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bi se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pokrenuo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ciklus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investicija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, time i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gospodarski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razvitak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cijele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zemlje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hr-H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sz="1600" dirty="0"/>
          </a:p>
        </p:txBody>
      </p:sp>
    </p:spTree>
    <p:extLst>
      <p:ext uri="{BB962C8B-B14F-4D97-AF65-F5344CB8AC3E}">
        <p14:creationId xmlns:p14="http://schemas.microsoft.com/office/powerpoint/2010/main" val="3592992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800" dirty="0" err="1"/>
              <a:t>Pojedinačni</a:t>
            </a:r>
            <a:r>
              <a:rPr lang="en-GB" sz="1800" dirty="0"/>
              <a:t> </a:t>
            </a:r>
            <a:r>
              <a:rPr lang="en-GB" sz="1800" dirty="0" err="1"/>
              <a:t>zaključci</a:t>
            </a:r>
            <a:r>
              <a:rPr lang="en-GB" sz="1800" dirty="0"/>
              <a:t> </a:t>
            </a:r>
            <a:r>
              <a:rPr lang="en-GB" sz="1800" dirty="0" err="1"/>
              <a:t>usvojeni</a:t>
            </a:r>
            <a:r>
              <a:rPr lang="en-GB" sz="1800" dirty="0"/>
              <a:t> </a:t>
            </a:r>
            <a:r>
              <a:rPr lang="en-GB" sz="1800" dirty="0" err="1"/>
              <a:t>uz</a:t>
            </a:r>
            <a:r>
              <a:rPr lang="en-GB" sz="1800" dirty="0"/>
              <a:t> </a:t>
            </a:r>
            <a:r>
              <a:rPr lang="en-GB" sz="1800" dirty="0" err="1"/>
              <a:t>svaku</a:t>
            </a:r>
            <a:r>
              <a:rPr lang="en-GB" sz="1800" dirty="0"/>
              <a:t> </a:t>
            </a:r>
            <a:r>
              <a:rPr lang="en-GB" sz="1800" dirty="0" err="1"/>
              <a:t>pojedinu</a:t>
            </a:r>
            <a:r>
              <a:rPr lang="en-GB" sz="1800" dirty="0"/>
              <a:t> </a:t>
            </a:r>
            <a:r>
              <a:rPr lang="en-GB" sz="1800" dirty="0" err="1"/>
              <a:t>točku</a:t>
            </a:r>
            <a:r>
              <a:rPr lang="en-GB" sz="1800" dirty="0"/>
              <a:t> </a:t>
            </a:r>
            <a:r>
              <a:rPr lang="en-GB" sz="1800" dirty="0" err="1"/>
              <a:t>dnevnog</a:t>
            </a:r>
            <a:r>
              <a:rPr lang="en-GB" sz="1800" dirty="0"/>
              <a:t> </a:t>
            </a:r>
            <a:r>
              <a:rPr lang="en-GB" sz="1800" dirty="0" err="1"/>
              <a:t>reda</a:t>
            </a:r>
            <a:r>
              <a:rPr lang="en-GB" sz="1800" dirty="0"/>
              <a:t> </a:t>
            </a:r>
            <a:r>
              <a:rPr lang="en-GB" sz="1800" dirty="0" err="1"/>
              <a:t>tematske</a:t>
            </a:r>
            <a:r>
              <a:rPr lang="en-GB" sz="1800" dirty="0"/>
              <a:t> </a:t>
            </a:r>
            <a:r>
              <a:rPr lang="en-GB" sz="1800" dirty="0" err="1"/>
              <a:t>sjednice</a:t>
            </a:r>
            <a:r>
              <a:rPr lang="en-GB" sz="1800" dirty="0"/>
              <a:t> o </a:t>
            </a:r>
            <a:r>
              <a:rPr lang="en-GB" sz="1800" dirty="0" err="1"/>
              <a:t>kojima</a:t>
            </a:r>
            <a:r>
              <a:rPr lang="en-GB" sz="1800" dirty="0"/>
              <a:t> je </a:t>
            </a:r>
            <a:r>
              <a:rPr lang="en-GB" sz="1800" dirty="0" err="1"/>
              <a:t>danas</a:t>
            </a:r>
            <a:r>
              <a:rPr lang="en-GB" sz="1800" dirty="0"/>
              <a:t> </a:t>
            </a:r>
            <a:r>
              <a:rPr lang="en-GB" sz="1800" dirty="0" err="1"/>
              <a:t>raspravljano</a:t>
            </a:r>
            <a:r>
              <a:rPr lang="en-GB" sz="1800" dirty="0"/>
              <a:t> </a:t>
            </a:r>
            <a:r>
              <a:rPr lang="en-GB" sz="1800" dirty="0" err="1"/>
              <a:t>sastavni</a:t>
            </a:r>
            <a:r>
              <a:rPr lang="en-GB" sz="1800" dirty="0"/>
              <a:t> </a:t>
            </a:r>
            <a:r>
              <a:rPr lang="en-GB" sz="1800" dirty="0" err="1"/>
              <a:t>su</a:t>
            </a:r>
            <a:r>
              <a:rPr lang="en-GB" sz="1800" dirty="0"/>
              <a:t> </a:t>
            </a:r>
            <a:r>
              <a:rPr lang="en-GB" sz="1800" dirty="0" err="1"/>
              <a:t>dio</a:t>
            </a:r>
            <a:r>
              <a:rPr lang="en-GB" sz="1800" dirty="0"/>
              <a:t> </a:t>
            </a:r>
            <a:r>
              <a:rPr lang="en-GB" sz="1800" dirty="0" err="1"/>
              <a:t>ovoga</a:t>
            </a:r>
            <a:r>
              <a:rPr lang="en-GB" sz="1800" dirty="0"/>
              <a:t> </a:t>
            </a:r>
            <a:r>
              <a:rPr lang="en-GB" sz="1800" dirty="0" err="1"/>
              <a:t>Zaključka</a:t>
            </a:r>
            <a:r>
              <a:rPr lang="en-GB" sz="1800" dirty="0"/>
              <a:t> i bit </a:t>
            </a:r>
            <a:r>
              <a:rPr lang="en-GB" sz="1800" dirty="0" err="1"/>
              <a:t>će</a:t>
            </a:r>
            <a:r>
              <a:rPr lang="en-GB" sz="1800" dirty="0"/>
              <a:t> </a:t>
            </a:r>
            <a:r>
              <a:rPr lang="en-GB" sz="1800" dirty="0" err="1"/>
              <a:t>upućeni</a:t>
            </a:r>
            <a:r>
              <a:rPr lang="en-GB" sz="1800" dirty="0"/>
              <a:t> </a:t>
            </a:r>
            <a:r>
              <a:rPr lang="en-GB" sz="1800" dirty="0" err="1"/>
              <a:t>nadležnim</a:t>
            </a:r>
            <a:r>
              <a:rPr lang="en-GB" sz="1800" dirty="0"/>
              <a:t> </a:t>
            </a:r>
            <a:r>
              <a:rPr lang="en-GB" sz="1800" dirty="0" err="1"/>
              <a:t>središnjim</a:t>
            </a:r>
            <a:r>
              <a:rPr lang="en-GB" sz="1800" dirty="0"/>
              <a:t> </a:t>
            </a:r>
            <a:r>
              <a:rPr lang="en-GB" sz="1800" dirty="0" err="1"/>
              <a:t>državnim</a:t>
            </a:r>
            <a:r>
              <a:rPr lang="en-GB" sz="1800" dirty="0"/>
              <a:t> </a:t>
            </a:r>
            <a:r>
              <a:rPr lang="en-GB" sz="1800" dirty="0" err="1"/>
              <a:t>tijelima</a:t>
            </a:r>
            <a:r>
              <a:rPr lang="en-GB" sz="1800" dirty="0"/>
              <a:t> na </a:t>
            </a:r>
            <a:r>
              <a:rPr lang="en-GB" sz="1800" dirty="0" err="1"/>
              <a:t>daljnje</a:t>
            </a:r>
            <a:r>
              <a:rPr lang="en-GB" sz="1800" dirty="0"/>
              <a:t> </a:t>
            </a:r>
            <a:r>
              <a:rPr lang="en-GB" sz="1800" dirty="0" err="1"/>
              <a:t>postupanje</a:t>
            </a:r>
            <a:r>
              <a:rPr lang="en-GB" sz="1800" dirty="0"/>
              <a:t>.</a:t>
            </a:r>
            <a:endParaRPr lang="hr-HR" sz="1800" dirty="0"/>
          </a:p>
          <a:p>
            <a:endParaRPr lang="hr-HR" sz="1800" dirty="0"/>
          </a:p>
          <a:p>
            <a:pPr>
              <a:buNone/>
            </a:pPr>
            <a:r>
              <a:rPr lang="hr-HR" sz="1800" dirty="0" smtClean="0"/>
              <a:t>U Zagrebu, 14. svibnja 2014. </a:t>
            </a:r>
            <a:endParaRPr lang="hr-HR" sz="1800" dirty="0"/>
          </a:p>
          <a:p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val="3659908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hr-HR" dirty="0" smtClean="0"/>
          </a:p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r>
              <a:rPr lang="hr-HR" dirty="0" smtClean="0"/>
              <a:t>Zahvaljujemo na dolasku i suradnji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350300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1230</TotalTime>
  <Words>294</Words>
  <Application>Microsoft Office PowerPoint</Application>
  <PresentationFormat>On-screen Show (4:3)</PresentationFormat>
  <Paragraphs>35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Opulent</vt:lpstr>
      <vt:lpstr>Tematska sjednica skupštine udruge gradova u republici hrvatskoj o imovinsko pravnim odnosima u lokalnoj samoupravi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PREPORUKE ZA IZMJENE I POBOLJŠANJE NORMATIVNOG OKVIRA ZA LOKALNU SAMOUPRAVU</dc:title>
  <dc:creator>Dario</dc:creator>
  <cp:lastModifiedBy>Dario</cp:lastModifiedBy>
  <cp:revision>64</cp:revision>
  <dcterms:created xsi:type="dcterms:W3CDTF">2012-03-14T14:13:09Z</dcterms:created>
  <dcterms:modified xsi:type="dcterms:W3CDTF">2014-05-13T14:33:01Z</dcterms:modified>
</cp:coreProperties>
</file>