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58" r:id="rId4"/>
    <p:sldId id="257" r:id="rId5"/>
    <p:sldId id="262" r:id="rId6"/>
    <p:sldId id="263" r:id="rId7"/>
    <p:sldId id="264" r:id="rId8"/>
    <p:sldId id="265" r:id="rId9"/>
    <p:sldId id="266" r:id="rId10"/>
    <p:sldId id="276" r:id="rId11"/>
    <p:sldId id="273" r:id="rId12"/>
    <p:sldId id="274" r:id="rId13"/>
    <p:sldId id="275" r:id="rId14"/>
    <p:sldId id="277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rio\Google%20disk\Association%20of%20Cities\financiranje\pdoh2014\analiza%20pdoh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rio\Google%20disk\Association%20of%20Cities\financiranje\kretanje%20proracuna%20do%202013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ario\Google%20disk\Association%20of%20Cities\financiranje\pdoh2014\prihod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r-HR"/>
              <a:t>Opterećenje neto plaće porezom, prirezom i doprinosima, 2014.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Sheet2!$A$2</c:f>
              <c:strCache>
                <c:ptCount val="1"/>
                <c:pt idx="0">
                  <c:v>Doprinosi - državni proračun</c:v>
                </c:pt>
              </c:strCache>
            </c:strRef>
          </c:tx>
          <c:invertIfNegative val="0"/>
          <c:cat>
            <c:numRef>
              <c:f>Sheet2!$B$1:$E$1</c:f>
              <c:numCache>
                <c:formatCode>General</c:formatCode>
                <c:ptCount val="4"/>
                <c:pt idx="0">
                  <c:v>3000</c:v>
                </c:pt>
                <c:pt idx="1">
                  <c:v>5000</c:v>
                </c:pt>
                <c:pt idx="2">
                  <c:v>7000</c:v>
                </c:pt>
                <c:pt idx="3">
                  <c:v>10000</c:v>
                </c:pt>
              </c:numCache>
            </c:numRef>
          </c:cat>
          <c:val>
            <c:numRef>
              <c:f>Sheet2!$B$2:$E$2</c:f>
              <c:numCache>
                <c:formatCode>General</c:formatCode>
                <c:ptCount val="4"/>
                <c:pt idx="0">
                  <c:v>666</c:v>
                </c:pt>
                <c:pt idx="1">
                  <c:v>1200</c:v>
                </c:pt>
                <c:pt idx="2">
                  <c:v>1789</c:v>
                </c:pt>
                <c:pt idx="3">
                  <c:v>2752</c:v>
                </c:pt>
              </c:numCache>
            </c:numRef>
          </c:val>
        </c:ser>
        <c:ser>
          <c:idx val="2"/>
          <c:order val="1"/>
          <c:tx>
            <c:strRef>
              <c:f>Sheet2!$A$3</c:f>
              <c:strCache>
                <c:ptCount val="1"/>
                <c:pt idx="0">
                  <c:v>Mirovinsko osiguranje - državni proračun</c:v>
                </c:pt>
              </c:strCache>
            </c:strRef>
          </c:tx>
          <c:invertIfNegative val="0"/>
          <c:cat>
            <c:numRef>
              <c:f>Sheet2!$B$1:$E$1</c:f>
              <c:numCache>
                <c:formatCode>General</c:formatCode>
                <c:ptCount val="4"/>
                <c:pt idx="0">
                  <c:v>3000</c:v>
                </c:pt>
                <c:pt idx="1">
                  <c:v>5000</c:v>
                </c:pt>
                <c:pt idx="2">
                  <c:v>7000</c:v>
                </c:pt>
                <c:pt idx="3">
                  <c:v>10000</c:v>
                </c:pt>
              </c:numCache>
            </c:numRef>
          </c:cat>
          <c:val>
            <c:numRef>
              <c:f>Sheet2!$B$3:$E$3</c:f>
              <c:numCache>
                <c:formatCode>General</c:formatCode>
                <c:ptCount val="4"/>
                <c:pt idx="0">
                  <c:v>778</c:v>
                </c:pt>
                <c:pt idx="1">
                  <c:v>1400</c:v>
                </c:pt>
                <c:pt idx="2">
                  <c:v>2081</c:v>
                </c:pt>
                <c:pt idx="3">
                  <c:v>3201</c:v>
                </c:pt>
              </c:numCache>
            </c:numRef>
          </c:val>
        </c:ser>
        <c:ser>
          <c:idx val="3"/>
          <c:order val="2"/>
          <c:tx>
            <c:strRef>
              <c:f>Sheet2!$A$4</c:f>
              <c:strCache>
                <c:ptCount val="1"/>
                <c:pt idx="0">
                  <c:v>Porez - lokalni proračun</c:v>
                </c:pt>
              </c:strCache>
            </c:strRef>
          </c:tx>
          <c:invertIfNegative val="0"/>
          <c:cat>
            <c:numRef>
              <c:f>Sheet2!$B$1:$E$1</c:f>
              <c:numCache>
                <c:formatCode>General</c:formatCode>
                <c:ptCount val="4"/>
                <c:pt idx="0">
                  <c:v>3000</c:v>
                </c:pt>
                <c:pt idx="1">
                  <c:v>5000</c:v>
                </c:pt>
                <c:pt idx="2">
                  <c:v>7000</c:v>
                </c:pt>
                <c:pt idx="3">
                  <c:v>10000</c:v>
                </c:pt>
              </c:numCache>
            </c:numRef>
          </c:cat>
          <c:val>
            <c:numRef>
              <c:f>Sheet2!$B$4:$E$4</c:f>
              <c:numCache>
                <c:formatCode>General</c:formatCode>
                <c:ptCount val="4"/>
                <c:pt idx="0">
                  <c:v>110</c:v>
                </c:pt>
                <c:pt idx="1">
                  <c:v>564</c:v>
                </c:pt>
                <c:pt idx="2">
                  <c:v>1245</c:v>
                </c:pt>
                <c:pt idx="3">
                  <c:v>2637</c:v>
                </c:pt>
              </c:numCache>
            </c:numRef>
          </c:val>
        </c:ser>
        <c:ser>
          <c:idx val="0"/>
          <c:order val="3"/>
          <c:tx>
            <c:strRef>
              <c:f>Sheet2!$A$5</c:f>
              <c:strCache>
                <c:ptCount val="1"/>
                <c:pt idx="0">
                  <c:v>Prirez 6,5% - lokalni proračun</c:v>
                </c:pt>
              </c:strCache>
            </c:strRef>
          </c:tx>
          <c:invertIfNegative val="0"/>
          <c:cat>
            <c:numRef>
              <c:f>Sheet2!$B$1:$E$1</c:f>
              <c:numCache>
                <c:formatCode>General</c:formatCode>
                <c:ptCount val="4"/>
                <c:pt idx="0">
                  <c:v>3000</c:v>
                </c:pt>
                <c:pt idx="1">
                  <c:v>5000</c:v>
                </c:pt>
                <c:pt idx="2">
                  <c:v>7000</c:v>
                </c:pt>
                <c:pt idx="3">
                  <c:v>10000</c:v>
                </c:pt>
              </c:numCache>
            </c:numRef>
          </c:cat>
          <c:val>
            <c:numRef>
              <c:f>Sheet2!$B$5:$E$5</c:f>
              <c:numCache>
                <c:formatCode>General</c:formatCode>
                <c:ptCount val="4"/>
                <c:pt idx="0">
                  <c:v>7</c:v>
                </c:pt>
                <c:pt idx="1">
                  <c:v>36</c:v>
                </c:pt>
                <c:pt idx="2">
                  <c:v>80</c:v>
                </c:pt>
                <c:pt idx="3">
                  <c:v>171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35320960"/>
        <c:axId val="35322880"/>
      </c:barChart>
      <c:catAx>
        <c:axId val="35320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hr-HR"/>
                  <a:t>Neto plaća (kn)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5322880"/>
        <c:crosses val="autoZero"/>
        <c:auto val="1"/>
        <c:lblAlgn val="ctr"/>
        <c:lblOffset val="100"/>
        <c:noMultiLvlLbl val="0"/>
      </c:catAx>
      <c:valAx>
        <c:axId val="353228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r-HR"/>
                  <a:t>kuna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53209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Središnja država rashodi</c:v>
                </c:pt>
              </c:strCache>
            </c:strRef>
          </c:tx>
          <c:marker>
            <c:symbol val="none"/>
          </c:marker>
          <c:cat>
            <c:numRef>
              <c:f>Sheet2!$B$1:$Q$1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Sheet2!$B$2:$Q$2</c:f>
              <c:numCache>
                <c:formatCode>#,##0</c:formatCode>
                <c:ptCount val="16"/>
                <c:pt idx="0">
                  <c:v>44596193559</c:v>
                </c:pt>
                <c:pt idx="1">
                  <c:v>49334031813</c:v>
                </c:pt>
                <c:pt idx="2">
                  <c:v>54938056100</c:v>
                </c:pt>
                <c:pt idx="3">
                  <c:v>74715160000</c:v>
                </c:pt>
                <c:pt idx="4">
                  <c:v>76806787153</c:v>
                </c:pt>
                <c:pt idx="5">
                  <c:v>75439264820</c:v>
                </c:pt>
                <c:pt idx="6">
                  <c:v>84550581279</c:v>
                </c:pt>
                <c:pt idx="7">
                  <c:v>89411133359</c:v>
                </c:pt>
                <c:pt idx="8">
                  <c:v>97505743007</c:v>
                </c:pt>
                <c:pt idx="9">
                  <c:v>110552825051</c:v>
                </c:pt>
                <c:pt idx="10">
                  <c:v>118280555358</c:v>
                </c:pt>
                <c:pt idx="11">
                  <c:v>117923991688</c:v>
                </c:pt>
                <c:pt idx="12">
                  <c:v>120323331941</c:v>
                </c:pt>
                <c:pt idx="13">
                  <c:v>119939510606</c:v>
                </c:pt>
                <c:pt idx="14">
                  <c:v>118729991646</c:v>
                </c:pt>
                <c:pt idx="15">
                  <c:v>125029343973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Lokalna država rashodi</c:v>
                </c:pt>
              </c:strCache>
            </c:strRef>
          </c:tx>
          <c:marker>
            <c:symbol val="none"/>
          </c:marker>
          <c:cat>
            <c:numRef>
              <c:f>Sheet2!$B$1:$Q$1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Sheet2!$B$3:$Q$3</c:f>
              <c:numCache>
                <c:formatCode>#,##0</c:formatCode>
                <c:ptCount val="16"/>
                <c:pt idx="0">
                  <c:v>5801136661</c:v>
                </c:pt>
                <c:pt idx="1">
                  <c:v>5955359753</c:v>
                </c:pt>
                <c:pt idx="2">
                  <c:v>6318566593</c:v>
                </c:pt>
                <c:pt idx="3">
                  <c:v>7122067422</c:v>
                </c:pt>
                <c:pt idx="4">
                  <c:v>9363682253</c:v>
                </c:pt>
                <c:pt idx="5">
                  <c:v>10875402804</c:v>
                </c:pt>
                <c:pt idx="6">
                  <c:v>11800445234</c:v>
                </c:pt>
                <c:pt idx="7">
                  <c:v>13267860814</c:v>
                </c:pt>
                <c:pt idx="8">
                  <c:v>14367770450</c:v>
                </c:pt>
                <c:pt idx="9">
                  <c:v>16319749637</c:v>
                </c:pt>
                <c:pt idx="10">
                  <c:v>18776680120</c:v>
                </c:pt>
                <c:pt idx="11">
                  <c:v>19397599334</c:v>
                </c:pt>
                <c:pt idx="12">
                  <c:v>18208263080</c:v>
                </c:pt>
                <c:pt idx="13">
                  <c:v>17689558696</c:v>
                </c:pt>
                <c:pt idx="14">
                  <c:v>17916258224.669998</c:v>
                </c:pt>
                <c:pt idx="15">
                  <c:v>18706249506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Središnja država prihodi</c:v>
                </c:pt>
              </c:strCache>
            </c:strRef>
          </c:tx>
          <c:marker>
            <c:symbol val="none"/>
          </c:marker>
          <c:cat>
            <c:numRef>
              <c:f>Sheet2!$B$1:$Q$1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Sheet2!$B$4:$Q$4</c:f>
              <c:numCache>
                <c:formatCode>General</c:formatCode>
                <c:ptCount val="16"/>
                <c:pt idx="5" formatCode="#,##0">
                  <c:v>74677473749</c:v>
                </c:pt>
                <c:pt idx="6" formatCode="#,##0">
                  <c:v>80463518169</c:v>
                </c:pt>
                <c:pt idx="7" formatCode="#,##0">
                  <c:v>85653010216</c:v>
                </c:pt>
                <c:pt idx="8" formatCode="#,##0">
                  <c:v>95235557283</c:v>
                </c:pt>
                <c:pt idx="9" formatCode="#,##0">
                  <c:v>108320594660</c:v>
                </c:pt>
                <c:pt idx="10" formatCode="#,##0">
                  <c:v>115772654807</c:v>
                </c:pt>
                <c:pt idx="11" formatCode="#,##0">
                  <c:v>110257946738</c:v>
                </c:pt>
                <c:pt idx="12" formatCode="#,##0">
                  <c:v>107466351151</c:v>
                </c:pt>
                <c:pt idx="13" formatCode="#,##0">
                  <c:v>107069669876</c:v>
                </c:pt>
                <c:pt idx="14" formatCode="#,##0">
                  <c:v>109558927867</c:v>
                </c:pt>
                <c:pt idx="15" formatCode="#,##0">
                  <c:v>108585049413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Sheet2!$A$5</c:f>
              <c:strCache>
                <c:ptCount val="1"/>
                <c:pt idx="0">
                  <c:v>Lokalna država prihodi</c:v>
                </c:pt>
              </c:strCache>
            </c:strRef>
          </c:tx>
          <c:marker>
            <c:symbol val="none"/>
          </c:marker>
          <c:cat>
            <c:numRef>
              <c:f>Sheet2!$B$1:$Q$1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Sheet2!$B$5:$Q$5</c:f>
              <c:numCache>
                <c:formatCode>General</c:formatCode>
                <c:ptCount val="16"/>
                <c:pt idx="4" formatCode="#,##0">
                  <c:v>11816255141</c:v>
                </c:pt>
                <c:pt idx="5" formatCode="#,##0">
                  <c:v>13777283274.370001</c:v>
                </c:pt>
                <c:pt idx="6" formatCode="#,##0">
                  <c:v>14875220730.290001</c:v>
                </c:pt>
                <c:pt idx="7" formatCode="#,##0">
                  <c:v>16489554682</c:v>
                </c:pt>
                <c:pt idx="8" formatCode="#,##0">
                  <c:v>18674904713</c:v>
                </c:pt>
                <c:pt idx="9" formatCode="#,##0">
                  <c:v>21683298414.310001</c:v>
                </c:pt>
                <c:pt idx="10" formatCode="#,##0">
                  <c:v>23553225507.380001</c:v>
                </c:pt>
                <c:pt idx="11" formatCode="#,##0">
                  <c:v>22437331403</c:v>
                </c:pt>
                <c:pt idx="12" formatCode="#,##0">
                  <c:v>21118066585</c:v>
                </c:pt>
                <c:pt idx="13" formatCode="#,##0">
                  <c:v>20252233199</c:v>
                </c:pt>
                <c:pt idx="14" formatCode="#,##0">
                  <c:v>20687119854.310001</c:v>
                </c:pt>
                <c:pt idx="15" formatCode="#,##0">
                  <c:v>22166131483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422848"/>
        <c:axId val="80265600"/>
      </c:lineChart>
      <c:catAx>
        <c:axId val="6742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265600"/>
        <c:crosses val="autoZero"/>
        <c:auto val="1"/>
        <c:lblAlgn val="ctr"/>
        <c:lblOffset val="100"/>
        <c:noMultiLvlLbl val="0"/>
      </c:catAx>
      <c:valAx>
        <c:axId val="80265600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7422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r-HR" sz="1400"/>
              <a:t>Udio gradova,</a:t>
            </a:r>
            <a:r>
              <a:rPr lang="hr-HR" sz="1400" baseline="0"/>
              <a:t> općina i županija u p</a:t>
            </a:r>
            <a:r>
              <a:rPr lang="hr-HR" sz="1400"/>
              <a:t>rihodima poslovanja konsolidirane lokalne države 2007.-2013.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Županije</c:v>
                </c:pt>
              </c:strCache>
            </c:strRef>
          </c:tx>
          <c:marker>
            <c:symbol val="square"/>
            <c:size val="5"/>
          </c:marker>
          <c:cat>
            <c:numRef>
              <c:f>Sheet1!$B$1:$H$1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Sheet1!$B$2:$H$2</c:f>
              <c:numCache>
                <c:formatCode>#,##0</c:formatCode>
                <c:ptCount val="7"/>
                <c:pt idx="0">
                  <c:v>3249718865</c:v>
                </c:pt>
                <c:pt idx="1">
                  <c:v>3586684825</c:v>
                </c:pt>
                <c:pt idx="2">
                  <c:v>3580789093</c:v>
                </c:pt>
                <c:pt idx="3">
                  <c:v>3394297346</c:v>
                </c:pt>
                <c:pt idx="4">
                  <c:v>3370625493</c:v>
                </c:pt>
                <c:pt idx="5">
                  <c:v>3391650682</c:v>
                </c:pt>
                <c:pt idx="6">
                  <c:v>3644693918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Općine</c:v>
                </c:pt>
              </c:strCache>
            </c:strRef>
          </c:tx>
          <c:marker>
            <c:symbol val="square"/>
            <c:size val="5"/>
          </c:marker>
          <c:cat>
            <c:numRef>
              <c:f>Sheet1!$B$1:$H$1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Sheet1!$B$3:$H$3</c:f>
              <c:numCache>
                <c:formatCode>#,##0</c:formatCode>
                <c:ptCount val="7"/>
                <c:pt idx="0">
                  <c:v>3432098907.3099999</c:v>
                </c:pt>
                <c:pt idx="1">
                  <c:v>3662029229.3800001</c:v>
                </c:pt>
                <c:pt idx="2">
                  <c:v>3430286387</c:v>
                </c:pt>
                <c:pt idx="3">
                  <c:v>3387662917</c:v>
                </c:pt>
                <c:pt idx="4">
                  <c:v>3152863014</c:v>
                </c:pt>
                <c:pt idx="5">
                  <c:v>3066105431.3099999</c:v>
                </c:pt>
                <c:pt idx="6">
                  <c:v>3259214265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Gradovi</c:v>
                </c:pt>
              </c:strCache>
            </c:strRef>
          </c:tx>
          <c:marker>
            <c:symbol val="square"/>
            <c:size val="5"/>
          </c:marker>
          <c:cat>
            <c:numRef>
              <c:f>Sheet1!$B$1:$H$1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Sheet1!$B$4:$H$4</c:f>
              <c:numCache>
                <c:formatCode>#,##0</c:formatCode>
                <c:ptCount val="7"/>
                <c:pt idx="0">
                  <c:v>15001480642</c:v>
                </c:pt>
                <c:pt idx="1">
                  <c:v>16304511453</c:v>
                </c:pt>
                <c:pt idx="2">
                  <c:v>15426255923</c:v>
                </c:pt>
                <c:pt idx="3">
                  <c:v>14336106322</c:v>
                </c:pt>
                <c:pt idx="4">
                  <c:v>13728744692</c:v>
                </c:pt>
                <c:pt idx="5">
                  <c:v>14229363741</c:v>
                </c:pt>
                <c:pt idx="6">
                  <c:v>15262223300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60544"/>
        <c:axId val="36062336"/>
      </c:lineChart>
      <c:catAx>
        <c:axId val="3606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062336"/>
        <c:crosses val="autoZero"/>
        <c:auto val="1"/>
        <c:lblAlgn val="ctr"/>
        <c:lblOffset val="100"/>
        <c:noMultiLvlLbl val="0"/>
      </c:catAx>
      <c:valAx>
        <c:axId val="360623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r-HR"/>
                  <a:t>Prihodi (kn)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36060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0.16667</cdr:x>
      <cdr:y>0.7907</cdr:y>
    </cdr:from>
    <cdr:to>
      <cdr:x>0.86667</cdr:x>
      <cdr:y>0.7907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440160" y="4896544"/>
          <a:ext cx="6048672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BA844-BF39-440B-8C31-A6623D45C1F2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BD2EC-8A29-4E90-9DC2-34E02745781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8764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U ovoj</a:t>
            </a:r>
            <a:r>
              <a:rPr lang="hr-HR" baseline="0" dirty="0" smtClean="0"/>
              <a:t> analizi obrađeni su samo gradovi zbog dominantnog financijskog udjela. Svi utjecaji i zaključci su skoro identični za općine. Županije imaju različitu strukturu prihoda i rashoda. Lokalne financije su na razini 2007. godine, GiŽ u povoljnijoj situaciji od općina. Najveći udar trpe gradovi.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BD2EC-8A29-4E90-9DC2-34E027457815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1787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Pomoć PPDS</a:t>
            </a:r>
            <a:r>
              <a:rPr lang="hr-HR" baseline="0" dirty="0" smtClean="0"/>
              <a:t> iz državnog proračuna – oprez, ograničenje plaća. PPDS na teret županije, a županiji pomoć iz državnog proračuna – jednostavnija administrativna mjera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BD2EC-8A29-4E90-9DC2-34E027457815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3051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38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615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983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297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695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452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84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781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891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0061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599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3FF40-5B2E-4BF7-A921-19D2C7D5893A}" type="datetimeFigureOut">
              <a:rPr lang="hr-HR" smtClean="0"/>
              <a:t>19.11.2014.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A38AF-2B96-4417-9E68-71CEAEABD0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630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Porezna i regionalna reforma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67136"/>
          </a:xfrm>
        </p:spPr>
        <p:txBody>
          <a:bodyPr>
            <a:normAutofit/>
          </a:bodyPr>
          <a:lstStyle/>
          <a:p>
            <a:r>
              <a:rPr lang="hr-HR" dirty="0" smtClean="0"/>
              <a:t>Učinci na gradske proračune i kompenzacijske mjere</a:t>
            </a:r>
          </a:p>
          <a:p>
            <a:endParaRPr lang="hr-HR" dirty="0"/>
          </a:p>
          <a:p>
            <a:endParaRPr lang="hr-HR" sz="1500" dirty="0" smtClean="0"/>
          </a:p>
          <a:p>
            <a:endParaRPr lang="hr-HR" sz="1500" dirty="0"/>
          </a:p>
          <a:p>
            <a:r>
              <a:rPr lang="hr-HR" sz="1500" dirty="0" smtClean="0"/>
              <a:t>Zagreb, 19. studenoga 2014. godine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1760" cy="155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5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0608" y="-99392"/>
            <a:ext cx="10153128" cy="7185750"/>
          </a:xfrm>
        </p:spPr>
      </p:pic>
    </p:spTree>
    <p:extLst>
      <p:ext uri="{BB962C8B-B14F-4D97-AF65-F5344CB8AC3E}">
        <p14:creationId xmlns:p14="http://schemas.microsoft.com/office/powerpoint/2010/main" val="379120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donosi promjena statusa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/>
              <a:t>PPDS/BPP -&gt; </a:t>
            </a:r>
            <a:r>
              <a:rPr lang="hr-HR" b="1" dirty="0"/>
              <a:t>potpomognuta </a:t>
            </a:r>
            <a:r>
              <a:rPr lang="hr-HR" b="1" dirty="0" smtClean="0"/>
              <a:t>područja</a:t>
            </a:r>
          </a:p>
          <a:p>
            <a:pPr lvl="1"/>
            <a:r>
              <a:rPr lang="hr-HR" dirty="0" smtClean="0"/>
              <a:t>88% grad, 12% županija</a:t>
            </a:r>
            <a:r>
              <a:rPr lang="hr-HR" b="1" dirty="0" smtClean="0"/>
              <a:t> </a:t>
            </a:r>
          </a:p>
          <a:p>
            <a:r>
              <a:rPr lang="hr-HR" dirty="0" smtClean="0"/>
              <a:t>efektivno 17,87</a:t>
            </a:r>
            <a:r>
              <a:rPr lang="hr-HR" dirty="0"/>
              <a:t>% manje prihoda od poreza na </a:t>
            </a:r>
            <a:r>
              <a:rPr lang="hr-HR" dirty="0" smtClean="0"/>
              <a:t>dohodak</a:t>
            </a:r>
          </a:p>
          <a:p>
            <a:r>
              <a:rPr lang="hr-HR" dirty="0" smtClean="0"/>
              <a:t>pomoć DPRH </a:t>
            </a:r>
            <a:r>
              <a:rPr lang="hr-HR" dirty="0"/>
              <a:t>u visini povrata poreza na dohodak poreznim obveznicima te 100% poreza na dobit ostvarenog na njihovom području (osim parcijalnih PPDS jedinica</a:t>
            </a:r>
            <a:r>
              <a:rPr lang="hr-HR" dirty="0" smtClean="0"/>
              <a:t>)</a:t>
            </a:r>
          </a:p>
          <a:p>
            <a:r>
              <a:rPr lang="hr-HR" dirty="0" smtClean="0"/>
              <a:t>naknada </a:t>
            </a:r>
            <a:r>
              <a:rPr lang="hr-HR" dirty="0"/>
              <a:t>za eksploataciju mineralnih sirovina i naknada zbog zaštićenih prirodnih </a:t>
            </a:r>
            <a:r>
              <a:rPr lang="hr-HR" dirty="0" smtClean="0"/>
              <a:t>područja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878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donosi promjena statusa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dirty="0" smtClean="0"/>
              <a:t>PPDS/BPP -&gt; </a:t>
            </a:r>
            <a:r>
              <a:rPr lang="hr-HR" b="1" dirty="0"/>
              <a:t>redovan status (3., 4. i 5. skupina)</a:t>
            </a:r>
            <a:r>
              <a:rPr lang="hr-HR" dirty="0"/>
              <a:t> </a:t>
            </a:r>
            <a:endParaRPr lang="hr-HR" dirty="0" smtClean="0"/>
          </a:p>
          <a:p>
            <a:pPr lvl="1"/>
            <a:r>
              <a:rPr lang="hr-HR" dirty="0" smtClean="0"/>
              <a:t>60% grad, 16,5% žup, 6% DEC, 16% fond, 1,5% kapital+EU</a:t>
            </a:r>
          </a:p>
          <a:p>
            <a:r>
              <a:rPr lang="hr-HR" dirty="0" smtClean="0"/>
              <a:t>Nakon 3. god </a:t>
            </a:r>
            <a:r>
              <a:rPr lang="hr-HR" dirty="0"/>
              <a:t>prilagodbe, </a:t>
            </a:r>
            <a:r>
              <a:rPr lang="hr-HR" dirty="0" smtClean="0"/>
              <a:t>44</a:t>
            </a:r>
            <a:r>
              <a:rPr lang="hr-HR" dirty="0"/>
              <a:t>% manje prihoda od poreza na </a:t>
            </a:r>
            <a:r>
              <a:rPr lang="hr-HR" dirty="0" smtClean="0"/>
              <a:t>dohodak (osnovni udio)</a:t>
            </a:r>
          </a:p>
          <a:p>
            <a:r>
              <a:rPr lang="hr-HR" dirty="0" smtClean="0"/>
              <a:t>dodatni udjeli </a:t>
            </a:r>
            <a:r>
              <a:rPr lang="hr-HR" dirty="0"/>
              <a:t>za decentralizirane funkcije </a:t>
            </a:r>
            <a:r>
              <a:rPr lang="hr-HR" dirty="0" smtClean="0"/>
              <a:t>1</a:t>
            </a:r>
            <a:r>
              <a:rPr lang="hr-HR" dirty="0"/>
              <a:t>% </a:t>
            </a:r>
            <a:r>
              <a:rPr lang="hr-HR" dirty="0" smtClean="0"/>
              <a:t>JVP </a:t>
            </a:r>
            <a:r>
              <a:rPr lang="hr-HR" dirty="0"/>
              <a:t>i 1,9% </a:t>
            </a:r>
            <a:r>
              <a:rPr lang="hr-HR" dirty="0" smtClean="0"/>
              <a:t>OŠ</a:t>
            </a:r>
          </a:p>
          <a:p>
            <a:r>
              <a:rPr lang="hr-HR" dirty="0" smtClean="0"/>
              <a:t>3. god </a:t>
            </a:r>
            <a:r>
              <a:rPr lang="hr-HR" dirty="0"/>
              <a:t>povrat poreza na dobit </a:t>
            </a:r>
            <a:r>
              <a:rPr lang="hr-HR" dirty="0" smtClean="0"/>
              <a:t>uvećan za razliku poreza </a:t>
            </a:r>
            <a:r>
              <a:rPr lang="hr-HR" dirty="0"/>
              <a:t>na dohodak (90-56,5) </a:t>
            </a:r>
            <a:endParaRPr lang="hr-HR" dirty="0" smtClean="0"/>
          </a:p>
          <a:p>
            <a:pPr lvl="1"/>
            <a:r>
              <a:rPr lang="hr-HR" dirty="0" smtClean="0"/>
              <a:t>3</a:t>
            </a:r>
            <a:r>
              <a:rPr lang="hr-HR" dirty="0"/>
              <a:t>. </a:t>
            </a:r>
            <a:r>
              <a:rPr lang="hr-HR" dirty="0" smtClean="0"/>
              <a:t>skupina </a:t>
            </a:r>
            <a:r>
              <a:rPr lang="hr-HR" dirty="0"/>
              <a:t>65% tog iznosa, 4. </a:t>
            </a:r>
            <a:r>
              <a:rPr lang="hr-HR" dirty="0" smtClean="0"/>
              <a:t>skupina </a:t>
            </a:r>
            <a:r>
              <a:rPr lang="hr-HR" dirty="0"/>
              <a:t>40% tog iznosa i 5. </a:t>
            </a:r>
            <a:r>
              <a:rPr lang="hr-HR" dirty="0" smtClean="0"/>
              <a:t>skupina </a:t>
            </a:r>
            <a:r>
              <a:rPr lang="hr-HR" dirty="0"/>
              <a:t>25% tog iznosa. </a:t>
            </a:r>
          </a:p>
          <a:p>
            <a:r>
              <a:rPr lang="hr-HR" dirty="0" smtClean="0"/>
              <a:t>korigirane </a:t>
            </a:r>
            <a:r>
              <a:rPr lang="hr-HR" dirty="0"/>
              <a:t>efektivne stope u općem udjelu </a:t>
            </a:r>
            <a:r>
              <a:rPr lang="hr-HR" dirty="0" smtClean="0"/>
              <a:t>(bez PDOB i dodatnih DEC) </a:t>
            </a:r>
          </a:p>
          <a:p>
            <a:pPr lvl="1"/>
            <a:r>
              <a:rPr lang="hr-HR" dirty="0" smtClean="0"/>
              <a:t>1. god za </a:t>
            </a:r>
            <a:r>
              <a:rPr lang="hr-HR" dirty="0"/>
              <a:t>3. skupinu -19,81%, za 4. skupinu -29,11% te 5. skupinu -34,69</a:t>
            </a:r>
            <a:r>
              <a:rPr lang="hr-HR" dirty="0" smtClean="0"/>
              <a:t>%</a:t>
            </a:r>
          </a:p>
          <a:p>
            <a:r>
              <a:rPr lang="hr-HR" dirty="0" smtClean="0"/>
              <a:t>povrat </a:t>
            </a:r>
            <a:r>
              <a:rPr lang="hr-HR" dirty="0"/>
              <a:t>poreza na dohodak poreznim obveznicima sukladno udjelu jedinice u porezu na dohodak</a:t>
            </a:r>
          </a:p>
        </p:txBody>
      </p:sp>
    </p:spTree>
    <p:extLst>
      <p:ext uri="{BB962C8B-B14F-4D97-AF65-F5344CB8AC3E}">
        <p14:creationId xmlns:p14="http://schemas.microsoft.com/office/powerpoint/2010/main" val="398405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donosi promjena statusa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/>
              <a:t>redovno -&gt; </a:t>
            </a:r>
            <a:r>
              <a:rPr lang="hr-HR" b="1" dirty="0"/>
              <a:t>potpomognuta područja (1. i 2. skupina)</a:t>
            </a:r>
            <a:r>
              <a:rPr lang="hr-HR" dirty="0"/>
              <a:t> </a:t>
            </a:r>
            <a:endParaRPr lang="hr-HR" dirty="0" smtClean="0"/>
          </a:p>
          <a:p>
            <a:r>
              <a:rPr lang="hr-HR" dirty="0" smtClean="0"/>
              <a:t>efektivno povećanje poreza na dohodak 30,83%</a:t>
            </a:r>
          </a:p>
          <a:p>
            <a:r>
              <a:rPr lang="hr-HR" dirty="0" smtClean="0"/>
              <a:t>DEC </a:t>
            </a:r>
            <a:r>
              <a:rPr lang="hr-HR" dirty="0"/>
              <a:t>iz općeg udjela </a:t>
            </a:r>
            <a:r>
              <a:rPr lang="hr-HR" dirty="0" smtClean="0"/>
              <a:t>i </a:t>
            </a:r>
            <a:r>
              <a:rPr lang="hr-HR" dirty="0"/>
              <a:t>fonda izravnanja. </a:t>
            </a:r>
            <a:endParaRPr lang="hr-HR" dirty="0" smtClean="0"/>
          </a:p>
          <a:p>
            <a:r>
              <a:rPr lang="hr-HR" dirty="0" smtClean="0"/>
              <a:t>pomoći DPRH 30</a:t>
            </a:r>
            <a:r>
              <a:rPr lang="hr-HR" dirty="0"/>
              <a:t>, 50, 75 i 100% poreza na dobit </a:t>
            </a:r>
            <a:r>
              <a:rPr lang="hr-HR" dirty="0" smtClean="0"/>
              <a:t>kroz 4 godine </a:t>
            </a:r>
          </a:p>
          <a:p>
            <a:r>
              <a:rPr lang="hr-HR" dirty="0"/>
              <a:t>p</a:t>
            </a:r>
            <a:r>
              <a:rPr lang="hr-HR" dirty="0" smtClean="0"/>
              <a:t>omoći DPRH u </a:t>
            </a:r>
            <a:r>
              <a:rPr lang="hr-HR" dirty="0"/>
              <a:t>visini povrata poreza na dohodak poreznim obveznicima.</a:t>
            </a:r>
          </a:p>
        </p:txBody>
      </p:sp>
    </p:spTree>
    <p:extLst>
      <p:ext uri="{BB962C8B-B14F-4D97-AF65-F5344CB8AC3E}">
        <p14:creationId xmlns:p14="http://schemas.microsoft.com/office/powerpoint/2010/main" val="42279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donosi promjena statusa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Bez promjene statusa</a:t>
            </a:r>
            <a:endParaRPr lang="hr-HR" dirty="0" smtClean="0"/>
          </a:p>
          <a:p>
            <a:r>
              <a:rPr lang="hr-HR" smtClean="0"/>
              <a:t>60% grad, 16,5% županija, 16% izravnanje, 1,5% kapital+EU, 6% DEC</a:t>
            </a:r>
          </a:p>
          <a:p>
            <a:r>
              <a:rPr lang="hr-HR" dirty="0" smtClean="0"/>
              <a:t>efektivno -10,8% opći dio poreza na dohodak</a:t>
            </a:r>
          </a:p>
          <a:p>
            <a:r>
              <a:rPr lang="hr-HR" dirty="0" smtClean="0"/>
              <a:t>DEC -48,5</a:t>
            </a:r>
            <a:r>
              <a:rPr lang="hr-HR" dirty="0"/>
              <a:t>% </a:t>
            </a:r>
            <a:r>
              <a:rPr lang="hr-HR" dirty="0" smtClean="0"/>
              <a:t>OŠ i -35,4</a:t>
            </a:r>
            <a:r>
              <a:rPr lang="hr-HR" dirty="0"/>
              <a:t>% za </a:t>
            </a:r>
            <a:r>
              <a:rPr lang="hr-HR" dirty="0" smtClean="0"/>
              <a:t>JVP, pokriće razlike iz fonda izravnanja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127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Rasterećenje cijene rada</a:t>
            </a:r>
            <a:endParaRPr lang="hr-HR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5176397"/>
              </p:ext>
            </p:extLst>
          </p:nvPr>
        </p:nvGraphicFramePr>
        <p:xfrm>
          <a:off x="323528" y="1340768"/>
          <a:ext cx="856895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490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166687" y="1076324"/>
          <a:ext cx="8810625" cy="4705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wn Arrow 4"/>
          <p:cNvSpPr/>
          <p:nvPr/>
        </p:nvSpPr>
        <p:spPr>
          <a:xfrm>
            <a:off x="5940152" y="4293096"/>
            <a:ext cx="14401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4124807" y="3943941"/>
            <a:ext cx="2104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200" dirty="0" smtClean="0"/>
              <a:t>Usklađivanje prihoda i rashoda</a:t>
            </a:r>
            <a:endParaRPr lang="hr-HR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548680"/>
            <a:ext cx="5055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/>
              <a:t>Prihodi i rashodi državnog i lokalnog proračuna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4898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5573587"/>
              </p:ext>
            </p:extLst>
          </p:nvPr>
        </p:nvGraphicFramePr>
        <p:xfrm>
          <a:off x="251520" y="404664"/>
          <a:ext cx="8640960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691680" y="1916832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484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Porezna i regionalna reforma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Povećanje osobnog odbitka sa 2.200 na 2.600kn</a:t>
            </a:r>
          </a:p>
          <a:p>
            <a:pPr lvl="1"/>
            <a:r>
              <a:rPr lang="hr-HR" sz="2400" dirty="0" smtClean="0"/>
              <a:t>Uključivo i mirovine sa 3.400 na 3.800kn</a:t>
            </a:r>
          </a:p>
          <a:p>
            <a:pPr marL="457200" lvl="1" indent="0">
              <a:buNone/>
            </a:pPr>
            <a:endParaRPr lang="hr-HR" sz="2400" dirty="0" smtClean="0"/>
          </a:p>
          <a:p>
            <a:r>
              <a:rPr lang="hr-HR" sz="2800" dirty="0" smtClean="0"/>
              <a:t>Pomicanje poreznih razreda</a:t>
            </a:r>
          </a:p>
          <a:p>
            <a:endParaRPr lang="hr-HR" sz="2800" dirty="0"/>
          </a:p>
          <a:p>
            <a:r>
              <a:rPr lang="hr-HR" sz="2800" dirty="0" smtClean="0"/>
              <a:t>Ukupan učinak na javne prihode -1.8 mlrd kn</a:t>
            </a:r>
          </a:p>
          <a:p>
            <a:endParaRPr lang="hr-HR" sz="2800" dirty="0" smtClean="0"/>
          </a:p>
          <a:p>
            <a:r>
              <a:rPr lang="hr-HR" sz="2800" dirty="0" smtClean="0"/>
              <a:t>Promjena PPDS/BPP u i izvan potpomognutih područja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3658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Zatražena kompenzacija</a:t>
            </a:r>
            <a:br>
              <a:rPr lang="hr-HR" dirty="0" smtClean="0"/>
            </a:br>
            <a:r>
              <a:rPr lang="hr-HR" sz="1300" dirty="0" smtClean="0"/>
              <a:t>rujan 2014</a:t>
            </a:r>
            <a:endParaRPr lang="hr-HR" sz="1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Povećanje općeg udjela u porezu na dohodak grad/općina 70%, županija 18%, izravnanje i otoci 0% (teret DPRH)</a:t>
            </a:r>
          </a:p>
          <a:p>
            <a:endParaRPr lang="hr-HR" dirty="0" smtClean="0"/>
          </a:p>
          <a:p>
            <a:r>
              <a:rPr lang="hr-HR" dirty="0" smtClean="0"/>
              <a:t>Pomoć PPDS/BPP iz državnog proračuna ili na teret udjela županije u porezu na dohodak (pomoć županiji iz državnog proračuna, administrativno jednostavnija mjera)</a:t>
            </a:r>
          </a:p>
          <a:p>
            <a:endParaRPr lang="hr-HR" dirty="0" smtClean="0"/>
          </a:p>
          <a:p>
            <a:r>
              <a:rPr lang="hr-HR" dirty="0" smtClean="0"/>
              <a:t>Otocima pomoć iz državnog proračuna (38 milijuna kuna)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082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Zatražena kompenzacija (2)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Porezne pogodnosti i povrat poreza građanima na PPDS/BPP zadržati do daljnjeg</a:t>
            </a:r>
          </a:p>
          <a:p>
            <a:endParaRPr lang="hr-HR" dirty="0"/>
          </a:p>
          <a:p>
            <a:r>
              <a:rPr lang="hr-HR" dirty="0" smtClean="0"/>
              <a:t>Ukidanje namjene komunalne naknade</a:t>
            </a:r>
          </a:p>
          <a:p>
            <a:endParaRPr lang="hr-HR" dirty="0"/>
          </a:p>
          <a:p>
            <a:r>
              <a:rPr lang="hr-HR" dirty="0" smtClean="0"/>
              <a:t>Povećanje udjela od poreza na promet nekretninama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5773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Zatražena kompenzacija (3)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Povrat 45 milijuna kuna za decentralizirane službenike (akti vezani uz gradnju)</a:t>
            </a:r>
          </a:p>
          <a:p>
            <a:endParaRPr lang="hr-HR" dirty="0"/>
          </a:p>
          <a:p>
            <a:r>
              <a:rPr lang="hr-HR" dirty="0" smtClean="0"/>
              <a:t>Uklanjanje ograničenja iznosa poreza na kuće za odmor</a:t>
            </a:r>
          </a:p>
          <a:p>
            <a:endParaRPr lang="hr-HR" dirty="0"/>
          </a:p>
          <a:p>
            <a:r>
              <a:rPr lang="hr-HR" dirty="0" smtClean="0"/>
              <a:t>Povećanje stope poreza na potrošnju</a:t>
            </a:r>
          </a:p>
          <a:p>
            <a:endParaRPr lang="hr-HR" dirty="0"/>
          </a:p>
          <a:p>
            <a:r>
              <a:rPr lang="hr-HR" dirty="0" smtClean="0"/>
              <a:t>Brojna tehnička poboljšanja zakona</a:t>
            </a:r>
          </a:p>
        </p:txBody>
      </p:sp>
    </p:spTree>
    <p:extLst>
      <p:ext uri="{BB962C8B-B14F-4D97-AF65-F5344CB8AC3E}">
        <p14:creationId xmlns:p14="http://schemas.microsoft.com/office/powerpoint/2010/main" val="416191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Kompenzacije po zakonskim prijedlozima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Udio u porezu na promet nekretninama 80% - 230 milijuna</a:t>
            </a:r>
          </a:p>
          <a:p>
            <a:endParaRPr lang="hr-HR" dirty="0" smtClean="0"/>
          </a:p>
          <a:p>
            <a:r>
              <a:rPr lang="hr-HR" dirty="0" smtClean="0"/>
              <a:t>Prijelazna trogodišnja pomoć – cca 200 milijuna</a:t>
            </a:r>
          </a:p>
          <a:p>
            <a:endParaRPr lang="hr-HR" dirty="0" smtClean="0"/>
          </a:p>
          <a:p>
            <a:r>
              <a:rPr lang="hr-HR" dirty="0" smtClean="0"/>
              <a:t>Naknade za eksploataciju mineralnih sirovina – 150 milijuna*</a:t>
            </a:r>
          </a:p>
          <a:p>
            <a:endParaRPr lang="hr-HR" dirty="0" smtClean="0"/>
          </a:p>
          <a:p>
            <a:r>
              <a:rPr lang="hr-HR" dirty="0" smtClean="0"/>
              <a:t>Zaštićena područja prirode – cca 15 milijuna</a:t>
            </a:r>
          </a:p>
          <a:p>
            <a:endParaRPr lang="hr-HR" dirty="0" smtClean="0"/>
          </a:p>
          <a:p>
            <a:r>
              <a:rPr lang="hr-HR" dirty="0" smtClean="0"/>
              <a:t>Djelomično uklanjanje namjene komunalne naknade</a:t>
            </a:r>
          </a:p>
        </p:txBody>
      </p:sp>
    </p:spTree>
    <p:extLst>
      <p:ext uri="{BB962C8B-B14F-4D97-AF65-F5344CB8AC3E}">
        <p14:creationId xmlns:p14="http://schemas.microsoft.com/office/powerpoint/2010/main" val="30842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678</Words>
  <Application>Microsoft Office PowerPoint</Application>
  <PresentationFormat>On-screen Show (4:3)</PresentationFormat>
  <Paragraphs>86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Porezna i regionalna reforma</vt:lpstr>
      <vt:lpstr>Rasterećenje cijene rada</vt:lpstr>
      <vt:lpstr>PowerPoint Presentation</vt:lpstr>
      <vt:lpstr>PowerPoint Presentation</vt:lpstr>
      <vt:lpstr>Porezna i regionalna reforma</vt:lpstr>
      <vt:lpstr>Zatražena kompenzacija rujan 2014</vt:lpstr>
      <vt:lpstr>Zatražena kompenzacija (2)</vt:lpstr>
      <vt:lpstr>Zatražena kompenzacija (3)</vt:lpstr>
      <vt:lpstr>Kompenzacije po zakonskim prijedlozima</vt:lpstr>
      <vt:lpstr>PowerPoint Presentation</vt:lpstr>
      <vt:lpstr>Što donosi promjena statusa</vt:lpstr>
      <vt:lpstr>Što donosi promjena statusa</vt:lpstr>
      <vt:lpstr>Što donosi promjena statusa</vt:lpstr>
      <vt:lpstr>Što donosi promjena statusa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Dario</dc:creator>
  <cp:lastModifiedBy>Dario</cp:lastModifiedBy>
  <cp:revision>41</cp:revision>
  <dcterms:created xsi:type="dcterms:W3CDTF">2014-10-09T14:55:48Z</dcterms:created>
  <dcterms:modified xsi:type="dcterms:W3CDTF">2014-11-19T12:36:06Z</dcterms:modified>
</cp:coreProperties>
</file>