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5"/>
  </p:handoutMasterIdLst>
  <p:sldIdLst>
    <p:sldId id="256" r:id="rId2"/>
    <p:sldId id="258" r:id="rId3"/>
    <p:sldId id="261" r:id="rId4"/>
    <p:sldId id="263" r:id="rId5"/>
    <p:sldId id="264" r:id="rId6"/>
    <p:sldId id="265" r:id="rId7"/>
    <p:sldId id="280" r:id="rId8"/>
    <p:sldId id="283" r:id="rId9"/>
    <p:sldId id="288" r:id="rId10"/>
    <p:sldId id="287" r:id="rId11"/>
    <p:sldId id="289" r:id="rId12"/>
    <p:sldId id="290" r:id="rId13"/>
    <p:sldId id="28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25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4DF4-055F-41C3-BCFF-6843E2515D3F}" type="datetimeFigureOut">
              <a:rPr lang="hr-HR" smtClean="0"/>
              <a:t>4.3.2016.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6288B-8284-45C5-96A4-22E78ECDAD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4005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01" y="2205318"/>
            <a:ext cx="8946541" cy="41954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0901" y="525162"/>
            <a:ext cx="8825658" cy="3329581"/>
          </a:xfrm>
        </p:spPr>
        <p:txBody>
          <a:bodyPr/>
          <a:lstStyle/>
          <a:p>
            <a:pPr algn="ctr"/>
            <a:r>
              <a:rPr lang="hr-H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19 UNUTAR </a:t>
            </a:r>
            <a:r>
              <a:rPr lang="hr-H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POGRAMA RURALNOG </a:t>
            </a:r>
            <a:r>
              <a:rPr lang="hr-H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RAZVOJA REPUBLIKE HRVATSKE ZA RAZDOBLJE 2014. - 2020.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519536"/>
          </a:xfrm>
        </p:spPr>
        <p:txBody>
          <a:bodyPr>
            <a:normAutofit/>
          </a:bodyPr>
          <a:lstStyle/>
          <a:p>
            <a:r>
              <a:rPr lang="hr-H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TUGOMIR MAJDAK </a:t>
            </a:r>
          </a:p>
          <a:p>
            <a:endParaRPr lang="hr-HR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OŽUJAK 2016.</a:t>
            </a:r>
            <a:endParaRPr lang="hr-HR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0" y="2967335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altLang="x-none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altLang="x-none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7988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367" y="539384"/>
            <a:ext cx="1033848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hr-HR" altLang="x-none" b="1" u="sng" dirty="0">
                <a:solidFill>
                  <a:srgbClr val="4F81BD">
                    <a:lumMod val="50000"/>
                  </a:srgbClr>
                </a:solidFill>
              </a:rPr>
              <a:t>Tip operacije 19.3.1.: </a:t>
            </a:r>
          </a:p>
          <a:p>
            <a:pPr lvl="0" algn="just">
              <a:defRPr/>
            </a:pPr>
            <a:r>
              <a:rPr lang="vi-VN" altLang="x-none" dirty="0">
                <a:solidFill>
                  <a:srgbClr val="4F81BD">
                    <a:lumMod val="50000"/>
                  </a:srgbClr>
                </a:solidFill>
              </a:rPr>
              <a:t>Priprema aktivnosti suradnje lokalne akcijske grupe (troškovi putovanja i smještaja </a:t>
            </a:r>
            <a:r>
              <a:rPr lang="vi-VN" altLang="x-none" dirty="0" smtClean="0">
                <a:solidFill>
                  <a:srgbClr val="4F81BD">
                    <a:lumMod val="50000"/>
                  </a:srgbClr>
                </a:solidFill>
              </a:rPr>
              <a:t>tijekom</a:t>
            </a:r>
            <a:endParaRPr lang="hr-HR" altLang="x-none" dirty="0" smtClean="0">
              <a:solidFill>
                <a:srgbClr val="4F81BD">
                  <a:lumMod val="50000"/>
                </a:srgbClr>
              </a:solidFill>
            </a:endParaRPr>
          </a:p>
          <a:p>
            <a:pPr lvl="0" algn="just">
              <a:defRPr/>
            </a:pPr>
            <a:r>
              <a:rPr lang="vi-VN" altLang="x-none" dirty="0" smtClean="0">
                <a:solidFill>
                  <a:srgbClr val="4F81BD">
                    <a:lumMod val="50000"/>
                  </a:srgbClr>
                </a:solidFill>
              </a:rPr>
              <a:t> </a:t>
            </a:r>
            <a:r>
              <a:rPr lang="vi-VN" altLang="x-none" dirty="0">
                <a:solidFill>
                  <a:srgbClr val="4F81BD">
                    <a:lumMod val="50000"/>
                  </a:srgbClr>
                </a:solidFill>
              </a:rPr>
              <a:t>traženja partnera za suradnju; troškovi prijevoda, simultanog prijevoda, organizacije sastanaka, itd.; specifična znanja vezana uz djelokrug planiranog projekta suradnje)</a:t>
            </a: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 – </a:t>
            </a:r>
            <a:r>
              <a:rPr lang="hr-HR" altLang="x-none" b="1" dirty="0">
                <a:solidFill>
                  <a:srgbClr val="4F81BD">
                    <a:lumMod val="50000"/>
                  </a:srgbClr>
                </a:solidFill>
              </a:rPr>
              <a:t>do 20% ukupno dodijeljenih sredstava za provedbu podmjere 19.3.</a:t>
            </a:r>
          </a:p>
          <a:p>
            <a:pPr marL="285750" indent="-285750" algn="just">
              <a:buFontTx/>
              <a:buChar char="-"/>
              <a:defRPr/>
            </a:pPr>
            <a:endParaRPr lang="hr-HR" altLang="x-none" sz="1200" dirty="0">
              <a:solidFill>
                <a:srgbClr val="4F81BD">
                  <a:lumMod val="50000"/>
                </a:srgbClr>
              </a:solidFill>
            </a:endParaRPr>
          </a:p>
          <a:p>
            <a:pPr lvl="0" algn="just">
              <a:defRPr/>
            </a:pPr>
            <a:r>
              <a:rPr lang="hr-HR" altLang="x-none" b="1" dirty="0">
                <a:solidFill>
                  <a:srgbClr val="4F81BD">
                    <a:lumMod val="50000"/>
                  </a:srgbClr>
                </a:solidFill>
              </a:rPr>
              <a:t>Uvjeti prihvatljivosti:</a:t>
            </a:r>
            <a:r>
              <a:rPr lang="hr-HR" dirty="0"/>
              <a:t> </a:t>
            </a:r>
          </a:p>
          <a:p>
            <a:pPr algn="just"/>
            <a:r>
              <a:rPr lang="hr-HR" sz="1200" dirty="0"/>
              <a:t> 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cilj, tip ili tematsko područje planiranog projekta suradnje mora biti opisano ili navedeno u LRS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upravno (izvršno) tijelo LAG- a mora donijeti odluku o pokretanju pripremnih aktivnosti za provedbu planiranog projekta suradnje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troškovi moraju nastati ne duže od 18 mjeseci od dana stupanja na snagu odluke o pokretanju pripremnih aktivnosti za provedbu planiranog projekta suradnje iz točke 2. ovoga stavka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pripremne aktivnosti provode se na području partnera koji planiraju sudjelovati u projektu (minimalno 2 partnera)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u projektima suradnje koji se planiraju provoditi s partnerima izvan granica EU, prihvatljive su samo aktivnosti koje se odnose na ruralno područje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planirani projekt suradnje mora ostvariti najmanje 40 bodova za kriterije odabira zahtjeva za potporu iz Priloga I. ovoga Pravilnika.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dirty="0"/>
              <a:t>isti troškovi ne smiju biti sufinancirani drugim javnim sredstvima.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36514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/>
          <p:cNvSpPr txBox="1">
            <a:spLocks/>
          </p:cNvSpPr>
          <p:nvPr/>
        </p:nvSpPr>
        <p:spPr>
          <a:xfrm>
            <a:off x="448962" y="152636"/>
            <a:ext cx="11294076" cy="6552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just">
              <a:buNone/>
              <a:defRPr/>
            </a:pPr>
            <a:r>
              <a:rPr lang="hr-HR" altLang="x-none" sz="2100" b="1" u="sng" dirty="0" smtClean="0">
                <a:solidFill>
                  <a:srgbClr val="4F81BD">
                    <a:lumMod val="50000"/>
                  </a:srgbClr>
                </a:solidFill>
              </a:rPr>
              <a:t>Tip operacije 19.3.2.: </a:t>
            </a:r>
          </a:p>
          <a:p>
            <a:pPr algn="just">
              <a:defRPr/>
            </a:pPr>
            <a:r>
              <a:rPr lang="hr-HR" altLang="x-none" sz="2200" dirty="0" smtClean="0">
                <a:solidFill>
                  <a:srgbClr val="4F81BD">
                    <a:lumMod val="50000"/>
                  </a:srgbClr>
                </a:solidFill>
              </a:rPr>
              <a:t>p</a:t>
            </a:r>
            <a:r>
              <a:rPr lang="vi-VN" altLang="x-none" sz="2200" dirty="0" smtClean="0">
                <a:solidFill>
                  <a:srgbClr val="4F81BD">
                    <a:lumMod val="50000"/>
                  </a:srgbClr>
                </a:solidFill>
              </a:rPr>
              <a:t>rovedba aktivnosti suradnje LAG-a (troškovi provedbe međuteritorijalnih </a:t>
            </a:r>
            <a:r>
              <a:rPr lang="vi-VN" altLang="x-none" sz="2200" dirty="0" smtClean="0">
                <a:solidFill>
                  <a:srgbClr val="4F81BD">
                    <a:lumMod val="50000"/>
                  </a:srgbClr>
                </a:solidFill>
              </a:rPr>
              <a:t>projekata</a:t>
            </a:r>
            <a:r>
              <a:rPr lang="hr-HR" altLang="x-none" sz="2200" dirty="0" smtClean="0">
                <a:solidFill>
                  <a:srgbClr val="4F81BD">
                    <a:lumMod val="50000"/>
                  </a:srgbClr>
                </a:solidFill>
              </a:rPr>
              <a:t>)</a:t>
            </a:r>
            <a:endParaRPr lang="hr-HR" altLang="x-none" sz="2200" dirty="0" smtClean="0">
              <a:solidFill>
                <a:srgbClr val="4F81BD">
                  <a:lumMod val="50000"/>
                </a:srgbClr>
              </a:solidFill>
            </a:endParaRPr>
          </a:p>
          <a:p>
            <a:pPr algn="just">
              <a:defRPr/>
            </a:pPr>
            <a:r>
              <a:rPr lang="vi-VN" altLang="x-none" sz="2200" dirty="0" smtClean="0">
                <a:solidFill>
                  <a:srgbClr val="4F81BD">
                    <a:lumMod val="50000"/>
                  </a:srgbClr>
                </a:solidFill>
              </a:rPr>
              <a:t>suradnje - unutar granica RH; troškovi provedbe transnacionalnih projekata suradnje - između država članica ili s trećim državama).</a:t>
            </a:r>
            <a:endParaRPr lang="hr-HR" altLang="x-none" sz="2200" dirty="0" smtClean="0">
              <a:solidFill>
                <a:srgbClr val="4F81BD">
                  <a:lumMod val="50000"/>
                </a:srgbClr>
              </a:solidFill>
            </a:endParaRPr>
          </a:p>
          <a:p>
            <a:pPr algn="just">
              <a:defRPr/>
            </a:pPr>
            <a:endParaRPr lang="hr-HR" altLang="x-none" sz="2600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0" indent="0" algn="just">
              <a:buNone/>
              <a:defRPr/>
            </a:pPr>
            <a:r>
              <a:rPr lang="vi-VN" altLang="x-none" sz="2200" b="1" dirty="0" smtClean="0">
                <a:solidFill>
                  <a:srgbClr val="4F81BD">
                    <a:lumMod val="50000"/>
                  </a:srgbClr>
                </a:solidFill>
              </a:rPr>
              <a:t>Uvjeti prihvatljivosti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cilj, tip ili tematsko područje projekta suradnje mora biti opisano ili navedeno u LRS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partneri na projektu moraju sklopiti Sporazum o suradnji koji sadrži jasnu razdiobu planiranih aktivnosti po svakom partneru i financijski plan za svakog partnera te jasne zajedničke ciljeve i rezultate projekta suradnje koji moraju biti u skladu s LRS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financijski plan mora sadržavati razdiobu troškova po svakom partneru te po tipu/vrsti troška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projekt suradnje mora se provoditi na području partnera koji sudjeluju u provedbi projekta suradnje (min. 2 partnera)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u transnacionalnim projektima suradnje koji se provode izvan granica EU, prihvatljive su samo aktivnosti koje se odnose na ruralno područje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troškovi moraju nastati najviše 36 mjeseci od dana potpisa Sporazuma o suradnji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projekt suradnje mora ostvariti najmanje 40 bodova za kriterije odabira zahtjeva za potporu iz Priloga I. ovoga Pravilnika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sz="1900" dirty="0" smtClean="0"/>
          </a:p>
          <a:p>
            <a:pPr marL="0" indent="0" algn="just">
              <a:buNone/>
            </a:pPr>
            <a:r>
              <a:rPr lang="hr-HR" sz="1900" dirty="0" smtClean="0"/>
              <a:t>U slučaju kada projekt suradnje uključuje investiciju, u Sporazumu o suradnji partneri moraju jasno naznačiti tko preuzima vlasništvo nad investicijom.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900" dirty="0" smtClean="0"/>
              <a:t> Troškovi ne smiju biti sufinancirani drugim javnim sredstvima.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x-none" sz="1900" dirty="0" smtClean="0"/>
              <a:t> </a:t>
            </a:r>
            <a:r>
              <a:rPr lang="hr-HR" sz="1900" dirty="0" smtClean="0"/>
              <a:t>Odabrani LAG može sufinancirati najviše do 60 % ukupnih troškova projekta suradnje.</a:t>
            </a:r>
          </a:p>
          <a:p>
            <a:pPr algn="just"/>
            <a:endParaRPr lang="hr-HR" sz="1800" dirty="0" smtClean="0"/>
          </a:p>
          <a:p>
            <a:pPr marL="0" indent="0" algn="just">
              <a:buNone/>
            </a:pPr>
            <a:r>
              <a:rPr lang="hr-HR" sz="1900" dirty="0" smtClean="0"/>
              <a:t>U slučaju da je pa</a:t>
            </a:r>
            <a:r>
              <a:rPr lang="sv-SE" sz="1900" dirty="0" smtClean="0"/>
              <a:t>rtner odabranom LAG-u u provedbi projekta suradnje</a:t>
            </a:r>
            <a:r>
              <a:rPr lang="hr-HR" sz="1900" dirty="0" smtClean="0"/>
              <a:t> </a:t>
            </a:r>
            <a:r>
              <a:rPr lang="hr-HR" sz="1900" dirty="0" smtClean="0">
                <a:ea typeface="Calibri"/>
              </a:rPr>
              <a:t>lokalno partnerstvo u ruralnom ili urbanom području koje provodi neki oblik lokalne razvojne strategije, </a:t>
            </a:r>
            <a:r>
              <a:rPr lang="hr-HR" sz="1900" dirty="0" smtClean="0"/>
              <a:t>odabrani LAG mora biti nositelj ili glavni koordinator projekta.</a:t>
            </a:r>
          </a:p>
          <a:p>
            <a:pPr algn="just"/>
            <a:r>
              <a:rPr lang="hr-HR" sz="1900" dirty="0" smtClean="0"/>
              <a:t>Intenzitet potpore po pojedinom projektu suradnje određuje LAG, a može iznositi najviše do 100 % ovisno o ograničenjima navedenima u Programu.</a:t>
            </a:r>
          </a:p>
          <a:p>
            <a:pPr marL="0" indent="0" algn="just">
              <a:buNone/>
            </a:pPr>
            <a:r>
              <a:rPr lang="hr-HR" sz="1900" dirty="0" smtClean="0"/>
              <a:t>Neki od kriterija koje LAG treba uzeti u obzir prilikom odlučivanja o intenzitetu potpore su: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hr-HR" sz="1900" dirty="0" smtClean="0"/>
              <a:t>zajednički interes lokalne zajednice, zajedničke korisnike (gdje je primjenjivo), javni pristup rezultatima provedenoga projekta, doprinos ciljevima LRS, raspoloživa alokacija</a:t>
            </a:r>
            <a:endParaRPr lang="hr-HR" sz="4500" dirty="0"/>
          </a:p>
        </p:txBody>
      </p:sp>
    </p:spTree>
    <p:extLst>
      <p:ext uri="{BB962C8B-B14F-4D97-AF65-F5344CB8AC3E}">
        <p14:creationId xmlns:p14="http://schemas.microsoft.com/office/powerpoint/2010/main" val="3223144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/>
          <p:cNvSpPr txBox="1">
            <a:spLocks/>
          </p:cNvSpPr>
          <p:nvPr/>
        </p:nvSpPr>
        <p:spPr>
          <a:xfrm>
            <a:off x="403654" y="274340"/>
            <a:ext cx="9729059" cy="6583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r>
              <a:rPr lang="hr-HR" sz="3400" b="1" dirty="0" smtClean="0"/>
              <a:t>19.4. Tekući troškovi i animacija</a:t>
            </a:r>
            <a:endParaRPr lang="hr-HR" sz="21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algn="just">
              <a:spcBef>
                <a:spcPct val="0"/>
              </a:spcBef>
            </a:pPr>
            <a:endParaRPr lang="hr-HR" sz="2300" b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hr-HR" altLang="sr-Latn-RS" sz="2300" b="1" dirty="0" smtClean="0">
                <a:solidFill>
                  <a:srgbClr val="4F81BD">
                    <a:lumMod val="50000"/>
                  </a:srgbClr>
                </a:solidFill>
              </a:rPr>
              <a:t>Korisnici</a:t>
            </a:r>
          </a:p>
          <a:p>
            <a:pPr algn="just">
              <a:spcBef>
                <a:spcPct val="0"/>
              </a:spcBef>
            </a:pPr>
            <a:endParaRPr lang="hr-HR" altLang="sr-Latn-RS" sz="1800" dirty="0" smtClean="0">
              <a:solidFill>
                <a:srgbClr val="4F81BD">
                  <a:lumMod val="50000"/>
                </a:srgbClr>
              </a:solidFill>
            </a:endParaRP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800" dirty="0" smtClean="0">
                <a:solidFill>
                  <a:srgbClr val="4F81BD">
                    <a:lumMod val="50000"/>
                  </a:srgbClr>
                </a:solidFill>
              </a:rPr>
              <a:t>odabrani LAG-ovi unutar podmjere 19.2</a:t>
            </a:r>
          </a:p>
          <a:p>
            <a:pPr algn="just">
              <a:spcBef>
                <a:spcPct val="0"/>
              </a:spcBef>
            </a:pPr>
            <a:endParaRPr lang="hr-HR" altLang="sr-Latn-RS" sz="1800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hr-HR" altLang="sr-Latn-RS" sz="2200" b="1" dirty="0">
                <a:solidFill>
                  <a:srgbClr val="4F81BD">
                    <a:lumMod val="50000"/>
                  </a:srgbClr>
                </a:solidFill>
              </a:rPr>
              <a:t>Potpora</a:t>
            </a:r>
          </a:p>
          <a:p>
            <a:pPr algn="just">
              <a:spcBef>
                <a:spcPct val="0"/>
              </a:spcBef>
            </a:pPr>
            <a:endParaRPr lang="hr-HR" altLang="sr-Latn-RS" sz="1800" dirty="0" smtClean="0">
              <a:solidFill>
                <a:srgbClr val="4F81BD">
                  <a:lumMod val="50000"/>
                </a:srgbClr>
              </a:solidFill>
            </a:endParaRPr>
          </a:p>
          <a:p>
            <a:pPr algn="just" eaLnBrk="0" hangingPunct="0">
              <a:buFont typeface="Wingdings" panose="05000000000000000000" pitchFamily="2" charset="2"/>
              <a:buChar char="§"/>
              <a:defRPr/>
            </a:pPr>
            <a:r>
              <a:rPr lang="pl-PL" altLang="x-none" sz="1800" dirty="0" smtClean="0">
                <a:solidFill>
                  <a:srgbClr val="4F81BD">
                    <a:lumMod val="50000"/>
                  </a:srgbClr>
                </a:solidFill>
              </a:rPr>
              <a:t>do </a:t>
            </a:r>
            <a:r>
              <a:rPr lang="hr-HR" altLang="x-none" sz="1800" dirty="0" smtClean="0">
                <a:solidFill>
                  <a:srgbClr val="4F81BD">
                    <a:lumMod val="50000"/>
                  </a:srgbClr>
                </a:solidFill>
              </a:rPr>
              <a:t>25% od ukupno dodijeljenog iznosa u </a:t>
            </a:r>
            <a:r>
              <a:rPr lang="hr-HR" altLang="x-none" sz="1800" dirty="0" err="1" smtClean="0">
                <a:solidFill>
                  <a:srgbClr val="4F81BD">
                    <a:lumMod val="50000"/>
                  </a:srgbClr>
                </a:solidFill>
              </a:rPr>
              <a:t>podmjeri</a:t>
            </a:r>
            <a:r>
              <a:rPr lang="hr-HR" altLang="x-none" sz="1800" dirty="0" smtClean="0">
                <a:solidFill>
                  <a:srgbClr val="4F81BD">
                    <a:lumMod val="50000"/>
                  </a:srgbClr>
                </a:solidFill>
              </a:rPr>
              <a:t> 19.2.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hr-HR" altLang="x-none" sz="1800" dirty="0" smtClean="0">
                <a:solidFill>
                  <a:srgbClr val="4F81BD">
                    <a:lumMod val="50000"/>
                  </a:srgbClr>
                </a:solidFill>
              </a:rPr>
              <a:t>  intenzitet potpore je do100 % </a:t>
            </a:r>
            <a:r>
              <a:rPr lang="pl-PL" altLang="x-none" sz="1800" dirty="0" smtClean="0">
                <a:solidFill>
                  <a:srgbClr val="4F81BD">
                    <a:lumMod val="50000"/>
                  </a:srgbClr>
                </a:solidFill>
              </a:rPr>
              <a:t>ukupnih prihvatljivih troškova</a:t>
            </a:r>
          </a:p>
          <a:p>
            <a:pPr algn="just">
              <a:spcBef>
                <a:spcPct val="0"/>
              </a:spcBef>
            </a:pPr>
            <a:endParaRPr lang="hr-HR" altLang="sr-Latn-RS" sz="1800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hr-HR" altLang="x-none" sz="2200" b="1" dirty="0" smtClean="0">
                <a:solidFill>
                  <a:srgbClr val="4F81BD">
                    <a:lumMod val="50000"/>
                  </a:srgbClr>
                </a:solidFill>
              </a:rPr>
              <a:t>Prihvatljivi troškovi</a:t>
            </a:r>
          </a:p>
          <a:p>
            <a:pPr algn="just">
              <a:spcBef>
                <a:spcPct val="0"/>
              </a:spcBef>
              <a:defRPr/>
            </a:pPr>
            <a:endParaRPr lang="hr-HR" altLang="x-none" sz="1800" b="1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0" indent="0" algn="just">
              <a:buNone/>
            </a:pPr>
            <a:r>
              <a:rPr lang="hr-HR" sz="2300" dirty="0" smtClean="0"/>
              <a:t>Tekući troškovi: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800" dirty="0" smtClean="0"/>
              <a:t>djelatnici i administrativni troškovi odabranih LAG-ova kao što su troškovi ureda LAG-a (najamnine, režije, uredski materijal itd.),troškovi djelatnika (plaće, putni troškovi itd.), uredska oprema itd.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800" dirty="0" smtClean="0"/>
              <a:t>troškovi treninga za djelatnike i članove (treninzi za promotore projekata se ne smiju financirati unutar tekućih troškova) kao što su troškovi stručnjaka, najam prostora za trening, hrana i piće, putni troškovi, dnevnice itd.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 smtClean="0"/>
              <a:t>troškovi vezano za odnose sa javnošću kao što su promotivni materijali, mrežne stranice, promotivne</a:t>
            </a:r>
            <a:r>
              <a:rPr lang="hr-HR" sz="1800" dirty="0" smtClean="0"/>
              <a:t> aktivnosti itd.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800" dirty="0" smtClean="0"/>
              <a:t>financijski troškovi kao što su bankovne i poštanske naknade, itd.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800" dirty="0" smtClean="0"/>
              <a:t>troškovi umrežavanja kao što je sudjelovanje djelatnika i članova LAG-a na sastancima, uključujući sastanke Mreže za ruralni razvoj i Europske mreže za ruralni razvoj, nacionalne i europske mreže LAG-ova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800" dirty="0" smtClean="0"/>
              <a:t>troškovi monitoringa i evaluacije LRS (na nivou LAG-a) kao što su troškovi stručnjaka, itd.</a:t>
            </a:r>
          </a:p>
          <a:p>
            <a:pPr marL="0" indent="0" algn="just">
              <a:buNone/>
            </a:pPr>
            <a:r>
              <a:rPr lang="hr-HR" sz="2300" dirty="0" smtClean="0"/>
              <a:t>Animacija: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vi-VN" sz="1800" dirty="0"/>
              <a:t>razmjena znanja između dionika kao što su troškovi puta u smještaja, kotizacije, itd.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r-HR" sz="1800" dirty="0" smtClean="0"/>
              <a:t>informiranje i promidžba LRS kao što su javni skupovi, letci, brošure, web stranice, itd.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r-HR" sz="1800" dirty="0" smtClean="0"/>
              <a:t>pomoć potencijalnim korisnicima za razvoj projekata i pripremu prijave kao što su putni troškovi, uredska oprema, itd.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r-HR" sz="1800" dirty="0" smtClean="0"/>
              <a:t>operativni troškovi nastali za potrebe animacije kao što su najamnine, režije, uredski materijal, uredska oprema, itd.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r-HR" sz="1800" dirty="0" smtClean="0"/>
              <a:t>troškovi osoblja nastali provedbom animacije kao što su plaće, putni troškovi, itd.</a:t>
            </a: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hr-HR" sz="1800" dirty="0" smtClean="0"/>
              <a:t>troškovi nastali provedbom animacije kao što su uredski materijal, trošak stručnjaka, itd.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631831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15762" y="2117124"/>
            <a:ext cx="88391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r-HR" sz="6000" b="1" i="1" kern="0" dirty="0">
                <a:solidFill>
                  <a:schemeClr val="bg2">
                    <a:lumMod val="50000"/>
                  </a:schemeClr>
                </a:solidFill>
                <a:latin typeface="Berlin Sans FB Demi" panose="020E0802020502020306" pitchFamily="34" charset="0"/>
              </a:rPr>
              <a:t>HVALA NA POZORNOSTI!</a:t>
            </a:r>
          </a:p>
        </p:txBody>
      </p:sp>
    </p:spTree>
    <p:extLst>
      <p:ext uri="{BB962C8B-B14F-4D97-AF65-F5344CB8AC3E}">
        <p14:creationId xmlns:p14="http://schemas.microsoft.com/office/powerpoint/2010/main" val="427263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hr-HR" sz="2800" dirty="0">
                <a:solidFill>
                  <a:srgbClr val="002060"/>
                </a:solidFill>
              </a:rPr>
              <a:t/>
            </a:r>
            <a:br>
              <a:rPr lang="hr-HR" sz="2800" dirty="0">
                <a:solidFill>
                  <a:srgbClr val="002060"/>
                </a:solidFill>
              </a:rPr>
            </a:b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54955" y="1227278"/>
            <a:ext cx="8496944" cy="4824536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hr-HR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PRAVNA OSNOVA ZA IZRADU PROGRAMA:</a:t>
            </a: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hr-HR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Uredba (EU) br. 1305/2013 o potpori ruralnom razvoju </a:t>
            </a: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endParaRPr lang="hr-HR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hr-HR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ODOBRENJE PROGRAMA RURALNOG RAZVOJA RH </a:t>
            </a: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hr-HR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ZA RAZDOBLJE 2014. – </a:t>
            </a:r>
            <a:r>
              <a:rPr lang="hr-HR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2020.</a:t>
            </a: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hr-HR" i="1" cap="none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26. svibnja 2015. godine</a:t>
            </a: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endParaRPr lang="hr-HR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endParaRPr lang="hr-HR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ct val="20000"/>
              </a:spcBef>
              <a:defRPr/>
            </a:pPr>
            <a:r>
              <a:rPr lang="hr-HR" i="1" cap="none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</a:t>
            </a:r>
            <a:r>
              <a:rPr lang="vi-VN" i="1" cap="none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rogramom je definirano 16 mjera koje imaju za cilj povećanje konkurentnosti hrvatske poljoprivrede, šumarstva i prerađivačke industrije, ali i unaprjeđenja životnih i radnih uvjeta u ruralnim područjima uopće.</a:t>
            </a:r>
            <a:endParaRPr lang="hr-HR" i="1" cap="none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2966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9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03220" y="673503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hr-H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19  - LEADER – CLLD</a:t>
            </a:r>
          </a:p>
          <a:p>
            <a:pPr marL="0" indent="0">
              <a:buNone/>
              <a:defRPr/>
            </a:pPr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- 67.540.725 eura (3% PRR)</a:t>
            </a:r>
          </a:p>
          <a:p>
            <a:pPr marL="0" indent="0">
              <a:buNone/>
              <a:defRPr/>
            </a:pPr>
            <a:endParaRPr lang="pl-PL" sz="1200" u="sng" dirty="0"/>
          </a:p>
          <a:p>
            <a:pPr marL="0" indent="0" algn="just">
              <a:lnSpc>
                <a:spcPct val="115000"/>
              </a:lnSpc>
              <a:buNone/>
              <a:defRPr/>
            </a:pPr>
            <a:endParaRPr lang="hr-HR" sz="2400" dirty="0"/>
          </a:p>
          <a:p>
            <a:pPr marL="0" indent="0" algn="just">
              <a:lnSpc>
                <a:spcPct val="115000"/>
              </a:lnSpc>
              <a:buNone/>
              <a:defRPr/>
            </a:pPr>
            <a:endParaRPr lang="vi-VN" sz="1900" dirty="0"/>
          </a:p>
          <a:p>
            <a:pPr marL="0" indent="0" algn="just">
              <a:lnSpc>
                <a:spcPct val="115000"/>
              </a:lnSpc>
              <a:buNone/>
              <a:defRPr/>
            </a:pPr>
            <a:endParaRPr lang="hr-HR" sz="2400" dirty="0"/>
          </a:p>
          <a:p>
            <a:pPr marL="0" indent="0">
              <a:buNone/>
              <a:defRPr/>
            </a:pPr>
            <a:endParaRPr lang="hr-HR" sz="2400" dirty="0"/>
          </a:p>
          <a:p>
            <a:pPr marL="0" indent="0">
              <a:buNone/>
              <a:defRPr/>
            </a:pPr>
            <a:endParaRPr lang="hr-HR" sz="2400" b="1" u="sng" dirty="0"/>
          </a:p>
          <a:p>
            <a:pPr>
              <a:defRPr/>
            </a:pPr>
            <a:endParaRPr lang="hr-HR" sz="2400" b="1" u="sng" dirty="0"/>
          </a:p>
          <a:p>
            <a:pPr>
              <a:defRPr/>
            </a:pPr>
            <a:endParaRPr lang="hr-HR" sz="24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135" y="1853248"/>
            <a:ext cx="6843514" cy="4446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hr-HR" sz="2800" dirty="0">
                <a:solidFill>
                  <a:srgbClr val="002060"/>
                </a:solidFill>
              </a:rPr>
              <a:t/>
            </a:r>
            <a:br>
              <a:rPr lang="hr-HR" sz="2800" dirty="0">
                <a:solidFill>
                  <a:srgbClr val="002060"/>
                </a:solidFill>
              </a:rPr>
            </a:b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8212" y="592310"/>
            <a:ext cx="9600934" cy="5833204"/>
          </a:xfrm>
        </p:spPr>
        <p:txBody>
          <a:bodyPr>
            <a:normAutofit/>
          </a:bodyPr>
          <a:lstStyle/>
          <a:p>
            <a:pPr algn="l"/>
            <a:r>
              <a:rPr lang="hr-HR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19.1. Pripremna pomoć</a:t>
            </a:r>
          </a:p>
          <a:p>
            <a:pPr lvl="0" algn="l">
              <a:defRPr/>
            </a:pPr>
            <a:r>
              <a:rPr lang="hr-HR" sz="1600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Korisnici </a:t>
            </a:r>
            <a:endParaRPr lang="pl-PL" sz="1600" u="sng" dirty="0">
              <a:solidFill>
                <a:srgbClr val="4F81BD">
                  <a:lumMod val="50000"/>
                </a:srgbClr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vi-VN" sz="1600" i="1" cap="none" dirty="0" smtClean="0">
                <a:solidFill>
                  <a:srgbClr val="4F81BD">
                    <a:lumMod val="50000"/>
                  </a:srgbClr>
                </a:solidFill>
              </a:rPr>
              <a:t>lokalne akcijske grupe </a:t>
            </a:r>
            <a:r>
              <a:rPr lang="vi-VN" sz="1600" cap="none" dirty="0" smtClean="0">
                <a:solidFill>
                  <a:srgbClr val="4F81BD">
                    <a:lumMod val="50000"/>
                  </a:srgbClr>
                </a:solidFill>
              </a:rPr>
              <a:t>(partnerstvo predstavnika javnog, gospodarskog i civilnog sektora određenog ruralnog područja koje je osnovano s namjerom izrade i provedbe lokalne razvojne strategije tog područja, a čiji članovi mogu biti pravne i fizičke osobe</a:t>
            </a:r>
            <a:endParaRPr lang="hr-HR" sz="1600" cap="none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vi-VN" sz="1600" cap="none" dirty="0" smtClean="0">
              <a:solidFill>
                <a:srgbClr val="4F81BD">
                  <a:lumMod val="50000"/>
                </a:srgbClr>
              </a:solidFill>
            </a:endParaRPr>
          </a:p>
          <a:p>
            <a:pPr>
              <a:defRPr/>
            </a:pPr>
            <a:r>
              <a:rPr lang="hr-HR" sz="1600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Prihvatljive </a:t>
            </a:r>
            <a:r>
              <a:rPr lang="hr-HR" sz="1600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aktivnosti:</a:t>
            </a:r>
          </a:p>
          <a:p>
            <a:pPr marL="685800" lvl="1" indent="-285750" algn="l">
              <a:buFont typeface="Arial" pitchFamily="34" charset="0"/>
              <a:buChar char="–"/>
              <a:defRPr/>
            </a:pPr>
            <a:r>
              <a:rPr lang="vi-VN" sz="1600" dirty="0">
                <a:solidFill>
                  <a:srgbClr val="4F81BD">
                    <a:lumMod val="50000"/>
                  </a:srgbClr>
                </a:solidFill>
              </a:rPr>
              <a:t>izrada lokalne razvojne strategije</a:t>
            </a:r>
            <a:r>
              <a:rPr lang="hr-HR" sz="1600" dirty="0">
                <a:solidFill>
                  <a:srgbClr val="4F81BD">
                    <a:lumMod val="50000"/>
                  </a:srgbClr>
                </a:solidFill>
              </a:rPr>
              <a:t> (najkasnije 6 mjeseci nakon Odluke o dodjeli sredstava uz odluku upravnog tijela LAG-a o usvajanju lokalne razvojne strategije)</a:t>
            </a:r>
            <a:endParaRPr lang="vi-VN" sz="1600" dirty="0">
              <a:solidFill>
                <a:srgbClr val="4F81BD">
                  <a:lumMod val="50000"/>
                </a:srgbClr>
              </a:solidFill>
            </a:endParaRPr>
          </a:p>
          <a:p>
            <a:pPr marL="685800" lvl="1" indent="-285750" algn="l">
              <a:buFont typeface="Arial" pitchFamily="34" charset="0"/>
              <a:buChar char="–"/>
              <a:defRPr/>
            </a:pPr>
            <a:r>
              <a:rPr lang="vi-VN" sz="1600" dirty="0">
                <a:solidFill>
                  <a:srgbClr val="4F81BD">
                    <a:lumMod val="50000"/>
                  </a:srgbClr>
                </a:solidFill>
              </a:rPr>
              <a:t>tekući troškovi (LAG-ovi koji su ostvarili potporu unutar IPARD programa tekuće troškove mogu koristiti tek nakon isteka razdoblja od 2 godine od dana potpisivanja IPARD </a:t>
            </a:r>
            <a:r>
              <a:rPr lang="vi-VN" sz="1600" dirty="0" smtClean="0">
                <a:solidFill>
                  <a:srgbClr val="4F81BD">
                    <a:lumMod val="50000"/>
                  </a:srgbClr>
                </a:solidFill>
              </a:rPr>
              <a:t>ugovora</a:t>
            </a:r>
            <a:endParaRPr lang="hr-HR" sz="1600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685800" lvl="1" indent="-285750" algn="l">
              <a:buFont typeface="Arial" pitchFamily="34" charset="0"/>
              <a:buChar char="–"/>
              <a:defRPr/>
            </a:pPr>
            <a:endParaRPr lang="hr-HR" sz="1600" dirty="0" smtClean="0">
              <a:solidFill>
                <a:srgbClr val="4F81BD">
                  <a:lumMod val="50000"/>
                </a:srgbClr>
              </a:solidFill>
            </a:endParaRPr>
          </a:p>
          <a:p>
            <a:pPr lvl="0">
              <a:defRPr/>
            </a:pPr>
            <a:r>
              <a:rPr lang="vi-VN" sz="1600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Potpora</a:t>
            </a:r>
            <a:endParaRPr lang="vi-VN" sz="1600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vi-VN" sz="1600" dirty="0">
              <a:solidFill>
                <a:srgbClr val="4F81BD">
                  <a:lumMod val="50000"/>
                </a:srgbClr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vi-VN" sz="1600" cap="none" dirty="0" smtClean="0">
                <a:solidFill>
                  <a:srgbClr val="4F81BD">
                    <a:lumMod val="50000"/>
                  </a:srgbClr>
                </a:solidFill>
              </a:rPr>
              <a:t>intenzitet potpore: do 100 % ukupnih prihvatljivih troškova</a:t>
            </a:r>
          </a:p>
          <a:p>
            <a:pPr lvl="0" algn="l">
              <a:defRPr/>
            </a:pPr>
            <a:endParaRPr lang="vi-VN" sz="1600" cap="none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vi-VN" sz="1600" cap="none" dirty="0" smtClean="0">
                <a:solidFill>
                  <a:srgbClr val="4F81BD">
                    <a:lumMod val="50000"/>
                  </a:srgbClr>
                </a:solidFill>
              </a:rPr>
              <a:t>visina potpore: do 100.000 €</a:t>
            </a:r>
            <a:r>
              <a:rPr lang="hr-HR" sz="1600" cap="none" dirty="0" smtClean="0">
                <a:solidFill>
                  <a:srgbClr val="4F81BD">
                    <a:lumMod val="50000"/>
                  </a:srgbClr>
                </a:solidFill>
              </a:rPr>
              <a:t>/LAG</a:t>
            </a:r>
            <a:endParaRPr lang="vi-VN" sz="1600" cap="none" dirty="0" smtClean="0">
              <a:solidFill>
                <a:srgbClr val="4F81BD">
                  <a:lumMod val="50000"/>
                </a:srgbClr>
              </a:solidFill>
            </a:endParaRPr>
          </a:p>
          <a:p>
            <a:pPr algn="l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599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9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9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33671" y="766251"/>
            <a:ext cx="9088339" cy="5593359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hr-H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Natječaj za podmjeru 19.1.</a:t>
            </a:r>
          </a:p>
          <a:p>
            <a:pPr marL="0" indent="0">
              <a:buNone/>
              <a:defRPr/>
            </a:pPr>
            <a:endParaRPr lang="hr-HR" sz="2400" b="1" u="sng" dirty="0"/>
          </a:p>
          <a:p>
            <a:pPr marL="285750" indent="-285750">
              <a:defRPr/>
            </a:pPr>
            <a:r>
              <a:rPr lang="hr-HR" sz="1600" dirty="0"/>
              <a:t>P</a:t>
            </a:r>
            <a:r>
              <a:rPr lang="hr-HR" sz="1600" dirty="0" smtClean="0"/>
              <a:t>ravilnik o provedbi podmjere 19.1. = Narodne novine br. 43/15 od 17.04. 2015.</a:t>
            </a:r>
          </a:p>
          <a:p>
            <a:pPr marL="285750" indent="-285750">
              <a:defRPr/>
            </a:pPr>
            <a:r>
              <a:rPr lang="hr-HR" sz="1600" dirty="0" smtClean="0"/>
              <a:t>objava natječaja za </a:t>
            </a:r>
            <a:r>
              <a:rPr lang="hr-HR" sz="1600" dirty="0" err="1" smtClean="0"/>
              <a:t>podmjeru</a:t>
            </a:r>
            <a:r>
              <a:rPr lang="hr-HR" sz="1600" dirty="0" smtClean="0"/>
              <a:t> 19.1. =  20.05.2015.</a:t>
            </a:r>
          </a:p>
          <a:p>
            <a:pPr marL="285750" indent="-285750">
              <a:defRPr/>
            </a:pPr>
            <a:r>
              <a:rPr lang="hr-HR" sz="1600" dirty="0" smtClean="0"/>
              <a:t>rok za podnošenje zahtjeva za potporu za </a:t>
            </a:r>
            <a:r>
              <a:rPr lang="hr-HR" sz="1600" dirty="0" err="1" smtClean="0"/>
              <a:t>podmjeru</a:t>
            </a:r>
            <a:r>
              <a:rPr lang="hr-HR" sz="1600" dirty="0" smtClean="0"/>
              <a:t> 19.1. = 26.05. – 24.07.2015.</a:t>
            </a:r>
          </a:p>
          <a:p>
            <a:pPr marL="0" indent="0">
              <a:buNone/>
              <a:defRPr/>
            </a:pPr>
            <a:endParaRPr lang="hr-HR" sz="1600" dirty="0" smtClean="0"/>
          </a:p>
          <a:p>
            <a:pPr marL="285750" indent="-285750">
              <a:defRPr/>
            </a:pPr>
            <a:r>
              <a:rPr lang="hr-HR" sz="1600" dirty="0" smtClean="0"/>
              <a:t>22.000.000,00 kuna određeno za provedbu natječaja za </a:t>
            </a:r>
            <a:r>
              <a:rPr lang="hr-HR" sz="1600" dirty="0" err="1" smtClean="0"/>
              <a:t>podmjeru</a:t>
            </a:r>
            <a:r>
              <a:rPr lang="hr-HR" sz="1600" dirty="0" smtClean="0"/>
              <a:t> 19.1</a:t>
            </a:r>
          </a:p>
          <a:p>
            <a:pPr marL="0" indent="0">
              <a:buNone/>
              <a:defRPr/>
            </a:pPr>
            <a:endParaRPr lang="hr-HR" sz="1600" dirty="0" smtClean="0"/>
          </a:p>
          <a:p>
            <a:pPr marL="285750" indent="-285750">
              <a:defRPr/>
            </a:pPr>
            <a:r>
              <a:rPr lang="hr-HR" sz="1600" dirty="0" smtClean="0"/>
              <a:t>na natječaj je ukupno pristiglo 54 zahtjeva za potporu</a:t>
            </a:r>
          </a:p>
          <a:p>
            <a:pPr marL="285750" indent="-285750">
              <a:defRPr/>
            </a:pPr>
            <a:r>
              <a:rPr lang="hr-HR" sz="1600" dirty="0" smtClean="0"/>
              <a:t>za 4 zahtjeva za potporu agencija za plaćanja izdala odluka o odbijanju</a:t>
            </a:r>
          </a:p>
          <a:p>
            <a:pPr marL="0" indent="0">
              <a:buNone/>
              <a:defRPr/>
            </a:pPr>
            <a:endParaRPr lang="hr-HR" sz="1600" dirty="0" smtClean="0"/>
          </a:p>
          <a:p>
            <a:pPr marL="285750" indent="-285750">
              <a:defRPr/>
            </a:pPr>
            <a:r>
              <a:rPr lang="hr-HR" sz="1600" dirty="0" smtClean="0"/>
              <a:t>ukupni iznos potpore za 50 LAG-ova u </a:t>
            </a:r>
            <a:r>
              <a:rPr lang="hr-HR" sz="1600" dirty="0" err="1" smtClean="0"/>
              <a:t>podmjeri</a:t>
            </a:r>
            <a:r>
              <a:rPr lang="hr-HR" sz="1600" dirty="0" smtClean="0"/>
              <a:t> 19.1 = 17.956.563,45 kuna</a:t>
            </a:r>
          </a:p>
          <a:p>
            <a:pPr marL="285750" indent="-285750">
              <a:defRPr/>
            </a:pPr>
            <a:endParaRPr lang="hr-HR" sz="1600" dirty="0"/>
          </a:p>
          <a:p>
            <a:pPr>
              <a:defRPr/>
            </a:pPr>
            <a:endParaRPr lang="hr-HR" sz="24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335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35560" y="76470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18174" y="340017"/>
            <a:ext cx="8229600" cy="615140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hr-HR" sz="7200" b="1" dirty="0" smtClean="0"/>
              <a:t>Obvezni </a:t>
            </a:r>
            <a:r>
              <a:rPr lang="hr-HR" sz="7200" b="1" dirty="0"/>
              <a:t>sadržaj LRS </a:t>
            </a:r>
            <a:r>
              <a:rPr lang="hr-HR" sz="4800" dirty="0"/>
              <a:t>(članak </a:t>
            </a:r>
            <a:r>
              <a:rPr lang="da-DK" sz="4800" dirty="0"/>
              <a:t>33. Uredbe (EU) br. 1303/2013</a:t>
            </a:r>
            <a:r>
              <a:rPr lang="hr-HR" sz="4800" dirty="0"/>
              <a:t>, Pravilnik o provedbi podmjere 19.1. NN 43/15 )</a:t>
            </a:r>
          </a:p>
          <a:p>
            <a:pPr marL="914400" indent="-914400">
              <a:lnSpc>
                <a:spcPct val="120000"/>
              </a:lnSpc>
              <a:buFont typeface="+mj-lt"/>
              <a:buAutoNum type="arabicParenR"/>
              <a:defRPr/>
            </a:pPr>
            <a:endParaRPr lang="hr-HR" sz="56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1. opis područja koje strategija obuhvaća (uključujući površinu, broj jedinica lokalne samouprave i naselja, broj stanovnika</a:t>
            </a:r>
            <a:r>
              <a:rPr lang="hr-HR" sz="6400" dirty="0" smtClean="0"/>
              <a:t>)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2. analiza razvojnih potreba i potencijala područja, uključujući SWOT </a:t>
            </a:r>
            <a:r>
              <a:rPr lang="hr-HR" sz="6400" dirty="0" smtClean="0"/>
              <a:t>analizu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3. opis ciljeva LRS te integriranog i inovativnog karaktera LRS uključujući jasne i mjerljive pokazatelje za izlazne pokazatelje ili </a:t>
            </a:r>
            <a:r>
              <a:rPr lang="hr-HR" sz="6400" dirty="0" smtClean="0"/>
              <a:t>rezultate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4. opis uključenosti lokalnih dionika u izradu </a:t>
            </a:r>
            <a:r>
              <a:rPr lang="hr-HR" sz="6400" dirty="0" smtClean="0"/>
              <a:t>LRS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5. akcijski plan provedbe </a:t>
            </a:r>
            <a:r>
              <a:rPr lang="hr-HR" sz="6400" dirty="0" smtClean="0"/>
              <a:t>LRS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6. način praćenja i procjene provedbe LRS (način upravljanja provedbom, nadzora provedbe i ocjenjivanja uspješnosti provedbe strategije</a:t>
            </a:r>
            <a:r>
              <a:rPr lang="hr-HR" sz="6400" dirty="0" smtClean="0"/>
              <a:t>)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7. opis sposobnosti provedbe </a:t>
            </a:r>
            <a:r>
              <a:rPr lang="hr-HR" sz="6400" dirty="0" smtClean="0"/>
              <a:t>LRS</a:t>
            </a:r>
            <a:endParaRPr lang="hr-HR" sz="64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hr-HR" sz="6400" dirty="0"/>
              <a:t>8. financijski plan provedbe LRS i </a:t>
            </a:r>
            <a:r>
              <a:rPr lang="hr-HR" sz="6400"/>
              <a:t>rada </a:t>
            </a:r>
            <a:r>
              <a:rPr lang="hr-HR" sz="6400" smtClean="0"/>
              <a:t>LAG-a </a:t>
            </a:r>
            <a:endParaRPr lang="hr-HR" sz="6400" dirty="0"/>
          </a:p>
          <a:p>
            <a:pPr marL="285750" indent="-285750">
              <a:lnSpc>
                <a:spcPct val="120000"/>
              </a:lnSpc>
              <a:defRPr/>
            </a:pPr>
            <a:endParaRPr lang="hr-HR" sz="6400" dirty="0"/>
          </a:p>
          <a:p>
            <a:pPr marL="285750" indent="-285750">
              <a:lnSpc>
                <a:spcPct val="120000"/>
              </a:lnSpc>
              <a:defRPr/>
            </a:pPr>
            <a:r>
              <a:rPr lang="hr-HR" sz="6400" dirty="0"/>
              <a:t> 60 stranica + dodaci</a:t>
            </a:r>
          </a:p>
        </p:txBody>
      </p:sp>
    </p:spTree>
    <p:extLst>
      <p:ext uri="{BB962C8B-B14F-4D97-AF65-F5344CB8AC3E}">
        <p14:creationId xmlns:p14="http://schemas.microsoft.com/office/powerpoint/2010/main" val="20443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39232" y="753749"/>
            <a:ext cx="9539297" cy="5597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n-NO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iz Programa ruralnog razvoja koje će LAG-ovi moći koristiti za provedbu LRS: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3 - PROGRAMI KVALITETE ZA POLJOPRIVREDNE PROIZVODE I HRANU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4 - ULAGANJA U FIZIČKU IMOVINU 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6 -  RAZVOJ POLJOPRIVREDNIH GOSPODARSTVA I POSLOVANJA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7 - TEMELJNE USLUGE I OBNOVA SELA U RURALNIM PODRUČJIMA 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8 - ULAGANJA U RAZVOJ ŠUMSKIH PODRUČJA I POBOLJŠANJE ISPLATIVOSTI ŠUMA 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9 - USPOSTAVLJANJE SKUPINA I ORGANIZACIJA PROIZVOĐAČA</a:t>
            </a:r>
          </a:p>
          <a:p>
            <a:pPr marL="0" indent="0">
              <a:buNone/>
            </a:pPr>
            <a:endParaRPr lang="hr-HR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hr-HR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 16 - SURADNJA</a:t>
            </a:r>
          </a:p>
        </p:txBody>
      </p:sp>
    </p:spTree>
    <p:extLst>
      <p:ext uri="{BB962C8B-B14F-4D97-AF65-F5344CB8AC3E}">
        <p14:creationId xmlns:p14="http://schemas.microsoft.com/office/powerpoint/2010/main" val="273427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hr-HR" sz="2800" dirty="0">
                <a:solidFill>
                  <a:srgbClr val="002060"/>
                </a:solidFill>
              </a:rPr>
              <a:t/>
            </a:r>
            <a:br>
              <a:rPr lang="hr-HR" sz="2800" dirty="0">
                <a:solidFill>
                  <a:srgbClr val="002060"/>
                </a:solidFill>
              </a:rPr>
            </a:br>
            <a:endParaRPr lang="hr-HR" sz="2800" dirty="0">
              <a:solidFill>
                <a:srgbClr val="002060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5420" y="700321"/>
            <a:ext cx="9809012" cy="5667527"/>
          </a:xfrm>
        </p:spPr>
        <p:txBody>
          <a:bodyPr>
            <a:normAutofit/>
          </a:bodyPr>
          <a:lstStyle/>
          <a:p>
            <a:pPr algn="l">
              <a:spcBef>
                <a:spcPct val="0"/>
              </a:spcBef>
            </a:pPr>
            <a:r>
              <a:rPr lang="hr-HR" sz="1800" b="1" dirty="0">
                <a:solidFill>
                  <a:schemeClr val="tx1"/>
                </a:solidFill>
                <a:latin typeface="Times New Roman"/>
              </a:rPr>
              <a:t>19.2. Provedba operacija unutar CLLD strategije</a:t>
            </a:r>
          </a:p>
          <a:p>
            <a:pPr algn="l">
              <a:spcBef>
                <a:spcPct val="0"/>
              </a:spcBef>
            </a:pPr>
            <a:endParaRPr lang="hr-HR" sz="1600" b="1" dirty="0">
              <a:solidFill>
                <a:srgbClr val="9BBB59">
                  <a:lumMod val="50000"/>
                </a:srgbClr>
              </a:solidFill>
              <a:latin typeface="Times New Roman"/>
            </a:endParaRPr>
          </a:p>
          <a:p>
            <a:pPr lvl="0" algn="l">
              <a:spcBef>
                <a:spcPct val="0"/>
              </a:spcBef>
            </a:pPr>
            <a:r>
              <a:rPr lang="hr-HR" altLang="sr-Latn-RS" sz="1600" b="1" dirty="0">
                <a:solidFill>
                  <a:srgbClr val="4F81BD">
                    <a:lumMod val="50000"/>
                  </a:srgbClr>
                </a:solidFill>
              </a:rPr>
              <a:t>Korisnici</a:t>
            </a:r>
          </a:p>
          <a:p>
            <a:pPr lvl="0" algn="l">
              <a:spcBef>
                <a:spcPct val="0"/>
              </a:spcBef>
            </a:pPr>
            <a:endParaRPr lang="hr-HR" altLang="sr-Latn-RS" sz="1600" dirty="0">
              <a:solidFill>
                <a:srgbClr val="4F81BD">
                  <a:lumMod val="50000"/>
                </a:srgbClr>
              </a:solidFill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nositelji </a:t>
            </a: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projekta sa područja </a:t>
            </a: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LAG-a </a:t>
            </a: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(koji su podnijeli </a:t>
            </a:r>
            <a:r>
              <a:rPr lang="hr-HR" altLang="sr-Latn-RS" sz="1600" cap="none" dirty="0">
                <a:solidFill>
                  <a:srgbClr val="4F81BD">
                    <a:lumMod val="50000"/>
                  </a:srgbClr>
                </a:solidFill>
              </a:rPr>
              <a:t>zahtjev LAG-u</a:t>
            </a: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)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odabrani LAG-ovi</a:t>
            </a:r>
          </a:p>
          <a:p>
            <a:pPr lvl="0" algn="l">
              <a:spcBef>
                <a:spcPct val="0"/>
              </a:spcBef>
            </a:pPr>
            <a:endParaRPr lang="hr-HR" altLang="sr-Latn-RS" sz="1600" dirty="0">
              <a:solidFill>
                <a:srgbClr val="4F81BD">
                  <a:lumMod val="50000"/>
                </a:srgbClr>
              </a:solidFill>
            </a:endParaRPr>
          </a:p>
          <a:p>
            <a:pPr lvl="0" algn="l">
              <a:spcBef>
                <a:spcPct val="0"/>
              </a:spcBef>
            </a:pPr>
            <a:r>
              <a:rPr lang="hr-HR" altLang="sr-Latn-RS" sz="1600" b="1" dirty="0">
                <a:solidFill>
                  <a:srgbClr val="4F81BD">
                    <a:lumMod val="50000"/>
                  </a:srgbClr>
                </a:solidFill>
              </a:rPr>
              <a:t>Potpora</a:t>
            </a:r>
          </a:p>
          <a:p>
            <a:pPr lvl="0" algn="l">
              <a:spcBef>
                <a:spcPct val="0"/>
              </a:spcBef>
            </a:pPr>
            <a:endParaRPr lang="hr-HR" altLang="sr-Latn-RS" sz="1600" cap="none" dirty="0" smtClean="0">
              <a:solidFill>
                <a:srgbClr val="4F81BD">
                  <a:lumMod val="50000"/>
                </a:srgbClr>
              </a:solidFill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u="sng" cap="none" dirty="0" smtClean="0">
                <a:solidFill>
                  <a:srgbClr val="4F81BD">
                    <a:lumMod val="50000"/>
                  </a:srgbClr>
                </a:solidFill>
              </a:rPr>
              <a:t>do</a:t>
            </a: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 3.000.000,00 €/odabranom LAG-u za razdoblje 2014 – 2020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provedba projekta koje je odabrao LAG temeljem lokalne razvojne strategije LAG-a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iznos potpore po projektu će ovisiti o vrsti projekta i kriterijima zadanim u PRR</a:t>
            </a:r>
          </a:p>
          <a:p>
            <a:pPr lvl="0" algn="l">
              <a:spcBef>
                <a:spcPct val="0"/>
              </a:spcBef>
            </a:pPr>
            <a:endParaRPr lang="hr-HR" altLang="sr-Latn-RS" sz="1600" dirty="0">
              <a:solidFill>
                <a:srgbClr val="4F81BD">
                  <a:lumMod val="50000"/>
                </a:srgbClr>
              </a:solidFill>
            </a:endParaRPr>
          </a:p>
          <a:p>
            <a:pPr lvl="0" algn="l">
              <a:spcBef>
                <a:spcPct val="0"/>
              </a:spcBef>
            </a:pPr>
            <a:endParaRPr lang="hr-HR" altLang="sr-Latn-RS" sz="1600" dirty="0">
              <a:solidFill>
                <a:srgbClr val="4F81BD">
                  <a:lumMod val="50000"/>
                </a:srgbClr>
              </a:solidFill>
            </a:endParaRPr>
          </a:p>
          <a:p>
            <a:pPr lvl="0" algn="l">
              <a:spcBef>
                <a:spcPct val="0"/>
              </a:spcBef>
            </a:pPr>
            <a:r>
              <a:rPr lang="hr-HR" altLang="sr-Latn-RS" sz="1600" b="1" dirty="0">
                <a:solidFill>
                  <a:srgbClr val="4F81BD">
                    <a:lumMod val="50000"/>
                  </a:srgbClr>
                </a:solidFill>
              </a:rPr>
              <a:t>Izračun potpore u podmjeri 19.2.:</a:t>
            </a:r>
          </a:p>
          <a:p>
            <a:pPr lvl="0" algn="l">
              <a:spcBef>
                <a:spcPct val="0"/>
              </a:spcBef>
            </a:pPr>
            <a:endParaRPr lang="hr-HR" altLang="sr-Latn-RS" sz="1600" dirty="0">
              <a:solidFill>
                <a:srgbClr val="4F81BD">
                  <a:lumMod val="50000"/>
                </a:srgbClr>
              </a:solidFill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broj stanovnika LAG-a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broj bodova pri ocjeni LRS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nivo ekonomske razvijenosti područja LAG-a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udio</a:t>
            </a:r>
            <a:r>
              <a:rPr lang="pl-PL" altLang="sr-Latn-RS" sz="1600" cap="none" dirty="0" smtClean="0">
                <a:solidFill>
                  <a:srgbClr val="4F81BD">
                    <a:lumMod val="50000"/>
                  </a:srgbClr>
                </a:solidFill>
              </a:rPr>
              <a:t> civilnog i gospodarskog sektora u upravljačkom tijelu LAG-a</a:t>
            </a:r>
          </a:p>
          <a:p>
            <a:pPr lvl="0" algn="l">
              <a:spcBef>
                <a:spcPct val="0"/>
              </a:spcBef>
            </a:pPr>
            <a:endParaRPr lang="hr-HR" altLang="sr-Latn-RS" sz="1800" dirty="0">
              <a:solidFill>
                <a:srgbClr val="4F81BD">
                  <a:lumMod val="50000"/>
                </a:srgbClr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9694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4930" y="379382"/>
            <a:ext cx="945703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hr-HR" sz="2400" b="1" dirty="0">
                <a:latin typeface="Times New Roman"/>
              </a:rPr>
              <a:t>19.3. Priprema i provedba aktivnosti suradnje LAG-a</a:t>
            </a:r>
          </a:p>
          <a:p>
            <a:pPr algn="just">
              <a:spcBef>
                <a:spcPct val="0"/>
              </a:spcBef>
            </a:pPr>
            <a:endParaRPr lang="hr-HR" sz="1200" b="1" dirty="0">
              <a:solidFill>
                <a:srgbClr val="9BBB59">
                  <a:lumMod val="50000"/>
                </a:srgbClr>
              </a:solidFill>
              <a:latin typeface="Times New Roman"/>
            </a:endParaRPr>
          </a:p>
          <a:p>
            <a:pPr lvl="0" algn="just">
              <a:spcBef>
                <a:spcPct val="0"/>
              </a:spcBef>
            </a:pPr>
            <a:r>
              <a:rPr lang="hr-HR" altLang="sr-Latn-RS" sz="2000" b="1" dirty="0">
                <a:solidFill>
                  <a:srgbClr val="4F81BD">
                    <a:lumMod val="50000"/>
                  </a:srgbClr>
                </a:solidFill>
              </a:rPr>
              <a:t>Korisnici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r-HR" altLang="sr-Latn-RS" dirty="0">
                <a:solidFill>
                  <a:srgbClr val="4F81BD">
                    <a:lumMod val="50000"/>
                  </a:srgbClr>
                </a:solidFill>
              </a:rPr>
              <a:t>odabrani LAG-ovi unutar podmjere 19.2</a:t>
            </a:r>
          </a:p>
          <a:p>
            <a:pPr lvl="0" algn="just">
              <a:spcBef>
                <a:spcPct val="0"/>
              </a:spcBef>
            </a:pPr>
            <a:endParaRPr lang="hr-HR" altLang="sr-Latn-RS" dirty="0">
              <a:solidFill>
                <a:srgbClr val="4F81BD">
                  <a:lumMod val="50000"/>
                </a:srgbClr>
              </a:solidFill>
            </a:endParaRPr>
          </a:p>
          <a:p>
            <a:pPr lvl="0" algn="just">
              <a:spcBef>
                <a:spcPct val="0"/>
              </a:spcBef>
            </a:pPr>
            <a:r>
              <a:rPr lang="hr-HR" altLang="sr-Latn-RS" sz="2000" b="1" dirty="0">
                <a:solidFill>
                  <a:srgbClr val="4F81BD">
                    <a:lumMod val="50000"/>
                  </a:srgbClr>
                </a:solidFill>
              </a:rPr>
              <a:t>Potpora - </a:t>
            </a:r>
            <a:r>
              <a:rPr lang="pl-PL" altLang="x-none" dirty="0">
                <a:solidFill>
                  <a:srgbClr val="4F81BD">
                    <a:lumMod val="50000"/>
                  </a:srgbClr>
                </a:solidFill>
              </a:rPr>
              <a:t>5 % od dodijeljenog iznosa potpore u podmjeri 19.2. – max.do </a:t>
            </a:r>
            <a:r>
              <a:rPr lang="pl-PL" altLang="x-none" dirty="0" smtClean="0">
                <a:solidFill>
                  <a:srgbClr val="4F81BD">
                    <a:lumMod val="50000"/>
                  </a:srgbClr>
                </a:solidFill>
              </a:rPr>
              <a:t>100.000 </a:t>
            </a: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€ (intenzitet potpore do 100% </a:t>
            </a:r>
            <a:r>
              <a:rPr lang="hr-HR" altLang="x-none" dirty="0" smtClean="0">
                <a:solidFill>
                  <a:srgbClr val="4F81BD">
                    <a:lumMod val="50000"/>
                  </a:srgbClr>
                </a:solidFill>
              </a:rPr>
              <a:t>prihvatljivih izdataka</a:t>
            </a: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)</a:t>
            </a:r>
          </a:p>
          <a:p>
            <a:pPr lvl="0" algn="just">
              <a:spcBef>
                <a:spcPct val="0"/>
              </a:spcBef>
            </a:pPr>
            <a:endParaRPr lang="hr-HR" altLang="x-none" b="1" dirty="0">
              <a:solidFill>
                <a:srgbClr val="4F81BD">
                  <a:lumMod val="50000"/>
                </a:srgbClr>
              </a:solidFill>
            </a:endParaRPr>
          </a:p>
          <a:p>
            <a:pPr lvl="0" algn="just">
              <a:spcBef>
                <a:spcPct val="0"/>
              </a:spcBef>
            </a:pPr>
            <a:r>
              <a:rPr lang="hr-HR" altLang="x-none" b="1" dirty="0">
                <a:solidFill>
                  <a:srgbClr val="4F81BD">
                    <a:lumMod val="50000"/>
                  </a:srgbClr>
                </a:solidFill>
              </a:rPr>
              <a:t>Opći uvjeti </a:t>
            </a:r>
          </a:p>
          <a:p>
            <a:pPr marL="285750" indent="-285750" algn="just">
              <a:buFontTx/>
              <a:buChar char="-"/>
              <a:defRPr/>
            </a:pP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pripremu projekta suradnje mogu predložiti fizičke i pravne osobe s područja LAG-a</a:t>
            </a:r>
          </a:p>
          <a:p>
            <a:pPr marL="285750" indent="-285750" algn="just">
              <a:buFontTx/>
              <a:buChar char="-"/>
              <a:defRPr/>
            </a:pP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partneri odabranom LAG-u u pripremi projekta suradnje mogu biti:</a:t>
            </a:r>
          </a:p>
          <a:p>
            <a:pPr marL="989013" indent="-185738" algn="just">
              <a:buFontTx/>
              <a:buChar char="-"/>
              <a:defRPr/>
            </a:pP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drugi LAG</a:t>
            </a:r>
          </a:p>
          <a:p>
            <a:pPr marL="989013" indent="-185738" algn="just">
              <a:buFontTx/>
              <a:buChar char="-"/>
              <a:defRPr/>
            </a:pPr>
            <a:r>
              <a:rPr lang="hr-HR" altLang="x-none" dirty="0">
                <a:solidFill>
                  <a:srgbClr val="4F81BD">
                    <a:lumMod val="50000"/>
                  </a:srgbClr>
                </a:solidFill>
              </a:rPr>
              <a:t>lokalno partnerstvo u ruralnom ili urbanom području koje provodi neki oblik lokalne razvojne strategije sukladno članku 44. stavku 2. Uredbe (EU) br.1305/2013.</a:t>
            </a:r>
          </a:p>
        </p:txBody>
      </p:sp>
    </p:spTree>
    <p:extLst>
      <p:ext uri="{BB962C8B-B14F-4D97-AF65-F5344CB8AC3E}">
        <p14:creationId xmlns:p14="http://schemas.microsoft.com/office/powerpoint/2010/main" val="2564030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89</TotalTime>
  <Words>1250</Words>
  <Application>Microsoft Office PowerPoint</Application>
  <PresentationFormat>Široki zaslon</PresentationFormat>
  <Paragraphs>177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21" baseType="lpstr">
      <vt:lpstr>Arial</vt:lpstr>
      <vt:lpstr>Berlin Sans FB Demi</vt:lpstr>
      <vt:lpstr>Calibri</vt:lpstr>
      <vt:lpstr>Century Gothic</vt:lpstr>
      <vt:lpstr>Times New Roman</vt:lpstr>
      <vt:lpstr>Wingdings</vt:lpstr>
      <vt:lpstr>Wingdings 3</vt:lpstr>
      <vt:lpstr>Ion</vt:lpstr>
      <vt:lpstr>MJERA 19 UNUTAR POGRAMA RURALNOG RAZVOJA REPUBLIKE HRVATSKE ZA RAZDOBLJE 2014. - 2020. </vt:lpstr>
      <vt:lpstr> </vt:lpstr>
      <vt:lpstr>   </vt:lpstr>
      <vt:lpstr> </vt:lpstr>
      <vt:lpstr>   </vt:lpstr>
      <vt:lpstr>   </vt:lpstr>
      <vt:lpstr>   </vt:lpstr>
      <vt:lpstr> 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MJERA 19 UNUTAR POGRAMARURALNOG RAZVOJA REPUBLIKE HRVATSKE ZA RAZDOBLJE 2014. - 2020.</dc:title>
  <dc:creator>mafak</dc:creator>
  <cp:lastModifiedBy>Korisnik</cp:lastModifiedBy>
  <cp:revision>9</cp:revision>
  <dcterms:created xsi:type="dcterms:W3CDTF">2016-03-03T22:00:34Z</dcterms:created>
  <dcterms:modified xsi:type="dcterms:W3CDTF">2016-03-04T07:30:00Z</dcterms:modified>
</cp:coreProperties>
</file>