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3" r:id="rId2"/>
    <p:sldId id="377" r:id="rId3"/>
    <p:sldId id="391" r:id="rId4"/>
    <p:sldId id="389" r:id="rId5"/>
    <p:sldId id="390" r:id="rId6"/>
    <p:sldId id="398" r:id="rId7"/>
    <p:sldId id="392" r:id="rId8"/>
    <p:sldId id="393" r:id="rId9"/>
    <p:sldId id="385" r:id="rId10"/>
    <p:sldId id="388" r:id="rId11"/>
    <p:sldId id="387" r:id="rId12"/>
    <p:sldId id="383" r:id="rId13"/>
    <p:sldId id="379" r:id="rId14"/>
    <p:sldId id="410" r:id="rId15"/>
    <p:sldId id="408" r:id="rId16"/>
    <p:sldId id="402" r:id="rId17"/>
    <p:sldId id="403" r:id="rId18"/>
    <p:sldId id="394" r:id="rId19"/>
    <p:sldId id="404" r:id="rId20"/>
    <p:sldId id="396" r:id="rId21"/>
    <p:sldId id="397" r:id="rId22"/>
    <p:sldId id="407" r:id="rId23"/>
    <p:sldId id="406" r:id="rId24"/>
    <p:sldId id="382" r:id="rId25"/>
    <p:sldId id="270" r:id="rId26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rvoje" initials="H.M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F11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2219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7-03T15:31:01.357" idx="1">
    <p:pos x="5600" y="912"/>
    <p:text>Potrebno je dodati više podataka o školi:
- kada je izgrađen
- novija slika vrtića
- faze dosadašnje rekonstrukcije
- slike s energetskih dana u školi
- međunarodna suradnja na kojoj je vrtić sudjelovao (da se vidi proaktivnost vrtića)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A18C7B0-E684-4A70-861A-6943C6BAD5DA}" type="datetimeFigureOut">
              <a:rPr lang="sr-Latn-CS"/>
              <a:pPr>
                <a:defRPr/>
              </a:pPr>
              <a:t>9.7.2015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8727A3-2487-4C46-8D3C-38E8784B3C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019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2C9A57-E6BA-475B-8A9F-FEA3771DDFAC}" type="datetimeFigureOut">
              <a:rPr lang="sr-Latn-CS"/>
              <a:pPr>
                <a:defRPr/>
              </a:pPr>
              <a:t>9.7.2015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0B9D7B-AD5D-4A6B-B7F4-D9470AFAD9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B9D7B-AD5D-4A6B-B7F4-D9470AFAD957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190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84" y="3957638"/>
            <a:ext cx="4786346" cy="11144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481F4-55F2-4E3A-BBF8-E19DD9145D9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73822-0381-47BC-89F7-4B9136E7578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BF702-9033-49BE-8121-5AEA7AEB7D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DD36-B8CD-42F5-B654-552BE0CCD1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8140-78FB-4D07-ABBE-575AEBDFCF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EB73-2667-47BF-8A07-191C93C8EED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BA743-13AC-4024-9097-0BC964A357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57CC-0FA1-46C6-9C68-952400D899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5CD5-B68D-4F88-9376-793473C11F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858F-3568-481F-A17E-9191496471F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86438"/>
            <a:ext cx="827088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28D84-DEAE-4A0F-BDDC-83C559DD34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F52345-C2F4-416D-8676-6AF5705A1D6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3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612775" y="982661"/>
            <a:ext cx="7786688" cy="2160587"/>
          </a:xfrm>
        </p:spPr>
        <p:txBody>
          <a:bodyPr/>
          <a:lstStyle/>
          <a:p>
            <a:pPr algn="ctr"/>
            <a:r>
              <a:rPr lang="hr-HR" cap="none" dirty="0" smtClean="0"/>
              <a:t>Grupno financiranje (</a:t>
            </a:r>
            <a:r>
              <a:rPr lang="hr-HR" i="1" cap="none" dirty="0" err="1" smtClean="0"/>
              <a:t>engl</a:t>
            </a:r>
            <a:r>
              <a:rPr lang="hr-HR" i="1" cap="none" dirty="0" smtClean="0"/>
              <a:t>. </a:t>
            </a:r>
            <a:r>
              <a:rPr lang="hr-HR" i="1" cap="none" dirty="0" err="1" smtClean="0"/>
              <a:t>Crowdfunding</a:t>
            </a:r>
            <a:r>
              <a:rPr lang="hr-HR" cap="none" dirty="0" smtClean="0"/>
              <a:t>) na primjeru javnih projekata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3279780"/>
            <a:ext cx="7772400" cy="863600"/>
          </a:xfrm>
        </p:spPr>
        <p:txBody>
          <a:bodyPr/>
          <a:lstStyle/>
          <a:p>
            <a:pPr algn="ctr">
              <a:defRPr/>
            </a:pPr>
            <a:endParaRPr lang="hr-HR" sz="2400" dirty="0" smtClean="0"/>
          </a:p>
          <a:p>
            <a:pPr algn="ctr"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Marko Vešligaj, dipl. </a:t>
            </a:r>
            <a:r>
              <a:rPr lang="hr-HR" sz="2400" dirty="0" err="1" smtClean="0">
                <a:solidFill>
                  <a:schemeClr val="tx1"/>
                </a:solidFill>
              </a:rPr>
              <a:t>oec</a:t>
            </a:r>
            <a:r>
              <a:rPr lang="hr-HR" sz="2400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hr-HR" sz="2400" dirty="0" smtClean="0">
                <a:solidFill>
                  <a:schemeClr val="tx1"/>
                </a:solidFill>
              </a:rPr>
              <a:t>Grad Pregrada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771775" y="5000636"/>
            <a:ext cx="360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dirty="0" smtClean="0"/>
              <a:t>Poreč, 10</a:t>
            </a:r>
            <a:r>
              <a:rPr lang="en-US" dirty="0" smtClean="0"/>
              <a:t>. </a:t>
            </a:r>
            <a:r>
              <a:rPr lang="hr-HR" dirty="0"/>
              <a:t>srpnja</a:t>
            </a:r>
            <a:r>
              <a:rPr lang="en-US" dirty="0"/>
              <a:t> 201</a:t>
            </a:r>
            <a:r>
              <a:rPr lang="hr-HR" dirty="0"/>
              <a:t>5</a:t>
            </a:r>
            <a:r>
              <a:rPr lang="en-US" dirty="0"/>
              <a:t>.</a:t>
            </a:r>
            <a:endParaRPr lang="hr-HR" dirty="0"/>
          </a:p>
        </p:txBody>
      </p:sp>
      <p:sp>
        <p:nvSpPr>
          <p:cNvPr id="13317" name="AutoShape 7" descr="data:image/jpeg;base64,/9j/4AAQSkZJRgABAQAAAQABAAD/2wCEAAkGBxQSEhUUEhQWFRMUGCAbGBgYGBgfFRgeGhoYHiAbIB0aIigiHx8nIRceIzIiJSorLi4uGyEzODMsNygtLiwBCgoKDg0OGxAQGzAmICQ3NDc0NC80NzQyNDQwLC8vLC0yNC80NC82NCw0LDQsLCwsNCwvLC0sLCwsLCwvLCwsL//AABEIAPEA0QMBEQACEQEDEQH/xAAcAAEAAgIDAQAAAAAAAAAAAAAABgcEBQEDCAL/xABMEAACAQMBBAYECQoDBwQDAAABAgMABBEhBRIxQQYHEyJRYTJScdEUFiNTc4GRkrEVMzQ1QlSToaLScoKyCBdDYsHC4SSj8PEmY4P/xAAcAQEAAgMBAQEAAAAAAAAAAAAABAUDBgcCAQj/xAA+EQABAwICBQgJAwQDAQEBAAABAAIDBBEFIRIxQVHRBhNSYXGBkaEUFRYiMlOxwfAzNOEjQnKSB6LxwheC/9oADAMBAAIRAxEAPwC8aIlESiLTdLekkOzrZ7ic91dFUY3nY8FXzP8AIAnlRF51velm0Lq5N6Lh4JOESITuInHdxwIPPIOefLGwUeASVEHOOOiTqFtm/v2fyoctYGP0QLqY9H+um4gATaNv2qj/AI0OA58yhwpPsK+yq+rwyppvjblvGY/jvss0c8cmoq1ujfS6zv1zazo5xkpwkX2o2GHtxiq9ZlvKIlESiJREoiURKIlESiJREoiURYG2NtW9onaXM0cKci7AZIGcKOLHyGTRFV3SHrsBJTZlu0xx+elysYOnBeJ+srw4EVjfKxnxFSqWhqKo2hYT9PHUotsz8r7TuGkF8y3MSmWGNTuw5UgBMaLqGIywOeDEgk1hiqhI/RAVnXYG+ipuekcCb2sOPdu71bHV704XaCNFMvYX0Gk8ByDkHBdQdd3PEcVJwc6FpSolMaIlESiJREoiURarpN0ggsLdri4bdReAHpO3JFHNj7ycAE0Rebukm359q3Hwi57sa6Qw57san8ScDJ5+QAA2rBsG0rTzjLYPufsNvZrr6qqt7jFj1t6rUoixJbBCwZco4OQyHBBByD7c8+NVNVgtLUEuLdE7xl5avv1qRHVSMyvcda3+yOme1bTAiuzLGv8Aw5xvgjkN494DXkw4CqKo5NStzicCOvI8PopbK5p+IKabK68ioxfWbrp6cBDAnHquRjX/AJzx+2knoKmD9RhH08RkpbJmP+EqW7P629lS4Hwns2PKSOReAz6WN3+dRFkUm2d0itLj8xcwSnTRJUY68BgHIPlRFs80RKIlESiLEvtqQwDM00cQAzl3VRjhnvEURRnafWjsqDRrtHOukQaTOPNAV+00RaOXrb7c7uzNn3V42QCxUpEM8DkBjjJHpbvM5oiwNtJ0hnt5ZppobCJUZjHDrNjkN4ZwcDOVcelw5DxI7QaXblIpIPSJ2RXtpG11VrbMDv2k7yTyHi0jFift158yaq5KyR2rJb7Scm6SHN93nr1eHG6zUUAYAAA4AcKiEkm5V+xjWNDWiwG5Tnqg/Tm+hb/UlTKH9TuWu8qP2Q/yH0KlnWL0Laci+sSYtpW43kZcfLAD0GzoTjQE6EHdOh0tlz1ZfVz05TacTK69ldw6TwkEYPDeXOu7kcDqp0PIkimNESiJREoi1nSTb0NjbvcXDbsaeGrMTwVRzJP/AJwMmiLzZ0j6QzbVn+EXHdiXIhhz3UXx8yebc/IACtowTCBJaomGWwb+s9W7f2a4FVU29xqx63FViURKIlESiJRF1yQK3pKD7QKwS0sMvxsB7QvbZHN1FY0myoj+zj2E1XyYHRP/ALLdhP8A4szaqUbVza2HZEmOSVCdCVcqT9lRvZuk3u8RwXv02TqXdib96uP4re+sfszT9N3lwXr05+4Ltt2uJlWR7y6LuASTM5PDxJzXOZax7HloAyXRqLk3BPTslc913C+zgubnZvaALLNPIBrhpCRnxwfbWL06TqU8clqO2Zd4jgmz+j0G+oZSwLAHLHgSPDFfPTJXEZrJ7O0MTHHRJNjrPCy9K2HROxgIMVpbow1DCJN4aY0OM8Kt1zpbhVAGBoBwHKiLTdNP0C5+ib8Kwz/pu7FYYT+9i/yC89VRrqyURTfqg/Tm+hb/AFJUyh/U7lrfKj9kP8h9Croq2XPVX3TzoZKZRtHZh7O/i9JR6Fyo4qw4FsDGvHQcgQRbroJ0zi2lCSB2dxF3Z4W9ONuB0OpXIOD9R1FEUnoiURYO29rw2kLz3DhIkGST/IAcyeAAoi83dMOlM215+0kBS1jPyMOf628WP/gcydkwbBuetNMPd2Df/H17FBqanR91uta+t0AtkFWLmvq+LgmvhNhdfV8QSbwGVKnAOCNcMoYH2FWBB5g1Cw/EIq6HnYz1HqI1hZZoXRO0SspdlymBrvHyCyiH7RrJ7A5VPaT4Vrr+UsbcdGH3ytb/APrj1bs1KFGTTc5t+yx3cAZJwBzNbbJI2Npc82AUAAk2C51BIZWRlIyGBDagMDg66hgdai0NfDXRmWA3bci++2tZJYnRHRdrXNTViSiJREoivTq76OWkmzLN3t4mZoVJYopJOOJNciMMZNyAtvZiNXG0NbI4AdakXxVsv3WH+Gvur5zEfRC9eta35rvErhui9mASLaEEag7i05iPohfRilYTYyu8SqW+OV9+8yfaPdVR6RL0l0P1NQ/KCfHK+/eZPtHup6RL0k9TUPygtt0V6Q3NzdwwzzNJFI2HRsFWGDoR4Vlhme94a43BUHEsPpqalfNCwNc0ZEaxmrU+Ktl+6w/w191WXMR9ELSfWtb813iU+Ktl+6w/w191OYj6IT1rW/Nd4lR7p1Zx2NqZrSNIJd5V341AbBOoyOWlYKhojZpMFirXBppK2qEVS4vbYmxNxdVt8cr795k+0e6q/wBIl6S2/wBTUPygnxyvv3mT7R7qekS9JPU1D8oLq2TYXlxPNf2cp+HW6hyuM/CF4FCBxJA4c9OBwRNo5XvJDitY5SYfT0zWPhbo3uMlb3QDprDtSDfTuTJgTRH0kPj5qcHB+riKnrU1KaIvOXW7tG5n2o1td9yCHvQRjPZup4SEnG8x1B5Aqyjgc22C00M9SGy9oG+2z7qPVPcyO7VHa6EBbIKmXNfV8XVdEhGK8QMj6qj1RkELjH8QGXdx1L3GAXAO1LN23sqe2i7SRQYnXMcyZML7y5XXipPg2PrrU8N5ZUddG6N3uSgG7TvH5/Kny4e+NwIzarH6SdCxdWkD2wSO5iiRVJGFdAg+TbHhxB5YxwJrkuB8pZ8JrHuuSxxNxrzvrV1UUrZ2AFSOLo7ELH4F/wAPsjGSAMkkav4bxYlvbVA/EJXVnpZPvaWl56vt2KSIwGaCi3QboCYm7a+CvKhIjjGCi407Q8ix4j1QfHhtXKXljPibGwRGzABfZc2z/O4Za4dJQshJdtWF0i6F3Vzf3Eo7OKBmU9q7Z0WGMEhF1OCpGpWrTAeWsOE4UylYwvkuezM5fgWGpoDPNpk2CgCY3mKOzxk9wsACVHPA4Z445Aiur4JJVy0omqz7zs7DUBsH8qlqRG1+jHqC+6uFGSiJRF6I6s/1VZfQL+FcmWxKTURfMvA+yhX1usLzFWursqURb/oD+sLb/H/2ms1N+q1VWNfsJez7r0BV4uXJRFDetj9Xt9In4molb+ktg5M/vh2FUlVQujJRFY3Uv+euP8C/6jU+g+IrUuVn6UfafosfrPtfydfWt5s47t9dSdm1uB8ncA4yWGRglioPiWDaFSTZrRlanaz/ADcf8Rv7KIoH14dFvhNn8KiHy9nlxj9qPQuD7AN76mHOskUronh7DYheXNDhYqlbaYOoYcx/8FdMpKltRC2Vu38IVFIwscWldtSV4SiKZ9BulvZw/ApIxIA+6hc/JiOTOFbRicMCNBjBHhXCeWHJ70bEXTRmwcNLLX3ah57L7VuODxTVsLtAX0Bnf82qZbR2rdRfCt4wqLe2E+RG7HJ7bK5LqDjsDrgZ3hoMa6dDT08nN20jpO0dYHRz1HXpdepei5wv1LXydJZhtAWHaDfOO/2HdyU3+Ha5xjn450rZYuSrH4EcY0gGi/u3zsHaOu2snULZ5Z3KwGoPO82tidrXQ7F/kGSaSRQN2Rd1USd1ctluIhGRu6Fsa411r0anOk33gWgHWDmS0EWsNWlv2KQC8kAbVDOm/TJ54xbR7gWQb0jxu5ym8R2feVSuSpyNcr5NW8cjOSzKirM81y2PYQNezUT+dai4w+Wj/ovFnFQuu3AWWrLmvq+JREoi9EdWf6qsvoF/CuTLYlJqIvmXgfZQr63WF5irXV2VKIt/0B/WFt/j/wC01mpv1Wqqxr9hL2fdegKvFy5KIob1sfq9vpE/E1Erf0lsHJn98OwqkqqF0ZKIrF6mnAluCSABGCSeAAJ1qfQfEVqXKz9KPtP0Xb0Djba205trSfo8BMFmpB1AzmTXyY8jq59SrNaMrVoiUReY+m3R/wDJu0pYFGIJvlYPAA5yg/wkEY8AvjWy8nKwslMDtTsx2jiPooNbFdumNi1tboqtKIph1a7EeZ5ZxuKi7qIzxhwzAkkr3hjd0GfEkcq41/yHi8D6llOzMtBvY217DkVsuD8/DG4tcQHeanm0NgzTBxJcDEsTQtuw47j8cZc4bwOvsrnMVZFEQWx6iHDPaNWzUp5YTrK7zsaTe3/hcu8Bje7O13seGeyzivoxAiIwhnuHO2k+199tK105vO91j22wZkEYFyGEQYLvQrkh+O9usAfDQCj6yJ5cebte2p27dkUDXDUVWXTvZ7QXpDLGA8alDGm4hAJBGMnUHjr+0NBXY/8Ajmtilo5IwTpg3Nzc6uwZD7qmxoyvkEkhJ6ytDXR1SJREoiURZOxrlxBGA7ABRzNcKnJ5xy7nhMTDRREgagsz4XJ67/eNYtI71Y81H0R4LusrpzIgLsQWH7R8RX1rjcLHLEwRuIA1FeiPyXD8zF9xfdV9oN3LlHpU/TPiU/JcHzMX3F91NBu5PSp+mfErUdLrCJLK4ZY0VhExBCqCDjiCBpWKdrRG4gKfhc8r6yJrnEgkbVRHwuT13+8apdI710zmo+iPBPhcnrv9400jvTmo+iPBTHqq+VvSsnfXsmOH7wzvJrg1Lo/eksdy1/lJ/SpA6PI6Q1ZbCrd/JcHzMX3F91Wmg3ctE9Kn6Z8Sn5Lg+Zi+4vupoN3J6VP0z4lVZ12Wu+9lZ2qqk107IQo3e6dwZbHL/pmvBiBcDuUhlfI2CSMkkutrzsBe/jkOy6s/YOyY7S3it4hhIkCjxOOLHzJyT5msqgLPoiURVd1+7C7Wzju0GZLN8nzjcgNw44YKfIb1ZYJTFI2RusG68uaHNIO1VBG4YAjgRmuoRSNlYHt1EXVC5paSCuJuGuQNM444zrjHPGai4mZRSScz8VjbwWSDR5xulqV2bC2nHPYGS3hcQgSLFHGd12WMso3SN0oW3fIg1+ZaunkhrObmcNLK5OYBNib672W2scHMuNS1WyCWuFia3AAPeKXFw5QBCSzM2BkOFj3SMsWJGimpNRZsJkD/ABa0Xz1C19Yu64yFrHMheW67WU2Zcgjx8Dg/aOFUgNlnUEtpJUkkj3LwTIe4UmlkBUGQklLmQoybqRjeBBYy4G4wZVvntjcxr7s0TruAM8trBcG5OWzRubixMfMG2f52rB61b1SixSKe1EytAQpA3Qi9qSx0I7+7jxI8M1sXIGnnOJMkgOQB089lyB+cVFxFzRCQ7uVfV3paylESiJRF97I/Mx/4RXCaj9Vy7vhH7KLsCzKxKxXfY/nE/wAY/EV9brCxTfpu7D9F6YrYVx5KItL00/QLn6JvwrDP+m7sVhhP72L/ACC89VRrqyURTfqg/Tm+hb/UlTKH9TuWt8qP2Q/yH0KuirZc9SiKsOio/KG3by9OTDYqLeAkab2ocjTl3/PEgois+iJREoixtpWSzwyQv6EqMjexgQf5GiLynDatA81u/pW8rRk447rEZ/ka3nk7UGSmMZ/tPkc+Kqa1mi++9dxq/OrJRFdfQHcXZ9oqsCTCrkZGctqx08GYj8da/LWNOkkr5nyDPSK3KEAMAC3O0b+OCNpZmCRpxJyeJwAAMkkkgAAZJNV8ML5nhkYuSshIAuV83u0I4ojMzfJ4BBXvb29gKFC+kWJAAHEkV9jhfJJzYGfXla2u+622+pC4AXXdbTrIiuhyrgMp8QRkV4ewscWu1hfQb5qBdcRHZWox3u2JB8FEb5H1kr9lb9/xu15xUlpyDTdVuKkcwq1rvS1lKIlESiLN2Js2ZoIisUhBUYIRiD9eK4ZOxxkdku4YVUwto4gXi9htCzvyVP8AMy/cb3Vh5t24qw9Lg6bfELts9mTCRCYZAAwySjYGo8q+tY64yWOWqhLHAPGo7Qr6+Mdn+9W/8aP31d89H0h4rmXq2s+S/wD1PBPjHZ/vVv8Axo/fTno+kPFPVtZ8l/8AqeC1fSjbNvLaTxxXEMkjxsFRJEZ2OOAAOSfZWKaRjoyARdTcOoqiKqjfJG4NBFyQQB2kqlPyVP8AMy/cb3VUc27cV0T0uDpt8Qn5Kn+Zl+43upzbtxT0uDpt8Qpb1Zqbe7aS4HYx9kw35e4uSyYGWwM6cKlUnuPu7LtVFyhIqKUMh951xk3M6jsCtL4x2f71b/xo/fVlz0fSHitL9W1nyX/6ngtL0z6aW9vY3EsNxC8qxns1WWMtvN3QQM64Jzjyr6JGONgQsclFUxN0nxuA3kEBOqnYQs9mW6Y+UlXtZDzLSAHXzC7q/wCWvajKXURKIlESiLzf1oWHwfbU/q3CLKPrG6eZPpIx5ezGK2Pk1Lo1DmdIfT8KhVzbsB3LQ1uyqlMOrbakjvb24KjsmcMN7DiMmZ9FJ74LBATjCjdxlmJj4DyroTBUTyysILjcZZXuBr8bdI3vYCztoo5A5jQDeysHbe2rOCaBbqZY5DvGIMWCZxgsT6IxnALEcTitQpqWpmjeYWkjK9tfZv7QO9TXuaCNJYy7S2YmXE1sBa5PddSsRfAJCg4DH0cgZ1I5kHIYK9/ulrvf6tduvdtzy1HYF50o/BZ3R5oHQzWsm/DMd4Afm1bJ3iqkZQsTllOmRnAJYnBViZjhHO2zm5ddtl9htsO7K5AFvTLHMKuOs/aKPcGEbzSROp1BwgaJd5cnQKwMbDBJ3lbKgYauk/8AHtHVsnbUMb/TcCCdmvLvB2biLHWFV4m+MsLSc1C7iYIMt/5J8B511+qqo6aMySGwH5YKhjjc92i1fVyXhIW4ikgY8BKhUH2E6EVT4fymw+tHuPAPb9xl42UiWilj2XX0DnUcKvmuDhcG4UUiy5r0vi9EdWf6qsvoF/CuTLYlJqIoj0j6xtn2mUacSy4OIoB2j5HI7vdU+TEV8JAGa9NBJyVD29xvFlZWR0PeVuIzwPsNUT49EAg3B2rqdBiLKvSABa5usHX1HvXfWNWK3/QH9YW3+P8A7TWam/VaqrGv2EvZ916Aq8XLkoihvWx+r2+kT8TUSt/SWwcmf3w7CqSqoXRlh3lqZ5be2HG4mRNPAsATwPDOeBqbQtu8nctX5VT6NM2Mf3HyH82XqlFAAA4AYFWq0FfVESiJREoipf8A2grILLY3A0JLxN5jQj7Mt9tWGFS83WRu67eOX3WGobpRuCrmukqjW66D3Ii2hA7MqIFk7RmIACdmSTk/8wWuff8AIsTZMNaALv0ha2vrVrhRIkO5TvpJ0OtNsGK6EzkBN1WiZd11VmOO8Dghiwz9o0rkNHidThmlAWjXfO9wbD7K9fE2T3rrQDqvQ7qvaKisVBaG8dp0BIyxEsQjbHMDGmcAnFWHtA8XLZSTnk5gDT1e67SF9l++wWPmOrzVidH9ixWUCwQ73ZpnVjliSckk8Mk+AArXKuqkqpTLJrO5SGNDRYKh9qbVE0kty3dEzl8eAOAo9u6B9ea/RvJ6mjwrCI2yOyAuT27lq1W4zznRHUrA6uuhOCl7dr8pjMER4RA8HYeueIH7Pt9HknK/lU/EJjDCbMGXbvHE7dWoZ3dFRiJtzrViXVskilJEV0PFXUMp9oOlaOx7mO0mEg9WSnkA61D9pdV9jK28na2/iIH3Vbh+ywYDh+zitgo+VeJ0rS1kl+2/2I87qPJSRPNyFq7nqnGPkr2VTni8cbjGumBu68Nc/VV7D/yLibT71j+dYKjOwuE6gt7sfo3fQQrB+VZOxjULGsdvAhUDlvHeY/bVY/lXIfgiA7Tf7BSBS7ysDpJsiCJQb+9v7rtTui27buTEAHuxRhAAAMk5AHEnWvkONYjWEtiDW21m2rtvceVzsC9CmbcAXJOxQ4LCYppBEttHcPuIoAKxhe4hYjQ5YFt7xYakAGrJoka5rS4vLcyd98zbuyt1alaU0TWU7tLLSNuzYPPatfdWTXLdpGQkpVpgT6rFVjRvAFUJxyOvjWdsjYm6LsxkO/WSOwlZGOl50TQmzsz3GwAPUQPFYmz74SjwYekvh5+YPI0mhMZ6lt2G4lHWx6TcnDWN38HYVKugP6wtv8f/AGmvtN+q1eMa/YS9n3XoCrxcuSiKG9bH6vb6RPxNRK39JbByZ/fDsKpKqhdGW16ubUTbbtwwJEMbyDwzggZ8NSPrAq0oW+4StC5Vyk1LGbAPqf4Xoqpy1ZKIlESiJRFU/wDtERD4JaSHOUuQPLDI5P19wfzrPSuDZ2OOwj6rxILsIVU11JUC+XQHiAca6ivD42vtpAG29eg4jUt30X6UzbPL7i9rC+SYshcOd35RTg64Gq6A+RrQeVnItuJu9Jp8pNvX52/O5WdFiHNDQfqU2XrStd45WXdAbAEblyV3d3GQB3ssNSMFRnQ5HMjyMxTJojNzbZ2368vPuVv6dDr0goD0q2y9/MZJAVjA3Y48nKpnJ3ip1ZjgkcNANcZrqvJrkfBQ0mjVNDnusT1W3FU1XiDnv/pmwCwNnTxwXFvNIgeKFwWQjK7vDexzK+kPZUzldhklThzhA4gtGobvzLsJXigmDZfe2r0QjggEHIIyCOBB51+ciCDYraFzXxEoiURcOwAJJAAGSTwAHOvoBJsEVLbf2nNe3ZnjYpAzCC3ONSneLyDPohsFgcAkhByreqKmjpacRuF3fE7t2Du1btZ2rJTslJ0xkHZD7n81my20UUbxBVAaFkwAPRK4wPqxWIue19z8X3V01rHR6I+G3ktJs+5SGSaORt913I4wFy7oFyq4GrMN473LUHQGpcjHSNa9osMyeo319mWShRPbE9zHm5yA3kWyHWc8/FNl9HrvaDfC4rUiEAxx4KDIQkEnUZwQR4DGOVTDTPZEGNzvmSs+FVtK2odUTODbDRA+5t4BSfo50cubS5juLiFo4YSWd9DugA64Ukn6hXmKF8bw5wyCtq/EaWrp3QQPBe7IDeb9eSsP/eFs/wDeP/bm/sqd6XDv+q1X2exH5fm3in+8LZ/7x/7c39lPS4d/1T2exH5fm3itL0u2zDtK2a3smM028H3Arr3VOpy4A5jnWKeRszNGPMqwwyjmw2oE9WNFmYvcHM6tRJUE+I1/+7N95P7qheiy9FbN68oPmjwPBZ/VTsqaDbk6zIVKWmCCRpvvERwPPBqzpWFkdiM1o+O1UdTVl8brtsLK7qkKnSiJREoiURVr1/qv5MBON4XEe7njnDcPqzXuO+mLb18dqKpuuqrXkr6iURKIlEXBGa+OAcLFfQbK1+qbahlszE5y9q/Z+e5gFP5HH+Wvzbyuw30HEnsGo5/n171ttFLzkQKmtaupSURdV3crFG8jnCRqWY+AUEk/YK9xxukeGN1k2HehNhdVL0h6XXd9FJEkDwwuDhezcySjBwrvlVRW0zjJwcZ8dxo8Kp6R7ZHPDnDrFh1gZkkbL9tl9bDI8ZtPULa+07itLOwlt7WFQQjdmz6nKozhFXPiS2PYrVYtBZLI8687dtr/AG8wpbiHwxxjUbX7L2A77+RUomnSMDeIUYOASBndGcD2AVXNa5xyVm57WDM2WkeJhbKwH/qpzurxyHuWUY044G6OZ7gqdE3nKgRj4R/88fuq+V3NUxlPxH/64fZegdhbMW1t4reP0YUCDzwNT9Z1+utgWtLD6afoFz9E34Vhn/Td2Kwwn97F/kF56qjXVkoim/VB+nN9C3+pKmUP6nctb5Ufsh/kPoVdFWy56qz6In/8j2r9HF/pjoisyiJREoiURKIqo/2iZB8DtUz3mugR7Ajgn+sVnpm6czG7yPqvDzZpKqiupKgSiJREoiURKIpx1P3OLi6i170aPyxlSynz/aH2Vxf/AJOgAqIpQNYt+eC2HCHf0yFadcsVuviWVVGWYKBxJIA/nXprS42Aul7Ku+nHTKKdGs7TE/aqRJIrDcUaEhTwZscyQq5GSeFbVgmB1DphK8EEZgbe07h5lR5po2tu45fmQ6/oo/DdTSYcZVd4HeHZiDcBG9q3yjd0HDAKDoeGtbBNDQQxujuXSdWq6nwzV88rZLBsWvPXbrWLBdw2sDTyD885kRNN4rvFkAB4Y3t/yLGoro5JpBG3+0WJ7rHh12UlskUERkd/cbgd9xx6rrFUtcb8rSBg+7AoU9wdqylwueOFIGTqSG4ACshtFZgFrXd15A2v3/ZYhea7yb3s3qzIvbuyvtzUtsYRJtDZ8Z53G/gjI+Sjd+HjkDHhx5V8wsXkJ6kxh1omjr+yvGr1a8tL00/QLn6JvwrDP+m7sVhhP72L/ILz1VGurJRFN+qD9Ob6Fv8AUlTKH9TuWt8qP2Q/yH0KuirZc9Vb7LZl6UXS4wslkrcPS3TEoIPtLD6vKiKyKIlESiJREoipf/aHu8vYwgZbeeQ640G6B9uv2VNw5hdVMDRc3vbVqz+yxTECM3VY9s/zf9QrffSKn5P/AGCp9BnS8k7Z/m/6hT0ip+T/ANgvugzpeSds/wA3/UKekVPyf+wTQZ0vJO2f5v8AqFPSKn5P/YJoM6XknbP83/UKekVPyf8AsE0GdLyTtn+b/qFPSKn5P/YJoM6Xkpr1PKWvZ2ZMbkAGdDjefPEcMhf5Vyf/AJIqJHmJjxo9Vwd+eXarvCmAAkZq3JHCgsxAUDJJ4ADia5YASbBW5VM7T2it3cTXEsXaKyR/Bo3AJCs8qoBn0S+6GPhveVb7Q0ckTGU0J94k3I32BPhq7lkjMUUbpphlYHPrJA8bLES0WLFuTvMy5nk077IgKRHOuAoyRzAGfSatlxGVtHD6PD8R+LsJVRhsLqybn5vhHw9oHBfW175prFDEQXmCg4OgIQyOpI8kIPtrXYYxHUHT1N42B87rY55TLTDQ1u4XI8rLot9k4tXlmcPNcBRvnUKrsuFXljXlgcqyOn/rBjBZrb5dm1Y20/8AQL5DdzrZ9RIsAs1tniVpLhSI2VsRH9jdiyMsvAgtva8QMYNYRKWARHMHXvz3eX3WcwiQulBsQct1hv8APu1LJh22Yp7K5EeZIbgo0e9gAvGykbx01yCreY9lZ6MiB7iTla/d+a1X4vO0UvOuHwnPbbLNWN/vDm/cG/jx+6pPril3nwWm+vqLpHwKwdudNZri3lhFiymRCoJnjwMjjwrHJitK5hbpHPqUmj5S0ME7JSSdE31KtvyRdfMD+IlV/pNP0/Irb/8A9Lw7oO/O5PyRdfMD+IlPSafp+RT/APS8O6DvzuW+6F3NzY3Bma13wUK4EqA6lTnX2Vnp66midpF3kVV4ty7w+ug5poIzv9eKnP8AvDm/cG/jx+6pvril3nwWt+vqLpHwKjWz9vNL0jtpZImgE1s0KgurBiu++pGB4aeOKlU1XFUAmM6lOpK6GqBMRvZXJUlS0oiURKIlEXnPrYve321KBwtokj8skb55+MhH1eVbDybh0qkv6I+v4VCrnWYBvUdreFVJREoiURKIlEVk9TdjiCa4I/PyYQ6apF3c/eLfZX555d4gKrEiGm4b+fQA962rD4tCEXWZ1sbTaK0WNRkTvuyAHvmMDLhfM91f83nmqfAKdslQXu/tFxuvsv2a+5S37Ba429n5koNsmRXLXbklIEPLGDmRgMDmkbhfax510rBaYRB8ztQ1eAue+yrMaqTK5kTdZ1+JsO666jKbcXPaDLmLt94kFVkdShUcwCVwPLTTSqCaR1XKJL63W7r38gtghjbRxOitqbfvtbzIWRZdHxFHCYz2c0YBPFo2dlKneXI175G8MED2VHfVab3B2YPjbXke7UpEdHzbGFps4eBNrG479a10V401rBbJvLMez4rpuJhhL4bvdH16VnMYjmfK74c/E7PzZmo7ZDJAyFuTsvAZ37MvHJSpbRRF2S6IE3B7MYqtMhL9M673VoI2hmgNVrLSTydvabik9vHGr41yGjbhk8y0bDxqWG83NpH4SSO4/wDqr52NqqQwnXo5/TzsVKtmXgmiSVeDqG9meXtHCqKaIxSFh2LhdRCYZXRu1g2WVWNYUoiURKIlEUZ6XzdhJZ3ev/p7hSxHqkgsNNdd3H11eYHJaVzN4+n/AKtk5Ny2mdHvH0/9XoIGtnW5LmiJREoi6ru5WJHkkYKkalmY8FVRkk+wCiLyiL03E1xctnNxKzjPEAsSB9WcfVW7cm4NCndIf7j5D+bqqrn3eG7l21sahJREoiURKIkds80kcEOsszbq+A8WPkoyaoeUWLMw2idI45nV+eQ6yFKpIDLIBsVj9IrGWBoLe1nkiSC3UBQzBH7zAltwg5OOIPPnXI+TFDBiYmmqGBztLb17N6t8QndBohp1qCbfiupJ4+3mm3FbIQl3ZdMnsyfznojQYbxUVszMIp4JP6cYaDrAH5f69SjMrXlmvPfq/wDPp1rPhkRLRIWMqvIwMh7KXeG84Z+K6+rz0q0aGNgEVrb8j37O5RHOe6YyXv3+G3vWrtBK75MTkF1wXJ3JFRmKb+9lo9TvHAxnivOquXDmyizG6JzsQMs8rkb7bfJWcOIuiN3u0xlcE55Z2vuudS38+2o3hldGG9CjFlyMht3u6gkEZ5jIzjWtYdRyQzCN41nWMwtrbXRzQmSM6gTY5FZMuzfkowh3ZIFAjfjjCgEHxUgYI91YBN75JzDtY/NoWd0HuNDTYt1Hu+h2rmx2skkHbHuhVy4PFcDJH2EEeIIpJA5snN69yRVDXxc4ct/UsHYFuY5X3hutcL2xXHonebK/UGX681lqHB7Bb+3Ly/grDSsLHm/92fnq8wsvYL9hO9sfzb5kg8Bk99PLBOR7aiVrOdjEw1jJ32K5vyywrmZhUsGTtf55eCklVa0dKIlESiJRFqOlliZ7SZFGW3cqPEqQwH8sVLoJRFUNcdXHJT8MnENUx51X+uSszqz20LzZltLrvCMI+cZ34+4x0013d4eRFbwujqUURKIlEVd9ee3Db7NMSH5S7YRDHq8XPsIG7/nr2xhe4MbrOS+EgC5VIwR7qhRyGK6hTwiGJsY2CyoXu0nF29dlZl4SiLI2bs2S5mSCHR5D6RHdQAZZz5AfaSBzqg5R40zCaJ05+LU0df8AClUlOZ5NHZtXVPA8bvHIN2SNirjzHhniDxB5gg1NwnEosRpGVMRycPA7R3LHPCYpCwr4qyWFcJcPE8c8JxLC28nn4qfIjIqj5QYSzEqN0Thns/Pp12UqknMMgOxWVe7Wju5Ip4jlJLdT5qe0kyp8wdK5pyMpn0wqIpNYcPpr71OxdwdoEdf2Wv22gMEgIBG7zrcphdhuqmI2eF9JsmBTkQxA8MhFz+FfRDGDk0eCGV51krs+AxfNx/cX3V95tm4Lzpu3laPpRGN6NABh4ymOAw89opGnDQ1RY7k2M7iT4NJV7gXvOkG8AeLgFy1wws5FJ+VjBhycatoqHXTvBkb/ADVqIaDO07Dn3az4WIW4F7hTuafiHu9+oeNwe9fNxa7xuI41AaNIt3iAxTLKCOH7OPZX1r7BjnHWT55FeXR3L2tGoNt3Zjh2LIu7pcW9yCAnBmONElX+4J/OvDGH34tv3H8XWSSQe5Ns+x/mylXV30SF5v39wXUSdy2UYGIlPpnIPpnUeQ55q09WsfAI3kjabb/4WoY1C3EnWe4ho1W/8U2+JsHry/av9tYPUcHSd5cFQezdN0neI4J8TYPXl+1f7aeo4Ok7y4J7N03Sd4jgnxNg9eX7V/tp6jg6TvLgns3TdJ3iOCfE2D15ftX+2nqODpO8uCezdN0neI4J8TYPXl+1f7aeo4Ok7y4J7N03Sd4jgnxNg9eX7V/tp6jg6TvLgns3TdJ3iOCiPVsn5P2pf7MJPZsRcW+eYIG9jkdCoz/+s/VcNbotA3K/Y3RaG3vZWlXpekoiUReb+s/b/wAP2owQ5gssxp4M+e+33hjwwinnV9yfo+dqOdOpn12cfBQ6yTRZo71oa3tVKURcZCsrlEfs2DbsgBRscVYHTBGR9eaq8Zw8V1I+LS0TbIg2IO+6kU0vNSByvbo/Y2ojSe2t4oe2jVspGiPusA2DugHw08q/MtZPUueYppC7RJ1kkXGWV1trGttcBYPTO3tYoJrqa1gmkRRgvErEk4VQzEZ3ckZPIVLwg1U9RHSRSuYHG3xEAbyvE2i1peRdUpDHujGnicAAZOp0Gg15DhX6Zo6VlLC2Fmoee8961GSQyOLiuypSxrjZ121pKZY13kfSVBxI9ZfMZ4c61zEMNdG81FOL3+Jo+o6+pSWvEjdB51ajxUxm2jFPbSPE4Zd3XHEeRHEGqsyNkjJaVjEbmSAOC25rOsCURaHb8LvPAIwCQGYgkDRJrVjx590D66qcUpH1Qaxmv3tfZb7q1wurZSlz36vd1dRv9l1z2FwWdhHFuPJG5XtDv/Jlc/s7uTurzwMc81UN5Pzhg94XAI8f/VcO5Qwl59w2JB8ONgi3ZhknmmjkjRgmpCnG6GB1RmH/AFqunwarZG0Fuq+0KxgxqkdI52kc7bNy2fQbofJtI5lDx7LRyyggo9zvHeCjmIhn0hx0A1yVkU9KGnnH/F+fVRKmsLgYmH3bnj5K8oIVRVRFCooAVVACqAMAADgAOVTVAXZREoiURKIlESiKs+t63e1ls9rwjeazfclGmTFId3j/AJiv/wDTPKiKxbG7SaNJYzvRyKGUjmGGQfsNEXfRFD+tTpR+T9nyOhxPL8lDjiGYHvf5QC3hkAc6+gEmwReeNn23ZoF58T7TXSMMoxS07Y9us9p4alRzyc48lZNWCwpRFxnVSVDqGBZGJAcA5KkgHQ8DpwzVZi9LUVVI+GneGudlc7B3LPTvYyQOeL2VndF+sJri4WGeJIhJkIyuzZfkhBUYyM4PiAOdcR5Qch6jCqX0nT0wDnbYN62GmxBkztG1lhdIOsUmSaGK3imt9Yyzuw7QY3X0Cnu53l46gZ51MwbkBV1dNHV84GE5gHWM8j91jqMSZG8sIuq7gUhQDxHnn2ZOBk454rtlGyaOBrJiC4DMjb45rX5C0uJbqXZUlY0oi6JLfUsjGNiMErzB5Ec6q63Coqn3h7rt429o2/XrWeOctyOYWfa7cuE0l35R6yOFf61IwfqxVLLhtZEemOo2Pgfsvf8ARdqy7c1s7fpHbto8tzEc4+UGn2qCMeZ8KiOJZ+oHN7QvnMu/t0T2LOg2hCZfkTPdyqpG7CrS4DFSfQG7ruDnyrG6phY6+lc+P8L62nme22jYLeWux9p3P5izEAIyJLtwoHDTs0y+cHmNCCDWCTEugPFZmUHTPgpTsbqviEiy38pvXX0Y2RVtlJ59mM7xA07xPPI4Yr5Z3y/EVNjhZH8IVgViWVKIlESiJREoiURKIsbaVilxFJDKN6OVCjDxDAg68jrxoirvqgv3t3udkXLZlsnJiJ/biY5BAydO8GxnhIByois2iKguvaSRtp2yS/mFh3odO7vFm39fW7q6eAXx1tcFbG6sZznd27Pzeo9UXCI2UOroipUoiURKIvl1zzIPEEHBBHAg8iDqDWCppo6mJ0Mgu1wsV7Y8scHDWEVQAANAOFZWMaxoa0WAXkkk3K+q9L4lESiJREoi4Izxr44BwsV91KcdDYVWyg3QBlATjmTxJ86/OOIuLql9ztWt4q9zqyS51FbqoSrkoiURKIlESiJREoiURKIlEUduO0XbOz2tP0pmKsP2TFrvFhngF7Q/V4gVsuBOfoOB+G/nt+34VuHJp0hjeD8N8u3b9vwq/wCr5bMoF1zdF/htgzxjNxa5ljwO8QB30HPVRkAcWRa9NcWODm6wvhFxYqh7O47RA3jx9vOumUNUKqBso26+3aqOWPm3lq76lrEuqecIMn/yaiVlbDSR85KcvM9QWaCB87tFg/OtY8V0eLDKnUEYyB54OvtFa5S8qYXTOZLcNvkbbOtXU/J+obC2RmeWYB+m9ZinIyOBrbGuDgHDUVQEWyK5r0viURKIlESiJREoinXRL9Dt/ox+Ffm6v/cv7VrWJ/u5O0rb1EUBKIlESiJREoiURKIlESiL4mlCqWYgKoJJPAAak19a0uIA1lemtLnBrRmV2dSuy2uJrjasoIEhMVuDyRSN4+HIDTmH8a3qkpxBEIxs19u1dJoaUU0DYhs19u383K3KkKWlEXmzrJ6L/ku+zGuLO670ePRjf9qPyxxHkR6pq9wLEPR5ubefdd5HYe/Ue7colXDpt0hrC0lb4qhYlxbEsSMHIwQfDyP/AErWcbwOStkEsT7EZWOpXeFYqykDmPZcHxXWmndxukctOH1eytErqGekk0JhYlbrh9dBVR3h1DZuXK7y+iQB4EZA9moxVhQcoKqjj5ptnDZfYoFbgEFTJzgOiTrshDHix+rQfy1/nXyo5Q18x+PRHVl/K9QcnqOMe8C49a47EcdfvN76gDEqtpuJXX7SphwmjOuMLkFh6LE+Taj7eP41Z0fKStgI03aTdx1+OtV1XycppATF7p8lkwThvIjiDx/+vOt+w/Eoa6PTjPaNo/N60uro5aWTQkC7asFFXDMAMnQCvL3tY0ucbAL6ASbBfEUwbgeHkR+NRaWvp6oHmXXtrWaemlgIErSL71bvQborLJs+1cOgDRKRnezqPZXEKnB5ZZXPDhmevgq+swGead8jXCxN9vBb34mTevH/AFe6sPqKbpDz4KP7N1HSb58E+Jk3rx/1e6nqKbpDz4J7N1HSb58E+Jk3rx/1e6nqKbpDz4J7N1HSb58E+Jk3rx/1e6nqKbpDz4J7N1HSb58E+Jk3rx/1e6nqKbpDz4J7N1HSb58E+Jk3rx/1e6nqKbpDz4J7N1HSb58E+Jk3rx/1e6nqKbpDz4J7N1HSb58E+Jk3rx/1e6nqKbpDz4J7N1HSb58E+Jk3rx/1e6nqKbpDz4J7N1HSb58E+Jk3rx/1e6nqKbpDz4J7N1HSb58FA+mOy5p7yLZNu6mSUb1w67xEMeh73DiNcZGcqP2qm0OEmGTnJCDbVb6qxw3AzTy87KQbarfXPyV0bH2bHawRwQjEcShVHPA5nxJ4k+Jq7WxLMoiURaPpn0aj2jaSW0uBvDKPjJjcZ3XHszg8Mgkc6IvNU9pLazPaXK7s0Rxzw45MpPEEag8x9dbxgeKCdogkPvDV1jiNvjvVVVU+gdNupfdbCoSw71gMEHvDlzIPLT8a1flLFTSwXe8Ne3V19W9XeBzzw1F42lwORslc5XRF8b5JAUZ17xGO6Pr5+VWdBhVRWH+m3IbdSp8SxeKkGiDd307eCmeytvWMICnZMcoyN55bgvIQDxwYt0HXguBWxey87RkW+fBam/FjIbvLlp+lM1kzxvZJJCJAe0gk17Nhggo2SGVgToDpu8BkCtfxHDpqU/1G2+h71sODYjzrubc6+6+vsWkdM4I0YcD/ANPZUWirJaSUSxnMeatq6hjrItB/cdyyIrkHj3SOIJ/DxFdPoMWp6yLTaQDtB2LnNXQzUshY8fyumaXfIC+iNSeR8APEc8+zzrW+UeNMez0aB176yPpxV9gOFPdIJ5RYDVfaVzBrJ7FOfrIx+BrFyQifzskn9trd9/4WXlTKw83GNYuV6U6s/wBVWX0C/hVGoSk1ESiJREoiURKIlESiJRFFusDpkmzYA2O0uJTuwRD0nbxxx3RkZx4gc6IsHqw6JyWkclxdnfv7s787Eg7upIQY055ONM6DIUURTeiJREoiURQfrS6CDaUIeLu3kI+SfOAw4mNvI8jyPkTn2x7o3BzTYhfCARYqgMtl4ZlaKZMq6HRgRoa3uhxBmIwGJx0X2zt9R+ZeCqZYTA8O1j8yK4WyA0yQPLA/AVFZyWogbuLj2lT3Y9V20WENHULL7FqvMZ9pJ/GrCHBKGL4Yx35/VQ5cSqpfjkK7lUDQaCrNrWtFmiwUIknWua9L4viWMMMH/wCvOsFTTR1EZjkFwVkilfE8PYbELDlynEhv9f2c/wCVc/xbAGUgL2Si252vu3+S3LDselmIY+Mk7wioWJxjA8Rz9tYsLwF9dAZQ7RzsMsisuJY2KWo5vRDh9CuwQOeaj7T7qsoeSD9L+rILdQUKXlS4i0cdj1ld8MQUYH1nmT4mtwpKOKkiEUQsB59ZWrzzyTvMkhuSvRnVn+qrL6BfwrmCvFJqIlESiJREoiURKIlEWi6Y9KoNm25nnPkiD05G9Uf9TyFEUR6B9G7i6ujtbaibs7DdtoCBiFOIbB1DanAOCMsTqRgisuiJREoiURKIlEUC6y+riPaS9rERFeIO7J+y+OCvj+TcR5jSvTHuY4OabEL4QCLFVHsazgMhtryKSC8TRkaSQByNMqd7Bzx048RkVBr8YxmAl7JiW92Xbl5rV8TZW0xMkZBZ/iLjty8/FSD4qW3qv/Fk/uqq9q8X+efLgqT1tU7x/qOCfFS29V/4sn91PavF/nny4J62qd4/1HBPipbeq/8AFk/up7V4v88+XBPW1TvH+o4J8VLb1X/iyf3U9q8X+efLgnrap3j/AFHBdUnQ62JBxIPHEja+3JJ+zHGok+O1s7tKZ2kd5AUun5R4hTtLY32v1D7LsXolagYCuB9LJ/dUiPlRikbQxkxAHUOCiuxeqcblwv2Dgufipbeq/wDFk/ur37V4v88+XBfPW1TvH+o4J8VLb1X/AIsn91fPavF/nnwHBPW1TvH+o4Lb9C9vXCWNsqyEKsSgDC6aeyo1XiNSyd7WuyB3DgptfitXHUvYx9gDuHBbr4yXPzp+6nuqN60q+n5Dgonrqt+Z5DgnxkufnT91PdT1pV9PyHBPXVb8zyHBPjJc/On7qe6nrSr6fkOCeuq35nkOCfGS5+dP3U91PWlX0/IcE9dVvzPIcE+Mlz86fup7qetKvp+Q4J66rfmeQ4J8ZLn50/dT3U9aVfT8hwT11W/M8hwT4yXPzp+6nup60q+n5Dgnrqt+Z5DgtTt/rEltQN6UvI3oRqqb7E/VoPP7M1MpJ6+pdZr8t9hwVhQ1GJ1brMfYbTYW+nkth0L6IXN1Ou0tsZaZf0e3bG7CAdGZeG9zA5cTrjd2ZjS1oBN+tbfG0taATc71Z1el7SiJREoiURKIlESiKN9NehVttOPdmXdkUfJzL+cQ6415rk53Tp7DrRFUe0DebIYRX6NLbZxHdICRjOBv+Bxrg68fS41RVuDh5L4cju2d276di1rEMAbITJT5Hds7t307FvLK8SZA8TB1PAg//MHyNa5JE+N2i8WK1OWGSFxZILFd9eFiSiJREoiURKItR0S/Q7f6MfhUuv8A3L+1T8T/AHcnaVt6iKAlESiJREoi+ZHCgliAAMkk4AA5k19AJNgvTWlxsNajv5dmu5Tb7LhNxKPSkOkUYzjJJwCOOpIHhmryjwZz/emyG7b/AB+alsdByfe+z6jIbtvfu+vYrF6AdXEdkfhFywuL5tWlOSsemMJny03jg45AaVsbGNY0NaLALbo42RtDGCwCnle17SiJREoiURKIlESiJREoi654VdSrqGVhgqwBUjwIOhoiq/pD1SbjmfZM3wWQ8YWJMD8fHJXjwII8MVhnp4526Mguo9RSw1DdGVt/zYonebYurFtzado8QzgTRgtC2fMZHngEnyFUNRgbhnCb9R4rWavk44ZwOv1Hj/4tvYbUhn/NSo/kCMj2jiKppaeWL42kLX5qWaD9RpCzKwqOlESiJRFqOiX6Hb/Rj8Kl1/7l/ap+J/u5O0rb1EUBKIlEXTdXSRjekdUUc2IA/nXtkb3mzRc9SyRxPkOiwEnqWhfpV2snY2EEl3L/AMgO4PMnHDz4edW1Pg0smch0R5/n5ZXlJyfnkzlOiPE/n5Zb7ZfVdeXhV9qziOLj8GgOvLAZ9Rx8N7TgRnS+pqGGn+AZ7zr/ADsWz0mG09L+m3Pedf52K1tkbJhtYxFbxJFGP2VGBnxPMnzOtTFPWbREoiURKIlESiJREoiURKIlESiJRF1zwK6lHUMjDBVgCpHgQdCKIoRtvqk2ZcarCbd/Wgbc559Egp/Tw9goRdfCL61G7jqt2jDn4JtJZF5LcIdNeBbvnh4AewVBkw2mkNyzwy+irpcIo5TcsHdl9FrZ9kbcgPfs4Z1xxhkAOSfBmz9i8xrxqE/A4T8LiPNV0nJuA/A4jwPBa656USW4/wDWWN1bjON5ozuccekwUEezP11DkwKUfA4Hy4qBLybmHwPB7cuK2OyukFvc6QyqW9U5D/dbBI8xpVbPRTwZvblv2KoqcPqKbORthv1jxCwth7SigsbdppFQdmOJ1OByHE+wVmqYJJqp4jbfNSaymlnrZGxNJzXSvTJZSVtLe4umHzcbEZOcDTLDODy5HjUmLBJ3fGQPP88VKh5O1Ls3kN8z5ZeazoLfbM+Ox2d2QOO9O4GAeZUlW044wT5VMjwKMfG8nsy4qwi5NRD9R5PYLcVsoerna835+9gt1IGkKszDx4hcH2N9lTY8KpWf237fyysIsEo489G/bn/Hkt9snqbsIzv3Jmu5PGVzu6HTRMZ9jEip7WNaLNFlZsY1gs0WHUp5s3ZsNugjgiSKMfsooVfbgc/OvS9rKoiURKIlESiJREoiURKIlESiJREoiURKIlESiJREoi4Ioig3Tbqytb1GeFFt7waxzR93vDUbwXAP+L0hpg8j8IBFjqXxzQ4EEXBUW6q+q5DEl1tJO1kIxFDJqkSAnGVJw2eIU5AB4Z4fGta29hrXxrGtvoi18+/erfghVFCooVRwVQAB7AK9L0uyiJREoiURKIlESiJREoiURKIlESiJREoiURKIlESiJREoiURKIlESiJREoiURKIlESiJREoiURKIlESiJREo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3318" name="AutoShape 9" descr="data:image/jpeg;base64,/9j/4AAQSkZJRgABAQAAAQABAAD/2wCEAAkGBxQSEhUUEhQWFRMUGCAbGBgYGBgfFRgeGhoYHiAbIB0aIigiHx8nIRceIzIiJSorLi4uGyEzODMsNygtLiwBCgoKDg0OGxAQGzAmICQ3NDc0NC80NzQyNDQwLC8vLC0yNC80NC82NCw0LDQsLCwsNCwvLC0sLCwsLCwvLCwsL//AABEIAPEA0QMBEQACEQEDEQH/xAAcAAEAAgIDAQAAAAAAAAAAAAAABgcEBQEDCAL/xABMEAACAQMBBAYECQoDBwQDAAABAgMABBEhBRIxQQYHEyJRYTJScdEUFiNTc4GRkrEVMzQ1QlSToaLScoKyCBdDYsHC4SSj8PEmY4P/xAAcAQEAAgMBAQEAAAAAAAAAAAAABAUDBgcCAQj/xAA+EQABAwICBQgJAwQDAQEBAAABAAIDBBEFIRIxQVHRBhNSYXGBkaEUFRYiMlOxwfAzNOEjQnKSB6LxwheC/9oADAMBAAIRAxEAPwC8aIlESiLTdLekkOzrZ7ic91dFUY3nY8FXzP8AIAnlRF51velm0Lq5N6Lh4JOESITuInHdxwIPPIOefLGwUeASVEHOOOiTqFtm/v2fyoctYGP0QLqY9H+um4gATaNv2qj/AI0OA58yhwpPsK+yq+rwyppvjblvGY/jvss0c8cmoq1ujfS6zv1zazo5xkpwkX2o2GHtxiq9ZlvKIlESiJREoiURKIlESiJREoiURYG2NtW9onaXM0cKci7AZIGcKOLHyGTRFV3SHrsBJTZlu0xx+elysYOnBeJ+srw4EVjfKxnxFSqWhqKo2hYT9PHUotsz8r7TuGkF8y3MSmWGNTuw5UgBMaLqGIywOeDEgk1hiqhI/RAVnXYG+ipuekcCb2sOPdu71bHV704XaCNFMvYX0Gk8ByDkHBdQdd3PEcVJwc6FpSolMaIlESiJREoiURarpN0ggsLdri4bdReAHpO3JFHNj7ycAE0Rebukm359q3Hwi57sa6Qw57san8ScDJ5+QAA2rBsG0rTzjLYPufsNvZrr6qqt7jFj1t6rUoixJbBCwZco4OQyHBBByD7c8+NVNVgtLUEuLdE7xl5avv1qRHVSMyvcda3+yOme1bTAiuzLGv8Aw5xvgjkN494DXkw4CqKo5NStzicCOvI8PopbK5p+IKabK68ioxfWbrp6cBDAnHquRjX/AJzx+2knoKmD9RhH08RkpbJmP+EqW7P629lS4Hwns2PKSOReAz6WN3+dRFkUm2d0itLj8xcwSnTRJUY68BgHIPlRFs80RKIlESiLEvtqQwDM00cQAzl3VRjhnvEURRnafWjsqDRrtHOukQaTOPNAV+00RaOXrb7c7uzNn3V42QCxUpEM8DkBjjJHpbvM5oiwNtJ0hnt5ZppobCJUZjHDrNjkN4ZwcDOVcelw5DxI7QaXblIpIPSJ2RXtpG11VrbMDv2k7yTyHi0jFift158yaq5KyR2rJb7Scm6SHN93nr1eHG6zUUAYAAA4AcKiEkm5V+xjWNDWiwG5Tnqg/Tm+hb/UlTKH9TuWu8qP2Q/yH0KlnWL0Laci+sSYtpW43kZcfLAD0GzoTjQE6EHdOh0tlz1ZfVz05TacTK69ldw6TwkEYPDeXOu7kcDqp0PIkimNESiJREoi1nSTb0NjbvcXDbsaeGrMTwVRzJP/AJwMmiLzZ0j6QzbVn+EXHdiXIhhz3UXx8yebc/IACtowTCBJaomGWwb+s9W7f2a4FVU29xqx63FViURKIlESiJRF1yQK3pKD7QKwS0sMvxsB7QvbZHN1FY0myoj+zj2E1XyYHRP/ALLdhP8A4szaqUbVza2HZEmOSVCdCVcqT9lRvZuk3u8RwXv02TqXdib96uP4re+sfszT9N3lwXr05+4Ltt2uJlWR7y6LuASTM5PDxJzXOZax7HloAyXRqLk3BPTslc913C+zgubnZvaALLNPIBrhpCRnxwfbWL06TqU8clqO2Zd4jgmz+j0G+oZSwLAHLHgSPDFfPTJXEZrJ7O0MTHHRJNjrPCy9K2HROxgIMVpbow1DCJN4aY0OM8Kt1zpbhVAGBoBwHKiLTdNP0C5+ib8Kwz/pu7FYYT+9i/yC89VRrqyURTfqg/Tm+hb/AFJUyh/U7lrfKj9kP8h9Croq2XPVX3TzoZKZRtHZh7O/i9JR6Fyo4qw4FsDGvHQcgQRbroJ0zi2lCSB2dxF3Z4W9ONuB0OpXIOD9R1FEUnoiURYO29rw2kLz3DhIkGST/IAcyeAAoi83dMOlM215+0kBS1jPyMOf628WP/gcydkwbBuetNMPd2Df/H17FBqanR91uta+t0AtkFWLmvq+LgmvhNhdfV8QSbwGVKnAOCNcMoYH2FWBB5g1Cw/EIq6HnYz1HqI1hZZoXRO0SspdlymBrvHyCyiH7RrJ7A5VPaT4Vrr+UsbcdGH3ytb/APrj1bs1KFGTTc5t+yx3cAZJwBzNbbJI2Npc82AUAAk2C51BIZWRlIyGBDagMDg66hgdai0NfDXRmWA3bci++2tZJYnRHRdrXNTViSiJREoivTq76OWkmzLN3t4mZoVJYopJOOJNciMMZNyAtvZiNXG0NbI4AdakXxVsv3WH+Gvur5zEfRC9eta35rvErhui9mASLaEEag7i05iPohfRilYTYyu8SqW+OV9+8yfaPdVR6RL0l0P1NQ/KCfHK+/eZPtHup6RL0k9TUPygtt0V6Q3NzdwwzzNJFI2HRsFWGDoR4Vlhme94a43BUHEsPpqalfNCwNc0ZEaxmrU+Ktl+6w/w191WXMR9ELSfWtb813iU+Ktl+6w/w191OYj6IT1rW/Nd4lR7p1Zx2NqZrSNIJd5V341AbBOoyOWlYKhojZpMFirXBppK2qEVS4vbYmxNxdVt8cr795k+0e6q/wBIl6S2/wBTUPygnxyvv3mT7R7qekS9JPU1D8oLq2TYXlxPNf2cp+HW6hyuM/CF4FCBxJA4c9OBwRNo5XvJDitY5SYfT0zWPhbo3uMlb3QDprDtSDfTuTJgTRH0kPj5qcHB+riKnrU1KaIvOXW7tG5n2o1td9yCHvQRjPZup4SEnG8x1B5Aqyjgc22C00M9SGy9oG+2z7qPVPcyO7VHa6EBbIKmXNfV8XVdEhGK8QMj6qj1RkELjH8QGXdx1L3GAXAO1LN23sqe2i7SRQYnXMcyZML7y5XXipPg2PrrU8N5ZUddG6N3uSgG7TvH5/Kny4e+NwIzarH6SdCxdWkD2wSO5iiRVJGFdAg+TbHhxB5YxwJrkuB8pZ8JrHuuSxxNxrzvrV1UUrZ2AFSOLo7ELH4F/wAPsjGSAMkkav4bxYlvbVA/EJXVnpZPvaWl56vt2KSIwGaCi3QboCYm7a+CvKhIjjGCi407Q8ix4j1QfHhtXKXljPibGwRGzABfZc2z/O4Za4dJQshJdtWF0i6F3Vzf3Eo7OKBmU9q7Z0WGMEhF1OCpGpWrTAeWsOE4UylYwvkuezM5fgWGpoDPNpk2CgCY3mKOzxk9wsACVHPA4Z445Aiur4JJVy0omqz7zs7DUBsH8qlqRG1+jHqC+6uFGSiJRF6I6s/1VZfQL+FcmWxKTURfMvA+yhX1usLzFWursqURb/oD+sLb/H/2ms1N+q1VWNfsJez7r0BV4uXJRFDetj9Xt9In4molb+ktg5M/vh2FUlVQujJRFY3Uv+euP8C/6jU+g+IrUuVn6UfafosfrPtfydfWt5s47t9dSdm1uB8ncA4yWGRglioPiWDaFSTZrRlanaz/ADcf8Rv7KIoH14dFvhNn8KiHy9nlxj9qPQuD7AN76mHOskUronh7DYheXNDhYqlbaYOoYcx/8FdMpKltRC2Vu38IVFIwscWldtSV4SiKZ9BulvZw/ApIxIA+6hc/JiOTOFbRicMCNBjBHhXCeWHJ70bEXTRmwcNLLX3ah57L7VuODxTVsLtAX0Bnf82qZbR2rdRfCt4wqLe2E+RG7HJ7bK5LqDjsDrgZ3hoMa6dDT08nN20jpO0dYHRz1HXpdepei5wv1LXydJZhtAWHaDfOO/2HdyU3+Ha5xjn450rZYuSrH4EcY0gGi/u3zsHaOu2snULZ5Z3KwGoPO82tidrXQ7F/kGSaSRQN2Rd1USd1ctluIhGRu6Fsa411r0anOk33gWgHWDmS0EWsNWlv2KQC8kAbVDOm/TJ54xbR7gWQb0jxu5ym8R2feVSuSpyNcr5NW8cjOSzKirM81y2PYQNezUT+dai4w+Wj/ovFnFQuu3AWWrLmvq+JREoi9EdWf6qsvoF/CuTLYlJqIvmXgfZQr63WF5irXV2VKIt/0B/WFt/j/wC01mpv1Wqqxr9hL2fdegKvFy5KIob1sfq9vpE/E1Erf0lsHJn98OwqkqqF0ZKIrF6mnAluCSABGCSeAAJ1qfQfEVqXKz9KPtP0Xb0Djba205trSfo8BMFmpB1AzmTXyY8jq59SrNaMrVoiUReY+m3R/wDJu0pYFGIJvlYPAA5yg/wkEY8AvjWy8nKwslMDtTsx2jiPooNbFdumNi1tboqtKIph1a7EeZ5ZxuKi7qIzxhwzAkkr3hjd0GfEkcq41/yHi8D6llOzMtBvY217DkVsuD8/DG4tcQHeanm0NgzTBxJcDEsTQtuw47j8cZc4bwOvsrnMVZFEQWx6iHDPaNWzUp5YTrK7zsaTe3/hcu8Bje7O13seGeyzivoxAiIwhnuHO2k+199tK105vO91j22wZkEYFyGEQYLvQrkh+O9usAfDQCj6yJ5cebte2p27dkUDXDUVWXTvZ7QXpDLGA8alDGm4hAJBGMnUHjr+0NBXY/8Ajmtilo5IwTpg3Nzc6uwZD7qmxoyvkEkhJ6ytDXR1SJREoiURZOxrlxBGA7ABRzNcKnJ5xy7nhMTDRREgagsz4XJ67/eNYtI71Y81H0R4LusrpzIgLsQWH7R8RX1rjcLHLEwRuIA1FeiPyXD8zF9xfdV9oN3LlHpU/TPiU/JcHzMX3F91NBu5PSp+mfErUdLrCJLK4ZY0VhExBCqCDjiCBpWKdrRG4gKfhc8r6yJrnEgkbVRHwuT13+8apdI710zmo+iPBPhcnrv9400jvTmo+iPBTHqq+VvSsnfXsmOH7wzvJrg1Lo/eksdy1/lJ/SpA6PI6Q1ZbCrd/JcHzMX3F91Wmg3ctE9Kn6Z8Sn5Lg+Zi+4vupoN3J6VP0z4lVZ12Wu+9lZ2qqk107IQo3e6dwZbHL/pmvBiBcDuUhlfI2CSMkkutrzsBe/jkOy6s/YOyY7S3it4hhIkCjxOOLHzJyT5msqgLPoiURVd1+7C7Wzju0GZLN8nzjcgNw44YKfIb1ZYJTFI2RusG68uaHNIO1VBG4YAjgRmuoRSNlYHt1EXVC5paSCuJuGuQNM444zrjHPGai4mZRSScz8VjbwWSDR5xulqV2bC2nHPYGS3hcQgSLFHGd12WMso3SN0oW3fIg1+ZaunkhrObmcNLK5OYBNib672W2scHMuNS1WyCWuFia3AAPeKXFw5QBCSzM2BkOFj3SMsWJGimpNRZsJkD/ABa0Xz1C19Yu64yFrHMheW67WU2Zcgjx8Dg/aOFUgNlnUEtpJUkkj3LwTIe4UmlkBUGQklLmQoybqRjeBBYy4G4wZVvntjcxr7s0TruAM8trBcG5OWzRubixMfMG2f52rB61b1SixSKe1EytAQpA3Qi9qSx0I7+7jxI8M1sXIGnnOJMkgOQB089lyB+cVFxFzRCQ7uVfV3paylESiJRF97I/Mx/4RXCaj9Vy7vhH7KLsCzKxKxXfY/nE/wAY/EV9brCxTfpu7D9F6YrYVx5KItL00/QLn6JvwrDP+m7sVhhP72L/ACC89VRrqyURTfqg/Tm+hb/UlTKH9TuWt8qP2Q/yH0KuirZc9SiKsOio/KG3by9OTDYqLeAkab2ocjTl3/PEgois+iJREoixtpWSzwyQv6EqMjexgQf5GiLynDatA81u/pW8rRk447rEZ/ka3nk7UGSmMZ/tPkc+Kqa1mi++9dxq/OrJRFdfQHcXZ9oqsCTCrkZGctqx08GYj8da/LWNOkkr5nyDPSK3KEAMAC3O0b+OCNpZmCRpxJyeJwAAMkkkgAAZJNV8ML5nhkYuSshIAuV83u0I4ojMzfJ4BBXvb29gKFC+kWJAAHEkV9jhfJJzYGfXla2u+622+pC4AXXdbTrIiuhyrgMp8QRkV4ewscWu1hfQb5qBdcRHZWox3u2JB8FEb5H1kr9lb9/xu15xUlpyDTdVuKkcwq1rvS1lKIlESiLN2Js2ZoIisUhBUYIRiD9eK4ZOxxkdku4YVUwto4gXi9htCzvyVP8AMy/cb3Vh5t24qw9Lg6bfELts9mTCRCYZAAwySjYGo8q+tY64yWOWqhLHAPGo7Qr6+Mdn+9W/8aP31d89H0h4rmXq2s+S/wD1PBPjHZ/vVv8Axo/fTno+kPFPVtZ8l/8AqeC1fSjbNvLaTxxXEMkjxsFRJEZ2OOAAOSfZWKaRjoyARdTcOoqiKqjfJG4NBFyQQB2kqlPyVP8AMy/cb3VUc27cV0T0uDpt8Qn5Kn+Zl+43upzbtxT0uDpt8Qpb1Zqbe7aS4HYx9kw35e4uSyYGWwM6cKlUnuPu7LtVFyhIqKUMh951xk3M6jsCtL4x2f71b/xo/fVlz0fSHitL9W1nyX/6ngtL0z6aW9vY3EsNxC8qxns1WWMtvN3QQM64Jzjyr6JGONgQsclFUxN0nxuA3kEBOqnYQs9mW6Y+UlXtZDzLSAHXzC7q/wCWvajKXURKIlESiLzf1oWHwfbU/q3CLKPrG6eZPpIx5ezGK2Pk1Lo1DmdIfT8KhVzbsB3LQ1uyqlMOrbakjvb24KjsmcMN7DiMmZ9FJ74LBATjCjdxlmJj4DyroTBUTyysILjcZZXuBr8bdI3vYCztoo5A5jQDeysHbe2rOCaBbqZY5DvGIMWCZxgsT6IxnALEcTitQpqWpmjeYWkjK9tfZv7QO9TXuaCNJYy7S2YmXE1sBa5PddSsRfAJCg4DH0cgZ1I5kHIYK9/ulrvf6tduvdtzy1HYF50o/BZ3R5oHQzWsm/DMd4Afm1bJ3iqkZQsTllOmRnAJYnBViZjhHO2zm5ddtl9htsO7K5AFvTLHMKuOs/aKPcGEbzSROp1BwgaJd5cnQKwMbDBJ3lbKgYauk/8AHtHVsnbUMb/TcCCdmvLvB2biLHWFV4m+MsLSc1C7iYIMt/5J8B511+qqo6aMySGwH5YKhjjc92i1fVyXhIW4ikgY8BKhUH2E6EVT4fymw+tHuPAPb9xl42UiWilj2XX0DnUcKvmuDhcG4UUiy5r0vi9EdWf6qsvoF/CuTLYlJqIoj0j6xtn2mUacSy4OIoB2j5HI7vdU+TEV8JAGa9NBJyVD29xvFlZWR0PeVuIzwPsNUT49EAg3B2rqdBiLKvSABa5usHX1HvXfWNWK3/QH9YW3+P8A7TWam/VaqrGv2EvZ916Aq8XLkoihvWx+r2+kT8TUSt/SWwcmf3w7CqSqoXRlh3lqZ5be2HG4mRNPAsATwPDOeBqbQtu8nctX5VT6NM2Mf3HyH82XqlFAAA4AYFWq0FfVESiJREoipf8A2grILLY3A0JLxN5jQj7Mt9tWGFS83WRu67eOX3WGobpRuCrmukqjW66D3Ii2hA7MqIFk7RmIACdmSTk/8wWuff8AIsTZMNaALv0ha2vrVrhRIkO5TvpJ0OtNsGK6EzkBN1WiZd11VmOO8Dghiwz9o0rkNHidThmlAWjXfO9wbD7K9fE2T3rrQDqvQ7qvaKisVBaG8dp0BIyxEsQjbHMDGmcAnFWHtA8XLZSTnk5gDT1e67SF9l++wWPmOrzVidH9ixWUCwQ73ZpnVjliSckk8Mk+AArXKuqkqpTLJrO5SGNDRYKh9qbVE0kty3dEzl8eAOAo9u6B9ea/RvJ6mjwrCI2yOyAuT27lq1W4zznRHUrA6uuhOCl7dr8pjMER4RA8HYeueIH7Pt9HknK/lU/EJjDCbMGXbvHE7dWoZ3dFRiJtzrViXVskilJEV0PFXUMp9oOlaOx7mO0mEg9WSnkA61D9pdV9jK28na2/iIH3Vbh+ywYDh+zitgo+VeJ0rS1kl+2/2I87qPJSRPNyFq7nqnGPkr2VTni8cbjGumBu68Nc/VV7D/yLibT71j+dYKjOwuE6gt7sfo3fQQrB+VZOxjULGsdvAhUDlvHeY/bVY/lXIfgiA7Tf7BSBS7ysDpJsiCJQb+9v7rtTui27buTEAHuxRhAAAMk5AHEnWvkONYjWEtiDW21m2rtvceVzsC9CmbcAXJOxQ4LCYppBEttHcPuIoAKxhe4hYjQ5YFt7xYakAGrJoka5rS4vLcyd98zbuyt1alaU0TWU7tLLSNuzYPPatfdWTXLdpGQkpVpgT6rFVjRvAFUJxyOvjWdsjYm6LsxkO/WSOwlZGOl50TQmzsz3GwAPUQPFYmz74SjwYekvh5+YPI0mhMZ6lt2G4lHWx6TcnDWN38HYVKugP6wtv8f/AGmvtN+q1eMa/YS9n3XoCrxcuSiKG9bH6vb6RPxNRK39JbByZ/fDsKpKqhdGW16ubUTbbtwwJEMbyDwzggZ8NSPrAq0oW+4StC5Vyk1LGbAPqf4Xoqpy1ZKIlESiJRFU/wDtERD4JaSHOUuQPLDI5P19wfzrPSuDZ2OOwj6rxILsIVU11JUC+XQHiAca6ivD42vtpAG29eg4jUt30X6UzbPL7i9rC+SYshcOd35RTg64Gq6A+RrQeVnItuJu9Jp8pNvX52/O5WdFiHNDQfqU2XrStd45WXdAbAEblyV3d3GQB3ssNSMFRnQ5HMjyMxTJojNzbZ2368vPuVv6dDr0goD0q2y9/MZJAVjA3Y48nKpnJ3ip1ZjgkcNANcZrqvJrkfBQ0mjVNDnusT1W3FU1XiDnv/pmwCwNnTxwXFvNIgeKFwWQjK7vDexzK+kPZUzldhklThzhA4gtGobvzLsJXigmDZfe2r0QjggEHIIyCOBB51+ciCDYraFzXxEoiURcOwAJJAAGSTwAHOvoBJsEVLbf2nNe3ZnjYpAzCC3ONSneLyDPohsFgcAkhByreqKmjpacRuF3fE7t2Du1btZ2rJTslJ0xkHZD7n81my20UUbxBVAaFkwAPRK4wPqxWIue19z8X3V01rHR6I+G3ktJs+5SGSaORt913I4wFy7oFyq4GrMN473LUHQGpcjHSNa9osMyeo319mWShRPbE9zHm5yA3kWyHWc8/FNl9HrvaDfC4rUiEAxx4KDIQkEnUZwQR4DGOVTDTPZEGNzvmSs+FVtK2odUTODbDRA+5t4BSfo50cubS5juLiFo4YSWd9DugA64Ukn6hXmKF8bw5wyCtq/EaWrp3QQPBe7IDeb9eSsP/eFs/wDeP/bm/sqd6XDv+q1X2exH5fm3in+8LZ/7x/7c39lPS4d/1T2exH5fm3itL0u2zDtK2a3smM028H3Arr3VOpy4A5jnWKeRszNGPMqwwyjmw2oE9WNFmYvcHM6tRJUE+I1/+7N95P7qheiy9FbN68oPmjwPBZ/VTsqaDbk6zIVKWmCCRpvvERwPPBqzpWFkdiM1o+O1UdTVl8brtsLK7qkKnSiJREoiURVr1/qv5MBON4XEe7njnDcPqzXuO+mLb18dqKpuuqrXkr6iURKIlEXBGa+OAcLFfQbK1+qbahlszE5y9q/Z+e5gFP5HH+Wvzbyuw30HEnsGo5/n171ttFLzkQKmtaupSURdV3crFG8jnCRqWY+AUEk/YK9xxukeGN1k2HehNhdVL0h6XXd9FJEkDwwuDhezcySjBwrvlVRW0zjJwcZ8dxo8Kp6R7ZHPDnDrFh1gZkkbL9tl9bDI8ZtPULa+07itLOwlt7WFQQjdmz6nKozhFXPiS2PYrVYtBZLI8687dtr/AG8wpbiHwxxjUbX7L2A77+RUomnSMDeIUYOASBndGcD2AVXNa5xyVm57WDM2WkeJhbKwH/qpzurxyHuWUY044G6OZ7gqdE3nKgRj4R/88fuq+V3NUxlPxH/64fZegdhbMW1t4reP0YUCDzwNT9Z1+utgWtLD6afoFz9E34Vhn/Td2Kwwn97F/kF56qjXVkoim/VB+nN9C3+pKmUP6nctb5Ufsh/kPoVdFWy56qz6In/8j2r9HF/pjoisyiJREoiURKIqo/2iZB8DtUz3mugR7Ajgn+sVnpm6czG7yPqvDzZpKqiupKgSiJREoiURKIpx1P3OLi6i170aPyxlSynz/aH2Vxf/AJOgAqIpQNYt+eC2HCHf0yFadcsVuviWVVGWYKBxJIA/nXprS42Aul7Ku+nHTKKdGs7TE/aqRJIrDcUaEhTwZscyQq5GSeFbVgmB1DphK8EEZgbe07h5lR5po2tu45fmQ6/oo/DdTSYcZVd4HeHZiDcBG9q3yjd0HDAKDoeGtbBNDQQxujuXSdWq6nwzV88rZLBsWvPXbrWLBdw2sDTyD885kRNN4rvFkAB4Y3t/yLGoro5JpBG3+0WJ7rHh12UlskUERkd/cbgd9xx6rrFUtcb8rSBg+7AoU9wdqylwueOFIGTqSG4ACshtFZgFrXd15A2v3/ZYhea7yb3s3qzIvbuyvtzUtsYRJtDZ8Z53G/gjI+Sjd+HjkDHhx5V8wsXkJ6kxh1omjr+yvGr1a8tL00/QLn6JvwrDP+m7sVhhP72L/ILz1VGurJRFN+qD9Ob6Fv8AUlTKH9TuWt8qP2Q/yH0KuirZc9Vb7LZl6UXS4wslkrcPS3TEoIPtLD6vKiKyKIlESiJREoipf/aHu8vYwgZbeeQ640G6B9uv2VNw5hdVMDRc3vbVqz+yxTECM3VY9s/zf9QrffSKn5P/AGCp9BnS8k7Z/m/6hT0ip+T/ANgvugzpeSds/wA3/UKekVPyf+wTQZ0vJO2f5v8AqFPSKn5P/YJoM6XknbP83/UKekVPyf8AsE0GdLyTtn+b/qFPSKn5P/YJoM6Xkpr1PKWvZ2ZMbkAGdDjefPEcMhf5Vyf/AJIqJHmJjxo9Vwd+eXarvCmAAkZq3JHCgsxAUDJJ4ADia5YASbBW5VM7T2it3cTXEsXaKyR/Bo3AJCs8qoBn0S+6GPhveVb7Q0ckTGU0J94k3I32BPhq7lkjMUUbpphlYHPrJA8bLES0WLFuTvMy5nk077IgKRHOuAoyRzAGfSatlxGVtHD6PD8R+LsJVRhsLqybn5vhHw9oHBfW175prFDEQXmCg4OgIQyOpI8kIPtrXYYxHUHT1N42B87rY55TLTDQ1u4XI8rLot9k4tXlmcPNcBRvnUKrsuFXljXlgcqyOn/rBjBZrb5dm1Y20/8AQL5DdzrZ9RIsAs1tniVpLhSI2VsRH9jdiyMsvAgtva8QMYNYRKWARHMHXvz3eX3WcwiQulBsQct1hv8APu1LJh22Yp7K5EeZIbgo0e9gAvGykbx01yCreY9lZ6MiB7iTla/d+a1X4vO0UvOuHwnPbbLNWN/vDm/cG/jx+6pPril3nwWm+vqLpHwKwdudNZri3lhFiymRCoJnjwMjjwrHJitK5hbpHPqUmj5S0ME7JSSdE31KtvyRdfMD+IlV/pNP0/Irb/8A9Lw7oO/O5PyRdfMD+IlPSafp+RT/APS8O6DvzuW+6F3NzY3Bma13wUK4EqA6lTnX2Vnp66midpF3kVV4ty7w+ug5poIzv9eKnP8AvDm/cG/jx+6pvril3nwWt+vqLpHwKjWz9vNL0jtpZImgE1s0KgurBiu++pGB4aeOKlU1XFUAmM6lOpK6GqBMRvZXJUlS0oiURKIlEXnPrYve321KBwtokj8skb55+MhH1eVbDybh0qkv6I+v4VCrnWYBvUdreFVJREoiURKIlEVk9TdjiCa4I/PyYQ6apF3c/eLfZX555d4gKrEiGm4b+fQA962rD4tCEXWZ1sbTaK0WNRkTvuyAHvmMDLhfM91f83nmqfAKdslQXu/tFxuvsv2a+5S37Ba429n5koNsmRXLXbklIEPLGDmRgMDmkbhfax510rBaYRB8ztQ1eAue+yrMaqTK5kTdZ1+JsO666jKbcXPaDLmLt94kFVkdShUcwCVwPLTTSqCaR1XKJL63W7r38gtghjbRxOitqbfvtbzIWRZdHxFHCYz2c0YBPFo2dlKneXI175G8MED2VHfVab3B2YPjbXke7UpEdHzbGFps4eBNrG479a10V401rBbJvLMez4rpuJhhL4bvdH16VnMYjmfK74c/E7PzZmo7ZDJAyFuTsvAZ37MvHJSpbRRF2S6IE3B7MYqtMhL9M673VoI2hmgNVrLSTydvabik9vHGr41yGjbhk8y0bDxqWG83NpH4SSO4/wDqr52NqqQwnXo5/TzsVKtmXgmiSVeDqG9meXtHCqKaIxSFh2LhdRCYZXRu1g2WVWNYUoiURKIlEUZ6XzdhJZ3ev/p7hSxHqkgsNNdd3H11eYHJaVzN4+n/AKtk5Ny2mdHvH0/9XoIGtnW5LmiJREoi6ru5WJHkkYKkalmY8FVRkk+wCiLyiL03E1xctnNxKzjPEAsSB9WcfVW7cm4NCndIf7j5D+bqqrn3eG7l21sahJREoiURKIkds80kcEOsszbq+A8WPkoyaoeUWLMw2idI45nV+eQ6yFKpIDLIBsVj9IrGWBoLe1nkiSC3UBQzBH7zAltwg5OOIPPnXI+TFDBiYmmqGBztLb17N6t8QndBohp1qCbfiupJ4+3mm3FbIQl3ZdMnsyfznojQYbxUVszMIp4JP6cYaDrAH5f69SjMrXlmvPfq/wDPp1rPhkRLRIWMqvIwMh7KXeG84Z+K6+rz0q0aGNgEVrb8j37O5RHOe6YyXv3+G3vWrtBK75MTkF1wXJ3JFRmKb+9lo9TvHAxnivOquXDmyizG6JzsQMs8rkb7bfJWcOIuiN3u0xlcE55Z2vuudS38+2o3hldGG9CjFlyMht3u6gkEZ5jIzjWtYdRyQzCN41nWMwtrbXRzQmSM6gTY5FZMuzfkowh3ZIFAjfjjCgEHxUgYI91YBN75JzDtY/NoWd0HuNDTYt1Hu+h2rmx2skkHbHuhVy4PFcDJH2EEeIIpJA5snN69yRVDXxc4ct/UsHYFuY5X3hutcL2xXHonebK/UGX681lqHB7Bb+3Ly/grDSsLHm/92fnq8wsvYL9hO9sfzb5kg8Bk99PLBOR7aiVrOdjEw1jJ32K5vyywrmZhUsGTtf55eCklVa0dKIlESiJRFqOlliZ7SZFGW3cqPEqQwH8sVLoJRFUNcdXHJT8MnENUx51X+uSszqz20LzZltLrvCMI+cZ34+4x0013d4eRFbwujqUURKIlEVd9ee3Db7NMSH5S7YRDHq8XPsIG7/nr2xhe4MbrOS+EgC5VIwR7qhRyGK6hTwiGJsY2CyoXu0nF29dlZl4SiLI2bs2S5mSCHR5D6RHdQAZZz5AfaSBzqg5R40zCaJ05+LU0df8AClUlOZ5NHZtXVPA8bvHIN2SNirjzHhniDxB5gg1NwnEosRpGVMRycPA7R3LHPCYpCwr4qyWFcJcPE8c8JxLC28nn4qfIjIqj5QYSzEqN0Thns/Pp12UqknMMgOxWVe7Wju5Ip4jlJLdT5qe0kyp8wdK5pyMpn0wqIpNYcPpr71OxdwdoEdf2Wv22gMEgIBG7zrcphdhuqmI2eF9JsmBTkQxA8MhFz+FfRDGDk0eCGV51krs+AxfNx/cX3V95tm4Lzpu3laPpRGN6NABh4ymOAw89opGnDQ1RY7k2M7iT4NJV7gXvOkG8AeLgFy1wws5FJ+VjBhycatoqHXTvBkb/ADVqIaDO07Dn3az4WIW4F7hTuafiHu9+oeNwe9fNxa7xuI41AaNIt3iAxTLKCOH7OPZX1r7BjnHWT55FeXR3L2tGoNt3Zjh2LIu7pcW9yCAnBmONElX+4J/OvDGH34tv3H8XWSSQe5Ns+x/mylXV30SF5v39wXUSdy2UYGIlPpnIPpnUeQ55q09WsfAI3kjabb/4WoY1C3EnWe4ho1W/8U2+JsHry/av9tYPUcHSd5cFQezdN0neI4J8TYPXl+1f7aeo4Ok7y4J7N03Sd4jgnxNg9eX7V/tp6jg6TvLgns3TdJ3iOCfE2D15ftX+2nqODpO8uCezdN0neI4J8TYPXl+1f7aeo4Ok7y4J7N03Sd4jgnxNg9eX7V/tp6jg6TvLgns3TdJ3iOCiPVsn5P2pf7MJPZsRcW+eYIG9jkdCoz/+s/VcNbotA3K/Y3RaG3vZWlXpekoiUReb+s/b/wAP2owQ5gssxp4M+e+33hjwwinnV9yfo+dqOdOpn12cfBQ6yTRZo71oa3tVKURcZCsrlEfs2DbsgBRscVYHTBGR9eaq8Zw8V1I+LS0TbIg2IO+6kU0vNSByvbo/Y2ojSe2t4oe2jVspGiPusA2DugHw08q/MtZPUueYppC7RJ1kkXGWV1trGttcBYPTO3tYoJrqa1gmkRRgvErEk4VQzEZ3ckZPIVLwg1U9RHSRSuYHG3xEAbyvE2i1peRdUpDHujGnicAAZOp0Gg15DhX6Zo6VlLC2Fmoee8961GSQyOLiuypSxrjZ121pKZY13kfSVBxI9ZfMZ4c61zEMNdG81FOL3+Jo+o6+pSWvEjdB51ajxUxm2jFPbSPE4Zd3XHEeRHEGqsyNkjJaVjEbmSAOC25rOsCURaHb8LvPAIwCQGYgkDRJrVjx590D66qcUpH1Qaxmv3tfZb7q1wurZSlz36vd1dRv9l1z2FwWdhHFuPJG5XtDv/Jlc/s7uTurzwMc81UN5Pzhg94XAI8f/VcO5Qwl59w2JB8ONgi3ZhknmmjkjRgmpCnG6GB1RmH/AFqunwarZG0Fuq+0KxgxqkdI52kc7bNy2fQbofJtI5lDx7LRyyggo9zvHeCjmIhn0hx0A1yVkU9KGnnH/F+fVRKmsLgYmH3bnj5K8oIVRVRFCooAVVACqAMAADgAOVTVAXZREoiURKIlESiKs+t63e1ls9rwjeazfclGmTFId3j/AJiv/wDTPKiKxbG7SaNJYzvRyKGUjmGGQfsNEXfRFD+tTpR+T9nyOhxPL8lDjiGYHvf5QC3hkAc6+gEmwReeNn23ZoF58T7TXSMMoxS07Y9us9p4alRzyc48lZNWCwpRFxnVSVDqGBZGJAcA5KkgHQ8DpwzVZi9LUVVI+GneGudlc7B3LPTvYyQOeL2VndF+sJri4WGeJIhJkIyuzZfkhBUYyM4PiAOdcR5Qch6jCqX0nT0wDnbYN62GmxBkztG1lhdIOsUmSaGK3imt9Yyzuw7QY3X0Cnu53l46gZ51MwbkBV1dNHV84GE5gHWM8j91jqMSZG8sIuq7gUhQDxHnn2ZOBk454rtlGyaOBrJiC4DMjb45rX5C0uJbqXZUlY0oi6JLfUsjGNiMErzB5Ec6q63Coqn3h7rt429o2/XrWeOctyOYWfa7cuE0l35R6yOFf61IwfqxVLLhtZEemOo2Pgfsvf8ARdqy7c1s7fpHbto8tzEc4+UGn2qCMeZ8KiOJZ+oHN7QvnMu/t0T2LOg2hCZfkTPdyqpG7CrS4DFSfQG7ruDnyrG6phY6+lc+P8L62nme22jYLeWux9p3P5izEAIyJLtwoHDTs0y+cHmNCCDWCTEugPFZmUHTPgpTsbqviEiy38pvXX0Y2RVtlJ59mM7xA07xPPI4Yr5Z3y/EVNjhZH8IVgViWVKIlESiJREoiURKIsbaVilxFJDKN6OVCjDxDAg68jrxoirvqgv3t3udkXLZlsnJiJ/biY5BAydO8GxnhIByois2iKguvaSRtp2yS/mFh3odO7vFm39fW7q6eAXx1tcFbG6sZznd27Pzeo9UXCI2UOroipUoiURKIvl1zzIPEEHBBHAg8iDqDWCppo6mJ0Mgu1wsV7Y8scHDWEVQAANAOFZWMaxoa0WAXkkk3K+q9L4lESiJREoi4Izxr44BwsV91KcdDYVWyg3QBlATjmTxJ86/OOIuLql9ztWt4q9zqyS51FbqoSrkoiURKIlESiJREoiURKIlEUduO0XbOz2tP0pmKsP2TFrvFhngF7Q/V4gVsuBOfoOB+G/nt+34VuHJp0hjeD8N8u3b9vwq/wCr5bMoF1zdF/htgzxjNxa5ljwO8QB30HPVRkAcWRa9NcWODm6wvhFxYqh7O47RA3jx9vOumUNUKqBso26+3aqOWPm3lq76lrEuqecIMn/yaiVlbDSR85KcvM9QWaCB87tFg/OtY8V0eLDKnUEYyB54OvtFa5S8qYXTOZLcNvkbbOtXU/J+obC2RmeWYB+m9ZinIyOBrbGuDgHDUVQEWyK5r0viURKIlESiJREoinXRL9Dt/ox+Ffm6v/cv7VrWJ/u5O0rb1EUBKIlESiJREoiURKIlESiL4mlCqWYgKoJJPAAak19a0uIA1lemtLnBrRmV2dSuy2uJrjasoIEhMVuDyRSN4+HIDTmH8a3qkpxBEIxs19u1dJoaUU0DYhs19u383K3KkKWlEXmzrJ6L/ku+zGuLO670ePRjf9qPyxxHkR6pq9wLEPR5ubefdd5HYe/Ue7colXDpt0hrC0lb4qhYlxbEsSMHIwQfDyP/AErWcbwOStkEsT7EZWOpXeFYqykDmPZcHxXWmndxukctOH1eytErqGekk0JhYlbrh9dBVR3h1DZuXK7y+iQB4EZA9moxVhQcoKqjj5ptnDZfYoFbgEFTJzgOiTrshDHix+rQfy1/nXyo5Q18x+PRHVl/K9QcnqOMe8C49a47EcdfvN76gDEqtpuJXX7SphwmjOuMLkFh6LE+Taj7eP41Z0fKStgI03aTdx1+OtV1XycppATF7p8lkwThvIjiDx/+vOt+w/Eoa6PTjPaNo/N60uro5aWTQkC7asFFXDMAMnQCvL3tY0ucbAL6ASbBfEUwbgeHkR+NRaWvp6oHmXXtrWaemlgIErSL71bvQborLJs+1cOgDRKRnezqPZXEKnB5ZZXPDhmevgq+swGead8jXCxN9vBb34mTevH/AFe6sPqKbpDz4KP7N1HSb58E+Jk3rx/1e6nqKbpDz4J7N1HSb58E+Jk3rx/1e6nqKbpDz4J7N1HSb58E+Jk3rx/1e6nqKbpDz4J7N1HSb58E+Jk3rx/1e6nqKbpDz4J7N1HSb58E+Jk3rx/1e6nqKbpDz4J7N1HSb58E+Jk3rx/1e6nqKbpDz4J7N1HSb58E+Jk3rx/1e6nqKbpDz4J7N1HSb58E+Jk3rx/1e6nqKbpDz4J7N1HSb58E+Jk3rx/1e6nqKbpDz4J7N1HSb58FA+mOy5p7yLZNu6mSUb1w67xEMeh73DiNcZGcqP2qm0OEmGTnJCDbVb6qxw3AzTy87KQbarfXPyV0bH2bHawRwQjEcShVHPA5nxJ4k+Jq7WxLMoiURaPpn0aj2jaSW0uBvDKPjJjcZ3XHszg8Mgkc6IvNU9pLazPaXK7s0Rxzw45MpPEEag8x9dbxgeKCdogkPvDV1jiNvjvVVVU+gdNupfdbCoSw71gMEHvDlzIPLT8a1flLFTSwXe8Ne3V19W9XeBzzw1F42lwORslc5XRF8b5JAUZ17xGO6Pr5+VWdBhVRWH+m3IbdSp8SxeKkGiDd307eCmeytvWMICnZMcoyN55bgvIQDxwYt0HXguBWxey87RkW+fBam/FjIbvLlp+lM1kzxvZJJCJAe0gk17Nhggo2SGVgToDpu8BkCtfxHDpqU/1G2+h71sODYjzrubc6+6+vsWkdM4I0YcD/ANPZUWirJaSUSxnMeatq6hjrItB/cdyyIrkHj3SOIJ/DxFdPoMWp6yLTaQDtB2LnNXQzUshY8fyumaXfIC+iNSeR8APEc8+zzrW+UeNMez0aB176yPpxV9gOFPdIJ5RYDVfaVzBrJ7FOfrIx+BrFyQifzskn9trd9/4WXlTKw83GNYuV6U6s/wBVWX0C/hVGoSk1ESiJREoiURKIlESiJRFFusDpkmzYA2O0uJTuwRD0nbxxx3RkZx4gc6IsHqw6JyWkclxdnfv7s787Eg7upIQY055ONM6DIUURTeiJREoiURQfrS6CDaUIeLu3kI+SfOAw4mNvI8jyPkTn2x7o3BzTYhfCARYqgMtl4ZlaKZMq6HRgRoa3uhxBmIwGJx0X2zt9R+ZeCqZYTA8O1j8yK4WyA0yQPLA/AVFZyWogbuLj2lT3Y9V20WENHULL7FqvMZ9pJ/GrCHBKGL4Yx35/VQ5cSqpfjkK7lUDQaCrNrWtFmiwUIknWua9L4viWMMMH/wCvOsFTTR1EZjkFwVkilfE8PYbELDlynEhv9f2c/wCVc/xbAGUgL2Si252vu3+S3LDselmIY+Mk7wioWJxjA8Rz9tYsLwF9dAZQ7RzsMsisuJY2KWo5vRDh9CuwQOeaj7T7qsoeSD9L+rILdQUKXlS4i0cdj1ld8MQUYH1nmT4mtwpKOKkiEUQsB59ZWrzzyTvMkhuSvRnVn+qrL6BfwrmCvFJqIlESiJREoiURKIlEWi6Y9KoNm25nnPkiD05G9Uf9TyFEUR6B9G7i6ujtbaibs7DdtoCBiFOIbB1DanAOCMsTqRgisuiJREoiURKIlEUC6y+riPaS9rERFeIO7J+y+OCvj+TcR5jSvTHuY4OabEL4QCLFVHsazgMhtryKSC8TRkaSQByNMqd7Bzx048RkVBr8YxmAl7JiW92Xbl5rV8TZW0xMkZBZ/iLjty8/FSD4qW3qv/Fk/uqq9q8X+efLgqT1tU7x/qOCfFS29V/4sn91PavF/nny4J62qd4/1HBPipbeq/8AFk/up7V4v88+XBPW1TvH+o4J8VLb1X/iyf3U9q8X+efLgnrap3j/AFHBdUnQ62JBxIPHEja+3JJ+zHGok+O1s7tKZ2kd5AUun5R4hTtLY32v1D7LsXolagYCuB9LJ/dUiPlRikbQxkxAHUOCiuxeqcblwv2Dgufipbeq/wDFk/ur37V4v88+XBfPW1TvH+o4J8VLb1X/AIsn91fPavF/nnwHBPW1TvH+o4Lb9C9vXCWNsqyEKsSgDC6aeyo1XiNSyd7WuyB3DgptfitXHUvYx9gDuHBbr4yXPzp+6nuqN60q+n5Dgonrqt+Z5DgnxkufnT91PdT1pV9PyHBPXVb8zyHBPjJc/On7qe6nrSr6fkOCeuq35nkOCfGS5+dP3U91PWlX0/IcE9dVvzPIcE+Mlz86fup7qetKvp+Q4J66rfmeQ4J8ZLn50/dT3U9aVfT8hwT11W/M8hwT4yXPzp+6nup60q+n5Dgnrqt+Z5DgtTt/rEltQN6UvI3oRqqb7E/VoPP7M1MpJ6+pdZr8t9hwVhQ1GJ1brMfYbTYW+nkth0L6IXN1Ou0tsZaZf0e3bG7CAdGZeG9zA5cTrjd2ZjS1oBN+tbfG0taATc71Z1el7SiJREoiURKIlESiKN9NehVttOPdmXdkUfJzL+cQ6415rk53Tp7DrRFUe0DebIYRX6NLbZxHdICRjOBv+Bxrg68fS41RVuDh5L4cju2d276di1rEMAbITJT5Hds7t307FvLK8SZA8TB1PAg//MHyNa5JE+N2i8WK1OWGSFxZILFd9eFiSiJREoiURKItR0S/Q7f6MfhUuv8A3L+1T8T/AHcnaVt6iKAlESiJREoi+ZHCgliAAMkk4AA5k19AJNgvTWlxsNajv5dmu5Tb7LhNxKPSkOkUYzjJJwCOOpIHhmryjwZz/emyG7b/AB+alsdByfe+z6jIbtvfu+vYrF6AdXEdkfhFywuL5tWlOSsemMJny03jg45AaVsbGNY0NaLALbo42RtDGCwCnle17SiJREoiURKIlESiJREoi654VdSrqGVhgqwBUjwIOhoiq/pD1SbjmfZM3wWQ8YWJMD8fHJXjwII8MVhnp4526Mguo9RSw1DdGVt/zYonebYurFtzado8QzgTRgtC2fMZHngEnyFUNRgbhnCb9R4rWavk44ZwOv1Hj/4tvYbUhn/NSo/kCMj2jiKppaeWL42kLX5qWaD9RpCzKwqOlESiJRFqOiX6Hb/Rj8Kl1/7l/ap+J/u5O0rb1EUBKIlEXTdXSRjekdUUc2IA/nXtkb3mzRc9SyRxPkOiwEnqWhfpV2snY2EEl3L/AMgO4PMnHDz4edW1Pg0smch0R5/n5ZXlJyfnkzlOiPE/n5Zb7ZfVdeXhV9qziOLj8GgOvLAZ9Rx8N7TgRnS+pqGGn+AZ7zr/ADsWz0mG09L+m3Pedf52K1tkbJhtYxFbxJFGP2VGBnxPMnzOtTFPWbREoiURKIlESiJREoiURKIlESiJRF1zwK6lHUMjDBVgCpHgQdCKIoRtvqk2ZcarCbd/Wgbc559Egp/Tw9goRdfCL61G7jqt2jDn4JtJZF5LcIdNeBbvnh4AewVBkw2mkNyzwy+irpcIo5TcsHdl9FrZ9kbcgPfs4Z1xxhkAOSfBmz9i8xrxqE/A4T8LiPNV0nJuA/A4jwPBa656USW4/wDWWN1bjON5ozuccekwUEezP11DkwKUfA4Hy4qBLybmHwPB7cuK2OyukFvc6QyqW9U5D/dbBI8xpVbPRTwZvblv2KoqcPqKbORthv1jxCwth7SigsbdppFQdmOJ1OByHE+wVmqYJJqp4jbfNSaymlnrZGxNJzXSvTJZSVtLe4umHzcbEZOcDTLDODy5HjUmLBJ3fGQPP88VKh5O1Ls3kN8z5ZeazoLfbM+Ox2d2QOO9O4GAeZUlW044wT5VMjwKMfG8nsy4qwi5NRD9R5PYLcVsoerna835+9gt1IGkKszDx4hcH2N9lTY8KpWf237fyysIsEo489G/bn/Hkt9snqbsIzv3Jmu5PGVzu6HTRMZ9jEip7WNaLNFlZsY1gs0WHUp5s3ZsNugjgiSKMfsooVfbgc/OvS9rKoiURKIlESiJREoiURKIlESiJREoiURKIlESiJREoi4Ioig3Tbqytb1GeFFt7waxzR93vDUbwXAP+L0hpg8j8IBFjqXxzQ4EEXBUW6q+q5DEl1tJO1kIxFDJqkSAnGVJw2eIU5AB4Z4fGta29hrXxrGtvoi18+/erfghVFCooVRwVQAB7AK9L0uyiJREoiURKIlESiJREoiURKIlESiJREoiURKIlESiJREoiURKIlESiJREoiURKIlESiJREoiURKIlESiJREoi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Prednosti i nedostaci</a:t>
            </a:r>
          </a:p>
        </p:txBody>
      </p:sp>
      <p:sp>
        <p:nvSpPr>
          <p:cNvPr id="22531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8269287" cy="3527425"/>
          </a:xfrm>
        </p:spPr>
        <p:txBody>
          <a:bodyPr/>
          <a:lstStyle/>
          <a:p>
            <a:r>
              <a:rPr lang="hr-HR" sz="2400" b="1" dirty="0" smtClean="0"/>
              <a:t>Prednosti: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Podržavaju se projekti koje građani žele da se realiziraju (potpuna investicijska demokracija)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Zatvaranje financijske konstrukcije većih projekata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Niski transakcijski troškovi (ovisno o platformi na kojoj se projekt postavlja)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Mogućnost regionalizacije projekata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Broj realiziranih projekata (33 realizirana projekta iz Hrvatske pokazuje da ipak postoji interes za grupnim financiranjem) </a:t>
            </a:r>
          </a:p>
          <a:p>
            <a:pPr>
              <a:buFont typeface="Wingdings" pitchFamily="2" charset="2"/>
              <a:buChar char="Ø"/>
            </a:pPr>
            <a:endParaRPr lang="hr-HR" sz="18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Prednosti i nedostaci</a:t>
            </a:r>
          </a:p>
        </p:txBody>
      </p:sp>
      <p:sp>
        <p:nvSpPr>
          <p:cNvPr id="23555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8532812" cy="3527425"/>
          </a:xfrm>
        </p:spPr>
        <p:txBody>
          <a:bodyPr/>
          <a:lstStyle/>
          <a:p>
            <a:r>
              <a:rPr lang="hr-HR" sz="2400" b="1" dirty="0" smtClean="0"/>
              <a:t>Nedostaci: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Neinformiranost šire javnosti o mogućnostima grupnog financiranja i Internet platformama (naročito u Hrvatskoj)</a:t>
            </a:r>
          </a:p>
          <a:p>
            <a:pPr>
              <a:buFont typeface="Wingdings" pitchFamily="2" charset="2"/>
              <a:buChar char="Ø"/>
            </a:pPr>
            <a:r>
              <a:rPr lang="vi-VN" sz="2400" dirty="0" smtClean="0">
                <a:latin typeface="Calibri" pitchFamily="34" charset="0"/>
              </a:rPr>
              <a:t>Manjak pravno-financijske regulative koja uređuje grupno financiranje (čak i na europskoj razini</a:t>
            </a:r>
            <a:r>
              <a:rPr lang="vi-VN" sz="24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Neozbiljno shvaćanje ove metode financiranja od strane investitora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Nepovjerenje investitora zbog mogućnosti prevara</a:t>
            </a:r>
          </a:p>
          <a:p>
            <a:pPr>
              <a:buFont typeface="Wingdings" pitchFamily="2" charset="2"/>
              <a:buChar char="Ø"/>
            </a:pPr>
            <a:r>
              <a:rPr lang="pl-PL" sz="2400" dirty="0" smtClean="0"/>
              <a:t>Potreba za jakim vizualno-prezentacijskim elementima projekta  kako bi se projekt učinio privlačnijim</a:t>
            </a: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t="21428" b="6995"/>
          <a:stretch>
            <a:fillRect/>
          </a:stretch>
        </p:blipFill>
        <p:spPr bwMode="auto">
          <a:xfrm>
            <a:off x="-107950" y="-100013"/>
            <a:ext cx="9278938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6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Projekt obnove vrtića u Pregradi</a:t>
            </a:r>
          </a:p>
        </p:txBody>
      </p:sp>
      <p:sp>
        <p:nvSpPr>
          <p:cNvPr id="25603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400" dirty="0" smtClean="0"/>
              <a:t>Pregrada – stari (iz 1334.g) i najzapadniji grad Hrvatskog zagorja 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6.594 stanovnika prema popisu iz 2011. </a:t>
            </a:r>
            <a:r>
              <a:rPr lang="hr-HR" sz="2400" dirty="0" smtClean="0"/>
              <a:t>godine, 67,5 km2</a:t>
            </a:r>
            <a:endParaRPr lang="hr-HR" sz="2400" dirty="0" smtClean="0"/>
          </a:p>
          <a:p>
            <a:pPr>
              <a:spcAft>
                <a:spcPts val="600"/>
              </a:spcAft>
            </a:pPr>
            <a:r>
              <a:rPr lang="hr-HR" sz="2400" dirty="0" smtClean="0"/>
              <a:t>Razvijeno  obrtništvo,</a:t>
            </a:r>
            <a:r>
              <a:rPr lang="hr-HR" sz="2400" dirty="0" smtClean="0"/>
              <a:t> obrazovanje, društveni život- perspektive za razvoj turizma</a:t>
            </a:r>
            <a:endParaRPr lang="hr-HR" sz="2400" dirty="0" smtClean="0"/>
          </a:p>
          <a:p>
            <a:pPr>
              <a:spcAft>
                <a:spcPts val="600"/>
              </a:spcAft>
            </a:pPr>
            <a:r>
              <a:rPr lang="hr-HR" sz="2400" dirty="0" smtClean="0"/>
              <a:t>Jedan od prvih gradova potpisnika Sporazuma gradonačelnika (mreže europskih gradova što podupiru održivi razvitak)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Prema akcijskom planu energetskog razvitka grada obnova zgrada javne namjene jedan je od prioriteta za postizanje zadanih ciljeva smanjenja potrošnje energije za 20% do 2020.g.</a:t>
            </a:r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2560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" y="5575301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00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3" descr="DSC_2880_ob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910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DV “Naša radost” Pregrada</a:t>
            </a:r>
          </a:p>
        </p:txBody>
      </p:sp>
      <p:sp>
        <p:nvSpPr>
          <p:cNvPr id="16387" name="Content Placeholder 7"/>
          <p:cNvSpPr>
            <a:spLocks noGrp="1"/>
          </p:cNvSpPr>
          <p:nvPr>
            <p:ph sz="half" idx="1"/>
          </p:nvPr>
        </p:nvSpPr>
        <p:spPr>
          <a:xfrm>
            <a:off x="359569" y="1142984"/>
            <a:ext cx="8424862" cy="5148279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 smtClean="0"/>
              <a:t>Pet odgojnih skupina - do 110 djece u redovnom programu vrtića i 40 djece u kraćem programu </a:t>
            </a:r>
            <a:r>
              <a:rPr lang="hr-HR" sz="2000" dirty="0" err="1" smtClean="0"/>
              <a:t>predškole</a:t>
            </a:r>
            <a:r>
              <a:rPr lang="hr-HR" sz="2000" dirty="0" smtClean="0"/>
              <a:t> (u dvije odgojne skupine); u </a:t>
            </a:r>
            <a:r>
              <a:rPr lang="hr-HR" sz="2000" dirty="0" err="1" smtClean="0"/>
              <a:t>odg</a:t>
            </a:r>
            <a:r>
              <a:rPr lang="hr-HR" sz="2000" dirty="0" smtClean="0"/>
              <a:t>. </a:t>
            </a:r>
            <a:r>
              <a:rPr lang="hr-HR" sz="2000" dirty="0" err="1" smtClean="0"/>
              <a:t>obr</a:t>
            </a:r>
            <a:r>
              <a:rPr lang="hr-HR" sz="2000" dirty="0" smtClean="0"/>
              <a:t>. skupine uključena su i djeca sa lakšim i težim teškoćama u razvoju;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 smtClean="0"/>
              <a:t>Program se realizira u prijepodnevnom i poslijepodnevnom programu, a traje od 5,30 sati do 19,00 sati;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sz="2000" dirty="0" smtClean="0"/>
              <a:t>kraći program engleskog jezika (koji provodi Udruga „Naučimo puno“) i glazbeni vrtić (u organizaciji Glazbene škole Pregrada)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hr-HR" sz="2000" b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hr-HR" altLang="sr-Latn-RS" sz="2000" b="1" dirty="0" smtClean="0"/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643578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5786454"/>
            <a:ext cx="1475138" cy="7502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  <p:pic>
        <p:nvPicPr>
          <p:cNvPr id="9" name="Picture 2" descr="C:\Users\Krunoslav\Desktop\DV\20150707_0947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405343" cy="2643206"/>
          </a:xfrm>
          <a:prstGeom prst="rect">
            <a:avLst/>
          </a:prstGeom>
          <a:noFill/>
        </p:spPr>
      </p:pic>
      <p:pic>
        <p:nvPicPr>
          <p:cNvPr id="46084" name="Picture 4" descr="C:\Users\Krunoslav\Desktop\DV\20150409_1759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440534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DV “Naša radost” Pregrada</a:t>
            </a:r>
          </a:p>
        </p:txBody>
      </p:sp>
      <p:sp>
        <p:nvSpPr>
          <p:cNvPr id="16387" name="Content Placeholder 7"/>
          <p:cNvSpPr>
            <a:spLocks noGrp="1"/>
          </p:cNvSpPr>
          <p:nvPr>
            <p:ph sz="half" idx="1"/>
          </p:nvPr>
        </p:nvSpPr>
        <p:spPr>
          <a:xfrm>
            <a:off x="359569" y="1142984"/>
            <a:ext cx="8424862" cy="5148279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 dirty="0" smtClean="0"/>
              <a:t>Na razini vrtića realizira se ekološki projekt „</a:t>
            </a:r>
            <a:r>
              <a:rPr lang="hr-HR" sz="2400" dirty="0" err="1" smtClean="0"/>
              <a:t>Pregradski</a:t>
            </a:r>
            <a:r>
              <a:rPr lang="hr-HR" sz="2400" dirty="0" smtClean="0"/>
              <a:t> </a:t>
            </a:r>
            <a:r>
              <a:rPr lang="hr-HR" sz="2400" dirty="0" err="1" smtClean="0"/>
              <a:t>Ekići</a:t>
            </a:r>
            <a:r>
              <a:rPr lang="hr-HR" sz="2400" dirty="0" smtClean="0"/>
              <a:t>“ s ciljem osvještavanja djece o potrebi očuvanja okoline;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 dirty="0" smtClean="0"/>
              <a:t>Projekt „Ti i ja, zajedno u EU“ - uspostavljena je kvalitetna suradnja sa </a:t>
            </a:r>
            <a:r>
              <a:rPr lang="hr-HR" sz="2400" dirty="0" err="1" smtClean="0"/>
              <a:t>Otroškim</a:t>
            </a:r>
            <a:r>
              <a:rPr lang="hr-HR" sz="2400" dirty="0" smtClean="0"/>
              <a:t> </a:t>
            </a:r>
            <a:r>
              <a:rPr lang="hr-HR" sz="2400" dirty="0" err="1" smtClean="0"/>
              <a:t>vrtićem</a:t>
            </a:r>
            <a:r>
              <a:rPr lang="hr-HR" sz="2400" dirty="0" smtClean="0"/>
              <a:t> „</a:t>
            </a:r>
            <a:r>
              <a:rPr lang="hr-HR" sz="2400" dirty="0" err="1" smtClean="0"/>
              <a:t>Izvir</a:t>
            </a:r>
            <a:r>
              <a:rPr lang="hr-HR" sz="2400" dirty="0" smtClean="0"/>
              <a:t>“ </a:t>
            </a:r>
            <a:r>
              <a:rPr lang="hr-HR" sz="2400" dirty="0" err="1" smtClean="0"/>
              <a:t>Rogaška</a:t>
            </a:r>
            <a:r>
              <a:rPr lang="hr-HR" sz="2400" dirty="0" smtClean="0"/>
              <a:t> Slatina;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r-HR" sz="2400" dirty="0" smtClean="0"/>
              <a:t>Zapaženi rezultati u realizaciji projekata vezanih uz Nacionalni program odgoja i obrazovanja za ljudska prava i demokratsko građanstvo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hr-HR" sz="2000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hr-HR" sz="2000" b="1" dirty="0" smtClean="0"/>
          </a:p>
          <a:p>
            <a:pPr>
              <a:spcAft>
                <a:spcPts val="600"/>
              </a:spcAft>
              <a:buNone/>
              <a:defRPr/>
            </a:pPr>
            <a:endParaRPr lang="hr-HR" altLang="sr-Latn-RS" sz="2000" b="1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  <p:pic>
        <p:nvPicPr>
          <p:cNvPr id="47106" name="Picture 2" descr="C:\Users\Krunoslav\Desktop\DV\20150509_123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4167217" cy="2500330"/>
          </a:xfrm>
          <a:prstGeom prst="rect">
            <a:avLst/>
          </a:prstGeom>
          <a:noFill/>
        </p:spPr>
      </p:pic>
      <p:pic>
        <p:nvPicPr>
          <p:cNvPr id="47107" name="Picture 3" descr="C:\Users\Krunoslav\Desktop\DV\20150707_094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143380"/>
            <a:ext cx="428628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Projekt obnove vrtića u Pregradi</a:t>
            </a:r>
          </a:p>
        </p:txBody>
      </p:sp>
      <p:sp>
        <p:nvSpPr>
          <p:cNvPr id="26627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400" dirty="0" smtClean="0"/>
              <a:t>Dječji vrtić „Naša radost” izgrađen je 1997. godine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Trenutna energetska potrošnja </a:t>
            </a:r>
            <a:r>
              <a:rPr lang="hr-HR" sz="2400" smtClean="0"/>
              <a:t>– 148,27 kWh/m2 </a:t>
            </a:r>
            <a:r>
              <a:rPr lang="hr-HR" sz="2400" dirty="0" smtClean="0"/>
              <a:t>(energetski razred C)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Nezadovoljavajuće stanje stolarije i toplinske ovojnice zgrade = nužna cjelovita energetska obnova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Rekonstrukcijom će se ostvariti godišnje uštede od 11.000 kn</a:t>
            </a: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8800"/>
            <a:ext cx="91440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5134"/>
            <a:ext cx="4512501" cy="34882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7098"/>
            <a:ext cx="4512499" cy="28879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2893085"/>
            <a:ext cx="4237104" cy="392029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755229"/>
            <a:ext cx="4237104" cy="3177827"/>
          </a:xfrm>
          <a:prstGeom prst="rect">
            <a:avLst/>
          </a:prstGeom>
        </p:spPr>
      </p:pic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-540568" y="-108737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Radovi, događanja, aktivnosti….</a:t>
            </a:r>
          </a:p>
        </p:txBody>
      </p:sp>
    </p:spTree>
    <p:extLst>
      <p:ext uri="{BB962C8B-B14F-4D97-AF65-F5344CB8AC3E}">
        <p14:creationId xmlns:p14="http://schemas.microsoft.com/office/powerpoint/2010/main" val="7921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Što je to grupno financiranje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8269287" cy="3527425"/>
          </a:xfrm>
        </p:spPr>
        <p:txBody>
          <a:bodyPr/>
          <a:lstStyle/>
          <a:p>
            <a:r>
              <a:rPr lang="hr-HR" sz="2400" dirty="0" smtClean="0"/>
              <a:t>Alternativan pristup prikupljanja financijskih sredstava od široke javnosti za različite vrste projekata pomoću specijaliziranih Internet platformi (stranica)</a:t>
            </a:r>
          </a:p>
          <a:p>
            <a:r>
              <a:rPr lang="hr-HR" sz="2400" dirty="0" smtClean="0"/>
              <a:t>Relativno nova metoda – prva platforma uspostavljena je 2003. godine (</a:t>
            </a:r>
            <a:r>
              <a:rPr lang="hr-HR" sz="2400" dirty="0" err="1" smtClean="0"/>
              <a:t>ArtistShare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Danas postoji preko 500 Internet platformi za grupno financiranje (najpoznatije: </a:t>
            </a:r>
            <a:r>
              <a:rPr lang="hr-HR" sz="2400" dirty="0" err="1" smtClean="0"/>
              <a:t>IndieGoGo</a:t>
            </a:r>
            <a:r>
              <a:rPr lang="hr-HR" sz="2400" dirty="0" smtClean="0"/>
              <a:t>, </a:t>
            </a:r>
            <a:r>
              <a:rPr lang="hr-HR" sz="2400" dirty="0" err="1" smtClean="0"/>
              <a:t>KickStarter</a:t>
            </a:r>
            <a:r>
              <a:rPr lang="hr-HR" sz="2400" dirty="0" smtClean="0"/>
              <a:t>, </a:t>
            </a:r>
            <a:r>
              <a:rPr lang="hr-HR" sz="2400" dirty="0" err="1" smtClean="0"/>
              <a:t>Zopa</a:t>
            </a:r>
            <a:r>
              <a:rPr lang="hr-HR" sz="2400" dirty="0" smtClean="0"/>
              <a:t>..)- ukupan promet 2014- 16,2 </a:t>
            </a:r>
            <a:r>
              <a:rPr lang="hr-HR" sz="2400" dirty="0" err="1" smtClean="0"/>
              <a:t>mlrd</a:t>
            </a:r>
            <a:r>
              <a:rPr lang="hr-HR" sz="2400" dirty="0" smtClean="0"/>
              <a:t> $</a:t>
            </a:r>
          </a:p>
          <a:p>
            <a:r>
              <a:rPr lang="hr-HR" sz="2400" dirty="0" smtClean="0"/>
              <a:t>Samo dvije aktivne platforme u Hrvatskoj: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err="1" smtClean="0"/>
              <a:t>Croinvest.eu</a:t>
            </a:r>
            <a:r>
              <a:rPr lang="hr-HR" sz="2400" dirty="0" smtClean="0"/>
              <a:t> (udruga CEDIOR)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err="1" smtClean="0"/>
              <a:t>Croenergy.eu</a:t>
            </a:r>
            <a:r>
              <a:rPr lang="hr-HR" sz="2400" dirty="0" smtClean="0"/>
              <a:t> (REGEA i udruga CEDIOR)</a:t>
            </a:r>
          </a:p>
          <a:p>
            <a:pPr>
              <a:spcAft>
                <a:spcPts val="600"/>
              </a:spcAft>
            </a:pP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Financijska konstrukcija projekta</a:t>
            </a:r>
          </a:p>
        </p:txBody>
      </p:sp>
      <p:sp>
        <p:nvSpPr>
          <p:cNvPr id="27651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400" dirty="0" smtClean="0"/>
              <a:t>Ukupan iznos investicije: 451.000 kn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Financijska konstrukcija projekta osigurana u većinskom dijelu putem Fonda za zaštitu okoliša i energetsku učinkovitost te kroz projekt Ministarstva gospodarstva za povećanje energetske učinkovitosti (85% investicije)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Ostatak investicije od 70.750 kn (15% ukupne investicije) će se skupiti putem kampanje za grupno financiranje (modelom donacija i zajmova)</a:t>
            </a:r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Usporedba troškova financiranja </a:t>
            </a:r>
          </a:p>
        </p:txBody>
      </p:sp>
      <p:sp>
        <p:nvSpPr>
          <p:cNvPr id="28675" name="Content Placeholder 7"/>
          <p:cNvSpPr>
            <a:spLocks noGrp="1"/>
          </p:cNvSpPr>
          <p:nvPr>
            <p:ph sz="half" idx="1"/>
          </p:nvPr>
        </p:nvSpPr>
        <p:spPr>
          <a:xfrm>
            <a:off x="359569" y="857232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400" b="1" dirty="0" smtClean="0"/>
              <a:t>Klasični model bankarskog zajma: </a:t>
            </a:r>
            <a:r>
              <a:rPr lang="hr-HR" sz="2400" dirty="0" smtClean="0"/>
              <a:t>kamatna stopa od 5%, trošak obrade kredita, garancije, odobrenje Ministarstva </a:t>
            </a:r>
            <a:r>
              <a:rPr lang="hr-HR" sz="2400" dirty="0" err="1" smtClean="0"/>
              <a:t>financija.</a:t>
            </a:r>
            <a:r>
              <a:rPr lang="hr-HR" sz="2400" dirty="0" smtClean="0"/>
              <a:t>. </a:t>
            </a:r>
            <a:r>
              <a:rPr lang="hr-HR" sz="2400" dirty="0" smtClean="0">
                <a:sym typeface="Wingdings" pitchFamily="2" charset="2"/>
              </a:rPr>
              <a:t></a:t>
            </a:r>
            <a:endParaRPr lang="hr-HR" sz="2400" dirty="0" smtClean="0"/>
          </a:p>
          <a:p>
            <a:pPr>
              <a:spcAft>
                <a:spcPts val="600"/>
              </a:spcAft>
            </a:pPr>
            <a:r>
              <a:rPr lang="hr-HR" sz="2400" b="1" dirty="0" smtClean="0"/>
              <a:t>Model grupnog financiranja: </a:t>
            </a:r>
            <a:r>
              <a:rPr lang="hr-HR" sz="2400" dirty="0" smtClean="0"/>
              <a:t>niža kamatna stopa (do 2%), mogućnost donacija, nema transakcijskih </a:t>
            </a:r>
            <a:r>
              <a:rPr lang="hr-HR" sz="2400" dirty="0" err="1" smtClean="0"/>
              <a:t>troškova.</a:t>
            </a:r>
            <a:r>
              <a:rPr lang="hr-HR" sz="2400" dirty="0" smtClean="0"/>
              <a:t>. </a:t>
            </a:r>
            <a:r>
              <a:rPr lang="hr-HR" sz="2400" dirty="0" smtClean="0">
                <a:sym typeface="Wingdings" pitchFamily="2" charset="2"/>
              </a:rPr>
              <a:t></a:t>
            </a:r>
            <a:r>
              <a:rPr lang="hr-HR" sz="24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Usporedbom ukupnih troškova financiranja dolazimo do razlike od 16,4% u korist grupnog financiranja</a:t>
            </a:r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14644"/>
            <a:ext cx="4017058" cy="24146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smtClean="0">
                <a:solidFill>
                  <a:srgbClr val="C00000"/>
                </a:solidFill>
              </a:rPr>
              <a:t>Projekt obnove vrtića u Pregradi</a:t>
            </a:r>
          </a:p>
        </p:txBody>
      </p:sp>
      <p:sp>
        <p:nvSpPr>
          <p:cNvPr id="16387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hr-HR" altLang="sr-Latn-RS" sz="2400" b="1" dirty="0" smtClean="0"/>
              <a:t>Razlozi za odabir grupnog financiranja: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 smtClean="0"/>
              <a:t>Osigurana većinska financijska konstrukcija projekta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 smtClean="0"/>
              <a:t>Niži troškovi financiranja u usporedbi s klasičnim sustavom pozajmljivanja – tržište (potražnja) određuje kamatu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 smtClean="0"/>
              <a:t>Grupna platforma za financiranje (</a:t>
            </a:r>
            <a:r>
              <a:rPr lang="hr-HR" altLang="sr-Latn-RS" sz="2400" dirty="0" err="1" smtClean="0">
                <a:solidFill>
                  <a:schemeClr val="tx2">
                    <a:lumMod val="75000"/>
                  </a:schemeClr>
                </a:solidFill>
              </a:rPr>
              <a:t>Croenergy.eu</a:t>
            </a:r>
            <a:r>
              <a:rPr lang="hr-HR" altLang="sr-Latn-RS" sz="2400" dirty="0" smtClean="0"/>
              <a:t>) koja ne uzima proviziju poput drugih platformi (kao npr. </a:t>
            </a:r>
            <a:r>
              <a:rPr lang="hr-HR" altLang="sr-Latn-RS" sz="2400" dirty="0" err="1" smtClean="0"/>
              <a:t>Indiegogo</a:t>
            </a:r>
            <a:r>
              <a:rPr lang="hr-HR" altLang="sr-Latn-RS" sz="2400" dirty="0" smtClean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 smtClean="0"/>
              <a:t>Želja za pokretanjem novog financijskog mehanizma koji će se koristiti za buduće javne projekte </a:t>
            </a:r>
            <a:endParaRPr lang="hr-HR" altLang="sr-Latn-RS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 smtClean="0"/>
              <a:t>Omogućiti građanima da budu investitori u svojoj zajednici i vide </a:t>
            </a:r>
            <a:r>
              <a:rPr lang="hr-HR" altLang="sr-Latn-RS" sz="2400" dirty="0" err="1" smtClean="0"/>
              <a:t>transparentnije</a:t>
            </a:r>
            <a:r>
              <a:rPr lang="hr-HR" altLang="sr-Latn-RS" sz="2400" dirty="0" smtClean="0"/>
              <a:t> rezultate ulaganja lokalne vlasti</a:t>
            </a:r>
          </a:p>
        </p:txBody>
      </p:sp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1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smtClean="0">
                <a:solidFill>
                  <a:srgbClr val="C00000"/>
                </a:solidFill>
              </a:rPr>
              <a:t>Prednosti za investitore - građane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8424862" cy="48783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altLang="sr-Latn-RS" sz="2400" smtClean="0"/>
              <a:t>Građani investiraju u konkretan, društveno korisni projekt, odnosno javnu infrastrukturu koju i sami koriste</a:t>
            </a:r>
          </a:p>
          <a:p>
            <a:pPr>
              <a:spcAft>
                <a:spcPts val="600"/>
              </a:spcAft>
            </a:pPr>
            <a:r>
              <a:rPr lang="hr-HR" altLang="sr-Latn-RS" sz="2400" smtClean="0"/>
              <a:t>Ostvarenje financijskog povrata na razini oročene štednje u bankama (koja inače samo „stoji”)</a:t>
            </a:r>
          </a:p>
          <a:p>
            <a:pPr>
              <a:spcAft>
                <a:spcPts val="600"/>
              </a:spcAft>
            </a:pPr>
            <a:r>
              <a:rPr lang="hr-HR" altLang="sr-Latn-RS" sz="2400" smtClean="0"/>
              <a:t>Nema primjene poreza na kamate od štednje </a:t>
            </a:r>
          </a:p>
          <a:p>
            <a:pPr>
              <a:spcAft>
                <a:spcPts val="600"/>
              </a:spcAft>
            </a:pPr>
            <a:r>
              <a:rPr lang="hr-HR" altLang="sr-Latn-RS" sz="2400" smtClean="0"/>
              <a:t>Sigurnost ulaganja – iza investicije stoji grad koji jamči za povrat sredstava</a:t>
            </a:r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Plan provedbe</a:t>
            </a:r>
          </a:p>
        </p:txBody>
      </p:sp>
      <p:sp>
        <p:nvSpPr>
          <p:cNvPr id="30723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341438"/>
            <a:ext cx="7993062" cy="3743325"/>
          </a:xfrm>
        </p:spPr>
        <p:txBody>
          <a:bodyPr/>
          <a:lstStyle/>
          <a:p>
            <a:r>
              <a:rPr lang="hr-HR" sz="2400" b="1" dirty="0" smtClean="0"/>
              <a:t>Projekt je podijeljen u pet faza: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Izrada promotivne kampanje (lipanj-kolovoz)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Objava projekta na platformi </a:t>
            </a:r>
            <a:r>
              <a:rPr lang="hr-HR" sz="2400" dirty="0" err="1" smtClean="0"/>
              <a:t>Croenergy.eu</a:t>
            </a:r>
            <a:r>
              <a:rPr lang="hr-HR" sz="2400" dirty="0" smtClean="0"/>
              <a:t> (rujan)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Medijska promocija putem klasičnih medija i društvenih mreža (rujan-studeni)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Završetak kampanje (prosinac)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Realizacija projekta (proljeće 2016.)</a:t>
            </a:r>
          </a:p>
          <a:p>
            <a:pPr>
              <a:buFont typeface="Wingdings" pitchFamily="2" charset="2"/>
              <a:buChar char="Ø"/>
            </a:pPr>
            <a:endParaRPr lang="hr-HR" sz="2400" dirty="0" smtClean="0"/>
          </a:p>
          <a:p>
            <a:pPr marL="400050" lvl="1" indent="0">
              <a:buFontTx/>
              <a:buNone/>
            </a:pPr>
            <a:endParaRPr lang="hr-HR" sz="10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52963"/>
            <a:ext cx="2935288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5288" y="4652963"/>
            <a:ext cx="331787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4"/>
          <p:cNvPicPr>
            <a:picLocks noChangeAspect="1" noChangeArrowheads="1"/>
          </p:cNvPicPr>
          <p:nvPr/>
        </p:nvPicPr>
        <p:blipFill>
          <a:blip r:embed="rId5"/>
          <a:srcRect r="22246"/>
          <a:stretch>
            <a:fillRect/>
          </a:stretch>
        </p:blipFill>
        <p:spPr bwMode="auto">
          <a:xfrm>
            <a:off x="6253163" y="4652963"/>
            <a:ext cx="2890837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58775" y="2636838"/>
            <a:ext cx="8229600" cy="1143000"/>
          </a:xfrm>
        </p:spPr>
        <p:txBody>
          <a:bodyPr/>
          <a:lstStyle/>
          <a:p>
            <a:pPr eaLnBrk="1" hangingPunct="1"/>
            <a:r>
              <a:rPr lang="hr-HR" sz="3500" b="1" smtClean="0">
                <a:solidFill>
                  <a:srgbClr val="C00000"/>
                </a:solidFill>
              </a:rPr>
              <a:t/>
            </a:r>
            <a:br>
              <a:rPr lang="hr-HR" sz="3500" b="1" smtClean="0">
                <a:solidFill>
                  <a:srgbClr val="C00000"/>
                </a:solidFill>
              </a:rPr>
            </a:br>
            <a:r>
              <a:rPr lang="hr-HR" sz="3500" b="1" smtClean="0">
                <a:solidFill>
                  <a:srgbClr val="C00000"/>
                </a:solidFill>
              </a:rPr>
              <a:t/>
            </a:r>
            <a:br>
              <a:rPr lang="hr-HR" sz="3500" b="1" smtClean="0">
                <a:solidFill>
                  <a:srgbClr val="C00000"/>
                </a:solidFill>
              </a:rPr>
            </a:br>
            <a:r>
              <a:rPr lang="hr-HR" sz="3500" b="1" smtClean="0">
                <a:solidFill>
                  <a:srgbClr val="C00000"/>
                </a:solidFill>
              </a:rPr>
              <a:t/>
            </a:r>
            <a:br>
              <a:rPr lang="hr-HR" sz="3500" b="1" smtClean="0">
                <a:solidFill>
                  <a:srgbClr val="C00000"/>
                </a:solidFill>
              </a:rPr>
            </a:br>
            <a:r>
              <a:rPr lang="hr-HR" sz="4500" b="1" smtClean="0">
                <a:solidFill>
                  <a:srgbClr val="C00000"/>
                </a:solidFill>
              </a:rPr>
              <a:t>Hvala na pažnji!</a:t>
            </a:r>
            <a:r>
              <a:rPr lang="hr-HR" b="1" smtClean="0">
                <a:solidFill>
                  <a:srgbClr val="C00000"/>
                </a:solidFill>
              </a:rPr>
              <a:t/>
            </a:r>
            <a:br>
              <a:rPr lang="hr-HR" b="1" smtClean="0">
                <a:solidFill>
                  <a:srgbClr val="C00000"/>
                </a:solidFill>
              </a:rPr>
            </a:br>
            <a:r>
              <a:rPr lang="hr-HR" b="1" smtClean="0">
                <a:solidFill>
                  <a:srgbClr val="C00000"/>
                </a:solidFill>
              </a:rPr>
              <a:t/>
            </a:r>
            <a:br>
              <a:rPr lang="hr-HR" b="1" smtClean="0">
                <a:solidFill>
                  <a:srgbClr val="C00000"/>
                </a:solidFill>
              </a:rPr>
            </a:br>
            <a:r>
              <a:rPr lang="hr-HR" sz="2500" b="1" smtClean="0">
                <a:solidFill>
                  <a:srgbClr val="C00000"/>
                </a:solidFill>
              </a:rPr>
              <a:t/>
            </a:r>
            <a:br>
              <a:rPr lang="hr-HR" sz="2500" b="1" smtClean="0">
                <a:solidFill>
                  <a:srgbClr val="C00000"/>
                </a:solidFill>
              </a:rPr>
            </a:br>
            <a:r>
              <a:rPr lang="hr-HR" b="1" smtClean="0">
                <a:solidFill>
                  <a:srgbClr val="C00000"/>
                </a:solidFill>
              </a:rPr>
              <a:t/>
            </a:r>
            <a:br>
              <a:rPr lang="hr-HR" b="1" smtClean="0">
                <a:solidFill>
                  <a:srgbClr val="C00000"/>
                </a:solidFill>
              </a:rPr>
            </a:br>
            <a:endParaRPr lang="hr-HR" b="1" smtClean="0">
              <a:solidFill>
                <a:srgbClr val="C00000"/>
              </a:solidFill>
            </a:endParaRP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739" y="6072206"/>
            <a:ext cx="1404522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Što je to grupno financiranje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8269287" cy="3527425"/>
          </a:xfrm>
        </p:spPr>
        <p:txBody>
          <a:bodyPr/>
          <a:lstStyle/>
          <a:p>
            <a:r>
              <a:rPr lang="hr-HR" sz="2400" b="1" dirty="0" smtClean="0"/>
              <a:t>Osnovni element grupnog financiranja su: 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Kampanja koju pokreću pojedinci/poduzetnici/javni sektor</a:t>
            </a:r>
          </a:p>
          <a:p>
            <a:pPr>
              <a:buFont typeface="Wingdings" pitchFamily="2" charset="2"/>
              <a:buChar char="Ø"/>
            </a:pPr>
            <a:r>
              <a:rPr lang="hr-HR" sz="2400" dirty="0" smtClean="0"/>
              <a:t>Internet platforma na kojoj se objavljuju kampanje</a:t>
            </a:r>
          </a:p>
          <a:p>
            <a:r>
              <a:rPr lang="hr-HR" sz="2400" dirty="0" smtClean="0"/>
              <a:t>Svaka kampanja ima unaprijed zadani financijski iznos koji joj je potreban za realizaciju ciljeva i vremenski period skupljanja</a:t>
            </a:r>
          </a:p>
          <a:p>
            <a:r>
              <a:rPr lang="hr-HR" sz="2400" dirty="0" smtClean="0"/>
              <a:t>Pokretač kampanje može odlučiti hoće li investiciju pokrenuti ili vratiti novce ako ne postigne zadani financijski cilj</a:t>
            </a:r>
          </a:p>
          <a:p>
            <a:r>
              <a:rPr lang="hr-HR" sz="2400" dirty="0" smtClean="0"/>
              <a:t>Prezentacija i opis kampanje je obavezan i ključan element za uspjeh projekta</a:t>
            </a:r>
          </a:p>
          <a:p>
            <a:pPr>
              <a:spcAft>
                <a:spcPts val="600"/>
              </a:spcAft>
            </a:pP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Modeli financiranja kampanja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557338"/>
            <a:ext cx="8269287" cy="3527425"/>
          </a:xfrm>
        </p:spPr>
        <p:txBody>
          <a:bodyPr/>
          <a:lstStyle/>
          <a:p>
            <a:pPr>
              <a:defRPr/>
            </a:pPr>
            <a:r>
              <a:rPr lang="hr-HR" altLang="sr-Latn-RS" sz="2400" b="1" dirty="0" smtClean="0"/>
              <a:t>Postoje četiri osnovna modela grupnog financiranja: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vi-VN" altLang="sr-Latn-RS" sz="2400" dirty="0" smtClean="0">
                <a:latin typeface="Calibri" panose="020F0502020204030204" pitchFamily="34" charset="0"/>
              </a:rPr>
              <a:t>Darovanj</a:t>
            </a:r>
            <a:r>
              <a:rPr lang="hr-HR" altLang="sr-Latn-RS" sz="2400" dirty="0" smtClean="0"/>
              <a:t>e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400" dirty="0">
                <a:latin typeface="Calibri" panose="020F0502020204030204" pitchFamily="34" charset="0"/>
              </a:rPr>
              <a:t>novca (donacije)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vi-VN" altLang="sr-Latn-RS" sz="2400" dirty="0" smtClean="0">
                <a:latin typeface="Calibri" panose="020F0502020204030204" pitchFamily="34" charset="0"/>
              </a:rPr>
              <a:t>Nagrad</a:t>
            </a:r>
            <a:r>
              <a:rPr lang="hr-HR" altLang="sr-Latn-RS" sz="2400" dirty="0" smtClean="0"/>
              <a:t>e 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(uplate </a:t>
            </a:r>
            <a:r>
              <a:rPr lang="vi-VN" altLang="sr-Latn-RS" sz="2400" dirty="0">
                <a:latin typeface="Calibri" panose="020F0502020204030204" pitchFamily="34" charset="0"/>
              </a:rPr>
              <a:t>novca u zamjenu za neki dar)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vi-VN" altLang="sr-Latn-RS" sz="2400" dirty="0" smtClean="0">
                <a:latin typeface="Calibri" panose="020F0502020204030204" pitchFamily="34" charset="0"/>
              </a:rPr>
              <a:t>Zajmov</a:t>
            </a:r>
            <a:r>
              <a:rPr lang="hr-HR" altLang="sr-Latn-RS" sz="2400" dirty="0" smtClean="0"/>
              <a:t>ni model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400" dirty="0">
                <a:latin typeface="Calibri" panose="020F0502020204030204" pitchFamily="34" charset="0"/>
              </a:rPr>
              <a:t>(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beskamatni </a:t>
            </a:r>
            <a:r>
              <a:rPr lang="vi-VN" altLang="sr-Latn-RS" sz="2400" dirty="0">
                <a:latin typeface="Calibri" panose="020F0502020204030204" pitchFamily="34" charset="0"/>
              </a:rPr>
              <a:t>ili 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kamatni investicijsk</a:t>
            </a:r>
            <a:r>
              <a:rPr lang="hr-HR" altLang="sr-Latn-RS" sz="2400" dirty="0" smtClean="0"/>
              <a:t>i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zajmov</a:t>
            </a:r>
            <a:r>
              <a:rPr lang="hr-HR" altLang="sr-Latn-RS" sz="2400" dirty="0" smtClean="0"/>
              <a:t>i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400" dirty="0">
                <a:latin typeface="Calibri" panose="020F0502020204030204" pitchFamily="34" charset="0"/>
              </a:rPr>
              <a:t>na točno određeno vrijeme)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altLang="sr-Latn-RS" sz="2400" dirty="0" smtClean="0"/>
              <a:t>Model ulaganja u v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lasničk</a:t>
            </a:r>
            <a:r>
              <a:rPr lang="hr-HR" altLang="sr-Latn-RS" sz="2400" dirty="0" smtClean="0"/>
              <a:t>e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udjel</a:t>
            </a:r>
            <a:r>
              <a:rPr lang="hr-HR" altLang="sr-Latn-RS" sz="2400" dirty="0" smtClean="0"/>
              <a:t>e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400" dirty="0">
                <a:latin typeface="Calibri" panose="020F0502020204030204" pitchFamily="34" charset="0"/>
              </a:rPr>
              <a:t>i 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udjel</a:t>
            </a:r>
            <a:r>
              <a:rPr lang="hr-HR" altLang="sr-Latn-RS" sz="2400" dirty="0" smtClean="0"/>
              <a:t>e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 </a:t>
            </a:r>
            <a:r>
              <a:rPr lang="vi-VN" altLang="sr-Latn-RS" sz="2400" dirty="0">
                <a:latin typeface="Calibri" panose="020F0502020204030204" pitchFamily="34" charset="0"/>
              </a:rPr>
              <a:t>u dobiti </a:t>
            </a:r>
            <a:r>
              <a:rPr lang="vi-VN" altLang="sr-Latn-RS" sz="2400" dirty="0" smtClean="0">
                <a:latin typeface="Calibri" panose="020F0502020204030204" pitchFamily="34" charset="0"/>
              </a:rPr>
              <a:t>za </a:t>
            </a:r>
            <a:r>
              <a:rPr lang="vi-VN" altLang="sr-Latn-RS" sz="2400" dirty="0">
                <a:latin typeface="Calibri" panose="020F0502020204030204" pitchFamily="34" charset="0"/>
              </a:rPr>
              <a:t>poduzeća</a:t>
            </a:r>
          </a:p>
          <a:p>
            <a:pPr marL="0" indent="0">
              <a:buFont typeface="Arial" charset="0"/>
              <a:buNone/>
              <a:defRPr/>
            </a:pPr>
            <a:endParaRPr lang="hr-HR" altLang="sr-Latn-RS" sz="1800" dirty="0"/>
          </a:p>
          <a:p>
            <a:pPr>
              <a:defRPr/>
            </a:pPr>
            <a:r>
              <a:rPr lang="hr-HR" altLang="sr-Latn-RS" sz="2400" dirty="0" smtClean="0"/>
              <a:t>Prva dva modela su pokazala najveću popularnost, ali zadnja dva imaju najveći investicijski potencijal za „ozbiljne” projekte</a:t>
            </a:r>
          </a:p>
          <a:p>
            <a:pPr>
              <a:buFont typeface="Wingdings" pitchFamily="2" charset="2"/>
              <a:buChar char="Ø"/>
              <a:defRPr/>
            </a:pPr>
            <a:endParaRPr lang="hr-HR" altLang="sr-Latn-RS" sz="1800" dirty="0" smtClean="0"/>
          </a:p>
          <a:p>
            <a:pPr>
              <a:spcAft>
                <a:spcPts val="600"/>
              </a:spcAft>
              <a:defRPr/>
            </a:pPr>
            <a:endParaRPr lang="hr-HR" altLang="sr-Latn-RS" sz="2400" dirty="0" smtClean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431" y="6036288"/>
            <a:ext cx="1475138" cy="7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Darovanje novca - primjer</a:t>
            </a:r>
          </a:p>
        </p:txBody>
      </p:sp>
      <p:sp>
        <p:nvSpPr>
          <p:cNvPr id="17411" name="Content Placeholder 7"/>
          <p:cNvSpPr>
            <a:spLocks noGrp="1"/>
          </p:cNvSpPr>
          <p:nvPr>
            <p:ph sz="half" idx="1"/>
          </p:nvPr>
        </p:nvSpPr>
        <p:spPr>
          <a:xfrm>
            <a:off x="611188" y="908050"/>
            <a:ext cx="8269287" cy="41767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1800" smtClean="0"/>
          </a:p>
          <a:p>
            <a:pPr>
              <a:spcAft>
                <a:spcPts val="600"/>
              </a:spcAft>
            </a:pPr>
            <a:r>
              <a:rPr lang="hr-HR" sz="2400" smtClean="0"/>
              <a:t>Jednostavni model doniranja novca, obično za neku društveno korisnu i neprofitnu namjenu 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84388"/>
            <a:ext cx="75533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618" y="142852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Darovanje novca uz nagradu - primjer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sz="half" idx="1"/>
          </p:nvPr>
        </p:nvSpPr>
        <p:spPr>
          <a:xfrm>
            <a:off x="611188" y="908050"/>
            <a:ext cx="8269287" cy="41767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1800" smtClean="0"/>
          </a:p>
          <a:p>
            <a:pPr>
              <a:spcAft>
                <a:spcPts val="600"/>
              </a:spcAft>
            </a:pPr>
            <a:r>
              <a:rPr lang="hr-HR" sz="2400" smtClean="0"/>
              <a:t>Doniranje novca vrši se uz zamjenu za neku simboličnu materijalnu ili nematerijalnu nagradu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/>
          <a:srcRect r="2599"/>
          <a:stretch>
            <a:fillRect/>
          </a:stretch>
        </p:blipFill>
        <p:spPr bwMode="auto">
          <a:xfrm>
            <a:off x="0" y="2203450"/>
            <a:ext cx="67833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388" y="2203450"/>
            <a:ext cx="2360612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Zajmovni model - primjer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sz="half" idx="1"/>
          </p:nvPr>
        </p:nvSpPr>
        <p:spPr>
          <a:xfrm>
            <a:off x="611188" y="908050"/>
            <a:ext cx="8424862" cy="417671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1800" smtClean="0"/>
          </a:p>
          <a:p>
            <a:pPr>
              <a:spcAft>
                <a:spcPts val="600"/>
              </a:spcAft>
            </a:pPr>
            <a:r>
              <a:rPr lang="hr-HR" sz="2400" smtClean="0"/>
              <a:t>Kamatni ili beskamatni zajmovi za profitne i neprofitne projekte</a:t>
            </a:r>
          </a:p>
          <a:p>
            <a:pPr>
              <a:spcAft>
                <a:spcPts val="600"/>
              </a:spcAft>
            </a:pPr>
            <a:r>
              <a:rPr lang="hr-HR" sz="2400" smtClean="0"/>
              <a:t>Visina kamatne stope ovisi o rizičnosti i duljini zajma</a:t>
            </a:r>
          </a:p>
          <a:p>
            <a:pPr>
              <a:spcAft>
                <a:spcPts val="600"/>
              </a:spcAft>
            </a:pPr>
            <a:r>
              <a:rPr lang="hr-HR" sz="2400" smtClean="0"/>
              <a:t>U pravilu se radi o malim ulozima i malim projektima</a:t>
            </a:r>
          </a:p>
          <a:p>
            <a:pPr>
              <a:spcAft>
                <a:spcPts val="600"/>
              </a:spcAft>
            </a:pPr>
            <a:r>
              <a:rPr lang="hr-HR" sz="2400" smtClean="0"/>
              <a:t>Nema garancije da će projekt biti uspješan i vratiti sredstva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692525"/>
            <a:ext cx="906938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sz="4000" b="1" smtClean="0">
                <a:solidFill>
                  <a:srgbClr val="C00000"/>
                </a:solidFill>
              </a:rPr>
              <a:t>Model ulaganja u vlasničke udjele - primjer</a:t>
            </a:r>
          </a:p>
        </p:txBody>
      </p:sp>
      <p:sp>
        <p:nvSpPr>
          <p:cNvPr id="20483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8269287" cy="208914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hr-HR" sz="1800" dirty="0" smtClean="0"/>
          </a:p>
          <a:p>
            <a:pPr>
              <a:spcAft>
                <a:spcPts val="600"/>
              </a:spcAft>
            </a:pPr>
            <a:r>
              <a:rPr lang="hr-HR" sz="2400" dirty="0" smtClean="0"/>
              <a:t>Ulaganjem u novi poslovni pothvat radi stjecanja udjela u dobiti</a:t>
            </a:r>
          </a:p>
          <a:p>
            <a:pPr>
              <a:spcAft>
                <a:spcPts val="600"/>
              </a:spcAft>
            </a:pPr>
            <a:r>
              <a:rPr lang="hr-HR" sz="2400" dirty="0" smtClean="0"/>
              <a:t>Moguće realizirati samo za pravne osobe (trgovačka društva) sklapanjem ugovora o tajnom društvu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52836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6312985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hr-HR" sz="4000" b="1" dirty="0" smtClean="0">
                <a:solidFill>
                  <a:srgbClr val="C00000"/>
                </a:solidFill>
              </a:rPr>
              <a:t>Grupna platforma – </a:t>
            </a:r>
            <a:r>
              <a:rPr lang="hr-HR" sz="4000" b="1" dirty="0" err="1" smtClean="0">
                <a:solidFill>
                  <a:srgbClr val="C00000"/>
                </a:solidFill>
              </a:rPr>
              <a:t>Croenergy.eu</a:t>
            </a:r>
            <a:endParaRPr lang="hr-HR" sz="4000" b="1" dirty="0" smtClean="0">
              <a:solidFill>
                <a:srgbClr val="C00000"/>
              </a:solidFill>
            </a:endParaRPr>
          </a:p>
        </p:txBody>
      </p:sp>
      <p:sp>
        <p:nvSpPr>
          <p:cNvPr id="21507" name="Content Placeholder 7"/>
          <p:cNvSpPr>
            <a:spLocks noGrp="1"/>
          </p:cNvSpPr>
          <p:nvPr>
            <p:ph sz="half" idx="1"/>
          </p:nvPr>
        </p:nvSpPr>
        <p:spPr>
          <a:xfrm>
            <a:off x="611188" y="1685939"/>
            <a:ext cx="7993062" cy="3743325"/>
          </a:xfrm>
        </p:spPr>
        <p:txBody>
          <a:bodyPr/>
          <a:lstStyle/>
          <a:p>
            <a:r>
              <a:rPr lang="hr-HR" dirty="0" smtClean="0"/>
              <a:t>Pokrenuta u suradnji REGEA-e i CEDIOR udruge</a:t>
            </a:r>
          </a:p>
          <a:p>
            <a:r>
              <a:rPr lang="hr-HR" dirty="0" smtClean="0"/>
              <a:t>Omogućuje sve modele grupnog financiranja za projekte iz sektora energetike</a:t>
            </a:r>
          </a:p>
          <a:p>
            <a:r>
              <a:rPr lang="hr-HR" dirty="0" smtClean="0"/>
              <a:t>Trenutno u fazi javnog prikupljanja kampanja 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marL="400050" lvl="1" indent="0">
              <a:buFontTx/>
              <a:buNone/>
            </a:pPr>
            <a:endParaRPr lang="hr-HR" sz="10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  <a:p>
            <a:pPr>
              <a:spcAft>
                <a:spcPts val="600"/>
              </a:spcAft>
            </a:pPr>
            <a:endParaRPr lang="hr-HR" sz="2400" dirty="0" smtClean="0"/>
          </a:p>
        </p:txBody>
      </p:sp>
      <p:pic>
        <p:nvPicPr>
          <p:cNvPr id="2150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9900" y="5870575"/>
            <a:ext cx="723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/>
          <a:srcRect t="28371" b="-1152"/>
          <a:stretch>
            <a:fillRect/>
          </a:stretch>
        </p:blipFill>
        <p:spPr bwMode="auto">
          <a:xfrm>
            <a:off x="0" y="3860800"/>
            <a:ext cx="9144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71414"/>
            <a:ext cx="1071538" cy="545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1106</Words>
  <Application>Microsoft Office PowerPoint</Application>
  <PresentationFormat>Prikaz na zaslonu (4:3)</PresentationFormat>
  <Paragraphs>117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Grupno financiranje (engl. Crowdfunding) na primjeru javnih projekata</vt:lpstr>
      <vt:lpstr>Što je to grupno financiranje</vt:lpstr>
      <vt:lpstr>Što je to grupno financiranje</vt:lpstr>
      <vt:lpstr>Modeli financiranja kampanja</vt:lpstr>
      <vt:lpstr>Darovanje novca - primjer</vt:lpstr>
      <vt:lpstr>Darovanje novca uz nagradu - primjer</vt:lpstr>
      <vt:lpstr>Zajmovni model - primjer</vt:lpstr>
      <vt:lpstr>Model ulaganja u vlasničke udjele - primjer</vt:lpstr>
      <vt:lpstr>Grupna platforma – Croenergy.eu</vt:lpstr>
      <vt:lpstr>Prednosti i nedostaci</vt:lpstr>
      <vt:lpstr>Prednosti i nedostaci</vt:lpstr>
      <vt:lpstr>PowerPointova prezentacija</vt:lpstr>
      <vt:lpstr>Projekt obnove vrtića u Pregradi</vt:lpstr>
      <vt:lpstr>PowerPointova prezentacija</vt:lpstr>
      <vt:lpstr>PowerPointova prezentacija</vt:lpstr>
      <vt:lpstr>DV “Naša radost” Pregrada</vt:lpstr>
      <vt:lpstr>DV “Naša radost” Pregrada</vt:lpstr>
      <vt:lpstr>Projekt obnove vrtića u Pregradi</vt:lpstr>
      <vt:lpstr>Radovi, događanja, aktivnosti….</vt:lpstr>
      <vt:lpstr>Financijska konstrukcija projekta</vt:lpstr>
      <vt:lpstr>Usporedba troškova financiranja </vt:lpstr>
      <vt:lpstr>Projekt obnove vrtića u Pregradi</vt:lpstr>
      <vt:lpstr>Prednosti za investitore - građane</vt:lpstr>
      <vt:lpstr>Plan provedbe</vt:lpstr>
      <vt:lpstr>   Hvala na pažnji!   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Julije</dc:creator>
  <cp:lastModifiedBy>Marko Vešligaj</cp:lastModifiedBy>
  <cp:revision>435</cp:revision>
  <dcterms:created xsi:type="dcterms:W3CDTF">2008-02-24T19:15:25Z</dcterms:created>
  <dcterms:modified xsi:type="dcterms:W3CDTF">2015-07-09T16:50:59Z</dcterms:modified>
</cp:coreProperties>
</file>