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0639" marR="40639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1pPr>
    <a:lvl2pPr marL="40639" marR="40639" indent="3429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2pPr>
    <a:lvl3pPr marL="40639" marR="40639" indent="685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3pPr>
    <a:lvl4pPr marL="40639" marR="40639" indent="10287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4pPr>
    <a:lvl5pPr marL="40639" marR="40639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5pPr>
    <a:lvl6pPr marL="40639" marR="40639" indent="17145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6pPr>
    <a:lvl7pPr marL="40639" marR="40639" indent="2057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7pPr>
    <a:lvl8pPr marL="40639" marR="40639" indent="24003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8pPr>
    <a:lvl9pPr marL="40639" marR="40639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56533A"/>
        </a:solidFill>
        <a:effectLst/>
        <a:uFill>
          <a:solidFill>
            <a:srgbClr val="56533A"/>
          </a:solidFill>
        </a:uFill>
        <a:latin typeface="+mn-lt"/>
        <a:ea typeface="+mn-ea"/>
        <a:cs typeface="+mn-cs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363636"/>
        </a:fontRef>
        <a:srgbClr val="363636"/>
      </a:tcTxStyle>
      <a:tcStyle>
        <a:tcBdr>
          <a:left>
            <a:ln w="28575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28575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28575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363636"/>
        </a:fontRef>
        <a:srgbClr val="363636"/>
      </a:tcTxStyle>
      <a:tcStyle>
        <a:tcBdr>
          <a:left>
            <a:ln w="28575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28575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28575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363636"/>
        </a:fontRef>
        <a:srgbClr val="363636"/>
      </a:tcTxStyle>
      <a:tcStyle>
        <a:tcBdr>
          <a:left>
            <a:ln w="28575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28575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28575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363636"/>
        </a:fontRef>
        <a:srgbClr val="363636"/>
      </a:tcTxStyle>
      <a:tcStyle>
        <a:tcBdr>
          <a:left>
            <a:ln w="28575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12700" cap="flat">
              <a:solidFill>
                <a:srgbClr val="363636"/>
              </a:solidFill>
              <a:prstDash val="solid"/>
              <a:miter lim="400000"/>
            </a:ln>
          </a:top>
          <a:bottom>
            <a:ln w="28575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63636"/>
        </a:fontRef>
        <a:srgbClr val="363636"/>
      </a:tcTxStyle>
      <a:tcStyle>
        <a:tcBdr>
          <a:left>
            <a:ln w="12700" cap="flat">
              <a:solidFill>
                <a:srgbClr val="363636"/>
              </a:solidFill>
              <a:prstDash val="solid"/>
              <a:miter lim="400000"/>
            </a:ln>
          </a:left>
          <a:right>
            <a:ln w="12700" cap="flat">
              <a:solidFill>
                <a:srgbClr val="363636"/>
              </a:solidFill>
              <a:prstDash val="solid"/>
              <a:miter lim="400000"/>
            </a:ln>
          </a:right>
          <a:top>
            <a:ln w="28575" cap="flat">
              <a:solidFill>
                <a:srgbClr val="363636"/>
              </a:solidFill>
              <a:prstDash val="solid"/>
              <a:miter lim="400000"/>
            </a:ln>
          </a:top>
          <a:bottom>
            <a:ln w="12700" cap="flat">
              <a:solidFill>
                <a:srgbClr val="363636"/>
              </a:solidFill>
              <a:prstDash val="solid"/>
              <a:miter lim="400000"/>
            </a:ln>
          </a:bottom>
          <a:insideH>
            <a:ln w="12700" cap="flat">
              <a:solidFill>
                <a:srgbClr val="363636"/>
              </a:solidFill>
              <a:prstDash val="solid"/>
              <a:miter lim="400000"/>
            </a:ln>
          </a:insideH>
          <a:insideV>
            <a:ln w="12700" cap="flat">
              <a:solidFill>
                <a:srgbClr val="363636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/>
    <p:restoredTop sz="90865"/>
  </p:normalViewPr>
  <p:slideViewPr>
    <p:cSldViewPr snapToGrid="0" snapToObjects="1">
      <p:cViewPr>
        <p:scale>
          <a:sx n="56" d="100"/>
          <a:sy n="56" d="100"/>
        </p:scale>
        <p:origin x="10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9608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4800600"/>
            <a:ext cx="4635500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22300" y="0"/>
            <a:ext cx="5880100" cy="4673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half" idx="1"/>
          </p:nvPr>
        </p:nvSpPr>
        <p:spPr>
          <a:xfrm>
            <a:off x="622300" y="5181600"/>
            <a:ext cx="5880100" cy="4572000"/>
          </a:xfrm>
          <a:prstGeom prst="rect">
            <a:avLst/>
          </a:prstGeom>
        </p:spPr>
        <p:txBody>
          <a:bodyPr/>
          <a:lstStyle>
            <a:lvl1pPr marL="341309" indent="-341309" algn="ctr">
              <a:spcBef>
                <a:spcPts val="0"/>
              </a:spcBef>
              <a:buClrTx/>
              <a:buSzTx/>
              <a:buFontTx/>
              <a:buNone/>
              <a:defRPr sz="3800"/>
            </a:lvl1pPr>
            <a:lvl2pPr marL="741359" indent="-284162" algn="ctr">
              <a:spcBef>
                <a:spcPts val="0"/>
              </a:spcBef>
              <a:buClrTx/>
              <a:buSzTx/>
              <a:buFontTx/>
              <a:buNone/>
              <a:defRPr sz="3800"/>
            </a:lvl2pPr>
            <a:lvl3pPr marL="1141409" indent="-227012" algn="ctr">
              <a:spcBef>
                <a:spcPts val="0"/>
              </a:spcBef>
              <a:buClrTx/>
              <a:buSzTx/>
              <a:buFontTx/>
              <a:buNone/>
              <a:defRPr sz="3800"/>
            </a:lvl3pPr>
            <a:lvl4pPr marL="1598609" indent="-227012" algn="ctr">
              <a:spcBef>
                <a:spcPts val="0"/>
              </a:spcBef>
              <a:buClrTx/>
              <a:buSzTx/>
              <a:buFontTx/>
              <a:buNone/>
              <a:defRPr sz="3800"/>
            </a:lvl4pPr>
            <a:lvl5pPr marL="2055809" indent="-227012" algn="ctr">
              <a:spcBef>
                <a:spcPts val="0"/>
              </a:spcBef>
              <a:buClrTx/>
              <a:buSzTx/>
              <a:buFont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ffice Theme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9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47700" y="257175"/>
            <a:ext cx="11709400" cy="939800"/>
          </a:xfrm>
          <a:prstGeom prst="rect">
            <a:avLst/>
          </a:prstGeom>
          <a:effectLst/>
        </p:spPr>
        <p:txBody>
          <a:bodyPr lIns="63500" tIns="63500" rIns="63500" bIns="63500"/>
          <a:lstStyle>
            <a:lvl1pPr marL="66545" marR="66545" defTabSz="649287"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647700" y="1536700"/>
            <a:ext cx="11709400" cy="7594600"/>
          </a:xfrm>
          <a:prstGeom prst="rect">
            <a:avLst/>
          </a:prstGeom>
          <a:effectLst/>
        </p:spPr>
        <p:txBody>
          <a:bodyPr lIns="63500" tIns="63500" rIns="63500" bIns="63500"/>
          <a:lstStyle>
            <a:lvl1pPr marL="553908" marR="66545" indent="-487362" defTabSz="649287">
              <a:spcBef>
                <a:spcPts val="1100"/>
              </a:spcBef>
              <a:buClrTx/>
              <a:buSzPct val="100000"/>
              <a:buFontTx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  <a:lvl2pPr marL="1122233" marR="66545" indent="-404812" defTabSz="649287">
              <a:spcBef>
                <a:spcPts val="900"/>
              </a:spcBef>
              <a:buClrTx/>
              <a:buSzPct val="100000"/>
              <a:buFontTx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2pPr>
            <a:lvl3pPr marL="1690557" marR="66545" indent="-323849" defTabSz="649287">
              <a:spcBef>
                <a:spcPts val="800"/>
              </a:spcBef>
              <a:buClrTx/>
              <a:buSzPct val="100000"/>
              <a:buFontTx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3pPr>
            <a:lvl4pPr marL="2341433" marR="66545" indent="-323850" defTabSz="649287">
              <a:spcBef>
                <a:spcPts val="700"/>
              </a:spcBef>
              <a:buClrTx/>
              <a:buSzPct val="100000"/>
              <a:buFontTx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4pPr>
            <a:lvl5pPr marL="2992308" marR="66545" indent="-323850" defTabSz="649287">
              <a:spcBef>
                <a:spcPts val="700"/>
              </a:spcBef>
              <a:buClrTx/>
              <a:buSzPct val="100000"/>
              <a:buFontTx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10661968" y="9109868"/>
            <a:ext cx="350203" cy="381001"/>
          </a:xfrm>
          <a:prstGeom prst="rect">
            <a:avLst/>
          </a:prstGeom>
        </p:spPr>
        <p:txBody>
          <a:bodyPr lIns="63500" tIns="63500" rIns="63500" bIns="63500" anchor="ctr"/>
          <a:lstStyle>
            <a:lvl1pPr>
              <a:defRPr sz="1700">
                <a:solidFill>
                  <a:srgbClr val="9B9B9B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9B9B9B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-1" y="314006"/>
            <a:ext cx="13004802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defTabSz="1300480">
              <a:defRPr sz="2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-1" y="-1"/>
            <a:ext cx="13004802" cy="520193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defTabSz="1300480">
              <a:defRPr sz="2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975359" y="1950719"/>
            <a:ext cx="11162455" cy="2740944"/>
          </a:xfrm>
          <a:prstGeom prst="rect">
            <a:avLst/>
          </a:prstGeom>
          <a:effectLst/>
        </p:spPr>
        <p:txBody>
          <a:bodyPr lIns="65023" tIns="65023" rIns="65023" bIns="65023" anchor="b">
            <a:normAutofit/>
          </a:bodyPr>
          <a:lstStyle>
            <a:lvl1pPr algn="l" defTabSz="1300480">
              <a:defRPr sz="7600" cap="all" spc="-140">
                <a:solidFill>
                  <a:srgbClr val="775F55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75359" y="4985173"/>
            <a:ext cx="9103362" cy="2492588"/>
          </a:xfrm>
          <a:prstGeom prst="rect">
            <a:avLst/>
          </a:prstGeom>
          <a:effectLst/>
        </p:spPr>
        <p:txBody>
          <a:bodyPr lIns="65023" tIns="65023" rIns="65023" bIns="65023">
            <a:normAutofit/>
          </a:bodyPr>
          <a:lstStyle>
            <a:lvl1pPr marL="0" indent="0" defTabSz="1300480">
              <a:spcBef>
                <a:spcPts val="800"/>
              </a:spcBef>
              <a:buClrTx/>
              <a:buSzTx/>
              <a:buFontTx/>
              <a:buNone/>
              <a:defRPr sz="3400"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indent="457200" defTabSz="1300480">
              <a:spcBef>
                <a:spcPts val="800"/>
              </a:spcBef>
              <a:buClrTx/>
              <a:buSzTx/>
              <a:buFontTx/>
              <a:buNone/>
              <a:defRPr sz="3400"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indent="914400" defTabSz="1300480">
              <a:spcBef>
                <a:spcPts val="800"/>
              </a:spcBef>
              <a:buClrTx/>
              <a:buSzTx/>
              <a:buFontTx/>
              <a:buNone/>
              <a:defRPr sz="3400"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indent="1371600" defTabSz="1300480">
              <a:spcBef>
                <a:spcPts val="800"/>
              </a:spcBef>
              <a:buClrTx/>
              <a:buSzTx/>
              <a:buFontTx/>
              <a:buNone/>
              <a:defRPr sz="3400"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indent="1828800" defTabSz="1300480">
              <a:spcBef>
                <a:spcPts val="800"/>
              </a:spcBef>
              <a:buClrTx/>
              <a:buSzTx/>
              <a:buFontTx/>
              <a:buNone/>
              <a:defRPr sz="3400">
                <a:solidFill>
                  <a:srgbClr val="40404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/>
          <p:nvPr/>
        </p:nvSpPr>
        <p:spPr>
          <a:xfrm>
            <a:off x="975359" y="4833450"/>
            <a:ext cx="11162455" cy="2260"/>
          </a:xfrm>
          <a:prstGeom prst="line">
            <a:avLst/>
          </a:prstGeom>
          <a:ln w="25400">
            <a:solidFill>
              <a:srgbClr val="775F55"/>
            </a:solidFill>
          </a:ln>
        </p:spPr>
        <p:txBody>
          <a:bodyPr lIns="65023" tIns="65023" rIns="65023" bIns="65023"/>
          <a:lstStyle/>
          <a:p>
            <a:pPr marL="0" marR="0" algn="l" defTabSz="1300480"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0837333" y="65461"/>
            <a:ext cx="397022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sz="1800" b="1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1" y="314006"/>
            <a:ext cx="13004802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defTabSz="1300480">
              <a:defRPr sz="2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-1" y="-1"/>
            <a:ext cx="13004802" cy="520193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defTabSz="1300480">
              <a:defRPr sz="2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650239" y="758613"/>
            <a:ext cx="11704322" cy="1408854"/>
          </a:xfrm>
          <a:prstGeom prst="rect">
            <a:avLst/>
          </a:prstGeom>
          <a:effectLst/>
        </p:spPr>
        <p:txBody>
          <a:bodyPr lIns="65023" tIns="65023" rIns="65023" bIns="65023">
            <a:normAutofit/>
          </a:bodyPr>
          <a:lstStyle>
            <a:lvl1pPr algn="l" defTabSz="1300480">
              <a:defRPr sz="5600" spc="-140">
                <a:solidFill>
                  <a:srgbClr val="775F55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935895"/>
          </a:xfrm>
          <a:prstGeom prst="rect">
            <a:avLst/>
          </a:prstGeom>
          <a:effectLst/>
        </p:spPr>
        <p:txBody>
          <a:bodyPr lIns="65023" tIns="65023" rIns="65023" bIns="65023">
            <a:normAutofit/>
          </a:bodyPr>
          <a:lstStyle>
            <a:lvl1pPr marL="259079" indent="-259079" defTabSz="1300480">
              <a:spcBef>
                <a:spcPts val="800"/>
              </a:spcBef>
              <a:buClr>
                <a:srgbClr val="94B6D2"/>
              </a:buClr>
              <a:buSzPct val="85000"/>
              <a:buFont typeface="Arial"/>
              <a:defRPr sz="3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585216" indent="-310896" defTabSz="1300480">
              <a:spcBef>
                <a:spcPts val="800"/>
              </a:spcBef>
              <a:buClr>
                <a:srgbClr val="94B6D2"/>
              </a:buClr>
              <a:buSzPct val="85000"/>
              <a:buFont typeface="Arial"/>
              <a:defRPr sz="3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894080" indent="-345440" defTabSz="1300480">
              <a:spcBef>
                <a:spcPts val="800"/>
              </a:spcBef>
              <a:buClr>
                <a:srgbClr val="94B6D2"/>
              </a:buClr>
              <a:buSzPct val="90000"/>
              <a:buFont typeface="Arial"/>
              <a:defRPr sz="3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211579" indent="-388619" defTabSz="1300480">
              <a:spcBef>
                <a:spcPts val="800"/>
              </a:spcBef>
              <a:buClr>
                <a:srgbClr val="94B6D2"/>
              </a:buClr>
              <a:buSzPct val="100000"/>
              <a:buFont typeface="Arial"/>
              <a:defRPr sz="3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384662" indent="-333102" defTabSz="1300480">
              <a:spcBef>
                <a:spcPts val="800"/>
              </a:spcBef>
              <a:buClr>
                <a:srgbClr val="94B6D2"/>
              </a:buClr>
              <a:buSzPct val="100000"/>
              <a:buFont typeface="Arial"/>
              <a:defRPr sz="3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10837333" y="65461"/>
            <a:ext cx="397022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sz="1800" b="1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270000" y="359299"/>
            <a:ext cx="10464800" cy="205000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half" idx="1"/>
          </p:nvPr>
        </p:nvSpPr>
        <p:spPr>
          <a:xfrm>
            <a:off x="1270000" y="2409301"/>
            <a:ext cx="4914900" cy="6509798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0" y="359299"/>
            <a:ext cx="10464800" cy="205000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7518400" y="2409301"/>
            <a:ext cx="4216400" cy="6509798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00" y="393700"/>
            <a:ext cx="10464800" cy="1981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270000" y="914400"/>
            <a:ext cx="10464800" cy="7924800"/>
          </a:xfrm>
          <a:prstGeom prst="rect">
            <a:avLst/>
          </a:prstGeom>
        </p:spPr>
        <p:txBody>
          <a:bodyPr anchor="ctr"/>
          <a:lstStyle>
            <a:lvl1pPr marL="611184" indent="-374650">
              <a:spcBef>
                <a:spcPts val="5800"/>
              </a:spcBef>
              <a:defRPr sz="3800"/>
            </a:lvl1pPr>
            <a:lvl2pPr marL="1123946" indent="-374649">
              <a:spcBef>
                <a:spcPts val="5800"/>
              </a:spcBef>
              <a:defRPr sz="3800"/>
            </a:lvl2pPr>
            <a:lvl3pPr marL="1644647" indent="-374650">
              <a:spcBef>
                <a:spcPts val="5800"/>
              </a:spcBef>
              <a:defRPr sz="3800"/>
            </a:lvl3pPr>
            <a:lvl4pPr marL="2165347" indent="-374650">
              <a:spcBef>
                <a:spcPts val="5800"/>
              </a:spcBef>
              <a:defRPr sz="3800"/>
            </a:lvl4pPr>
            <a:lvl5pPr marL="2686047" indent="-374650">
              <a:spcBef>
                <a:spcPts val="58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270000" y="359299"/>
            <a:ext cx="10464800" cy="205000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1270000" y="2409301"/>
            <a:ext cx="4914900" cy="6509798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3683000"/>
            <a:ext cx="10464800" cy="2387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1270000" y="7264400"/>
            <a:ext cx="10464800" cy="1981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79400"/>
            <a:ext cx="10464800" cy="2209800"/>
          </a:xfrm>
          <a:prstGeom prst="rect">
            <a:avLst/>
          </a:prstGeom>
          <a:ln w="12700">
            <a:miter lim="400000"/>
          </a:ln>
          <a:effectLst>
            <a:outerShdw blurRad="25400" dist="25400" dir="2700000" rotWithShape="0">
              <a:srgbClr val="E4E4E4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489200"/>
            <a:ext cx="10464800" cy="7264400"/>
          </a:xfrm>
          <a:prstGeom prst="rect">
            <a:avLst/>
          </a:prstGeom>
          <a:ln w="12700">
            <a:miter lim="400000"/>
          </a:ln>
          <a:effectLst>
            <a:outerShdw blurRad="25400" dist="25400" dir="2700000" rotWithShape="0">
              <a:srgbClr val="E4E4E4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09984" y="9283700"/>
            <a:ext cx="584836" cy="685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defTabSz="5842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9pPr>
    </p:titleStyle>
    <p:bodyStyle>
      <a:lvl1pPr marL="579434" marR="0" indent="-34290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1pPr>
      <a:lvl2pPr marL="10906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2pPr>
      <a:lvl3pPr marL="16113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3pPr>
      <a:lvl4pPr marL="21320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4pPr>
      <a:lvl5pPr marL="26527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5pPr>
      <a:lvl6pPr marL="26527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6pPr>
      <a:lvl7pPr marL="26527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7pPr>
      <a:lvl8pPr marL="26527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8pPr>
      <a:lvl9pPr marL="2652709" marR="0" indent="-341312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363636"/>
        </a:buClr>
        <a:buSzPct val="125000"/>
        <a:buFont typeface="Hoefler Text"/>
        <a:buChar char="•"/>
        <a:tabLst/>
        <a:defRPr sz="3100" b="0" i="0" u="none" strike="noStrike" cap="none" spc="0" baseline="0">
          <a:ln>
            <a:noFill/>
          </a:ln>
          <a:solidFill>
            <a:srgbClr val="363636"/>
          </a:solidFill>
          <a:uFill>
            <a:solidFill>
              <a:srgbClr val="363636"/>
            </a:solidFill>
          </a:uFill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6533A"/>
            </a:solidFill>
          </a:u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13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1562100" y="2046630"/>
            <a:ext cx="9867900" cy="6139557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r>
              <a:rPr dirty="0"/>
              <a:t>REFORMA LOKALNE I PODRUČNE (REGIONALNE) SAMOUPRAVE 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Zagreb, </a:t>
            </a:r>
            <a:r>
              <a:rPr lang="hr-HR" dirty="0" smtClean="0"/>
              <a:t>17. </a:t>
            </a:r>
            <a:r>
              <a:rPr dirty="0" smtClean="0"/>
              <a:t>svibnj</a:t>
            </a:r>
            <a:r>
              <a:rPr lang="hr-HR" dirty="0" smtClean="0"/>
              <a:t>a</a:t>
            </a:r>
            <a:r>
              <a:rPr dirty="0" smtClean="0"/>
              <a:t> </a:t>
            </a:r>
            <a:r>
              <a:rPr dirty="0"/>
              <a:t>2016.</a:t>
            </a:r>
          </a:p>
        </p:txBody>
      </p:sp>
      <p:pic>
        <p:nvPicPr>
          <p:cNvPr id="13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9700" y="6553200"/>
            <a:ext cx="3619500" cy="2882900"/>
          </a:xfrm>
          <a:prstGeom prst="rect">
            <a:avLst/>
          </a:prstGeom>
          <a:ln w="25400"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4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647700" y="3581713"/>
            <a:ext cx="11709401" cy="1425641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KONCEPT REFORME LOKALNE I PODRUČNE (REGIONALNE) SAMOUPRAVE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4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1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rPr lang="hr-HR" dirty="0" smtClean="0"/>
              <a:t>FRAGMENTIRANI </a:t>
            </a:r>
            <a:r>
              <a:rPr dirty="0" smtClean="0"/>
              <a:t>I </a:t>
            </a:r>
            <a:r>
              <a:rPr dirty="0"/>
              <a:t>HOLISTIČKI PRISTUP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647700" y="1625600"/>
            <a:ext cx="11709400" cy="7594600"/>
          </a:xfrm>
          <a:prstGeom prst="rect">
            <a:avLst/>
          </a:prstGeom>
        </p:spPr>
        <p:txBody>
          <a:bodyPr/>
          <a:lstStyle/>
          <a:p>
            <a:pPr marL="0" marR="0" lvl="2" indent="457200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rPr lang="hr-HR" dirty="0" smtClean="0"/>
              <a:t>FRAGMENTIRANI </a:t>
            </a:r>
            <a:r>
              <a:rPr dirty="0" smtClean="0"/>
              <a:t>PRISTUP </a:t>
            </a:r>
            <a:r>
              <a:rPr dirty="0"/>
              <a:t>REFORMI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jednostavan i brz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 smtClean="0"/>
              <a:t>formaliziran </a:t>
            </a:r>
            <a:r>
              <a:rPr dirty="0"/>
              <a:t>(uglavnom usmjeren na promjene propisa)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ciljevi su formalno definirani (“reforma radi reforme”)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temeljen na parcijalnim (političkim, statusnim) interesima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nije participativan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u konačnici neučinkovit</a:t>
            </a:r>
            <a:endParaRPr sz="2800" dirty="0"/>
          </a:p>
          <a:p>
            <a:pPr marL="800100" marR="0" lvl="2" indent="-25146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endParaRPr sz="2800" dirty="0"/>
          </a:p>
          <a:p>
            <a:pPr marL="0" marR="0" lvl="2" indent="457200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rPr dirty="0"/>
              <a:t>HOLISTIČKI PRISTUP REFORMI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uzima u obzir dimenzije sustava i njihovu međovisnost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uzima u obzir interakciju sustava s okolinom (kontekst)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jasno utvrđeni ciljevi, participativan, razrađen u fazama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vodi računa o dugoročnoj održivosti rješenja</a:t>
            </a:r>
          </a:p>
          <a:p>
            <a:pPr marL="800100" marR="0" lvl="2" indent="-251460" algn="just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zahtjeva primjenu različitih instrumenata (mjera) - pravnih, organizacijskih, tehničkih, financijskih - kao i razvoj ljudskih potencijala na središnjoj i lokalnoj razini.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DIMENZIJE LOKALNE SAMOUPRAVE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647700" y="1625600"/>
            <a:ext cx="11709400" cy="7594600"/>
          </a:xfrm>
          <a:prstGeom prst="rect">
            <a:avLst/>
          </a:prstGeom>
        </p:spPr>
        <p:txBody>
          <a:bodyPr/>
          <a:lstStyle/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t>Politička dimenzija </a:t>
            </a:r>
          </a:p>
          <a:p>
            <a:pPr marL="823041" marR="0" lvl="4" indent="-264241" algn="just" defTabSz="1300480">
              <a:spcBef>
                <a:spcPts val="500"/>
              </a:spcBef>
              <a:buClr>
                <a:srgbClr val="363636"/>
              </a:buClr>
              <a:buSzPct val="125000"/>
              <a:buFont typeface="Hoefler Text"/>
              <a:buChar char="•"/>
              <a:defRPr sz="2200" i="1">
                <a:uFillTx/>
              </a:defRPr>
            </a:pPr>
            <a:r>
              <a:t>temeljna načela lokalne samouprave, politička autonomiju, lokalna politička struktura, lokalni izbori, drugi oblici sudjelovanja javnosti u lokalnim demokratskim procesima</a:t>
            </a:r>
          </a:p>
          <a:p>
            <a:pPr marL="0" marR="0" lvl="4" indent="914400" algn="just" defTabSz="1300480">
              <a:spcBef>
                <a:spcPts val="500"/>
              </a:spcBef>
              <a:buSzTx/>
              <a:buNone/>
              <a:defRPr sz="1800" i="1">
                <a:uFillTx/>
              </a:defRPr>
            </a:pPr>
            <a:endParaRPr/>
          </a:p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t>Teritorijalna dimenzija</a:t>
            </a:r>
          </a:p>
          <a:p>
            <a:pPr marL="823041" marR="0" lvl="3" indent="-264241" algn="just" defTabSz="1300480">
              <a:spcBef>
                <a:spcPts val="500"/>
              </a:spcBef>
              <a:buClr>
                <a:srgbClr val="363636"/>
              </a:buClr>
              <a:buSzPct val="125000"/>
              <a:buFont typeface="Hoefler Text"/>
              <a:buChar char="•"/>
              <a:defRPr sz="2200" i="1">
                <a:uFillTx/>
              </a:defRPr>
            </a:pPr>
            <a:r>
              <a:t>upravno-teritorijalna podjela, razine organizacije lokalne i područne (regionalne) samouprave</a:t>
            </a:r>
          </a:p>
          <a:p>
            <a:pPr marL="0" marR="0" lvl="3" indent="685800" algn="just" defTabSz="1300480">
              <a:spcBef>
                <a:spcPts val="500"/>
              </a:spcBef>
              <a:buSzTx/>
              <a:buNone/>
              <a:defRPr sz="1800" i="1">
                <a:uFillTx/>
              </a:defRPr>
            </a:pPr>
            <a:endParaRPr/>
          </a:p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t>Organizacijska dimenzija</a:t>
            </a:r>
          </a:p>
          <a:p>
            <a:pPr marL="950041" marR="0" lvl="2" indent="-264241" algn="just" defTabSz="1300480">
              <a:spcBef>
                <a:spcPts val="500"/>
              </a:spcBef>
              <a:buClr>
                <a:srgbClr val="363636"/>
              </a:buClr>
              <a:buSzPct val="125000"/>
              <a:buFont typeface="Hoefler Text"/>
              <a:defRPr sz="2200" i="1">
                <a:uFillTx/>
              </a:defRPr>
            </a:pPr>
            <a:r>
              <a:t>tijela lokalne i područne (regionalne) samouprave, unutarnja organizacija, odnosi s višim razinama vlasti - praćenje rada (nadzora), koordinacija i podrške rada</a:t>
            </a:r>
          </a:p>
          <a:p>
            <a:pPr marL="0" marR="0" lvl="2" indent="457200" algn="just" defTabSz="1300480">
              <a:spcBef>
                <a:spcPts val="500"/>
              </a:spcBef>
              <a:buSzTx/>
              <a:buNone/>
              <a:defRPr sz="1800" i="1">
                <a:uFillTx/>
              </a:defRPr>
            </a:pPr>
            <a:endParaRPr/>
          </a:p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t>Funkcionalna dimenzija </a:t>
            </a:r>
          </a:p>
          <a:p>
            <a:pPr marL="823041" marR="0" lvl="2" indent="-264241" algn="just" defTabSz="1300480">
              <a:spcBef>
                <a:spcPts val="500"/>
              </a:spcBef>
              <a:buClr>
                <a:srgbClr val="363636"/>
              </a:buClr>
              <a:buSzPct val="125000"/>
              <a:buFont typeface="Hoefler Text"/>
              <a:defRPr sz="2200" i="1">
                <a:uFillTx/>
              </a:defRPr>
            </a:pPr>
            <a:r>
              <a:t>opća načela za podjelu nadležnosti, specifična podjela funkcija i zadataka, primjena utvrđenih  standarda cijene i kvalitete javnih usluga</a:t>
            </a:r>
          </a:p>
          <a:p>
            <a:pPr marL="0" marR="0" lvl="2" indent="457200" algn="just" defTabSz="1300480">
              <a:spcBef>
                <a:spcPts val="500"/>
              </a:spcBef>
              <a:buSzTx/>
              <a:buNone/>
              <a:defRPr sz="1800" i="1">
                <a:uFillTx/>
              </a:defRPr>
            </a:pPr>
            <a:endParaRPr/>
          </a:p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t>Financijska dimenzija</a:t>
            </a:r>
          </a:p>
          <a:p>
            <a:pPr marL="823041" marR="0" lvl="2" indent="-264241" algn="just" defTabSz="1300480">
              <a:spcBef>
                <a:spcPts val="500"/>
              </a:spcBef>
              <a:buClr>
                <a:srgbClr val="363636"/>
              </a:buClr>
              <a:buSzPct val="125000"/>
              <a:buFont typeface="Hoefler Text"/>
              <a:defRPr sz="2200" i="1">
                <a:uFillTx/>
              </a:defRPr>
            </a:pPr>
            <a:r>
              <a:t>izvori financiranja, instrumenti prikupljanja i raspodjele lokalnih prihoda, transferi i  financijska podršku u obavljanju decentraliziranih poslova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5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KONTEKST REFORME (OKOLINA)</a:t>
            </a:r>
          </a:p>
        </p:txBody>
      </p:sp>
      <p:pic>
        <p:nvPicPr>
          <p:cNvPr id="259" name="KONTEKS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0543" y="1590965"/>
            <a:ext cx="10023714" cy="7302154"/>
          </a:xfrm>
          <a:prstGeom prst="rect">
            <a:avLst/>
          </a:prstGeom>
          <a:ln w="25400"/>
          <a:effectLst>
            <a:reflection stA="7796" endPos="40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6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CILJ I SADRŽAJ REFORME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647700" y="1625600"/>
            <a:ext cx="11709400" cy="7921504"/>
          </a:xfrm>
          <a:prstGeom prst="rect">
            <a:avLst/>
          </a:prstGeom>
        </p:spPr>
        <p:txBody>
          <a:bodyPr/>
          <a:lstStyle/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t>CILJ REFORME (u kontekstu cjelovite reforme javne uprave)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racionalnija, kvalitetnija i učinkovitija uprava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povećana dostupnost, brzina i kvaliteta usluga</a:t>
            </a:r>
            <a:endParaRPr sz="2800"/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endParaRPr sz="2800"/>
          </a:p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t>SADRŽAJ REFORME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jačanje administrativnih i financijskih kapaciteta JLP(R)S;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jačanje autonomije JLP(R)S u planiranju, financiranju i pružanju javnih usluga na lokalnoj razini;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širenje nadležnosti JLP(R)S (decentralizacija) i stvaranje preduvjeta za daljnji prijenos poslova a središnje državne razine na razinu JLP(R)S;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smanjenje troškova funkcioniranja lokalne administracije;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povećanje racionalnosti u distribuciji sredstava iz državnog proračuna;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unaprjeđenje suradnje i koordinacije u planiranju i provedbi projekata od lokalnog i regionalnog značaja;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unaprjeđenje zakonitosti i transparentnosti rada;</a:t>
            </a:r>
          </a:p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t>jačanje lokalne demokracije i povećana građanska participacija u donošenju odluka na lokalnoj razini.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6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CILJ I SADRŽAJ REFORME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647700" y="1625600"/>
            <a:ext cx="11709400" cy="7899400"/>
          </a:xfrm>
          <a:prstGeom prst="rect">
            <a:avLst/>
          </a:prstGeom>
        </p:spPr>
        <p:txBody>
          <a:bodyPr/>
          <a:lstStyle/>
          <a:p>
            <a:pPr marL="800100" marR="0" lvl="2" indent="-251460" algn="just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endParaRPr dirty="0"/>
          </a:p>
          <a:p>
            <a:pPr marL="0" marR="0" lvl="2" indent="457200" algn="just" defTabSz="1300480">
              <a:spcBef>
                <a:spcPts val="600"/>
              </a:spcBef>
              <a:buSzTx/>
              <a:buNone/>
              <a:defRPr sz="3100">
                <a:solidFill>
                  <a:schemeClr val="accent5"/>
                </a:solidFill>
                <a:uFillTx/>
              </a:defRPr>
            </a:pPr>
            <a:r>
              <a:rPr dirty="0"/>
              <a:t>TEMELJNA PITANJA U RAZRADI PRIJEDLOGA REFORME</a:t>
            </a:r>
          </a:p>
          <a:p>
            <a:pPr marL="0" marR="0" lvl="2" indent="457200" algn="just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endParaRPr sz="1800" dirty="0"/>
          </a:p>
          <a:p>
            <a:pPr marL="800100" marR="0" lvl="2" indent="-251460" algn="just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>
                <a:uFillTx/>
              </a:defRPr>
            </a:pPr>
            <a:r>
              <a:rPr dirty="0"/>
              <a:t>postojeći djelokrug i nadležnosti jedinica lokalne i područne (regionalne) samouprave i njihova međusobna interakcija, kao i interakcija s državnom upravom;</a:t>
            </a:r>
          </a:p>
          <a:p>
            <a:pPr marL="800100" marR="0" lvl="2" indent="-251460" algn="just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>
                <a:uFillTx/>
              </a:defRPr>
            </a:pPr>
            <a:r>
              <a:rPr dirty="0"/>
              <a:t>kvaliteta i racionalnost obavljanja postojećih poslova te mogućnosti i pretpostavke za daljnje preuzimanje novih poslova iz samoupravnog djelokruga</a:t>
            </a:r>
          </a:p>
          <a:p>
            <a:pPr marL="800100" marR="0" lvl="2" indent="-251460" algn="just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>
                <a:uFillTx/>
              </a:defRPr>
            </a:pPr>
            <a:r>
              <a:rPr dirty="0"/>
              <a:t>način financiranja i organizacije poslova iz lokalnog djelokruga;</a:t>
            </a:r>
          </a:p>
          <a:p>
            <a:pPr marL="800100" marR="0" lvl="2" indent="-251460" algn="just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>
                <a:uFillTx/>
              </a:defRPr>
            </a:pPr>
            <a:r>
              <a:rPr dirty="0"/>
              <a:t>teritorijalna organizaciju lokalne i područne (regionalne) samouprave.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7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/>
          <a:p>
            <a:pPr>
              <a:defRPr sz="3400" b="1" cap="all" spc="-141"/>
            </a:pPr>
            <a:r>
              <a:t>OSNOVE </a:t>
            </a:r>
            <a:r>
              <a:rPr i="1"/>
              <a:t>POLICY</a:t>
            </a:r>
            <a:r>
              <a:t> MODELA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647699" y="1625600"/>
            <a:ext cx="11709401" cy="7903375"/>
          </a:xfrm>
          <a:prstGeom prst="rect">
            <a:avLst/>
          </a:prstGeom>
        </p:spPr>
        <p:txBody>
          <a:bodyPr/>
          <a:lstStyle/>
          <a:p>
            <a:pPr marL="0" marR="0" lvl="2" indent="457200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rPr dirty="0"/>
              <a:t>DVA TEMELJNA IZBORA</a:t>
            </a:r>
          </a:p>
          <a:p>
            <a:pPr marL="868680" marR="0" lvl="2" indent="-32004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r>
              <a:rPr sz="2800" dirty="0"/>
              <a:t>u odnosu na teritorijalnu organizaciju: fragmentirani ili konsolidirani</a:t>
            </a:r>
          </a:p>
          <a:p>
            <a:pPr marL="868680" marR="0" lvl="2" indent="-32004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r>
              <a:rPr sz="2800" dirty="0"/>
              <a:t>u odnosu na distribuciju nadležnosti: monotipski i politipski</a:t>
            </a:r>
          </a:p>
          <a:p>
            <a:pPr marL="800100" marR="0" lvl="2" indent="-25146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endParaRPr sz="2800" dirty="0"/>
          </a:p>
          <a:p>
            <a:pPr marL="0" marR="0" lvl="2" indent="457200" defTabSz="1300480">
              <a:spcBef>
                <a:spcPts val="600"/>
              </a:spcBef>
              <a:buSzTx/>
              <a:buNone/>
              <a:defRPr sz="2200">
                <a:uFillTx/>
              </a:defRPr>
            </a:pPr>
            <a:endParaRPr sz="2800" dirty="0"/>
          </a:p>
          <a:p>
            <a:pPr marL="0" marR="0" lvl="2" indent="457200" defTabSz="1300480">
              <a:spcBef>
                <a:spcPts val="600"/>
              </a:spcBef>
              <a:buSzTx/>
              <a:buNone/>
              <a:defRPr sz="2200">
                <a:uFillTx/>
              </a:defRPr>
            </a:pPr>
            <a:endParaRPr sz="2800" dirty="0"/>
          </a:p>
          <a:p>
            <a:pPr marL="0" marR="0" lvl="2" indent="457200" defTabSz="1300480">
              <a:spcBef>
                <a:spcPts val="600"/>
              </a:spcBef>
              <a:buSzTx/>
              <a:buNone/>
              <a:defRPr sz="2200">
                <a:uFillTx/>
              </a:defRPr>
            </a:pPr>
            <a:endParaRPr sz="2800" dirty="0"/>
          </a:p>
          <a:p>
            <a:pPr marL="0" marR="0" lvl="2" indent="457200" defTabSz="1300480">
              <a:spcBef>
                <a:spcPts val="600"/>
              </a:spcBef>
              <a:buSzTx/>
              <a:buNone/>
              <a:defRPr sz="2200">
                <a:uFillTx/>
              </a:defRPr>
            </a:pPr>
            <a:endParaRPr sz="2800" dirty="0"/>
          </a:p>
          <a:p>
            <a:pPr marL="0" marR="0" lvl="2" indent="457200" defTabSz="1300480">
              <a:spcBef>
                <a:spcPts val="600"/>
              </a:spcBef>
              <a:buSzTx/>
              <a:buNone/>
              <a:defRPr sz="2200">
                <a:uFillTx/>
              </a:defRPr>
            </a:pPr>
            <a:endParaRPr sz="2800" dirty="0" smtClean="0"/>
          </a:p>
          <a:p>
            <a:pPr marL="0" marR="0" lvl="2" indent="457200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rPr dirty="0" smtClean="0"/>
              <a:t>TRI </a:t>
            </a:r>
            <a:r>
              <a:rPr i="1" dirty="0"/>
              <a:t>POLICY</a:t>
            </a:r>
            <a:r>
              <a:rPr dirty="0"/>
              <a:t> OPCIJE U ODNOSU NA POSTOJEĆE STANJE</a:t>
            </a:r>
          </a:p>
          <a:p>
            <a:pPr marL="868680" marR="0" lvl="2" indent="-32004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>
                <a:uFillTx/>
              </a:defRPr>
            </a:pPr>
            <a:r>
              <a:rPr dirty="0"/>
              <a:t>analiza sa stajališta doprinosa ostvarenju ciljeva reformi</a:t>
            </a:r>
          </a:p>
          <a:p>
            <a:pPr marL="868680" marR="0" lvl="2" indent="-32004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>
                <a:uFillTx/>
              </a:defRPr>
            </a:pPr>
            <a:r>
              <a:rPr dirty="0"/>
              <a:t>analiza sa stajališta složenosti provedbe</a:t>
            </a:r>
          </a:p>
          <a:p>
            <a:pPr marL="868680" marR="0" lvl="2" indent="-32004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>
                <a:uFillTx/>
              </a:defRPr>
            </a:pPr>
            <a:endParaRPr sz="1800" dirty="0"/>
          </a:p>
          <a:p>
            <a:pPr marL="458788" marR="0" lvl="2" indent="0" defTabSz="1300480">
              <a:spcBef>
                <a:spcPts val="600"/>
              </a:spcBef>
              <a:buSzTx/>
              <a:buNone/>
              <a:defRPr>
                <a:solidFill>
                  <a:schemeClr val="accent5"/>
                </a:solidFill>
                <a:uFillTx/>
              </a:defRPr>
            </a:pPr>
            <a:r>
              <a:rPr dirty="0" smtClean="0"/>
              <a:t>RAZRAĐENI </a:t>
            </a:r>
            <a:r>
              <a:rPr i="1" dirty="0" smtClean="0"/>
              <a:t>POLICY</a:t>
            </a:r>
            <a:r>
              <a:rPr dirty="0" smtClean="0"/>
              <a:t> MODELI BIT ĆE </a:t>
            </a:r>
            <a:r>
              <a:rPr lang="hr-HR" dirty="0" smtClean="0"/>
              <a:t>UPUĆENI U </a:t>
            </a:r>
            <a:r>
              <a:rPr dirty="0" smtClean="0"/>
              <a:t>JAVNU RASPRAVU</a:t>
            </a:r>
            <a:endParaRPr dirty="0"/>
          </a:p>
        </p:txBody>
      </p:sp>
      <p:pic>
        <p:nvPicPr>
          <p:cNvPr id="275" name="Untitl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6979" y="3367423"/>
            <a:ext cx="11053792" cy="2343720"/>
          </a:xfrm>
          <a:prstGeom prst="rect">
            <a:avLst/>
          </a:prstGeom>
          <a:ln w="25400"/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sp>
        <p:nvSpPr>
          <p:cNvPr id="3" name="TextBox 2"/>
          <p:cNvSpPr txBox="1"/>
          <p:nvPr/>
        </p:nvSpPr>
        <p:spPr>
          <a:xfrm>
            <a:off x="8662204" y="6782387"/>
            <a:ext cx="3703257" cy="1980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MINISTARSTVO UPRAVE</a:t>
            </a:r>
            <a:endParaRPr lang="en-US" sz="2300" b="1" dirty="0"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Maksimirska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63,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10000 Zagreb</a:t>
            </a:r>
          </a:p>
          <a:p>
            <a:pPr algn="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Tel: 01 / 2357 555</a:t>
            </a:r>
          </a:p>
          <a:p>
            <a:pPr algn="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Fax: 01 / 2357 607</a:t>
            </a:r>
          </a:p>
          <a:p>
            <a:pPr algn="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E-mail: kontakt@uprava.hr</a:t>
            </a:r>
          </a:p>
          <a:p>
            <a:pPr algn="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Web: http://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uprava.gov.hr</a:t>
            </a:r>
            <a:endParaRPr kumimoji="0" lang="en-US" sz="2000" b="0" i="0" u="sng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>
                <a:solidFill>
                  <a:srgbClr val="56533A"/>
                </a:solidFill>
              </a:uFill>
              <a:latin typeface="Arial" charset="0"/>
              <a:ea typeface="Arial" charset="0"/>
              <a:cs typeface="Arial" charset="0"/>
              <a:sym typeface="Hoefler Tex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13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444357" y="586055"/>
            <a:ext cx="10922001" cy="762001"/>
          </a:xfrm>
          <a:prstGeom prst="rect">
            <a:avLst/>
          </a:prstGeom>
        </p:spPr>
        <p:txBody>
          <a:bodyPr/>
          <a:lstStyle>
            <a:lvl1pPr>
              <a:defRPr sz="3800" b="1" spc="-135"/>
            </a:lvl1pPr>
          </a:lstStyle>
          <a:p>
            <a:r>
              <a:t>Sadržaj prezentacije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647700" y="2342322"/>
            <a:ext cx="11709400" cy="6788978"/>
          </a:xfrm>
          <a:prstGeom prst="rect">
            <a:avLst/>
          </a:prstGeom>
        </p:spPr>
        <p:txBody>
          <a:bodyPr/>
          <a:lstStyle/>
          <a:p>
            <a:pPr marL="706625" indent="-640079">
              <a:lnSpc>
                <a:spcPct val="114000"/>
              </a:lnSpc>
              <a:spcBef>
                <a:spcPts val="0"/>
              </a:spcBef>
              <a:buAutoNum type="arabicPeriod"/>
              <a:defRPr spc="-140"/>
            </a:pPr>
            <a:r>
              <a:t>Javna uprava Republici Hrvatskoj / koncept reforme</a:t>
            </a:r>
          </a:p>
          <a:p>
            <a:pPr marL="706625" indent="-640079">
              <a:lnSpc>
                <a:spcPct val="114000"/>
              </a:lnSpc>
              <a:spcBef>
                <a:spcPts val="0"/>
              </a:spcBef>
              <a:buAutoNum type="arabicPeriod"/>
              <a:defRPr spc="-140"/>
            </a:pPr>
            <a:endParaRPr/>
          </a:p>
          <a:p>
            <a:pPr marL="706625" indent="-640079">
              <a:lnSpc>
                <a:spcPct val="114000"/>
              </a:lnSpc>
              <a:spcBef>
                <a:spcPts val="0"/>
              </a:spcBef>
              <a:buAutoNum type="arabicPeriod" startAt="2"/>
              <a:defRPr spc="-140"/>
            </a:pPr>
            <a:r>
              <a:t>Aktivnosti Vlade Republike Hrvatske u području reforme javne uprave</a:t>
            </a:r>
          </a:p>
          <a:p>
            <a:pPr marL="706625" indent="-640079">
              <a:lnSpc>
                <a:spcPct val="114000"/>
              </a:lnSpc>
              <a:spcBef>
                <a:spcPts val="0"/>
              </a:spcBef>
              <a:buAutoNum type="arabicPeriod" startAt="2"/>
              <a:defRPr spc="-140"/>
            </a:pPr>
            <a:endParaRPr/>
          </a:p>
          <a:p>
            <a:pPr marL="706625" indent="-640079">
              <a:lnSpc>
                <a:spcPct val="114000"/>
              </a:lnSpc>
              <a:spcBef>
                <a:spcPts val="0"/>
              </a:spcBef>
              <a:buAutoNum type="arabicPeriod" startAt="3"/>
              <a:defRPr spc="-140"/>
            </a:pPr>
            <a:r>
              <a:t>Modernizacija javne uprave</a:t>
            </a:r>
          </a:p>
          <a:p>
            <a:pPr marL="706625" indent="-640079">
              <a:lnSpc>
                <a:spcPct val="114000"/>
              </a:lnSpc>
              <a:spcBef>
                <a:spcPts val="0"/>
              </a:spcBef>
              <a:buAutoNum type="arabicPeriod" startAt="3"/>
              <a:defRPr spc="-140"/>
            </a:pPr>
            <a:endParaRPr/>
          </a:p>
          <a:p>
            <a:pPr marL="706625" indent="-640079">
              <a:lnSpc>
                <a:spcPct val="114000"/>
              </a:lnSpc>
              <a:spcBef>
                <a:spcPts val="0"/>
              </a:spcBef>
              <a:buAutoNum type="arabicPeriod" startAt="4"/>
              <a:defRPr spc="-140"/>
            </a:pPr>
            <a:r>
              <a:t>Konceptualni okvir za reformu lokalne samouprave u RH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HR grb boj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14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447800" y="584199"/>
            <a:ext cx="10922001" cy="762001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JAVNA UPRAVA U REPUBLICI HRVATSKOJ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751307" y="1826182"/>
            <a:ext cx="11502186" cy="6792613"/>
            <a:chOff x="0" y="0"/>
            <a:chExt cx="11502185" cy="6792612"/>
          </a:xfrm>
        </p:grpSpPr>
        <p:grpSp>
          <p:nvGrpSpPr>
            <p:cNvPr id="147" name="Group 147"/>
            <p:cNvGrpSpPr/>
            <p:nvPr/>
          </p:nvGrpSpPr>
          <p:grpSpPr>
            <a:xfrm>
              <a:off x="4162461" y="-1"/>
              <a:ext cx="4088573" cy="1051578"/>
              <a:chOff x="0" y="0"/>
              <a:chExt cx="4088571" cy="1051576"/>
            </a:xfrm>
          </p:grpSpPr>
          <p:sp>
            <p:nvSpPr>
              <p:cNvPr id="145" name="Shape 145"/>
              <p:cNvSpPr/>
              <p:nvPr/>
            </p:nvSpPr>
            <p:spPr>
              <a:xfrm>
                <a:off x="0" y="0"/>
                <a:ext cx="4088572" cy="1051577"/>
              </a:xfrm>
              <a:prstGeom prst="roundRect">
                <a:avLst>
                  <a:gd name="adj" fmla="val 20269"/>
                </a:avLst>
              </a:prstGeom>
              <a:gradFill flip="none" rotWithShape="1">
                <a:gsLst>
                  <a:gs pos="0">
                    <a:srgbClr val="150E1B"/>
                  </a:gs>
                  <a:gs pos="52000">
                    <a:srgbClr val="624C7B"/>
                  </a:gs>
                  <a:gs pos="100000">
                    <a:srgbClr val="9475BA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miter lim="800000"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34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54087" y="360002"/>
                <a:ext cx="3980397" cy="331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22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Vlada Republike Hrvatske</a:t>
                </a:r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8805205" y="156315"/>
              <a:ext cx="2696982" cy="710525"/>
              <a:chOff x="0" y="0"/>
              <a:chExt cx="2696980" cy="710524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0" y="0"/>
                <a:ext cx="2696981" cy="710525"/>
              </a:xfrm>
              <a:prstGeom prst="roundRect">
                <a:avLst>
                  <a:gd name="adj" fmla="val 30000"/>
                </a:avLst>
              </a:prstGeom>
              <a:gradFill flip="none" rotWithShape="1">
                <a:gsLst>
                  <a:gs pos="0">
                    <a:srgbClr val="150E1B"/>
                  </a:gs>
                  <a:gs pos="52000">
                    <a:srgbClr val="624C7B"/>
                  </a:gs>
                  <a:gs pos="100000">
                    <a:srgbClr val="9475BA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4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80521" y="221408"/>
                <a:ext cx="2518007" cy="2677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indent="56443" algn="l" defTabSz="1300480">
                  <a:defRPr sz="18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t>Uredi Vlade RH (13)</a:t>
                </a:r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>
              <a:off x="726584" y="1762099"/>
              <a:ext cx="3214209" cy="852632"/>
              <a:chOff x="0" y="0"/>
              <a:chExt cx="3214208" cy="852630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0" y="0"/>
                <a:ext cx="3214209" cy="852631"/>
              </a:xfrm>
              <a:prstGeom prst="roundRect">
                <a:avLst>
                  <a:gd name="adj" fmla="val 25000"/>
                </a:avLst>
              </a:prstGeom>
              <a:gradFill flip="none" rotWithShape="1">
                <a:gsLst>
                  <a:gs pos="0">
                    <a:srgbClr val="150E1B"/>
                  </a:gs>
                  <a:gs pos="52000">
                    <a:srgbClr val="624C7B"/>
                  </a:gs>
                  <a:gs pos="100000">
                    <a:srgbClr val="9475BA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4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54117" y="292459"/>
                <a:ext cx="3105975" cy="267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8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MINISTARSTVA (20)</a:t>
                </a:r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>
              <a:off x="4593485" y="1762099"/>
              <a:ext cx="3214210" cy="852632"/>
              <a:chOff x="0" y="0"/>
              <a:chExt cx="3214208" cy="852630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0" y="0"/>
                <a:ext cx="3214209" cy="852631"/>
              </a:xfrm>
              <a:prstGeom prst="roundRect">
                <a:avLst>
                  <a:gd name="adj" fmla="val 25000"/>
                </a:avLst>
              </a:prstGeom>
              <a:gradFill flip="none" rotWithShape="1">
                <a:gsLst>
                  <a:gs pos="0">
                    <a:srgbClr val="150E1B"/>
                  </a:gs>
                  <a:gs pos="52000">
                    <a:srgbClr val="624C7B"/>
                  </a:gs>
                  <a:gs pos="100000">
                    <a:srgbClr val="9475BA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4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54117" y="154742"/>
                <a:ext cx="3105975" cy="5431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8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DRŽAVNE UPRAVNE ORGANIZACIJE (7)</a:t>
                </a:r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8287977" y="1762099"/>
              <a:ext cx="3214210" cy="852632"/>
              <a:chOff x="0" y="0"/>
              <a:chExt cx="3214208" cy="852630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0" y="0"/>
                <a:ext cx="3214209" cy="852631"/>
              </a:xfrm>
              <a:prstGeom prst="roundRect">
                <a:avLst>
                  <a:gd name="adj" fmla="val 25000"/>
                </a:avLst>
              </a:prstGeom>
              <a:gradFill flip="none" rotWithShape="1">
                <a:gsLst>
                  <a:gs pos="0">
                    <a:srgbClr val="150E1B"/>
                  </a:gs>
                  <a:gs pos="52000">
                    <a:srgbClr val="624C7B"/>
                  </a:gs>
                  <a:gs pos="100000">
                    <a:srgbClr val="9475BA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4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54117" y="292459"/>
                <a:ext cx="3105975" cy="267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8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DRŽAVNI UREDI (4)</a:t>
                </a: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464344" y="3027461"/>
              <a:ext cx="1569167" cy="857425"/>
              <a:chOff x="0" y="0"/>
              <a:chExt cx="1569166" cy="857423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0" y="0"/>
                <a:ext cx="1569167" cy="857424"/>
              </a:xfrm>
              <a:prstGeom prst="roundRect">
                <a:avLst>
                  <a:gd name="adj" fmla="val 31912"/>
                </a:avLst>
              </a:prstGeom>
              <a:gradFill flip="none" rotWithShape="1">
                <a:gsLst>
                  <a:gs pos="0">
                    <a:srgbClr val="150E1B"/>
                  </a:gs>
                  <a:gs pos="52000">
                    <a:srgbClr val="624C7B"/>
                  </a:gs>
                  <a:gs pos="100000">
                    <a:srgbClr val="9475BA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18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91429" y="106804"/>
                <a:ext cx="1388397" cy="623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4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PODRUČNE JEDINICE (1279)</a:t>
                </a:r>
              </a:p>
            </p:txBody>
          </p:sp>
        </p:grpSp>
        <p:grpSp>
          <p:nvGrpSpPr>
            <p:cNvPr id="165" name="Group 165"/>
            <p:cNvGrpSpPr/>
            <p:nvPr/>
          </p:nvGrpSpPr>
          <p:grpSpPr>
            <a:xfrm>
              <a:off x="6393965" y="3010709"/>
              <a:ext cx="1432356" cy="774143"/>
              <a:chOff x="0" y="0"/>
              <a:chExt cx="1432355" cy="774142"/>
            </a:xfrm>
          </p:grpSpPr>
          <p:sp>
            <p:nvSpPr>
              <p:cNvPr id="163" name="Shape 163"/>
              <p:cNvSpPr/>
              <p:nvPr/>
            </p:nvSpPr>
            <p:spPr>
              <a:xfrm>
                <a:off x="0" y="0"/>
                <a:ext cx="1432356" cy="774143"/>
              </a:xfrm>
              <a:prstGeom prst="roundRect">
                <a:avLst>
                  <a:gd name="adj" fmla="val 31912"/>
                </a:avLst>
              </a:prstGeom>
              <a:gradFill flip="none" rotWithShape="1">
                <a:gsLst>
                  <a:gs pos="0">
                    <a:srgbClr val="150E1B"/>
                  </a:gs>
                  <a:gs pos="52000">
                    <a:srgbClr val="624C7B"/>
                  </a:gs>
                  <a:gs pos="100000">
                    <a:srgbClr val="9475BA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18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88552" y="175797"/>
                <a:ext cx="1271059" cy="413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4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PODRUČNE JEDINICE </a:t>
                </a:r>
              </a:p>
            </p:txBody>
          </p:sp>
        </p:grpSp>
        <p:grpSp>
          <p:nvGrpSpPr>
            <p:cNvPr id="168" name="Group 168"/>
            <p:cNvGrpSpPr/>
            <p:nvPr/>
          </p:nvGrpSpPr>
          <p:grpSpPr>
            <a:xfrm>
              <a:off x="3128004" y="3396304"/>
              <a:ext cx="2290586" cy="895264"/>
              <a:chOff x="0" y="0"/>
              <a:chExt cx="2290585" cy="895262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0"/>
                <a:ext cx="2290586" cy="895263"/>
              </a:xfrm>
              <a:prstGeom prst="roundRect">
                <a:avLst>
                  <a:gd name="adj" fmla="val 23806"/>
                </a:avLst>
              </a:prstGeom>
              <a:gradFill flip="none" rotWithShape="1">
                <a:gsLst>
                  <a:gs pos="0">
                    <a:srgbClr val="81180F"/>
                  </a:gs>
                  <a:gs pos="60000">
                    <a:srgbClr val="AB281D"/>
                  </a:gs>
                  <a:gs pos="100000">
                    <a:srgbClr val="D02D1E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54094" y="214980"/>
                <a:ext cx="2182398" cy="4653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6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UREDI DRŽAVNE UPRAVE (20)</a:t>
                </a:r>
              </a:p>
            </p:txBody>
          </p:sp>
        </p:grpSp>
        <p:grpSp>
          <p:nvGrpSpPr>
            <p:cNvPr id="171" name="Group 171"/>
            <p:cNvGrpSpPr/>
            <p:nvPr/>
          </p:nvGrpSpPr>
          <p:grpSpPr>
            <a:xfrm>
              <a:off x="3128004" y="4717881"/>
              <a:ext cx="2290586" cy="525790"/>
              <a:chOff x="0" y="0"/>
              <a:chExt cx="2290585" cy="525789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0" y="0"/>
                <a:ext cx="2290586" cy="525790"/>
              </a:xfrm>
              <a:prstGeom prst="roundRect">
                <a:avLst>
                  <a:gd name="adj" fmla="val 40537"/>
                </a:avLst>
              </a:prstGeom>
              <a:gradFill flip="none" rotWithShape="1">
                <a:gsLst>
                  <a:gs pos="0">
                    <a:srgbClr val="81180F"/>
                  </a:gs>
                  <a:gs pos="60000">
                    <a:srgbClr val="AB281D"/>
                  </a:gs>
                  <a:gs pos="100000">
                    <a:srgbClr val="D02D1E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54108" y="160969"/>
                <a:ext cx="2182369" cy="2038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4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ISPOSTAVE (91)</a:t>
                </a:r>
              </a:p>
            </p:txBody>
          </p:sp>
        </p:grpSp>
        <p:sp>
          <p:nvSpPr>
            <p:cNvPr id="172" name="Shape 172"/>
            <p:cNvSpPr/>
            <p:nvPr/>
          </p:nvSpPr>
          <p:spPr>
            <a:xfrm flipH="1" flipV="1">
              <a:off x="8251033" y="509801"/>
              <a:ext cx="5541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flipH="1" flipV="1">
              <a:off x="9902334" y="1308833"/>
              <a:ext cx="7405" cy="4273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H="1" flipV="1">
              <a:off x="2336142" y="1312448"/>
              <a:ext cx="9860" cy="4496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flipV="1">
              <a:off x="7118052" y="2618285"/>
              <a:ext cx="3" cy="3957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flipV="1">
              <a:off x="6177500" y="1051576"/>
              <a:ext cx="1" cy="6998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flipV="1">
              <a:off x="4282532" y="4298672"/>
              <a:ext cx="1" cy="4050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flipV="1">
              <a:off x="1219185" y="2614727"/>
              <a:ext cx="1" cy="4127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V="1">
              <a:off x="4286843" y="3009070"/>
              <a:ext cx="1" cy="37125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flipH="1" flipV="1">
              <a:off x="2331988" y="1319207"/>
              <a:ext cx="757034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flipH="1" flipV="1">
              <a:off x="2695440" y="3015910"/>
              <a:ext cx="318280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flipV="1">
              <a:off x="2697304" y="2614725"/>
              <a:ext cx="1" cy="4127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flipV="1">
              <a:off x="5872704" y="2605604"/>
              <a:ext cx="882" cy="4118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grpSp>
          <p:nvGrpSpPr>
            <p:cNvPr id="186" name="Group 186"/>
            <p:cNvGrpSpPr/>
            <p:nvPr/>
          </p:nvGrpSpPr>
          <p:grpSpPr>
            <a:xfrm>
              <a:off x="6588512" y="5087353"/>
              <a:ext cx="3214208" cy="767366"/>
              <a:chOff x="0" y="0"/>
              <a:chExt cx="3214207" cy="767365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3214208" cy="767366"/>
              </a:xfrm>
              <a:prstGeom prst="rect">
                <a:avLst/>
              </a:prstGeom>
              <a:gradFill flip="none" rotWithShape="1">
                <a:gsLst>
                  <a:gs pos="0">
                    <a:srgbClr val="81180F"/>
                  </a:gs>
                  <a:gs pos="60000">
                    <a:srgbClr val="D76623"/>
                  </a:gs>
                  <a:gs pos="100000">
                    <a:srgbClr val="F6742B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miter lim="800000"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4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0" y="112110"/>
                <a:ext cx="3214208" cy="5431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8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Lokalna i područna (regionalna) samouprava)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295560" y="5065206"/>
              <a:ext cx="1785672" cy="1540372"/>
              <a:chOff x="0" y="0"/>
              <a:chExt cx="1785671" cy="1540371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-1"/>
                <a:ext cx="1785672" cy="1540373"/>
              </a:xfrm>
              <a:prstGeom prst="rect">
                <a:avLst/>
              </a:prstGeom>
              <a:gradFill flip="none" rotWithShape="1">
                <a:gsLst>
                  <a:gs pos="0">
                    <a:srgbClr val="150E1B"/>
                  </a:gs>
                  <a:gs pos="56000">
                    <a:srgbClr val="4B7B1D"/>
                  </a:gs>
                  <a:gs pos="100000">
                    <a:srgbClr val="6FB12F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miter lim="800000"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4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0" y="417501"/>
                <a:ext cx="1785672" cy="7013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indent="56443" defTabSz="1300480">
                  <a:defRPr sz="16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t>Agencije, zavodi, fondovi, centri...</a:t>
                </a:r>
                <a:br/>
                <a:r>
                  <a:rPr dirty="0"/>
                  <a:t>(57+?)</a:t>
                </a:r>
              </a:p>
            </p:txBody>
          </p:sp>
        </p:grpSp>
        <p:sp>
          <p:nvSpPr>
            <p:cNvPr id="190" name="Shape 190"/>
            <p:cNvSpPr/>
            <p:nvPr/>
          </p:nvSpPr>
          <p:spPr>
            <a:xfrm flipV="1">
              <a:off x="10217" y="509801"/>
              <a:ext cx="1539" cy="531649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flipH="1">
              <a:off x="10215" y="471536"/>
              <a:ext cx="4115300" cy="35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flipH="1" flipV="1">
              <a:off x="0" y="5838732"/>
              <a:ext cx="283246" cy="17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flipV="1">
              <a:off x="2346003" y="2641373"/>
              <a:ext cx="1" cy="31849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104321" y="5836955"/>
              <a:ext cx="22628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flipV="1">
              <a:off x="2462995" y="2643151"/>
              <a:ext cx="1" cy="285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flipH="1">
              <a:off x="2449140" y="5485245"/>
              <a:ext cx="4127058" cy="142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grpSp>
          <p:nvGrpSpPr>
            <p:cNvPr id="199" name="Group 199"/>
            <p:cNvGrpSpPr/>
            <p:nvPr/>
          </p:nvGrpSpPr>
          <p:grpSpPr>
            <a:xfrm>
              <a:off x="5320069" y="6266823"/>
              <a:ext cx="1724096" cy="511579"/>
              <a:chOff x="0" y="0"/>
              <a:chExt cx="1724095" cy="511578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0" y="-1"/>
                <a:ext cx="1724096" cy="511580"/>
              </a:xfrm>
              <a:prstGeom prst="rect">
                <a:avLst/>
              </a:prstGeom>
              <a:gradFill flip="none" rotWithShape="1">
                <a:gsLst>
                  <a:gs pos="0">
                    <a:srgbClr val="81180F"/>
                  </a:gs>
                  <a:gs pos="60000">
                    <a:srgbClr val="D76623"/>
                  </a:gs>
                  <a:gs pos="100000">
                    <a:srgbClr val="F6742B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0" y="141177"/>
                <a:ext cx="1724096" cy="229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6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Županije (20 +1)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7364354" y="6281033"/>
              <a:ext cx="1724096" cy="511580"/>
              <a:chOff x="0" y="0"/>
              <a:chExt cx="1724095" cy="511578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-1"/>
                <a:ext cx="1724096" cy="511580"/>
              </a:xfrm>
              <a:prstGeom prst="rect">
                <a:avLst/>
              </a:prstGeom>
              <a:gradFill flip="none" rotWithShape="1">
                <a:gsLst>
                  <a:gs pos="0">
                    <a:srgbClr val="81180F"/>
                  </a:gs>
                  <a:gs pos="60000">
                    <a:srgbClr val="D76623"/>
                  </a:gs>
                  <a:gs pos="100000">
                    <a:srgbClr val="F6742B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0" y="141177"/>
                <a:ext cx="1724096" cy="229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6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rPr dirty="0"/>
                  <a:t>Gradovi (</a:t>
                </a:r>
                <a:r>
                  <a:rPr dirty="0" smtClean="0"/>
                  <a:t>12</a:t>
                </a:r>
                <a:r>
                  <a:rPr lang="hr-HR" dirty="0" smtClean="0"/>
                  <a:t>7</a:t>
                </a:r>
                <a:r>
                  <a:rPr dirty="0" smtClean="0"/>
                  <a:t>)</a:t>
                </a:r>
                <a:endParaRPr dirty="0"/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9408640" y="6266823"/>
              <a:ext cx="1724096" cy="511579"/>
              <a:chOff x="0" y="0"/>
              <a:chExt cx="1724095" cy="511578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-1"/>
                <a:ext cx="1724096" cy="511580"/>
              </a:xfrm>
              <a:prstGeom prst="rect">
                <a:avLst/>
              </a:prstGeom>
              <a:gradFill flip="none" rotWithShape="1">
                <a:gsLst>
                  <a:gs pos="0">
                    <a:srgbClr val="81180F"/>
                  </a:gs>
                  <a:gs pos="60000">
                    <a:srgbClr val="D76623"/>
                  </a:gs>
                  <a:gs pos="100000">
                    <a:srgbClr val="F6742B"/>
                  </a:gs>
                </a:gsLst>
                <a:lin ang="8100000" scaled="0"/>
              </a:gradFill>
              <a:ln w="3175" cap="flat">
                <a:solidFill>
                  <a:srgbClr val="595959"/>
                </a:solidFill>
                <a:prstDash val="solid"/>
                <a:round/>
              </a:ln>
              <a:effectLst>
                <a:reflection stA="50000" endPos="40000" dir="5400000" sy="-100000" algn="bl" rotWithShape="0"/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marL="0" marR="0" algn="l" defTabSz="1300480">
                  <a:defRPr sz="2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0" y="141177"/>
                <a:ext cx="1724096" cy="229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marR="0" indent="56443" defTabSz="1300480">
                  <a:defRPr sz="1600">
                    <a:solidFill>
                      <a:srgbClr val="FFFFFF"/>
                    </a:solidFill>
                    <a:uFillTx/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rPr dirty="0"/>
                  <a:t>Općine (</a:t>
                </a:r>
                <a:r>
                  <a:rPr dirty="0" smtClean="0"/>
                  <a:t>42</a:t>
                </a:r>
                <a:r>
                  <a:rPr lang="hr-HR" dirty="0" smtClean="0"/>
                  <a:t>8</a:t>
                </a:r>
                <a:r>
                  <a:rPr dirty="0" smtClean="0"/>
                  <a:t>)</a:t>
                </a:r>
                <a:endParaRPr dirty="0"/>
              </a:p>
            </p:txBody>
          </p:sp>
        </p:grpSp>
        <p:sp>
          <p:nvSpPr>
            <p:cNvPr id="206" name="Shape 206"/>
            <p:cNvSpPr/>
            <p:nvPr/>
          </p:nvSpPr>
          <p:spPr>
            <a:xfrm flipV="1">
              <a:off x="8221784" y="5852942"/>
              <a:ext cx="1" cy="4245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flipV="1">
              <a:off x="6177498" y="6076758"/>
              <a:ext cx="1" cy="1794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flipV="1">
              <a:off x="10276845" y="6076758"/>
              <a:ext cx="1" cy="19006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flipH="1" flipV="1">
              <a:off x="6180578" y="6080310"/>
              <a:ext cx="40931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0" marR="0" algn="l" defTabSz="1300480">
                <a:defRPr sz="2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1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1447800" y="584199"/>
            <a:ext cx="10922000" cy="762001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KONCEPT REFORME JAVNE UPRAVE</a:t>
            </a:r>
          </a:p>
        </p:txBody>
      </p:sp>
      <p:pic>
        <p:nvPicPr>
          <p:cNvPr id="215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629" y="1856070"/>
            <a:ext cx="11751542" cy="7087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1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452664" y="584200"/>
            <a:ext cx="10922001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AKTIVNOSTI U PODRUČJU REFORME JAVNE  UPRAVE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647699" y="1620362"/>
            <a:ext cx="11709401" cy="801432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600">
                <a:solidFill>
                  <a:schemeClr val="accent5"/>
                </a:solidFill>
              </a:defRPr>
            </a:pPr>
            <a:r>
              <a:t>Odluka o provedbi reformskih mjera za unaprjeđenje sustava javne uprave (Vlada RH, 24/02/2016)</a:t>
            </a:r>
          </a:p>
          <a:p>
            <a:pPr marL="0" indent="0">
              <a:spcBef>
                <a:spcPts val="700"/>
              </a:spcBef>
              <a:buSzTx/>
              <a:buNone/>
              <a:defRPr sz="1800"/>
            </a:pPr>
            <a:endParaRPr/>
          </a:p>
          <a:p>
            <a:pPr marL="469900" lvl="2" indent="-457200">
              <a:spcBef>
                <a:spcPts val="600"/>
              </a:spcBef>
              <a:defRPr sz="2600"/>
            </a:pPr>
            <a:r>
              <a:t>Definirani temeljni reformski ciljevi i mjere u području javne uprave:</a:t>
            </a:r>
          </a:p>
          <a:p>
            <a:pPr marL="1601839" lvl="2" indent="-235131">
              <a:spcBef>
                <a:spcPts val="400"/>
              </a:spcBef>
              <a:defRPr sz="2600"/>
            </a:pPr>
            <a:r>
              <a:t>učinkovita javna uprava usmjerena na korisnike;</a:t>
            </a:r>
          </a:p>
          <a:p>
            <a:pPr marL="1601839" lvl="2" indent="-235131">
              <a:spcBef>
                <a:spcPts val="400"/>
              </a:spcBef>
              <a:defRPr sz="2600"/>
            </a:pPr>
            <a:r>
              <a:t>razvijeni ljudski potencijali za učinkovitu javnu upravu;</a:t>
            </a:r>
          </a:p>
          <a:p>
            <a:pPr marL="1601839" lvl="2" indent="-235131">
              <a:spcBef>
                <a:spcPts val="400"/>
              </a:spcBef>
              <a:defRPr sz="2600"/>
            </a:pPr>
            <a:r>
              <a:t>kvalitetne i informatizirane javne usluge</a:t>
            </a:r>
          </a:p>
          <a:p>
            <a:pPr marL="0" lvl="2" indent="12700">
              <a:spcBef>
                <a:spcPts val="500"/>
              </a:spcBef>
              <a:buSzTx/>
              <a:buNone/>
              <a:defRPr sz="1800"/>
            </a:pPr>
            <a:endParaRPr/>
          </a:p>
          <a:p>
            <a:pPr marL="469900" lvl="2" indent="-457200">
              <a:spcBef>
                <a:spcPts val="600"/>
              </a:spcBef>
              <a:defRPr sz="2600"/>
            </a:pPr>
            <a:r>
              <a:t>Imenovana povjerenstva za razradu akcijskih planova</a:t>
            </a:r>
          </a:p>
          <a:p>
            <a:pPr marL="1601839" lvl="2" indent="-235131">
              <a:spcBef>
                <a:spcPts val="400"/>
              </a:spcBef>
              <a:defRPr sz="2600"/>
            </a:pPr>
            <a:r>
              <a:t>Povjerenstvo za modernizaciju sustava javne uprave </a:t>
            </a:r>
          </a:p>
          <a:p>
            <a:pPr marL="1601839" lvl="2" indent="-235131">
              <a:spcBef>
                <a:spcPts val="400"/>
              </a:spcBef>
              <a:defRPr sz="2600"/>
            </a:pPr>
            <a:r>
              <a:t>Povjerenstvo za razvoj ljudskih potencijala u javnoj upravi </a:t>
            </a:r>
          </a:p>
          <a:p>
            <a:pPr marL="1601839" lvl="2" indent="-235131">
              <a:spcBef>
                <a:spcPts val="400"/>
              </a:spcBef>
              <a:defRPr sz="2600"/>
            </a:pPr>
            <a:r>
              <a:t>Povjerenstvo za informatizaciju javne uprave</a:t>
            </a:r>
          </a:p>
          <a:p>
            <a:pPr marL="0" lvl="2" indent="12700">
              <a:spcBef>
                <a:spcPts val="500"/>
              </a:spcBef>
              <a:buSzTx/>
              <a:buNone/>
              <a:defRPr sz="1800"/>
            </a:pPr>
            <a:endParaRPr/>
          </a:p>
          <a:p>
            <a:pPr marL="0" lvl="2" indent="11113">
              <a:spcBef>
                <a:spcPts val="500"/>
              </a:spcBef>
              <a:buSzTx/>
              <a:buNone/>
              <a:defRPr sz="2600"/>
            </a:pPr>
            <a:r>
              <a:t>Odlukom se slijede i razrađuju temeljne odrednice i sadržaj Strategije reforme javne uprave u razdoblju 2015. – 2020. i Nacionalnog programa reformi za 2015.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2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MODERNIZACIJA JAVNE UPRAVE - MJERE</a:t>
            </a:r>
          </a:p>
        </p:txBody>
      </p:sp>
      <p:sp>
        <p:nvSpPr>
          <p:cNvPr id="225" name="Shape 225"/>
          <p:cNvSpPr/>
          <p:nvPr/>
        </p:nvSpPr>
        <p:spPr>
          <a:xfrm>
            <a:off x="647700" y="1625600"/>
            <a:ext cx="11709400" cy="704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33400" marR="0" lvl="2" indent="0" algn="l" defTabSz="1300480">
              <a:spcBef>
                <a:spcPts val="600"/>
              </a:spcBef>
              <a:defRPr sz="3200">
                <a:solidFill>
                  <a:schemeClr val="accent5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 smtClean="0"/>
              <a:t>Smanjenje </a:t>
            </a:r>
            <a:r>
              <a:rPr dirty="0"/>
              <a:t>fragmentiranosti u obavljanju poslova </a:t>
            </a:r>
            <a:r>
              <a:rPr dirty="0" smtClean="0"/>
              <a:t>državne uprave</a:t>
            </a:r>
            <a:endParaRPr dirty="0"/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Uklanjanje preklapanja djelokuga i fragmentiranosti obavljanja upravnih poslova;</a:t>
            </a:r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Transparentno uređenje sustava državne uprave po funkcionalnom kriteriju;</a:t>
            </a:r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Smanjenje broja organizacijskih oblika na razini središnjih tijela državne uprave;</a:t>
            </a:r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Dosljedno razgraničenje nadležnosti za obavljanje upravnih funkcija i poslova;</a:t>
            </a:r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Utvrđivanje kriterija za prijenos javnih ovlasti (dekoncentracija, delegacija devolucija);</a:t>
            </a:r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Cjelovito  uređenje sustava agencija (kriteriji za osnivanje, pravni status, aktivnosti, upravljačka struktura i odnosi s resornim ministarstvima).</a:t>
            </a:r>
          </a:p>
          <a:p>
            <a:pPr marL="800100" marR="0" lvl="2" indent="-251460" algn="l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0" marR="0" lvl="2" indent="548640" algn="l" defTabSz="1300480">
              <a:spcBef>
                <a:spcPts val="600"/>
              </a:spcBef>
              <a:defRPr sz="2700">
                <a:solidFill>
                  <a:schemeClr val="accent5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sz="3200" dirty="0"/>
              <a:t>Aktivnosti:</a:t>
            </a:r>
            <a:r>
              <a:rPr dirty="0"/>
              <a:t> </a:t>
            </a:r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Provedbeni plan za smanjenje broja agencija i drugih pravnih osoba s rokovima provedbe i popisom propisa koji se mijenjaju (travanj 2016.);</a:t>
            </a:r>
          </a:p>
          <a:p>
            <a:pPr marL="800100" marR="0" lvl="2" indent="-251460" algn="l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buChar char="•"/>
              <a:defRPr sz="2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Zakon o (javnoj) upravi (listopad 2016.).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2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MODERNIZACIJA JAVNE UPRAVE - MJERE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647700" y="1625600"/>
            <a:ext cx="11709400" cy="7594600"/>
          </a:xfrm>
          <a:prstGeom prst="rect">
            <a:avLst/>
          </a:prstGeom>
        </p:spPr>
        <p:txBody>
          <a:bodyPr/>
          <a:lstStyle/>
          <a:p>
            <a:pPr marL="533400" marR="0" lvl="2" indent="0" defTabSz="1300480">
              <a:spcBef>
                <a:spcPts val="600"/>
              </a:spcBef>
              <a:buSzTx/>
              <a:buNone/>
              <a:defRPr sz="3200">
                <a:solidFill>
                  <a:schemeClr val="accent5"/>
                </a:solidFill>
                <a:uFillTx/>
              </a:defRPr>
            </a:pPr>
            <a:r>
              <a:rPr dirty="0"/>
              <a:t>Standardiziranje unutarnjeg ustrojstva i unaprjeđenje poslovnih procesa</a:t>
            </a:r>
            <a:endParaRPr sz="1600" dirty="0"/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Jednoobraznost i dosljedno uređenje unutarnjeg ustrojstva tijela državne uprave  i pravnih osoba s javnim ovlastima agencijskog tipa, 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Standardizacija organizacije obavljanja poslova i poslovnih procesa u tijelima državne uprave</a:t>
            </a:r>
            <a:endParaRPr sz="2200" dirty="0"/>
          </a:p>
          <a:p>
            <a:pPr marL="800100" marR="0" lvl="2" indent="-25146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endParaRPr sz="2200" dirty="0"/>
          </a:p>
          <a:p>
            <a:pPr marL="0" marR="0" lvl="2" indent="548640" defTabSz="1300480">
              <a:spcBef>
                <a:spcPts val="600"/>
              </a:spcBef>
              <a:buSzTx/>
              <a:buNone/>
              <a:defRPr sz="3200">
                <a:solidFill>
                  <a:schemeClr val="accent5"/>
                </a:solidFill>
                <a:uFillTx/>
              </a:defRPr>
            </a:pPr>
            <a:r>
              <a:rPr dirty="0"/>
              <a:t>Aktivnosti</a:t>
            </a:r>
            <a:endParaRPr sz="2800" dirty="0"/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Uredbe o načelima za unutarnje ustrojstvo središnjih tijela državne uprave (srpanj 2016.) i područnih tijela državne uprave (prosinac 2016.)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Izmjene uredbi o unutarnjem ustrojstvu središnjih tijela i ureda državne uprave (prosinac 2016.)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Katalozi zajedničkih poslovnih procesa u tijelima državne uprave (ožujak 2017.)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Standardni operativni postupci (SOP) za zajedničke poslovne procese (lipanj 2017.)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3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t>MODERNIZACIJA JAVNE UPRAVE - MJERE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647700" y="1625600"/>
            <a:ext cx="11709400" cy="7594600"/>
          </a:xfrm>
          <a:prstGeom prst="rect">
            <a:avLst/>
          </a:prstGeom>
        </p:spPr>
        <p:txBody>
          <a:bodyPr/>
          <a:lstStyle/>
          <a:p>
            <a:pPr marL="533400" marR="0" lvl="2" indent="0" defTabSz="1300480">
              <a:spcBef>
                <a:spcPts val="600"/>
              </a:spcBef>
              <a:buSzTx/>
              <a:buNone/>
              <a:defRPr sz="3200">
                <a:solidFill>
                  <a:schemeClr val="accent5"/>
                </a:solidFill>
                <a:uFillTx/>
              </a:defRPr>
            </a:pPr>
            <a:r>
              <a:rPr dirty="0"/>
              <a:t>Racionalizacija područnih jedinica središnjih tijela državne uprave</a:t>
            </a:r>
            <a:endParaRPr sz="2800" dirty="0"/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Prenošenje inspekcijskih poslova u prvom stupnju i poslove rješavanja u upravnim stvarima u prvom stupnju sa središnjih tijela državne uprave na urede državne uprave u županijama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Smanjenje odnosno pripajanje područnih jedinica  i ispostava središnjih tijela državne uprave uredima državne uprave u županijama</a:t>
            </a:r>
          </a:p>
          <a:p>
            <a:pPr marL="800100" marR="0" lvl="2" indent="-25146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endParaRPr dirty="0"/>
          </a:p>
          <a:p>
            <a:pPr marL="0" marR="0" lvl="2" indent="548640" defTabSz="1300480">
              <a:spcBef>
                <a:spcPts val="600"/>
              </a:spcBef>
              <a:buSzTx/>
              <a:buNone/>
              <a:defRPr sz="3200">
                <a:solidFill>
                  <a:schemeClr val="accent5"/>
                </a:solidFill>
                <a:uFillTx/>
              </a:defRPr>
            </a:pPr>
            <a:r>
              <a:rPr dirty="0"/>
              <a:t>Aktivnosti: </a:t>
            </a:r>
            <a:endParaRPr sz="2800" dirty="0"/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Provedbeni plan za prenošenje poslova ispostava središnjih tijela na urede državne uprave u županijama (prosinac 2016.)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Izmjene zakona kojima se uređuje obavljanje prvostupanjskih poslova središnjih tijela državne uprave (listopad 2016.)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Izmjene uredbi o unutarnjem ustrojstvu središnjih tijela državne uprave i ureda državne uprave (prosinac 2016.)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Akcijski plan za pripajanje područnih jedinica i ispostava središnjih tijela na urede državne uprave (prosinac 2016.)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HR grb bo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53898"/>
            <a:ext cx="749300" cy="945617"/>
          </a:xfrm>
          <a:prstGeom prst="rect">
            <a:avLst/>
          </a:prstGeom>
          <a:ln w="25400"/>
        </p:spPr>
      </p:pic>
      <p:pic>
        <p:nvPicPr>
          <p:cNvPr id="23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699" y="1866900"/>
            <a:ext cx="7188201" cy="7521245"/>
          </a:xfrm>
          <a:prstGeom prst="rect">
            <a:avLst/>
          </a:prstGeom>
          <a:ln w="25400"/>
        </p:spPr>
      </p:pic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1447800" y="584200"/>
            <a:ext cx="10922000" cy="762000"/>
          </a:xfrm>
          <a:prstGeom prst="rect">
            <a:avLst/>
          </a:prstGeom>
        </p:spPr>
        <p:txBody>
          <a:bodyPr/>
          <a:lstStyle>
            <a:lvl1pPr>
              <a:defRPr sz="3400" b="1" cap="all" spc="-141"/>
            </a:lvl1pPr>
          </a:lstStyle>
          <a:p>
            <a:r>
              <a:rPr dirty="0" smtClean="0"/>
              <a:t>MODERNIZACIJA </a:t>
            </a:r>
            <a:r>
              <a:rPr dirty="0"/>
              <a:t>JAVNE UPRAVE - MJERE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647700" y="1625600"/>
            <a:ext cx="11709400" cy="7594600"/>
          </a:xfrm>
          <a:prstGeom prst="rect">
            <a:avLst/>
          </a:prstGeom>
        </p:spPr>
        <p:txBody>
          <a:bodyPr/>
          <a:lstStyle/>
          <a:p>
            <a:pPr marL="496888" marR="0" lvl="2" indent="0" defTabSz="1300480">
              <a:spcBef>
                <a:spcPts val="600"/>
              </a:spcBef>
              <a:buSzTx/>
              <a:buNone/>
              <a:defRPr sz="3200">
                <a:solidFill>
                  <a:schemeClr val="accent5"/>
                </a:solidFill>
                <a:uFillTx/>
              </a:defRPr>
            </a:pPr>
            <a:r>
              <a:rPr dirty="0"/>
              <a:t>Funkcionalna i fiskalna decentralizacija i postizanje optimalnog teritorijalnog ustroja</a:t>
            </a:r>
            <a:endParaRPr sz="2800" dirty="0"/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Definiranje indikatora za utvrđivanje stupnja razvoja JLP(R)S (demografski, geografski, socijalni, gospodarski, infrastrukturni, fiskalni) 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Razrada opcija (</a:t>
            </a:r>
            <a:r>
              <a:rPr i="1" dirty="0"/>
              <a:t>policy</a:t>
            </a:r>
            <a:r>
              <a:rPr dirty="0"/>
              <a:t> modeli)  za teritorijalnu i funkcionalnu organizaciju lokalne i područne samouprave analiza financijskog učinka predloženih opcija i odabir modela s planom implementacije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Utvrđivanje mehanizama poticaja za dobrovoljno spajanje jedinica lokalne samouprave</a:t>
            </a:r>
            <a:endParaRPr sz="2200" dirty="0"/>
          </a:p>
          <a:p>
            <a:pPr marL="800100" marR="0" lvl="2" indent="-251460" defTabSz="1300480">
              <a:spcBef>
                <a:spcPts val="600"/>
              </a:spcBef>
              <a:buClr>
                <a:srgbClr val="94B6D2"/>
              </a:buClr>
              <a:buSzPct val="90000"/>
              <a:buFont typeface="Arial"/>
              <a:defRPr sz="2200">
                <a:uFillTx/>
              </a:defRPr>
            </a:pPr>
            <a:endParaRPr sz="2200" dirty="0"/>
          </a:p>
          <a:p>
            <a:pPr marL="0" marR="0" lvl="2" indent="548640" defTabSz="1300480">
              <a:spcBef>
                <a:spcPts val="700"/>
              </a:spcBef>
              <a:buSzTx/>
              <a:buNone/>
              <a:defRPr sz="3200">
                <a:solidFill>
                  <a:schemeClr val="accent5"/>
                </a:solidFill>
                <a:uFillTx/>
              </a:defRPr>
            </a:pPr>
            <a:r>
              <a:rPr dirty="0"/>
              <a:t>Aktivnosti: 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Baza prikupljenih podataka i smjernice za izradu </a:t>
            </a:r>
            <a:r>
              <a:rPr i="1" dirty="0"/>
              <a:t>policy</a:t>
            </a:r>
            <a:r>
              <a:rPr dirty="0"/>
              <a:t> modela (lipanj 2016.)</a:t>
            </a:r>
          </a:p>
          <a:p>
            <a:pPr marL="800100" marR="0" lvl="2" indent="-251460" defTabSz="1300480">
              <a:spcBef>
                <a:spcPts val="500"/>
              </a:spcBef>
              <a:buClr>
                <a:srgbClr val="94B6D2"/>
              </a:buClr>
              <a:buSzPct val="90000"/>
              <a:buFont typeface="Arial"/>
              <a:defRPr sz="2400">
                <a:uFillTx/>
              </a:defRPr>
            </a:pPr>
            <a:r>
              <a:rPr dirty="0"/>
              <a:t>Odluka Vlade Republike Hrvatske o provedbi reforme lokalne samouprave temeljem privaćenog policy modela (prosinac 2016.)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56533A"/>
      </a:dk1>
      <a:lt1>
        <a:srgbClr val="1C2256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noFill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56533A"/>
            </a:solidFill>
            <a:effectLst/>
            <a:uFill>
              <a:solidFill>
                <a:srgbClr val="56533A"/>
              </a:solidFill>
            </a:uFill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56533A"/>
            </a:solidFill>
            <a:effectLst/>
            <a:uFill>
              <a:solidFill>
                <a:srgbClr val="56533A"/>
              </a:solidFill>
            </a:uFill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noFill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56533A"/>
            </a:solidFill>
            <a:effectLst/>
            <a:uFill>
              <a:solidFill>
                <a:srgbClr val="56533A"/>
              </a:solidFill>
            </a:uFill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56533A"/>
            </a:solidFill>
            <a:effectLst/>
            <a:uFill>
              <a:solidFill>
                <a:srgbClr val="56533A"/>
              </a:solidFill>
            </a:uFill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1188</Words>
  <Application>Microsoft Macintosh PowerPoint</Application>
  <PresentationFormat>Custom</PresentationFormat>
  <Paragraphs>159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Hoefler Text</vt:lpstr>
      <vt:lpstr>Lucida Grande</vt:lpstr>
      <vt:lpstr>Arial</vt:lpstr>
      <vt:lpstr>White</vt:lpstr>
      <vt:lpstr>REFORMA LOKALNE I PODRUČNE (REGIONALNE) SAMOUPRAVE     Zagreb, 17. svibnja 2016.</vt:lpstr>
      <vt:lpstr>Sadržaj prezentacije</vt:lpstr>
      <vt:lpstr>JAVNA UPRAVA U REPUBLICI HRVATSKOJ</vt:lpstr>
      <vt:lpstr>KONCEPT REFORME JAVNE UPRAVE</vt:lpstr>
      <vt:lpstr>AKTIVNOSTI U PODRUČJU REFORME JAVNE  UPRAVE</vt:lpstr>
      <vt:lpstr>MODERNIZACIJA JAVNE UPRAVE - MJERE</vt:lpstr>
      <vt:lpstr>MODERNIZACIJA JAVNE UPRAVE - MJERE</vt:lpstr>
      <vt:lpstr>MODERNIZACIJA JAVNE UPRAVE - MJERE</vt:lpstr>
      <vt:lpstr>MODERNIZACIJA JAVNE UPRAVE - MJERE</vt:lpstr>
      <vt:lpstr>KONCEPT REFORME LOKALNE I PODRUČNE (REGIONALNE) SAMOUPRAVE</vt:lpstr>
      <vt:lpstr>FRAGMENTIRANI I HOLISTIČKI PRISTUP</vt:lpstr>
      <vt:lpstr>DIMENZIJE LOKALNE SAMOUPRAVE</vt:lpstr>
      <vt:lpstr>KONTEKST REFORME (OKOLINA)</vt:lpstr>
      <vt:lpstr>CILJ I SADRŽAJ REFORME</vt:lpstr>
      <vt:lpstr>CILJ I SADRŽAJ REFORME</vt:lpstr>
      <vt:lpstr>OSNOVE POLICY MODELA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LOKALNE I PODRUČNE (REGIONALNE) SAMOUPRAVE     Zagreb, svibanj 2016.</dc:title>
  <cp:lastModifiedBy>Marko Kovacic</cp:lastModifiedBy>
  <cp:revision>8</cp:revision>
  <dcterms:modified xsi:type="dcterms:W3CDTF">2016-05-18T13:31:44Z</dcterms:modified>
</cp:coreProperties>
</file>