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72" r:id="rId5"/>
    <p:sldId id="260" r:id="rId6"/>
    <p:sldId id="270" r:id="rId7"/>
    <p:sldId id="261" r:id="rId8"/>
    <p:sldId id="273" r:id="rId9"/>
    <p:sldId id="264" r:id="rId10"/>
    <p:sldId id="258" r:id="rId11"/>
    <p:sldId id="269" r:id="rId12"/>
    <p:sldId id="262" r:id="rId13"/>
    <p:sldId id="265" r:id="rId14"/>
    <p:sldId id="268" r:id="rId15"/>
    <p:sldId id="266" r:id="rId16"/>
    <p:sldId id="267" r:id="rId17"/>
    <p:sldId id="263" r:id="rId18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22F8AE2-2B78-4A3B-8908-5A5FBDA444E2}" type="datetimeFigureOut">
              <a:rPr lang="hr-HR" smtClean="0"/>
              <a:t>27.6.2016.</a:t>
            </a:fld>
            <a:endParaRPr lang="hr-H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8178D966-64D2-4460-B505-4208DF9409F2}" type="slidenum">
              <a:rPr lang="hr-HR" smtClean="0"/>
              <a:t>‹#›</a:t>
            </a:fld>
            <a:endParaRPr lang="hr-H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AE2-2B78-4A3B-8908-5A5FBDA444E2}" type="datetimeFigureOut">
              <a:rPr lang="hr-HR" smtClean="0"/>
              <a:t>27.6.2016.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D966-64D2-4460-B505-4208DF9409F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AE2-2B78-4A3B-8908-5A5FBDA444E2}" type="datetimeFigureOut">
              <a:rPr lang="hr-HR" smtClean="0"/>
              <a:t>27.6.2016.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D966-64D2-4460-B505-4208DF9409F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AE2-2B78-4A3B-8908-5A5FBDA444E2}" type="datetimeFigureOut">
              <a:rPr lang="hr-HR" smtClean="0"/>
              <a:t>27.6.2016.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D966-64D2-4460-B505-4208DF9409F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AE2-2B78-4A3B-8908-5A5FBDA444E2}" type="datetimeFigureOut">
              <a:rPr lang="hr-HR" smtClean="0"/>
              <a:t>27.6.2016.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D966-64D2-4460-B505-4208DF9409F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AE2-2B78-4A3B-8908-5A5FBDA444E2}" type="datetimeFigureOut">
              <a:rPr lang="hr-HR" smtClean="0"/>
              <a:t>27.6.2016.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D966-64D2-4460-B505-4208DF9409F2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AE2-2B78-4A3B-8908-5A5FBDA444E2}" type="datetimeFigureOut">
              <a:rPr lang="hr-HR" smtClean="0"/>
              <a:t>27.6.2016.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D966-64D2-4460-B505-4208DF9409F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AE2-2B78-4A3B-8908-5A5FBDA444E2}" type="datetimeFigureOut">
              <a:rPr lang="hr-HR" smtClean="0"/>
              <a:t>27.6.2016.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D966-64D2-4460-B505-4208DF9409F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AE2-2B78-4A3B-8908-5A5FBDA444E2}" type="datetimeFigureOut">
              <a:rPr lang="hr-HR" smtClean="0"/>
              <a:t>27.6.2016.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D966-64D2-4460-B505-4208DF9409F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AE2-2B78-4A3B-8908-5A5FBDA444E2}" type="datetimeFigureOut">
              <a:rPr lang="hr-HR" smtClean="0"/>
              <a:t>27.6.2016.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D966-64D2-4460-B505-4208DF9409F2}" type="slidenum">
              <a:rPr lang="hr-HR" smtClean="0"/>
              <a:t>‹#›</a:t>
            </a:fld>
            <a:endParaRPr lang="hr-H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F8AE2-2B78-4A3B-8908-5A5FBDA444E2}" type="datetimeFigureOut">
              <a:rPr lang="hr-HR" smtClean="0"/>
              <a:t>27.6.2016.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78D966-64D2-4460-B505-4208DF9409F2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22F8AE2-2B78-4A3B-8908-5A5FBDA444E2}" type="datetimeFigureOut">
              <a:rPr lang="hr-HR" smtClean="0"/>
              <a:t>27.6.2016.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8178D966-64D2-4460-B505-4208DF9409F2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738356" y="2492896"/>
            <a:ext cx="3313355" cy="1702160"/>
          </a:xfrm>
        </p:spPr>
        <p:txBody>
          <a:bodyPr/>
          <a:lstStyle/>
          <a:p>
            <a:r>
              <a:rPr lang="hr-HR" dirty="0" smtClean="0"/>
              <a:t>Gradovi i komunalci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718581" y="4221088"/>
            <a:ext cx="3309803" cy="1260629"/>
          </a:xfrm>
        </p:spPr>
        <p:txBody>
          <a:bodyPr/>
          <a:lstStyle/>
          <a:p>
            <a:endParaRPr lang="hr-HR" dirty="0" smtClean="0"/>
          </a:p>
          <a:p>
            <a:r>
              <a:rPr lang="hr-HR" dirty="0" smtClean="0"/>
              <a:t>Održivo gospodarenje otpadom – gdje smo i kako dalje?</a:t>
            </a:r>
            <a:endParaRPr lang="hr-HR" dirty="0"/>
          </a:p>
        </p:txBody>
      </p:sp>
      <p:sp>
        <p:nvSpPr>
          <p:cNvPr id="4" name="TekstniOkvir 3"/>
          <p:cNvSpPr txBox="1"/>
          <p:nvPr/>
        </p:nvSpPr>
        <p:spPr>
          <a:xfrm>
            <a:off x="4788024" y="5692606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Sonja Polonijo</a:t>
            </a:r>
          </a:p>
        </p:txBody>
      </p:sp>
    </p:spTree>
    <p:extLst>
      <p:ext uri="{BB962C8B-B14F-4D97-AF65-F5344CB8AC3E}">
        <p14:creationId xmlns:p14="http://schemas.microsoft.com/office/powerpoint/2010/main" val="12916543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ZOGO - sustav naknada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457200" indent="-342900" algn="just"/>
            <a:r>
              <a:rPr lang="hr-HR" altLang="sr-Latn-RS" sz="1900" dirty="0">
                <a:solidFill>
                  <a:srgbClr val="000000"/>
                </a:solidFill>
                <a:latin typeface="Century Gothic" panose="020B0502020202020204" pitchFamily="34" charset="0"/>
              </a:rPr>
              <a:t>Ako je odložena veća količina komunalnog otpada od propisane, osoba zadužena za </a:t>
            </a:r>
            <a:r>
              <a:rPr lang="hr-HR" altLang="sr-Latn-RS" sz="19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upravljanje </a:t>
            </a:r>
            <a:r>
              <a:rPr lang="hr-HR" altLang="sr-Latn-RS" sz="1900" dirty="0" err="1" smtClean="0">
                <a:solidFill>
                  <a:srgbClr val="000000"/>
                </a:solidFill>
                <a:latin typeface="Century Gothic" panose="020B0502020202020204" pitchFamily="34" charset="0"/>
              </a:rPr>
              <a:t>deponijom</a:t>
            </a:r>
            <a:r>
              <a:rPr lang="hr-HR" altLang="sr-Latn-RS" sz="19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r>
              <a:rPr lang="hr-HR" altLang="sr-Latn-RS" sz="1900" dirty="0">
                <a:solidFill>
                  <a:srgbClr val="000000"/>
                </a:solidFill>
                <a:latin typeface="Century Gothic" panose="020B0502020202020204" pitchFamily="34" charset="0"/>
              </a:rPr>
              <a:t>obvezna je platiti </a:t>
            </a:r>
            <a:r>
              <a:rPr lang="hr-HR" altLang="sr-Latn-RS" sz="1900" b="1" dirty="0">
                <a:solidFill>
                  <a:srgbClr val="000000"/>
                </a:solidFill>
                <a:latin typeface="Century Gothic" panose="020B0502020202020204" pitchFamily="34" charset="0"/>
              </a:rPr>
              <a:t>naknadu za odlaganje komunalnog </a:t>
            </a:r>
            <a:r>
              <a:rPr lang="hr-HR" altLang="sr-Latn-RS" sz="1900" b="1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otpada („zelena naknada”).</a:t>
            </a:r>
          </a:p>
          <a:p>
            <a:pPr marL="457200" indent="-342900" algn="just"/>
            <a:r>
              <a:rPr lang="hr-HR" altLang="sr-Latn-RS" sz="1900" b="1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Poticajna naknada </a:t>
            </a:r>
            <a:r>
              <a:rPr lang="hr-HR" altLang="sr-Latn-RS" sz="19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za smanjenje količine miješanog komunalnog otpada (JLS plaća Fondu)</a:t>
            </a:r>
          </a:p>
          <a:p>
            <a:pPr marL="457200" indent="-342900" algn="just"/>
            <a:r>
              <a:rPr lang="hr-HR" altLang="sr-Latn-RS" sz="19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Prema ZOGO-u moguća i </a:t>
            </a:r>
            <a:r>
              <a:rPr lang="hr-HR" altLang="sr-Latn-RS" sz="1900" b="1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namjenska naknada</a:t>
            </a:r>
            <a:r>
              <a:rPr lang="hr-HR" altLang="sr-Latn-RS" sz="19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u cijeni komunalne usluge, određuje vijeće JLS (strogo namjenski prihod JLS)</a:t>
            </a:r>
          </a:p>
        </p:txBody>
      </p:sp>
    </p:spTree>
    <p:extLst>
      <p:ext uri="{BB962C8B-B14F-4D97-AF65-F5344CB8AC3E}">
        <p14:creationId xmlns:p14="http://schemas.microsoft.com/office/powerpoint/2010/main" val="4543145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Lokalne specifičnosti – kako dimenzionirati sustav?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Turistički krajevi</a:t>
            </a:r>
          </a:p>
          <a:p>
            <a:r>
              <a:rPr lang="hr-HR" dirty="0" smtClean="0"/>
              <a:t>Slabo naseljeni krajevi</a:t>
            </a:r>
          </a:p>
          <a:p>
            <a:r>
              <a:rPr lang="hr-HR" dirty="0" smtClean="0"/>
              <a:t>Poljoprivredni krajevi</a:t>
            </a:r>
          </a:p>
          <a:p>
            <a:r>
              <a:rPr lang="hr-HR" dirty="0" smtClean="0"/>
              <a:t>Veliki gradovi</a:t>
            </a:r>
          </a:p>
          <a:p>
            <a:r>
              <a:rPr lang="hr-HR" dirty="0" smtClean="0"/>
              <a:t>Mali gradovi</a:t>
            </a:r>
          </a:p>
          <a:p>
            <a:r>
              <a:rPr lang="hr-HR" dirty="0" smtClean="0"/>
              <a:t>Aglomeracije manjih naselja</a:t>
            </a:r>
          </a:p>
          <a:p>
            <a:r>
              <a:rPr lang="hr-HR" dirty="0" smtClean="0"/>
              <a:t>…</a:t>
            </a:r>
          </a:p>
        </p:txBody>
      </p:sp>
      <p:sp>
        <p:nvSpPr>
          <p:cNvPr id="7" name="Prostoručno 6"/>
          <p:cNvSpPr/>
          <p:nvPr/>
        </p:nvSpPr>
        <p:spPr>
          <a:xfrm>
            <a:off x="5174750" y="5085353"/>
            <a:ext cx="2322890" cy="1340187"/>
          </a:xfrm>
          <a:custGeom>
            <a:avLst/>
            <a:gdLst>
              <a:gd name="connsiteX0" fmla="*/ 0 w 2322890"/>
              <a:gd name="connsiteY0" fmla="*/ 0 h 1340187"/>
              <a:gd name="connsiteX1" fmla="*/ 2322890 w 2322890"/>
              <a:gd name="connsiteY1" fmla="*/ 0 h 1340187"/>
              <a:gd name="connsiteX2" fmla="*/ 2322890 w 2322890"/>
              <a:gd name="connsiteY2" fmla="*/ 1340187 h 1340187"/>
              <a:gd name="connsiteX3" fmla="*/ 0 w 2322890"/>
              <a:gd name="connsiteY3" fmla="*/ 1340187 h 1340187"/>
              <a:gd name="connsiteX4" fmla="*/ 0 w 2322890"/>
              <a:gd name="connsiteY4" fmla="*/ 0 h 13401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322890" h="1340187">
                <a:moveTo>
                  <a:pt x="0" y="0"/>
                </a:moveTo>
                <a:lnTo>
                  <a:pt x="2322890" y="0"/>
                </a:lnTo>
                <a:lnTo>
                  <a:pt x="2322890" y="1340187"/>
                </a:lnTo>
                <a:lnTo>
                  <a:pt x="0" y="1340187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spcFirstLastPara="0" vert="horz" wrap="square" lIns="114300" tIns="114300" rIns="114300" bIns="114300" numCol="1" spcCol="1270" anchor="ctr" anchorCtr="0">
            <a:noAutofit/>
          </a:bodyPr>
          <a:lstStyle/>
          <a:p>
            <a:pPr lvl="0" algn="ctr" defTabSz="1333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hr-HR" sz="3000" kern="1200" dirty="0" err="1" smtClean="0"/>
              <a:t>Biootpad</a:t>
            </a:r>
            <a:r>
              <a:rPr lang="hr-HR" sz="3000" kern="1200" dirty="0" smtClean="0"/>
              <a:t>!</a:t>
            </a:r>
            <a:endParaRPr lang="hr-HR" sz="3000" kern="1200" dirty="0"/>
          </a:p>
        </p:txBody>
      </p:sp>
    </p:spTree>
    <p:extLst>
      <p:ext uri="{BB962C8B-B14F-4D97-AF65-F5344CB8AC3E}">
        <p14:creationId xmlns:p14="http://schemas.microsoft.com/office/powerpoint/2010/main" val="395537102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Cijene odvoza i zbrinjavanja otpada – obveze!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600"/>
              </a:spcBef>
              <a:buClrTx/>
              <a:buNone/>
            </a:pPr>
            <a:r>
              <a:rPr lang="hr-HR" altLang="sr-Latn-RS" sz="2000" dirty="0">
                <a:solidFill>
                  <a:srgbClr val="000000"/>
                </a:solidFill>
                <a:latin typeface="Century Gothic" panose="020B0502020202020204" pitchFamily="34" charset="0"/>
              </a:rPr>
              <a:t>Detaljno uređenje cijene komunalne </a:t>
            </a:r>
            <a:r>
              <a:rPr lang="hr-HR" altLang="sr-Latn-RS" sz="20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usluge:</a:t>
            </a:r>
          </a:p>
          <a:p>
            <a:pPr algn="just">
              <a:spcBef>
                <a:spcPts val="600"/>
              </a:spcBef>
              <a:buClrTx/>
              <a:buNone/>
            </a:pPr>
            <a:endParaRPr lang="hr-HR" altLang="sr-Latn-RS" sz="2000" dirty="0" smtClean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algn="just">
              <a:spcBef>
                <a:spcPts val="600"/>
              </a:spcBef>
              <a:buClrTx/>
            </a:pPr>
            <a:r>
              <a:rPr lang="hr-HR" altLang="sr-Latn-RS" sz="20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po načelu „onečišćivač plaća”,</a:t>
            </a:r>
          </a:p>
          <a:p>
            <a:pPr algn="just">
              <a:spcBef>
                <a:spcPts val="600"/>
              </a:spcBef>
              <a:buClrTx/>
            </a:pPr>
            <a:r>
              <a:rPr lang="hr-HR" altLang="sr-Latn-RS" sz="20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ekonomska održivost poslovanja komunalca</a:t>
            </a:r>
          </a:p>
          <a:p>
            <a:pPr marL="68580" indent="0" algn="just">
              <a:spcBef>
                <a:spcPts val="600"/>
              </a:spcBef>
              <a:buClrTx/>
              <a:buNone/>
            </a:pPr>
            <a:endParaRPr lang="hr-HR" altLang="sr-Latn-RS" sz="20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68580" indent="0" algn="just">
              <a:spcBef>
                <a:spcPts val="600"/>
              </a:spcBef>
              <a:buClrTx/>
              <a:buNone/>
            </a:pPr>
            <a:endParaRPr lang="hr-HR" altLang="sr-Latn-RS" sz="2000" dirty="0" smtClean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68580" indent="0" algn="just">
              <a:spcBef>
                <a:spcPts val="600"/>
              </a:spcBef>
              <a:buClrTx/>
              <a:buNone/>
            </a:pPr>
            <a:endParaRPr lang="hr-HR" altLang="sr-Latn-RS" sz="20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68580" indent="0" algn="ctr">
              <a:spcBef>
                <a:spcPts val="600"/>
              </a:spcBef>
              <a:buClrTx/>
              <a:buNone/>
            </a:pPr>
            <a:r>
              <a:rPr lang="hr-HR" altLang="sr-Latn-RS" sz="20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Fiksni i varijabilni dio cijene</a:t>
            </a:r>
            <a:endParaRPr lang="hr-HR" altLang="sr-Latn-RS" sz="20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4" name="Strelica dolje 3"/>
          <p:cNvSpPr/>
          <p:nvPr/>
        </p:nvSpPr>
        <p:spPr>
          <a:xfrm>
            <a:off x="4067944" y="4005064"/>
            <a:ext cx="648072" cy="720080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4940286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„Preodgoj” građana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Edukacija građana kao trajni proces</a:t>
            </a:r>
          </a:p>
          <a:p>
            <a:r>
              <a:rPr lang="hr-HR" dirty="0" smtClean="0"/>
              <a:t>Komunalno redarstvo – uspostava pravednog i funkcionalnog sustava (gradski komunalni redari, pravosuđe)</a:t>
            </a:r>
          </a:p>
          <a:p>
            <a:endParaRPr lang="hr-HR" dirty="0"/>
          </a:p>
          <a:p>
            <a:r>
              <a:rPr lang="hr-HR" dirty="0" smtClean="0"/>
              <a:t>Pohvala dobre prakse, javna pokuda lošeg ponašanja</a:t>
            </a:r>
          </a:p>
          <a:p>
            <a:r>
              <a:rPr lang="hr-HR" dirty="0" smtClean="0"/>
              <a:t>Tko plaća zbrinjavanje djela „nepoznatog počinitelja”?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84799483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601136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Prvi efekt naplate po količini!</a:t>
            </a:r>
            <a:endParaRPr lang="hr-H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628800"/>
            <a:ext cx="3960440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Strelica udesno 5"/>
          <p:cNvSpPr/>
          <p:nvPr/>
        </p:nvSpPr>
        <p:spPr>
          <a:xfrm>
            <a:off x="4716016" y="4077072"/>
            <a:ext cx="1728192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TekstniOkvir 6"/>
          <p:cNvSpPr txBox="1"/>
          <p:nvPr/>
        </p:nvSpPr>
        <p:spPr>
          <a:xfrm>
            <a:off x="6444208" y="3429000"/>
            <a:ext cx="208823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Mole se građani da vreće s kućnim otpadom ne odlažu u košarice ili pored njih…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Komunalni redari – upozorenja, kazne</a:t>
            </a:r>
            <a:endParaRPr lang="hr-H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116600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</a:t>
            </a:r>
            <a:r>
              <a:rPr lang="hr-HR" dirty="0" smtClean="0"/>
              <a:t>nfrastruktura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Lokalne </a:t>
            </a:r>
            <a:r>
              <a:rPr lang="hr-HR" dirty="0" err="1" smtClean="0"/>
              <a:t>sortirnice</a:t>
            </a:r>
            <a:endParaRPr lang="hr-HR" dirty="0" smtClean="0"/>
          </a:p>
          <a:p>
            <a:r>
              <a:rPr lang="hr-HR" dirty="0" smtClean="0"/>
              <a:t>Lokalne </a:t>
            </a:r>
            <a:r>
              <a:rPr lang="hr-HR" dirty="0" err="1" smtClean="0"/>
              <a:t>kompostane</a:t>
            </a:r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Oporaba – lokalni nivo (održivi razvoj lokalne zajednice)</a:t>
            </a:r>
          </a:p>
          <a:p>
            <a:r>
              <a:rPr lang="hr-HR" dirty="0" smtClean="0"/>
              <a:t>Problemi plasmana sekundarnih sirovina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9515289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Optimalizacija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Broj odvoza („Kalendar odvoza”)</a:t>
            </a:r>
          </a:p>
          <a:p>
            <a:r>
              <a:rPr lang="hr-HR" dirty="0" smtClean="0"/>
              <a:t>Veličina posuda za otpad korisnika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r>
              <a:rPr lang="hr-HR" dirty="0" smtClean="0"/>
              <a:t>Problemi turističke sezone – bliska suradnja komunalnog redarstva i komunalca („komunalni izvidnik”)</a:t>
            </a:r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61406495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Zaključak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Primarna selekcija u domaćinstvima</a:t>
            </a:r>
          </a:p>
          <a:p>
            <a:r>
              <a:rPr lang="hr-HR" dirty="0" smtClean="0"/>
              <a:t>Infrastruktura (preduvjeti za projekte!)</a:t>
            </a:r>
          </a:p>
          <a:p>
            <a:r>
              <a:rPr lang="hr-HR" dirty="0" smtClean="0"/>
              <a:t>Edukacija građana </a:t>
            </a:r>
          </a:p>
          <a:p>
            <a:r>
              <a:rPr lang="hr-HR" dirty="0" smtClean="0"/>
              <a:t>Efikasna „komunalna batina”</a:t>
            </a:r>
          </a:p>
          <a:p>
            <a:r>
              <a:rPr lang="hr-HR" dirty="0" smtClean="0"/>
              <a:t>Nužnost bliske i iskrene suradnje JLS i komunalca</a:t>
            </a:r>
          </a:p>
          <a:p>
            <a:r>
              <a:rPr lang="hr-HR" dirty="0" smtClean="0"/>
              <a:t>Profesionalan </a:t>
            </a:r>
            <a:r>
              <a:rPr lang="hr-HR" dirty="0" err="1" smtClean="0"/>
              <a:t>management</a:t>
            </a:r>
            <a:r>
              <a:rPr lang="hr-HR" dirty="0" smtClean="0"/>
              <a:t> posvećen dugoročnom rješavanju problema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6591050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1183978"/>
            <a:ext cx="7920880" cy="986686"/>
          </a:xfrm>
        </p:spPr>
        <p:txBody>
          <a:bodyPr>
            <a:normAutofit/>
          </a:bodyPr>
          <a:lstStyle/>
          <a:p>
            <a:r>
              <a:rPr lang="hr-HR" dirty="0" smtClean="0"/>
              <a:t>ZOGO - obveze svih gradova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99592" y="2323652"/>
            <a:ext cx="6921217" cy="3508977"/>
          </a:xfrm>
        </p:spPr>
        <p:txBody>
          <a:bodyPr>
            <a:normAutofit/>
          </a:bodyPr>
          <a:lstStyle/>
          <a:p>
            <a:r>
              <a:rPr lang="hr-HR" sz="1600" dirty="0" smtClean="0">
                <a:latin typeface="+mj-lt"/>
              </a:rPr>
              <a:t>Infrastruktura – </a:t>
            </a:r>
            <a:r>
              <a:rPr lang="hr-HR" sz="1600" dirty="0" err="1" smtClean="0">
                <a:latin typeface="+mj-lt"/>
              </a:rPr>
              <a:t>reciklažna</a:t>
            </a:r>
            <a:r>
              <a:rPr lang="hr-HR" sz="1600" dirty="0" smtClean="0">
                <a:latin typeface="+mj-lt"/>
              </a:rPr>
              <a:t> dvorišta, vozni park, kante i </a:t>
            </a:r>
            <a:r>
              <a:rPr lang="hr-HR" sz="1600" dirty="0" smtClean="0">
                <a:latin typeface="+mj-lt"/>
              </a:rPr>
              <a:t>kontejneri</a:t>
            </a:r>
          </a:p>
          <a:p>
            <a:r>
              <a:rPr lang="hr-HR" sz="1600" dirty="0"/>
              <a:t>Javna usluga prikupljanja miješanog i biorazgradivog komunalnog </a:t>
            </a:r>
            <a:r>
              <a:rPr lang="hr-HR" sz="1600" dirty="0" smtClean="0"/>
              <a:t>otpada</a:t>
            </a:r>
          </a:p>
          <a:p>
            <a:r>
              <a:rPr lang="hr-HR" sz="1600" dirty="0" smtClean="0"/>
              <a:t>Odvojeno </a:t>
            </a:r>
            <a:r>
              <a:rPr lang="hr-HR" sz="1600" dirty="0"/>
              <a:t>prikupljanje otpadnog papira, metala, stakla, plastike i tekstila te krupnog (glomaznog) komunalnog </a:t>
            </a:r>
            <a:r>
              <a:rPr lang="hr-HR" sz="1600" dirty="0" smtClean="0"/>
              <a:t>otpada</a:t>
            </a:r>
            <a:endParaRPr lang="hr-HR" sz="1600" dirty="0"/>
          </a:p>
          <a:p>
            <a:r>
              <a:rPr lang="hr-HR" sz="1600" dirty="0" smtClean="0">
                <a:latin typeface="+mj-lt"/>
              </a:rPr>
              <a:t>Komunalno </a:t>
            </a:r>
            <a:r>
              <a:rPr lang="hr-HR" sz="1600" dirty="0">
                <a:latin typeface="+mj-lt"/>
              </a:rPr>
              <a:t>redarstvo kao komunalna </a:t>
            </a:r>
            <a:r>
              <a:rPr lang="hr-HR" sz="1600" dirty="0" smtClean="0">
                <a:latin typeface="+mj-lt"/>
              </a:rPr>
              <a:t>policija</a:t>
            </a:r>
          </a:p>
          <a:p>
            <a:r>
              <a:rPr lang="hr-HR" sz="1600" dirty="0" smtClean="0">
                <a:latin typeface="+mj-lt"/>
              </a:rPr>
              <a:t>Edukacija </a:t>
            </a:r>
            <a:r>
              <a:rPr lang="hr-HR" sz="1600" dirty="0" smtClean="0">
                <a:latin typeface="+mj-lt"/>
              </a:rPr>
              <a:t>građana</a:t>
            </a:r>
          </a:p>
          <a:p>
            <a:r>
              <a:rPr lang="hr-HR" sz="1600" dirty="0" smtClean="0">
                <a:latin typeface="+mj-lt"/>
              </a:rPr>
              <a:t>Odluka o komunalnom redu</a:t>
            </a:r>
          </a:p>
          <a:p>
            <a:r>
              <a:rPr lang="hr-HR" sz="1600" dirty="0" smtClean="0">
                <a:latin typeface="+mj-lt"/>
              </a:rPr>
              <a:t>Odluka o načinu formiranja cijene odvoza i zbrinjavanja otpada</a:t>
            </a:r>
          </a:p>
          <a:p>
            <a:r>
              <a:rPr lang="hr-HR" sz="1600" dirty="0" smtClean="0">
                <a:latin typeface="+mj-lt"/>
              </a:rPr>
              <a:t>PGO – donošenje i provedba</a:t>
            </a:r>
          </a:p>
          <a:p>
            <a:r>
              <a:rPr lang="hr-HR" sz="1600" dirty="0" smtClean="0">
                <a:latin typeface="+mj-lt"/>
              </a:rPr>
              <a:t>Akcije prikupljanja otpada</a:t>
            </a:r>
          </a:p>
        </p:txBody>
      </p:sp>
      <p:sp>
        <p:nvSpPr>
          <p:cNvPr id="10" name="TekstniOkvir 9"/>
          <p:cNvSpPr txBox="1"/>
          <p:nvPr/>
        </p:nvSpPr>
        <p:spPr>
          <a:xfrm>
            <a:off x="899592" y="260648"/>
            <a:ext cx="4392488" cy="923330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hr-HR" dirty="0" smtClean="0"/>
              <a:t>Sufinanciranje FZOEU ide prema JLS da ne bi bilo smatrano nedozvoljenom potporom!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7062765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Preuzete obveze - EU</a:t>
            </a:r>
            <a:br>
              <a:rPr lang="hr-HR" dirty="0" smtClean="0"/>
            </a:br>
            <a:r>
              <a:rPr lang="hr-HR" sz="2200" dirty="0" smtClean="0"/>
              <a:t>- odlaganje biorazgradivog otpada </a:t>
            </a:r>
            <a:r>
              <a:rPr lang="hr-HR" sz="1000" dirty="0" smtClean="0"/>
              <a:t>(www.azo.hr)</a:t>
            </a:r>
            <a:endParaRPr lang="hr-HR" sz="22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348880"/>
            <a:ext cx="7201420" cy="36724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63465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800" dirty="0" smtClean="0"/>
              <a:t>Gospodarenje </a:t>
            </a:r>
            <a:r>
              <a:rPr lang="hr-HR" sz="2800" dirty="0" err="1" smtClean="0"/>
              <a:t>biootpadom</a:t>
            </a:r>
            <a:r>
              <a:rPr lang="hr-HR" sz="2800" dirty="0" smtClean="0"/>
              <a:t> iz komunalnog otpada </a:t>
            </a:r>
            <a:r>
              <a:rPr lang="hr-HR" sz="1000" dirty="0" smtClean="0"/>
              <a:t>(www.azo.hr)</a:t>
            </a:r>
            <a:endParaRPr lang="hr-HR" sz="2800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989" y="2348880"/>
            <a:ext cx="6912768" cy="37691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kstniOkvir 2"/>
          <p:cNvSpPr txBox="1"/>
          <p:nvPr/>
        </p:nvSpPr>
        <p:spPr>
          <a:xfrm>
            <a:off x="2699792" y="5311080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/>
              <a:t>5%</a:t>
            </a:r>
            <a:endParaRPr lang="hr-HR" sz="1400" dirty="0"/>
          </a:p>
        </p:txBody>
      </p:sp>
      <p:sp>
        <p:nvSpPr>
          <p:cNvPr id="5" name="TekstniOkvir 4"/>
          <p:cNvSpPr txBox="1"/>
          <p:nvPr/>
        </p:nvSpPr>
        <p:spPr>
          <a:xfrm>
            <a:off x="4035321" y="5311079"/>
            <a:ext cx="4680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/>
              <a:t>5%</a:t>
            </a:r>
            <a:endParaRPr lang="hr-HR" sz="1400" dirty="0"/>
          </a:p>
        </p:txBody>
      </p:sp>
      <p:sp>
        <p:nvSpPr>
          <p:cNvPr id="6" name="TekstniOkvir 5"/>
          <p:cNvSpPr txBox="1"/>
          <p:nvPr/>
        </p:nvSpPr>
        <p:spPr>
          <a:xfrm>
            <a:off x="5280315" y="5311078"/>
            <a:ext cx="4320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/>
              <a:t>6%</a:t>
            </a:r>
            <a:endParaRPr lang="hr-HR" sz="1400" dirty="0"/>
          </a:p>
        </p:txBody>
      </p:sp>
      <p:sp>
        <p:nvSpPr>
          <p:cNvPr id="7" name="TekstniOkvir 6"/>
          <p:cNvSpPr txBox="1"/>
          <p:nvPr/>
        </p:nvSpPr>
        <p:spPr>
          <a:xfrm>
            <a:off x="2411760" y="5085184"/>
            <a:ext cx="5040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>
                <a:solidFill>
                  <a:srgbClr val="FF0000"/>
                </a:solidFill>
              </a:rPr>
              <a:t>9%</a:t>
            </a:r>
          </a:p>
        </p:txBody>
      </p:sp>
      <p:sp>
        <p:nvSpPr>
          <p:cNvPr id="8" name="TekstniOkvir 7"/>
          <p:cNvSpPr txBox="1"/>
          <p:nvPr/>
        </p:nvSpPr>
        <p:spPr>
          <a:xfrm>
            <a:off x="3693283" y="5085183"/>
            <a:ext cx="57606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>
                <a:solidFill>
                  <a:srgbClr val="FF0000"/>
                </a:solidFill>
              </a:rPr>
              <a:t>10%</a:t>
            </a:r>
          </a:p>
        </p:txBody>
      </p:sp>
      <p:sp>
        <p:nvSpPr>
          <p:cNvPr id="9" name="TekstniOkvir 8"/>
          <p:cNvSpPr txBox="1"/>
          <p:nvPr/>
        </p:nvSpPr>
        <p:spPr>
          <a:xfrm>
            <a:off x="4932040" y="5085184"/>
            <a:ext cx="5642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>
                <a:solidFill>
                  <a:srgbClr val="FF0000"/>
                </a:solidFill>
              </a:rPr>
              <a:t>13%</a:t>
            </a:r>
            <a:endParaRPr lang="hr-HR" sz="1400" dirty="0">
              <a:solidFill>
                <a:srgbClr val="FF0000"/>
              </a:solidFill>
            </a:endParaRPr>
          </a:p>
        </p:txBody>
      </p:sp>
      <p:sp>
        <p:nvSpPr>
          <p:cNvPr id="10" name="TekstniOkvir 9"/>
          <p:cNvSpPr txBox="1"/>
          <p:nvPr/>
        </p:nvSpPr>
        <p:spPr>
          <a:xfrm>
            <a:off x="5940152" y="2996952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>
                <a:solidFill>
                  <a:srgbClr val="FF0000"/>
                </a:solidFill>
              </a:rPr>
              <a:t>¾ </a:t>
            </a:r>
            <a:r>
              <a:rPr lang="hr-HR" sz="1400" dirty="0" smtClean="0">
                <a:solidFill>
                  <a:srgbClr val="FF0000"/>
                </a:solidFill>
              </a:rPr>
              <a:t>iz vrtova i parkova</a:t>
            </a:r>
            <a:endParaRPr lang="hr-H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2610163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Okvirna direktiva o otpadu (2008/98/EZ)</a:t>
            </a:r>
            <a:r>
              <a:rPr lang="hr-HR" sz="1000" dirty="0" smtClean="0"/>
              <a:t>- www.azo.hr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do 2020. osigurati pripremu za ponovnu uporabu i recikliranje 50% papira, metala, stakla i plastike</a:t>
            </a:r>
          </a:p>
          <a:p>
            <a:r>
              <a:rPr lang="hr-HR" dirty="0" smtClean="0">
                <a:solidFill>
                  <a:srgbClr val="FF0000"/>
                </a:solidFill>
              </a:rPr>
              <a:t>Korištenjem </a:t>
            </a:r>
            <a:r>
              <a:rPr lang="hr-HR" dirty="0">
                <a:solidFill>
                  <a:srgbClr val="FF0000"/>
                </a:solidFill>
              </a:rPr>
              <a:t>metode izračuna br.2. iz </a:t>
            </a:r>
            <a:r>
              <a:rPr lang="hr-HR" i="1" dirty="0">
                <a:solidFill>
                  <a:srgbClr val="FF0000"/>
                </a:solidFill>
              </a:rPr>
              <a:t>Odluke Komisije 2011/753/EU</a:t>
            </a:r>
            <a:r>
              <a:rPr lang="hr-HR" dirty="0">
                <a:solidFill>
                  <a:srgbClr val="FF0000"/>
                </a:solidFill>
              </a:rPr>
              <a:t>, stopa recikliranja papira, metala, plastike i stakla iz komunalnog otpada </a:t>
            </a:r>
            <a:r>
              <a:rPr lang="hr-HR" dirty="0" smtClean="0">
                <a:solidFill>
                  <a:srgbClr val="FF0000"/>
                </a:solidFill>
              </a:rPr>
              <a:t>u RH </a:t>
            </a:r>
            <a:r>
              <a:rPr lang="hr-HR" dirty="0">
                <a:solidFill>
                  <a:srgbClr val="FF0000"/>
                </a:solidFill>
              </a:rPr>
              <a:t>2014. </a:t>
            </a:r>
            <a:r>
              <a:rPr lang="hr-HR" dirty="0" smtClean="0">
                <a:solidFill>
                  <a:srgbClr val="FF0000"/>
                </a:solidFill>
              </a:rPr>
              <a:t>iznosi </a:t>
            </a:r>
            <a:r>
              <a:rPr lang="hr-HR" dirty="0">
                <a:solidFill>
                  <a:srgbClr val="FF0000"/>
                </a:solidFill>
              </a:rPr>
              <a:t>22</a:t>
            </a:r>
            <a:r>
              <a:rPr lang="hr-HR" dirty="0" smtClean="0">
                <a:solidFill>
                  <a:srgbClr val="FF0000"/>
                </a:solidFill>
              </a:rPr>
              <a:t>%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4055846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600" dirty="0" smtClean="0"/>
              <a:t>Odvojeno sakupljeni komunalni otpad u RH 24% </a:t>
            </a:r>
            <a:r>
              <a:rPr lang="hr-HR" sz="1000" dirty="0" smtClean="0"/>
              <a:t>- www.azo.hr</a:t>
            </a:r>
            <a:endParaRPr lang="hr-HR" sz="1100" dirty="0">
              <a:solidFill>
                <a:srgbClr val="FF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9" y="2354790"/>
            <a:ext cx="6697364" cy="37385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30645132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817160"/>
          </a:xfrm>
        </p:spPr>
        <p:txBody>
          <a:bodyPr>
            <a:normAutofit fontScale="90000"/>
          </a:bodyPr>
          <a:lstStyle/>
          <a:p>
            <a:r>
              <a:rPr lang="hr-HR" sz="2700" dirty="0" smtClean="0"/>
              <a:t>Komunalni otpad upućen na </a:t>
            </a:r>
            <a:r>
              <a:rPr lang="hr-HR" sz="2700" dirty="0" err="1" smtClean="0"/>
              <a:t>oporabu</a:t>
            </a:r>
            <a:r>
              <a:rPr lang="hr-HR" sz="2700" dirty="0" smtClean="0"/>
              <a:t> </a:t>
            </a:r>
            <a:r>
              <a:rPr lang="hr-HR" sz="1000" dirty="0" smtClean="0"/>
              <a:t>-  www.azo.hr</a:t>
            </a:r>
            <a:r>
              <a:rPr lang="hr-HR" dirty="0"/>
              <a:t/>
            </a:r>
            <a:br>
              <a:rPr lang="hr-HR" dirty="0"/>
            </a:br>
            <a:endParaRPr lang="hr-HR" sz="2200" dirty="0"/>
          </a:p>
        </p:txBody>
      </p:sp>
      <p:sp>
        <p:nvSpPr>
          <p:cNvPr id="5" name="Pravokutnik 4"/>
          <p:cNvSpPr/>
          <p:nvPr/>
        </p:nvSpPr>
        <p:spPr>
          <a:xfrm>
            <a:off x="1187624" y="5157192"/>
            <a:ext cx="63367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</a:pPr>
            <a:r>
              <a:rPr lang="hr-HR" altLang="sr-Latn-RS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Zabranjeno</a:t>
            </a:r>
            <a:r>
              <a:rPr lang="hr-HR" altLang="sr-Latn-RS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 je odlaganje otpada na neusklađenom odlagalištu u RH nakon </a:t>
            </a:r>
            <a:r>
              <a:rPr lang="hr-HR" altLang="sr-Latn-RS" b="1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31. prosinca 2017.</a:t>
            </a:r>
            <a:endParaRPr lang="hr-HR" altLang="sr-Latn-RS" b="1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1700808"/>
            <a:ext cx="6777037" cy="33843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kstniOkvir 5"/>
          <p:cNvSpPr txBox="1"/>
          <p:nvPr/>
        </p:nvSpPr>
        <p:spPr>
          <a:xfrm>
            <a:off x="2123728" y="3131676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4,23%</a:t>
            </a:r>
            <a:endParaRPr lang="hr-HR" dirty="0"/>
          </a:p>
        </p:txBody>
      </p:sp>
      <p:sp>
        <p:nvSpPr>
          <p:cNvPr id="7" name="TekstniOkvir 6"/>
          <p:cNvSpPr txBox="1"/>
          <p:nvPr/>
        </p:nvSpPr>
        <p:spPr>
          <a:xfrm>
            <a:off x="3275855" y="2574196"/>
            <a:ext cx="8640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8,32%</a:t>
            </a:r>
            <a:endParaRPr lang="hr-HR" dirty="0"/>
          </a:p>
        </p:txBody>
      </p:sp>
      <p:sp>
        <p:nvSpPr>
          <p:cNvPr id="8" name="TekstniOkvir 7"/>
          <p:cNvSpPr txBox="1"/>
          <p:nvPr/>
        </p:nvSpPr>
        <p:spPr>
          <a:xfrm>
            <a:off x="4355976" y="1628800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14,79%</a:t>
            </a:r>
            <a:endParaRPr lang="hr-HR" dirty="0"/>
          </a:p>
        </p:txBody>
      </p:sp>
      <p:sp>
        <p:nvSpPr>
          <p:cNvPr id="9" name="TekstniOkvir 8"/>
          <p:cNvSpPr txBox="1"/>
          <p:nvPr/>
        </p:nvSpPr>
        <p:spPr>
          <a:xfrm>
            <a:off x="5652120" y="1615480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15%</a:t>
            </a:r>
            <a:endParaRPr lang="hr-HR" dirty="0"/>
          </a:p>
        </p:txBody>
      </p:sp>
      <p:sp>
        <p:nvSpPr>
          <p:cNvPr id="10" name="TekstniOkvir 9"/>
          <p:cNvSpPr txBox="1"/>
          <p:nvPr/>
        </p:nvSpPr>
        <p:spPr>
          <a:xfrm>
            <a:off x="6588224" y="1450084"/>
            <a:ext cx="9476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16,64%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05700989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200" dirty="0" smtClean="0"/>
              <a:t>CGO –MBO </a:t>
            </a:r>
            <a:r>
              <a:rPr lang="hr-HR" sz="3200" dirty="0" err="1" smtClean="0"/>
              <a:t>Marišćina</a:t>
            </a:r>
            <a:r>
              <a:rPr lang="hr-HR" sz="3200" dirty="0" smtClean="0"/>
              <a:t> i </a:t>
            </a:r>
            <a:r>
              <a:rPr lang="hr-HR" sz="3200" dirty="0" err="1" smtClean="0"/>
              <a:t>Kaštijun</a:t>
            </a:r>
            <a:r>
              <a:rPr lang="hr-HR" sz="3200" dirty="0" smtClean="0"/>
              <a:t> </a:t>
            </a:r>
            <a:r>
              <a:rPr lang="hr-HR" sz="1000" dirty="0" smtClean="0"/>
              <a:t>- „Vizije gospodarenja otpadom”, Opatija 9-10.6.2016. – izlaganje prof. </a:t>
            </a:r>
            <a:r>
              <a:rPr lang="hr-HR" sz="1000" dirty="0" err="1" smtClean="0"/>
              <a:t>Simončiča</a:t>
            </a:r>
            <a:endParaRPr lang="hr-HR" sz="32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324100"/>
            <a:ext cx="7056783" cy="41292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kstniOkvir 2"/>
          <p:cNvSpPr txBox="1"/>
          <p:nvPr/>
        </p:nvSpPr>
        <p:spPr>
          <a:xfrm>
            <a:off x="539552" y="5517232"/>
            <a:ext cx="525658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1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Iza 31.12.2017. zabranjeno je odlaganje na neusklađenom odlagalištu!</a:t>
            </a:r>
            <a:endParaRPr lang="hr-HR" sz="1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33219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Penali!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spcBef>
                <a:spcPts val="600"/>
              </a:spcBef>
              <a:buClrTx/>
              <a:buNone/>
              <a:defRPr/>
            </a:pPr>
            <a:r>
              <a:rPr lang="hr-HR" altLang="sr-Latn-RS" sz="20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Ne </a:t>
            </a:r>
            <a:r>
              <a:rPr lang="hr-HR" altLang="sr-Latn-RS" sz="2000" dirty="0">
                <a:solidFill>
                  <a:srgbClr val="FF0000"/>
                </a:solidFill>
                <a:latin typeface="Century Gothic" panose="020B0502020202020204" pitchFamily="34" charset="0"/>
              </a:rPr>
              <a:t>udovoljimo li </a:t>
            </a:r>
            <a:r>
              <a:rPr lang="hr-HR" altLang="sr-Latn-RS" sz="2000" dirty="0" smtClean="0">
                <a:solidFill>
                  <a:srgbClr val="FF0000"/>
                </a:solidFill>
                <a:latin typeface="Century Gothic" panose="020B0502020202020204" pitchFamily="34" charset="0"/>
              </a:rPr>
              <a:t>preuzetim obavezama – Sud pravde EU može nam dosuditi penale!</a:t>
            </a:r>
            <a:endParaRPr lang="hr-HR" altLang="sr-Latn-RS" sz="2000" dirty="0">
              <a:solidFill>
                <a:srgbClr val="FF0000"/>
              </a:solidFill>
              <a:latin typeface="Century Gothic" panose="020B0502020202020204" pitchFamily="34" charset="0"/>
            </a:endParaRPr>
          </a:p>
          <a:p>
            <a:pPr marL="1587" indent="0">
              <a:spcBef>
                <a:spcPts val="600"/>
              </a:spcBef>
              <a:buClrTx/>
              <a:buNone/>
              <a:defRPr/>
            </a:pPr>
            <a:endParaRPr lang="hr-HR" altLang="sr-Latn-RS" sz="2000" b="1" dirty="0" smtClean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marL="344487" indent="-342900">
              <a:spcBef>
                <a:spcPts val="600"/>
              </a:spcBef>
              <a:buClrTx/>
              <a:defRPr/>
            </a:pPr>
            <a:r>
              <a:rPr lang="hr-HR" altLang="sr-Latn-RS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Mađarska </a:t>
            </a:r>
            <a:r>
              <a:rPr lang="hr-HR" altLang="sr-Latn-RS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plaća iznos od </a:t>
            </a:r>
            <a:r>
              <a:rPr lang="en-GB" sz="2000" b="1" dirty="0">
                <a:latin typeface="Century Gothic" panose="020B0502020202020204" pitchFamily="34" charset="0"/>
              </a:rPr>
              <a:t>27</a:t>
            </a:r>
            <a:r>
              <a:rPr lang="hr-HR" sz="2000" b="1" dirty="0">
                <a:latin typeface="Century Gothic" panose="020B0502020202020204" pitchFamily="34" charset="0"/>
              </a:rPr>
              <a:t>.</a:t>
            </a:r>
            <a:r>
              <a:rPr lang="en-GB" sz="2000" b="1" dirty="0">
                <a:latin typeface="Century Gothic" panose="020B0502020202020204" pitchFamily="34" charset="0"/>
              </a:rPr>
              <a:t>316 € </a:t>
            </a:r>
            <a:r>
              <a:rPr lang="hr-HR" altLang="sr-Latn-R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hr-HR" altLang="sr-Latn-RS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dnevno, </a:t>
            </a:r>
          </a:p>
          <a:p>
            <a:pPr marL="344487" indent="-342900">
              <a:spcBef>
                <a:spcPts val="600"/>
              </a:spcBef>
              <a:buClrTx/>
              <a:defRPr/>
            </a:pPr>
            <a:r>
              <a:rPr lang="hr-HR" altLang="sr-Latn-RS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Bugarska </a:t>
            </a:r>
            <a:r>
              <a:rPr lang="hr-HR" altLang="sr-Latn-R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15.220</a:t>
            </a:r>
            <a:r>
              <a:rPr lang="en-GB" sz="2000" b="1" dirty="0">
                <a:latin typeface="Century Gothic" panose="020B0502020202020204" pitchFamily="34" charset="0"/>
              </a:rPr>
              <a:t> € </a:t>
            </a:r>
            <a:r>
              <a:rPr lang="hr-HR" altLang="sr-Latn-R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hr-HR" altLang="sr-Latn-RS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dnevno</a:t>
            </a:r>
            <a:r>
              <a:rPr lang="hr-HR" altLang="sr-Latn-RS" sz="2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,</a:t>
            </a:r>
          </a:p>
          <a:p>
            <a:pPr marL="344487" indent="-342900">
              <a:spcBef>
                <a:spcPts val="600"/>
              </a:spcBef>
              <a:buClrTx/>
              <a:defRPr/>
            </a:pPr>
            <a:r>
              <a:rPr lang="hr-HR" altLang="sr-Latn-RS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Poljska </a:t>
            </a:r>
            <a:r>
              <a:rPr lang="en-GB" sz="2000" b="1" dirty="0">
                <a:latin typeface="Century Gothic" panose="020B0502020202020204" pitchFamily="34" charset="0"/>
              </a:rPr>
              <a:t>67</a:t>
            </a:r>
            <a:r>
              <a:rPr lang="hr-HR" sz="2000" b="1" dirty="0">
                <a:latin typeface="Century Gothic" panose="020B0502020202020204" pitchFamily="34" charset="0"/>
              </a:rPr>
              <a:t>.</a:t>
            </a:r>
            <a:r>
              <a:rPr lang="en-GB" sz="2000" b="1" dirty="0">
                <a:latin typeface="Century Gothic" panose="020B0502020202020204" pitchFamily="34" charset="0"/>
              </a:rPr>
              <a:t>314 € </a:t>
            </a:r>
            <a:r>
              <a:rPr lang="hr-HR" altLang="sr-Latn-R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hr-HR" altLang="sr-Latn-RS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dnevno</a:t>
            </a:r>
            <a:r>
              <a:rPr lang="hr-HR" altLang="sr-Latn-RS" sz="2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!</a:t>
            </a:r>
          </a:p>
          <a:p>
            <a:pPr marL="344487" indent="-342900">
              <a:spcBef>
                <a:spcPts val="600"/>
              </a:spcBef>
              <a:buClrTx/>
              <a:defRPr/>
            </a:pPr>
            <a:r>
              <a:rPr lang="hr-HR" altLang="sr-Latn-RS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Grčka</a:t>
            </a:r>
            <a:r>
              <a:rPr lang="hr-HR" altLang="sr-Latn-RS" sz="2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jednokratno </a:t>
            </a:r>
            <a:r>
              <a:rPr lang="hr-HR" altLang="sr-Latn-RS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10 mil. EUR </a:t>
            </a:r>
            <a:r>
              <a:rPr lang="hr-HR" altLang="sr-Latn-RS" sz="2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+ svakih 6 mjeseci do ispunjenja zahtjeva </a:t>
            </a:r>
            <a:r>
              <a:rPr lang="hr-HR" altLang="sr-Latn-RS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14,52</a:t>
            </a:r>
            <a:r>
              <a:rPr lang="hr-HR" altLang="sr-Latn-RS" sz="2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hr-HR" altLang="sr-Latn-RS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mil. EUR</a:t>
            </a:r>
          </a:p>
          <a:p>
            <a:pPr marL="344487" indent="-342900">
              <a:spcBef>
                <a:spcPts val="600"/>
              </a:spcBef>
              <a:buClrTx/>
              <a:defRPr/>
            </a:pPr>
            <a:r>
              <a:rPr lang="hr-HR" altLang="sr-Latn-RS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Italija </a:t>
            </a:r>
            <a:r>
              <a:rPr lang="hr-HR" altLang="sr-Latn-RS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jednokratno </a:t>
            </a:r>
            <a:r>
              <a:rPr lang="hr-HR" altLang="sr-Latn-RS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40 </a:t>
            </a:r>
            <a:r>
              <a:rPr lang="hr-HR" altLang="sr-Latn-R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mil. EUR </a:t>
            </a:r>
            <a:r>
              <a:rPr lang="hr-HR" altLang="sr-Latn-RS" sz="2000" dirty="0">
                <a:solidFill>
                  <a:schemeClr val="tx1"/>
                </a:solidFill>
                <a:latin typeface="Century Gothic" panose="020B0502020202020204" pitchFamily="34" charset="0"/>
              </a:rPr>
              <a:t>+ svakih 6 mjeseci do ispunjenja zahtjeva </a:t>
            </a:r>
            <a:r>
              <a:rPr lang="hr-HR" altLang="sr-Latn-RS" sz="2000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42,8</a:t>
            </a:r>
            <a:r>
              <a:rPr lang="hr-HR" altLang="sr-Latn-RS" sz="2000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 </a:t>
            </a:r>
            <a:r>
              <a:rPr lang="hr-HR" altLang="sr-Latn-RS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mil. EUR</a:t>
            </a:r>
          </a:p>
          <a:p>
            <a:pPr marL="68580" indent="0">
              <a:buNone/>
            </a:pPr>
            <a:endParaRPr lang="hr-HR" dirty="0"/>
          </a:p>
        </p:txBody>
      </p:sp>
      <p:pic>
        <p:nvPicPr>
          <p:cNvPr id="1026" name="Picture 2" descr="http://www.animatedimages.org/data/media/515/animated-hammer-image-0025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66117">
            <a:off x="2843808" y="475240"/>
            <a:ext cx="1905000" cy="1447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3105931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397</TotalTime>
  <Words>541</Words>
  <Application>Microsoft Office PowerPoint</Application>
  <PresentationFormat>Prikaz na zaslonu (4:3)</PresentationFormat>
  <Paragraphs>101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17</vt:i4>
      </vt:variant>
    </vt:vector>
  </HeadingPairs>
  <TitlesOfParts>
    <vt:vector size="18" baseType="lpstr">
      <vt:lpstr>Austin</vt:lpstr>
      <vt:lpstr>Gradovi i komunalci</vt:lpstr>
      <vt:lpstr>ZOGO - obveze svih gradova</vt:lpstr>
      <vt:lpstr>Preuzete obveze - EU - odlaganje biorazgradivog otpada (www.azo.hr)</vt:lpstr>
      <vt:lpstr>Gospodarenje biootpadom iz komunalnog otpada (www.azo.hr)</vt:lpstr>
      <vt:lpstr>Okvirna direktiva o otpadu (2008/98/EZ)- www.azo.hr</vt:lpstr>
      <vt:lpstr>Odvojeno sakupljeni komunalni otpad u RH 24% - www.azo.hr</vt:lpstr>
      <vt:lpstr>Komunalni otpad upućen na oporabu -  www.azo.hr </vt:lpstr>
      <vt:lpstr>CGO –MBO Marišćina i Kaštijun - „Vizije gospodarenja otpadom”, Opatija 9-10.6.2016. – izlaganje prof. Simončiča</vt:lpstr>
      <vt:lpstr>Penali!</vt:lpstr>
      <vt:lpstr>ZOGO - sustav naknada</vt:lpstr>
      <vt:lpstr>Lokalne specifičnosti – kako dimenzionirati sustav?</vt:lpstr>
      <vt:lpstr>Cijene odvoza i zbrinjavanja otpada – obveze!</vt:lpstr>
      <vt:lpstr>„Preodgoj” građana</vt:lpstr>
      <vt:lpstr>Prvi efekt naplate po količini!</vt:lpstr>
      <vt:lpstr>Infrastruktura</vt:lpstr>
      <vt:lpstr>Optimalizacija</vt:lpstr>
      <vt:lpstr>Zaključak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Gradovi i komunalci</dc:title>
  <dc:creator>Sonja Polonijo</dc:creator>
  <cp:lastModifiedBy>Sonja Polonijo</cp:lastModifiedBy>
  <cp:revision>48</cp:revision>
  <dcterms:created xsi:type="dcterms:W3CDTF">2016-06-03T10:45:03Z</dcterms:created>
  <dcterms:modified xsi:type="dcterms:W3CDTF">2016-06-27T12:50:34Z</dcterms:modified>
</cp:coreProperties>
</file>