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4" r:id="rId5"/>
    <p:sldId id="276" r:id="rId6"/>
    <p:sldId id="268" r:id="rId7"/>
    <p:sldId id="257" r:id="rId8"/>
    <p:sldId id="258" r:id="rId9"/>
    <p:sldId id="259" r:id="rId10"/>
    <p:sldId id="266" r:id="rId11"/>
    <p:sldId id="260" r:id="rId12"/>
    <p:sldId id="261" r:id="rId13"/>
    <p:sldId id="26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LOKAL!$B$110</c:f>
              <c:strCache>
                <c:ptCount val="1"/>
                <c:pt idx="0">
                  <c:v>Lokalne jedinice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LOKAL!$A$111:$A$124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LOKAL!$B$111:$B$124</c:f>
              <c:numCache>
                <c:formatCode>#,##0.0</c:formatCode>
                <c:ptCount val="14"/>
                <c:pt idx="0">
                  <c:v>1.5414456999999997</c:v>
                </c:pt>
                <c:pt idx="1">
                  <c:v>2.1267304999999999</c:v>
                </c:pt>
                <c:pt idx="2">
                  <c:v>2.7114071999999996</c:v>
                </c:pt>
                <c:pt idx="3">
                  <c:v>2.9002970999999995</c:v>
                </c:pt>
                <c:pt idx="4">
                  <c:v>3.5138795999999997</c:v>
                </c:pt>
                <c:pt idx="5">
                  <c:v>3.9407950999999999</c:v>
                </c:pt>
                <c:pt idx="6">
                  <c:v>4.1634182000000006</c:v>
                </c:pt>
                <c:pt idx="7">
                  <c:v>3.2055370999999995</c:v>
                </c:pt>
                <c:pt idx="8">
                  <c:v>2.6210093999999997</c:v>
                </c:pt>
                <c:pt idx="9">
                  <c:v>2.1242283</c:v>
                </c:pt>
                <c:pt idx="10">
                  <c:v>1.7336506</c:v>
                </c:pt>
                <c:pt idx="11">
                  <c:v>2.0987209999999998</c:v>
                </c:pt>
                <c:pt idx="12">
                  <c:v>1.94425</c:v>
                </c:pt>
                <c:pt idx="13">
                  <c:v>3.7938939999999999</c:v>
                </c:pt>
              </c:numCache>
            </c:numRef>
          </c:val>
        </c:ser>
        <c:ser>
          <c:idx val="1"/>
          <c:order val="1"/>
          <c:tx>
            <c:strRef>
              <c:f>LOKAL!$C$110</c:f>
              <c:strCache>
                <c:ptCount val="1"/>
                <c:pt idx="0">
                  <c:v>Država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LOKAL!$A$111:$A$124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LOKAL!$C$111:$C$124</c:f>
              <c:numCache>
                <c:formatCode>#,##0.0</c:formatCode>
                <c:ptCount val="14"/>
                <c:pt idx="0">
                  <c:v>1.5950389</c:v>
                </c:pt>
                <c:pt idx="1">
                  <c:v>2.0549893999999997</c:v>
                </c:pt>
                <c:pt idx="2">
                  <c:v>1.6638678999999998</c:v>
                </c:pt>
                <c:pt idx="3">
                  <c:v>1.8288178000000004</c:v>
                </c:pt>
                <c:pt idx="4">
                  <c:v>1.9084823999999998</c:v>
                </c:pt>
                <c:pt idx="5">
                  <c:v>3.0439057000000003</c:v>
                </c:pt>
                <c:pt idx="6">
                  <c:v>3.2915485999999996</c:v>
                </c:pt>
                <c:pt idx="7">
                  <c:v>2.2674061999999999</c:v>
                </c:pt>
                <c:pt idx="8">
                  <c:v>1.5506722000000002</c:v>
                </c:pt>
                <c:pt idx="9">
                  <c:v>1.4859780999999996</c:v>
                </c:pt>
                <c:pt idx="10">
                  <c:v>1.1079816</c:v>
                </c:pt>
                <c:pt idx="11">
                  <c:v>1.5640113999999998</c:v>
                </c:pt>
                <c:pt idx="12">
                  <c:v>1.856997</c:v>
                </c:pt>
                <c:pt idx="13">
                  <c:v>3.1520440000000001</c:v>
                </c:pt>
              </c:numCache>
            </c:numRef>
          </c:val>
        </c:ser>
        <c:ser>
          <c:idx val="2"/>
          <c:order val="2"/>
          <c:tx>
            <c:strRef>
              <c:f>LOKAL!$D$110</c:f>
              <c:strCache>
                <c:ptCount val="1"/>
                <c:pt idx="0">
                  <c:v>Javna poduzeća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LOKAL!$A$111:$A$124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LOKAL!$D$111:$D$124</c:f>
              <c:numCache>
                <c:formatCode>#,##0.0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8.4560130000000004</c:v>
                </c:pt>
                <c:pt idx="10">
                  <c:v>11.979787999999999</c:v>
                </c:pt>
                <c:pt idx="11">
                  <c:v>10.554517000000001</c:v>
                </c:pt>
                <c:pt idx="12">
                  <c:v>8.7967879999999994</c:v>
                </c:pt>
                <c:pt idx="13">
                  <c:v>0</c:v>
                </c:pt>
              </c:numCache>
            </c:numRef>
          </c:val>
        </c:ser>
        <c:ser>
          <c:idx val="3"/>
          <c:order val="3"/>
          <c:tx>
            <c:strRef>
              <c:f>LOKAL!$E$110</c:f>
              <c:strCache>
                <c:ptCount val="1"/>
                <c:pt idx="0">
                  <c:v>Komunalna društva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LOKAL!$A$111:$A$124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LOKAL!$E$111:$E$124</c:f>
              <c:numCache>
                <c:formatCode>General</c:formatCode>
                <c:ptCount val="1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4115456"/>
        <c:axId val="264116016"/>
      </c:barChart>
      <c:lineChart>
        <c:grouping val="standard"/>
        <c:varyColors val="0"/>
        <c:ser>
          <c:idx val="4"/>
          <c:order val="4"/>
          <c:tx>
            <c:strRef>
              <c:f>LOKAL!$H$110</c:f>
              <c:strCache>
                <c:ptCount val="1"/>
                <c:pt idx="0">
                  <c:v>inv % BDP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LOKAL!$A$111:$A$124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LOKAL!$H$111:$H$124</c:f>
              <c:numCache>
                <c:formatCode>0.0%</c:formatCode>
                <c:ptCount val="14"/>
                <c:pt idx="0">
                  <c:v>1.4824143473632563E-2</c:v>
                </c:pt>
                <c:pt idx="1">
                  <c:v>1.7994974593043032E-2</c:v>
                </c:pt>
                <c:pt idx="2">
                  <c:v>1.7440185922216762E-2</c:v>
                </c:pt>
                <c:pt idx="3">
                  <c:v>1.7502849332879881E-2</c:v>
                </c:pt>
                <c:pt idx="4">
                  <c:v>1.8416035304083866E-2</c:v>
                </c:pt>
                <c:pt idx="5">
                  <c:v>2.16707784709936E-2</c:v>
                </c:pt>
                <c:pt idx="6">
                  <c:v>2.1441726737804864E-2</c:v>
                </c:pt>
                <c:pt idx="7">
                  <c:v>1.6536282970732456E-2</c:v>
                </c:pt>
                <c:pt idx="8">
                  <c:v>1.2716970443243998E-2</c:v>
                </c:pt>
                <c:pt idx="9">
                  <c:v>3.6279891297843661E-2</c:v>
                </c:pt>
                <c:pt idx="10">
                  <c:v>4.4851423179779887E-2</c:v>
                </c:pt>
                <c:pt idx="11">
                  <c:v>4.3138609268794363E-2</c:v>
                </c:pt>
                <c:pt idx="12">
                  <c:v>3.8358292717720122E-2</c:v>
                </c:pt>
                <c:pt idx="13">
                  <c:v>2.0782613249349085E-2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117136"/>
        <c:axId val="264116576"/>
      </c:lineChart>
      <c:catAx>
        <c:axId val="2641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4116016"/>
        <c:crosses val="autoZero"/>
        <c:auto val="1"/>
        <c:lblAlgn val="ctr"/>
        <c:lblOffset val="100"/>
        <c:noMultiLvlLbl val="0"/>
      </c:catAx>
      <c:valAx>
        <c:axId val="26411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4115456"/>
        <c:crosses val="autoZero"/>
        <c:crossBetween val="between"/>
      </c:valAx>
      <c:valAx>
        <c:axId val="26411657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4117136"/>
        <c:crosses val="max"/>
        <c:crossBetween val="between"/>
      </c:valAx>
      <c:catAx>
        <c:axId val="26411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4116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u mlrd. HRK</c:v>
                </c:pt>
              </c:strCache>
            </c:strRef>
          </c:tx>
          <c:spPr>
            <a:pattFill prst="dkUpDiag">
              <a:fgClr>
                <a:srgbClr val="0033CC"/>
              </a:fgClr>
              <a:bgClr>
                <a:schemeClr val="bg1"/>
              </a:bgClr>
            </a:pattFill>
            <a:ln>
              <a:solidFill>
                <a:srgbClr val="0033CC"/>
              </a:solidFill>
            </a:ln>
            <a:effectLst/>
          </c:spPr>
          <c:invertIfNegative val="0"/>
          <c:cat>
            <c:strRef>
              <c:f>Sheet1!$C$43:$J$44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plan 2015 </c:v>
                </c:pt>
                <c:pt idx="6">
                  <c:v>proj 2016 </c:v>
                </c:pt>
                <c:pt idx="7">
                  <c:v>proj 2017</c:v>
                </c:pt>
              </c:strCache>
            </c:strRef>
          </c:cat>
          <c:val>
            <c:numRef>
              <c:f>Sheet1!$C$45:$J$45</c:f>
              <c:numCache>
                <c:formatCode>#,##0.00</c:formatCode>
                <c:ptCount val="8"/>
                <c:pt idx="0">
                  <c:v>4.1440000000000001</c:v>
                </c:pt>
                <c:pt idx="1">
                  <c:v>3.7909999999999999</c:v>
                </c:pt>
                <c:pt idx="2">
                  <c:v>3.04</c:v>
                </c:pt>
                <c:pt idx="3">
                  <c:v>4.0949999999999998</c:v>
                </c:pt>
                <c:pt idx="4">
                  <c:v>4.1029999999999998</c:v>
                </c:pt>
                <c:pt idx="5">
                  <c:v>6.6239999999999997</c:v>
                </c:pt>
                <c:pt idx="6">
                  <c:v>6.3360000000000003</c:v>
                </c:pt>
                <c:pt idx="7">
                  <c:v>4.9379999999999997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4119936"/>
        <c:axId val="264120496"/>
      </c:barChart>
      <c:lineChart>
        <c:grouping val="standard"/>
        <c:varyColors val="0"/>
        <c:ser>
          <c:idx val="1"/>
          <c:order val="1"/>
          <c:tx>
            <c:strRef>
              <c:f>Sheet1!$B$46</c:f>
              <c:strCache>
                <c:ptCount val="1"/>
                <c:pt idx="0">
                  <c:v>% BDP-a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Sheet1!$C$43:$J$44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plan 2015 </c:v>
                </c:pt>
                <c:pt idx="6">
                  <c:v>proj 2016 </c:v>
                </c:pt>
                <c:pt idx="7">
                  <c:v>proj 2017</c:v>
                </c:pt>
              </c:strCache>
            </c:strRef>
          </c:cat>
          <c:val>
            <c:numRef>
              <c:f>Sheet1!$C$46:$J$46</c:f>
              <c:numCache>
                <c:formatCode>General</c:formatCode>
                <c:ptCount val="8"/>
                <c:pt idx="0">
                  <c:v>1.2632567270554595</c:v>
                </c:pt>
                <c:pt idx="1">
                  <c:v>1.1398521289166443</c:v>
                </c:pt>
                <c:pt idx="2">
                  <c:v>0.91994093010869826</c:v>
                </c:pt>
                <c:pt idx="3">
                  <c:v>1.2404016538688718</c:v>
                </c:pt>
                <c:pt idx="4">
                  <c:v>1.2473892383416378</c:v>
                </c:pt>
                <c:pt idx="5">
                  <c:v>1.9972983404091083</c:v>
                </c:pt>
                <c:pt idx="6">
                  <c:v>1.8724898263159298</c:v>
                </c:pt>
                <c:pt idx="7">
                  <c:v>1.4138707072789429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121616"/>
        <c:axId val="264121056"/>
      </c:lineChart>
      <c:catAx>
        <c:axId val="2641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4120496"/>
        <c:crosses val="autoZero"/>
        <c:auto val="1"/>
        <c:lblAlgn val="ctr"/>
        <c:lblOffset val="100"/>
        <c:noMultiLvlLbl val="0"/>
      </c:catAx>
      <c:valAx>
        <c:axId val="26412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4119936"/>
        <c:crosses val="autoZero"/>
        <c:crossBetween val="between"/>
      </c:valAx>
      <c:valAx>
        <c:axId val="2641210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4121616"/>
        <c:crosses val="max"/>
        <c:crossBetween val="between"/>
      </c:valAx>
      <c:catAx>
        <c:axId val="26412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412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'summ izvor'!$C$46</c:f>
              <c:strCache>
                <c:ptCount val="1"/>
                <c:pt idx="0">
                  <c:v>Opći prihodi i primici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 izvor'!$D$45:$K$45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'summ izvor'!$D$46:$K$46</c:f>
              <c:numCache>
                <c:formatCode>#,##0</c:formatCode>
                <c:ptCount val="8"/>
                <c:pt idx="0">
                  <c:v>3189.9138034400003</c:v>
                </c:pt>
                <c:pt idx="1">
                  <c:v>2550.56423017</c:v>
                </c:pt>
                <c:pt idx="2">
                  <c:v>2010.01188344</c:v>
                </c:pt>
                <c:pt idx="3">
                  <c:v>2969.0298719499997</c:v>
                </c:pt>
                <c:pt idx="4">
                  <c:v>2650.3157336300001</c:v>
                </c:pt>
                <c:pt idx="5">
                  <c:v>3218.553226</c:v>
                </c:pt>
                <c:pt idx="6">
                  <c:v>2681.657882</c:v>
                </c:pt>
                <c:pt idx="7">
                  <c:v>2306.4708529999998</c:v>
                </c:pt>
              </c:numCache>
            </c:numRef>
          </c:val>
        </c:ser>
        <c:ser>
          <c:idx val="1"/>
          <c:order val="1"/>
          <c:tx>
            <c:strRef>
              <c:f>'summ izvor'!$C$47</c:f>
              <c:strCache>
                <c:ptCount val="1"/>
                <c:pt idx="0">
                  <c:v>Pomoći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 izvor'!$D$45:$K$45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'summ izvor'!$D$47:$K$47</c:f>
              <c:numCache>
                <c:formatCode>#,##0</c:formatCode>
                <c:ptCount val="8"/>
                <c:pt idx="0">
                  <c:v>268.78286445999998</c:v>
                </c:pt>
                <c:pt idx="1">
                  <c:v>419.22369381999999</c:v>
                </c:pt>
                <c:pt idx="2">
                  <c:v>479.41628957</c:v>
                </c:pt>
                <c:pt idx="3">
                  <c:v>518.52957791000006</c:v>
                </c:pt>
                <c:pt idx="4">
                  <c:v>654.62856010999997</c:v>
                </c:pt>
                <c:pt idx="5">
                  <c:v>2256.9390659999999</c:v>
                </c:pt>
                <c:pt idx="6">
                  <c:v>2699.1689390000001</c:v>
                </c:pt>
                <c:pt idx="7">
                  <c:v>2084.1938190000001</c:v>
                </c:pt>
              </c:numCache>
            </c:numRef>
          </c:val>
        </c:ser>
        <c:ser>
          <c:idx val="2"/>
          <c:order val="2"/>
          <c:tx>
            <c:strRef>
              <c:f>'summ izvor'!$C$48</c:f>
              <c:strCache>
                <c:ptCount val="1"/>
                <c:pt idx="0">
                  <c:v>Namjenski primici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'summ izvor'!$D$45:$K$45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'summ izvor'!$D$48:$K$48</c:f>
              <c:numCache>
                <c:formatCode>#,##0</c:formatCode>
                <c:ptCount val="8"/>
                <c:pt idx="0">
                  <c:v>524.38019113999997</c:v>
                </c:pt>
                <c:pt idx="1">
                  <c:v>605.48597196000003</c:v>
                </c:pt>
                <c:pt idx="2">
                  <c:v>414.02660502999998</c:v>
                </c:pt>
                <c:pt idx="3">
                  <c:v>355.41351195999999</c:v>
                </c:pt>
                <c:pt idx="4">
                  <c:v>426.71890179000002</c:v>
                </c:pt>
                <c:pt idx="5">
                  <c:v>632.30799999999999</c:v>
                </c:pt>
                <c:pt idx="6">
                  <c:v>488.8612</c:v>
                </c:pt>
                <c:pt idx="7">
                  <c:v>134.125</c:v>
                </c:pt>
              </c:numCache>
            </c:numRef>
          </c:val>
        </c:ser>
        <c:ser>
          <c:idx val="3"/>
          <c:order val="3"/>
          <c:tx>
            <c:strRef>
              <c:f>'summ izvor'!$C$49</c:f>
              <c:strCache>
                <c:ptCount val="1"/>
                <c:pt idx="0">
                  <c:v>Prihodi za posebne namjene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 izvor'!$D$45:$K$45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'summ izvor'!$D$49:$K$49</c:f>
              <c:numCache>
                <c:formatCode>#,##0</c:formatCode>
                <c:ptCount val="8"/>
                <c:pt idx="0">
                  <c:v>83.195927580000003</c:v>
                </c:pt>
                <c:pt idx="1">
                  <c:v>130.62132007</c:v>
                </c:pt>
                <c:pt idx="2">
                  <c:v>85.831916340000006</c:v>
                </c:pt>
                <c:pt idx="3">
                  <c:v>194.05156074999999</c:v>
                </c:pt>
                <c:pt idx="4">
                  <c:v>306.33354337000003</c:v>
                </c:pt>
                <c:pt idx="5">
                  <c:v>466.94359700000001</c:v>
                </c:pt>
                <c:pt idx="6">
                  <c:v>415.47089099999999</c:v>
                </c:pt>
                <c:pt idx="7">
                  <c:v>362.411991</c:v>
                </c:pt>
              </c:numCache>
            </c:numRef>
          </c:val>
        </c:ser>
        <c:ser>
          <c:idx val="4"/>
          <c:order val="4"/>
          <c:tx>
            <c:strRef>
              <c:f>'summ izvor'!$C$50</c:f>
              <c:strCache>
                <c:ptCount val="1"/>
                <c:pt idx="0">
                  <c:v>Doprinosi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'summ izvor'!$D$45:$K$45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'summ izvor'!$D$50:$K$50</c:f>
              <c:numCache>
                <c:formatCode>#,##0</c:formatCode>
                <c:ptCount val="8"/>
                <c:pt idx="0">
                  <c:v>73.778048630000001</c:v>
                </c:pt>
                <c:pt idx="1">
                  <c:v>83.079910709999993</c:v>
                </c:pt>
                <c:pt idx="2">
                  <c:v>49.012283759999995</c:v>
                </c:pt>
                <c:pt idx="3">
                  <c:v>56.258664950000004</c:v>
                </c:pt>
                <c:pt idx="4">
                  <c:v>62.19824002</c:v>
                </c:pt>
                <c:pt idx="5">
                  <c:v>43.924579999999999</c:v>
                </c:pt>
                <c:pt idx="6">
                  <c:v>45.824579999999997</c:v>
                </c:pt>
                <c:pt idx="7">
                  <c:v>45.924579999999999</c:v>
                </c:pt>
              </c:numCache>
            </c:numRef>
          </c:val>
        </c:ser>
        <c:ser>
          <c:idx val="5"/>
          <c:order val="5"/>
          <c:tx>
            <c:strRef>
              <c:f>'summ izvor'!$C$51</c:f>
              <c:strCache>
                <c:ptCount val="1"/>
                <c:pt idx="0">
                  <c:v>Vlastiti prihodi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'summ izvor'!$D$45:$K$45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'summ izvor'!$D$51:$K$51</c:f>
              <c:numCache>
                <c:formatCode>#,##0</c:formatCode>
                <c:ptCount val="8"/>
                <c:pt idx="0">
                  <c:v>0.61878578000000006</c:v>
                </c:pt>
                <c:pt idx="1">
                  <c:v>0.14842629000000002</c:v>
                </c:pt>
                <c:pt idx="2">
                  <c:v>0.19228856</c:v>
                </c:pt>
                <c:pt idx="3">
                  <c:v>1.51715523</c:v>
                </c:pt>
                <c:pt idx="4">
                  <c:v>0.98173065999999998</c:v>
                </c:pt>
                <c:pt idx="5">
                  <c:v>4.6970000000000001</c:v>
                </c:pt>
                <c:pt idx="6">
                  <c:v>4.6970000000000001</c:v>
                </c:pt>
                <c:pt idx="7">
                  <c:v>4.6970000000000001</c:v>
                </c:pt>
              </c:numCache>
            </c:numRef>
          </c:val>
        </c:ser>
        <c:ser>
          <c:idx val="6"/>
          <c:order val="6"/>
          <c:tx>
            <c:strRef>
              <c:f>'summ izvor'!$C$52</c:f>
              <c:strCache>
                <c:ptCount val="1"/>
                <c:pt idx="0">
                  <c:v>Donacije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 izvor'!$D$45:$K$45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p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'summ izvor'!$D$52:$K$52</c:f>
              <c:numCache>
                <c:formatCode>#,##0</c:formatCode>
                <c:ptCount val="8"/>
                <c:pt idx="0">
                  <c:v>3.05437118</c:v>
                </c:pt>
                <c:pt idx="1">
                  <c:v>1.8194016499999999</c:v>
                </c:pt>
                <c:pt idx="2">
                  <c:v>1.6689406299999998</c:v>
                </c:pt>
                <c:pt idx="3">
                  <c:v>0.35402901000000003</c:v>
                </c:pt>
                <c:pt idx="4">
                  <c:v>1.5396372899999999</c:v>
                </c:pt>
                <c:pt idx="5">
                  <c:v>0.78500000000000003</c:v>
                </c:pt>
                <c:pt idx="6">
                  <c:v>0.58499999999999996</c:v>
                </c:pt>
                <c:pt idx="7">
                  <c:v>0.58499999999999996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8750880"/>
        <c:axId val="268751440"/>
      </c:barChart>
      <c:catAx>
        <c:axId val="26875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68751440"/>
        <c:crosses val="autoZero"/>
        <c:auto val="1"/>
        <c:lblAlgn val="ctr"/>
        <c:lblOffset val="100"/>
        <c:noMultiLvlLbl val="0"/>
      </c:catAx>
      <c:valAx>
        <c:axId val="26875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26875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81011081632131E-2"/>
          <c:y val="1.3005817798477039E-2"/>
          <c:w val="0.95020132911338417"/>
          <c:h val="0.7535631055778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Sheet1!$B$112</c:f>
              <c:strCache>
                <c:ptCount val="1"/>
                <c:pt idx="0">
                  <c:v>Opće javne usluge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Sheet1!$C$112:$J$112</c:f>
              <c:numCache>
                <c:formatCode>#,##0.00</c:formatCode>
                <c:ptCount val="8"/>
                <c:pt idx="0">
                  <c:v>377515895.56999999</c:v>
                </c:pt>
                <c:pt idx="1">
                  <c:v>301421861.31999999</c:v>
                </c:pt>
                <c:pt idx="2">
                  <c:v>187833484.38</c:v>
                </c:pt>
                <c:pt idx="3">
                  <c:v>320034616.97000003</c:v>
                </c:pt>
                <c:pt idx="4">
                  <c:v>350431006.25</c:v>
                </c:pt>
                <c:pt idx="5">
                  <c:v>663235664</c:v>
                </c:pt>
                <c:pt idx="6">
                  <c:v>313627868</c:v>
                </c:pt>
                <c:pt idx="7">
                  <c:v>309237342</c:v>
                </c:pt>
              </c:numCache>
            </c:numRef>
          </c:val>
        </c:ser>
        <c:ser>
          <c:idx val="1"/>
          <c:order val="1"/>
          <c:tx>
            <c:strRef>
              <c:f>Sheet1!$B$113</c:f>
              <c:strCache>
                <c:ptCount val="1"/>
                <c:pt idx="0">
                  <c:v>Obrana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Sheet1!$C$113:$J$113</c:f>
              <c:numCache>
                <c:formatCode>General</c:formatCode>
                <c:ptCount val="8"/>
                <c:pt idx="0" formatCode="#,##0.00">
                  <c:v>50181169.399999999</c:v>
                </c:pt>
                <c:pt idx="3" formatCode="#,##0.00">
                  <c:v>373155541.62</c:v>
                </c:pt>
                <c:pt idx="4" formatCode="#,##0.00">
                  <c:v>63680144.399999999</c:v>
                </c:pt>
                <c:pt idx="5" formatCode="#,##0.00">
                  <c:v>277174860</c:v>
                </c:pt>
                <c:pt idx="6" formatCode="#,##0.00">
                  <c:v>367952000</c:v>
                </c:pt>
                <c:pt idx="7" formatCode="#,##0.00">
                  <c:v>271847000</c:v>
                </c:pt>
              </c:numCache>
            </c:numRef>
          </c:val>
        </c:ser>
        <c:ser>
          <c:idx val="2"/>
          <c:order val="2"/>
          <c:tx>
            <c:strRef>
              <c:f>Sheet1!$B$114</c:f>
              <c:strCache>
                <c:ptCount val="1"/>
                <c:pt idx="0">
                  <c:v>Javni red i sigurnost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Sheet1!$C$114:$J$114</c:f>
              <c:numCache>
                <c:formatCode>#,##0.00</c:formatCode>
                <c:ptCount val="8"/>
                <c:pt idx="0">
                  <c:v>629592059.00999999</c:v>
                </c:pt>
                <c:pt idx="1">
                  <c:v>548464328.07000005</c:v>
                </c:pt>
                <c:pt idx="2">
                  <c:v>382563284.82999998</c:v>
                </c:pt>
                <c:pt idx="3">
                  <c:v>495273215.38999999</c:v>
                </c:pt>
                <c:pt idx="4">
                  <c:v>482509823.27999997</c:v>
                </c:pt>
                <c:pt idx="5">
                  <c:v>1193162000</c:v>
                </c:pt>
                <c:pt idx="6">
                  <c:v>1257559500</c:v>
                </c:pt>
                <c:pt idx="7">
                  <c:v>515973500</c:v>
                </c:pt>
              </c:numCache>
            </c:numRef>
          </c:val>
        </c:ser>
        <c:ser>
          <c:idx val="3"/>
          <c:order val="3"/>
          <c:tx>
            <c:strRef>
              <c:f>Sheet1!$B$115</c:f>
              <c:strCache>
                <c:ptCount val="1"/>
                <c:pt idx="0">
                  <c:v>Ekonomski poslovi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Sheet1!$C$115:$J$115</c:f>
              <c:numCache>
                <c:formatCode>#,##0.00</c:formatCode>
                <c:ptCount val="8"/>
                <c:pt idx="0">
                  <c:v>856394424.86000001</c:v>
                </c:pt>
                <c:pt idx="1">
                  <c:v>794924853.66999996</c:v>
                </c:pt>
                <c:pt idx="2">
                  <c:v>827689786.66999996</c:v>
                </c:pt>
                <c:pt idx="3">
                  <c:v>1353495643.48</c:v>
                </c:pt>
                <c:pt idx="4">
                  <c:v>1280128594.6800001</c:v>
                </c:pt>
                <c:pt idx="5">
                  <c:v>1488729001</c:v>
                </c:pt>
                <c:pt idx="6">
                  <c:v>980276622</c:v>
                </c:pt>
                <c:pt idx="7">
                  <c:v>838539244</c:v>
                </c:pt>
              </c:numCache>
            </c:numRef>
          </c:val>
        </c:ser>
        <c:ser>
          <c:idx val="4"/>
          <c:order val="4"/>
          <c:tx>
            <c:strRef>
              <c:f>Sheet1!$B$116</c:f>
              <c:strCache>
                <c:ptCount val="1"/>
                <c:pt idx="0">
                  <c:v>Zaštita okoliša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Sheet1!$C$116:$J$116</c:f>
              <c:numCache>
                <c:formatCode>#,##0.00</c:formatCode>
                <c:ptCount val="8"/>
                <c:pt idx="0">
                  <c:v>32666982.68</c:v>
                </c:pt>
                <c:pt idx="1">
                  <c:v>496562050.13</c:v>
                </c:pt>
                <c:pt idx="2">
                  <c:v>388994444.91000003</c:v>
                </c:pt>
                <c:pt idx="3">
                  <c:v>255910189.38999999</c:v>
                </c:pt>
                <c:pt idx="4">
                  <c:v>196943366.18000001</c:v>
                </c:pt>
                <c:pt idx="5">
                  <c:v>285005424</c:v>
                </c:pt>
                <c:pt idx="6">
                  <c:v>768223113</c:v>
                </c:pt>
                <c:pt idx="7">
                  <c:v>681660106</c:v>
                </c:pt>
              </c:numCache>
            </c:numRef>
          </c:val>
        </c:ser>
        <c:ser>
          <c:idx val="5"/>
          <c:order val="5"/>
          <c:tx>
            <c:strRef>
              <c:f>Sheet1!$B$117</c:f>
              <c:strCache>
                <c:ptCount val="1"/>
                <c:pt idx="0">
                  <c:v>Komunalne djelatnost i stanovanje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Sheet1!$C$117:$J$117</c:f>
              <c:numCache>
                <c:formatCode>#,##0.00</c:formatCode>
                <c:ptCount val="8"/>
                <c:pt idx="0">
                  <c:v>1334628865.75</c:v>
                </c:pt>
                <c:pt idx="1">
                  <c:v>881340312.67999995</c:v>
                </c:pt>
                <c:pt idx="2">
                  <c:v>550469839.70000005</c:v>
                </c:pt>
                <c:pt idx="3">
                  <c:v>520603899.43000001</c:v>
                </c:pt>
                <c:pt idx="4">
                  <c:v>945138098.13999999</c:v>
                </c:pt>
                <c:pt idx="5">
                  <c:v>1729092369</c:v>
                </c:pt>
                <c:pt idx="6">
                  <c:v>1687874819</c:v>
                </c:pt>
                <c:pt idx="7">
                  <c:v>1242338042</c:v>
                </c:pt>
              </c:numCache>
            </c:numRef>
          </c:val>
        </c:ser>
        <c:ser>
          <c:idx val="6"/>
          <c:order val="6"/>
          <c:tx>
            <c:strRef>
              <c:f>Sheet1!$B$118</c:f>
              <c:strCache>
                <c:ptCount val="1"/>
                <c:pt idx="0">
                  <c:v>Zdravstvo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Sheet1!$C$118:$J$118</c:f>
              <c:numCache>
                <c:formatCode>#,##0.00</c:formatCode>
                <c:ptCount val="8"/>
                <c:pt idx="0">
                  <c:v>335165969.91000003</c:v>
                </c:pt>
                <c:pt idx="1">
                  <c:v>321679518.54000002</c:v>
                </c:pt>
                <c:pt idx="2">
                  <c:v>370503397.73000002</c:v>
                </c:pt>
                <c:pt idx="3">
                  <c:v>470612600.44999999</c:v>
                </c:pt>
                <c:pt idx="4">
                  <c:v>434649409.50999999</c:v>
                </c:pt>
                <c:pt idx="5">
                  <c:v>409573830</c:v>
                </c:pt>
                <c:pt idx="6">
                  <c:v>372111650</c:v>
                </c:pt>
                <c:pt idx="7">
                  <c:v>365326750</c:v>
                </c:pt>
              </c:numCache>
            </c:numRef>
          </c:val>
        </c:ser>
        <c:ser>
          <c:idx val="7"/>
          <c:order val="7"/>
          <c:tx>
            <c:strRef>
              <c:f>Sheet1!$B$119</c:f>
              <c:strCache>
                <c:ptCount val="1"/>
                <c:pt idx="0">
                  <c:v>Rekreacija, sport i kultura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Sheet1!$C$119:$J$119</c:f>
              <c:numCache>
                <c:formatCode>#,##0.00</c:formatCode>
                <c:ptCount val="8"/>
                <c:pt idx="0">
                  <c:v>158976751.38999999</c:v>
                </c:pt>
                <c:pt idx="1">
                  <c:v>122054835.68000001</c:v>
                </c:pt>
                <c:pt idx="2">
                  <c:v>98235687.280000001</c:v>
                </c:pt>
                <c:pt idx="3">
                  <c:v>99364270.890000001</c:v>
                </c:pt>
                <c:pt idx="4">
                  <c:v>78097255.629999995</c:v>
                </c:pt>
                <c:pt idx="5">
                  <c:v>91775111</c:v>
                </c:pt>
                <c:pt idx="6">
                  <c:v>81165520</c:v>
                </c:pt>
                <c:pt idx="7">
                  <c:v>55061837</c:v>
                </c:pt>
              </c:numCache>
            </c:numRef>
          </c:val>
        </c:ser>
        <c:ser>
          <c:idx val="8"/>
          <c:order val="8"/>
          <c:tx>
            <c:strRef>
              <c:f>Sheet1!$B$120</c:f>
              <c:strCache>
                <c:ptCount val="1"/>
                <c:pt idx="0">
                  <c:v>Obrazovanje</c:v>
                </c:pt>
              </c:strCache>
            </c:strRef>
          </c:tx>
          <c:spPr>
            <a:pattFill prst="dkUpDiag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Sheet1!$C$120:$J$120</c:f>
              <c:numCache>
                <c:formatCode>#,##0.00</c:formatCode>
                <c:ptCount val="8"/>
                <c:pt idx="0">
                  <c:v>252262041.78</c:v>
                </c:pt>
                <c:pt idx="1">
                  <c:v>149020093.56</c:v>
                </c:pt>
                <c:pt idx="2">
                  <c:v>101197260.73999999</c:v>
                </c:pt>
                <c:pt idx="3">
                  <c:v>76177388.090000004</c:v>
                </c:pt>
                <c:pt idx="4">
                  <c:v>128568821.98999999</c:v>
                </c:pt>
                <c:pt idx="5">
                  <c:v>244215630</c:v>
                </c:pt>
                <c:pt idx="6">
                  <c:v>274964380</c:v>
                </c:pt>
                <c:pt idx="7">
                  <c:v>458705842</c:v>
                </c:pt>
              </c:numCache>
            </c:numRef>
          </c:val>
        </c:ser>
        <c:ser>
          <c:idx val="9"/>
          <c:order val="9"/>
          <c:tx>
            <c:strRef>
              <c:f>Sheet1!$B$121</c:f>
              <c:strCache>
                <c:ptCount val="1"/>
                <c:pt idx="0">
                  <c:v>Socijalna skrb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Sheet1!$C$121:$J$121</c:f>
              <c:numCache>
                <c:formatCode>#,##0.00</c:formatCode>
                <c:ptCount val="8"/>
                <c:pt idx="0">
                  <c:v>114134696.06</c:v>
                </c:pt>
                <c:pt idx="1">
                  <c:v>149360467.63999999</c:v>
                </c:pt>
                <c:pt idx="2">
                  <c:v>127612646.33</c:v>
                </c:pt>
                <c:pt idx="3">
                  <c:v>127092188.52</c:v>
                </c:pt>
                <c:pt idx="4">
                  <c:v>140225701.41</c:v>
                </c:pt>
                <c:pt idx="5">
                  <c:v>239686580</c:v>
                </c:pt>
                <c:pt idx="6">
                  <c:v>231410020</c:v>
                </c:pt>
                <c:pt idx="7">
                  <c:v>199718580</c:v>
                </c:pt>
              </c:numCache>
            </c:numRef>
          </c:val>
        </c:ser>
        <c:ser>
          <c:idx val="10"/>
          <c:order val="10"/>
          <c:tx>
            <c:strRef>
              <c:f>Sheet1!$B$122</c:f>
              <c:strCache>
                <c:ptCount val="1"/>
                <c:pt idx="0">
                  <c:v>ostalo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cat>
            <c:strRef>
              <c:f>Sheet1!$C$111:$J$111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budget 2015</c:v>
                </c:pt>
                <c:pt idx="6">
                  <c:v>proj 2016</c:v>
                </c:pt>
                <c:pt idx="7">
                  <c:v>proj 2017</c:v>
                </c:pt>
              </c:strCache>
            </c:strRef>
          </c:cat>
          <c:val>
            <c:numRef>
              <c:f>Sheet1!$C$122:$J$122</c:f>
              <c:numCache>
                <c:formatCode>#,##0.00</c:formatCode>
                <c:ptCount val="8"/>
                <c:pt idx="0">
                  <c:v>2205135.7999999998</c:v>
                </c:pt>
                <c:pt idx="1">
                  <c:v>26114633.379999999</c:v>
                </c:pt>
                <c:pt idx="2">
                  <c:v>5060374.76</c:v>
                </c:pt>
                <c:pt idx="3">
                  <c:v>3434817.53</c:v>
                </c:pt>
                <c:pt idx="4">
                  <c:v>2344125.4</c:v>
                </c:pt>
                <c:pt idx="5">
                  <c:v>2500000</c:v>
                </c:pt>
                <c:pt idx="6">
                  <c:v>1100000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9521888"/>
        <c:axId val="269522448"/>
      </c:barChart>
      <c:catAx>
        <c:axId val="2695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9522448"/>
        <c:crosses val="autoZero"/>
        <c:auto val="1"/>
        <c:lblAlgn val="ctr"/>
        <c:lblOffset val="100"/>
        <c:noMultiLvlLbl val="0"/>
      </c:catAx>
      <c:valAx>
        <c:axId val="26952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69521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37089770604236E-2"/>
          <c:y val="0.84147665580890341"/>
          <c:w val="0.95840557579273333"/>
          <c:h val="0.15513594551669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41901702086573E-2"/>
          <c:y val="2.1100205518261864E-2"/>
          <c:w val="0.94629499907829251"/>
          <c:h val="0.74986073538447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Sheet1!$N$253</c:f>
              <c:strCache>
                <c:ptCount val="1"/>
                <c:pt idx="0">
                  <c:v>2012.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Sheet1!$M$254:$M$259</c:f>
              <c:strCache>
                <c:ptCount val="6"/>
                <c:pt idx="0">
                  <c:v>Energetika</c:v>
                </c:pt>
                <c:pt idx="1">
                  <c:v>Ceste</c:v>
                </c:pt>
                <c:pt idx="2">
                  <c:v>Željeznice</c:v>
                </c:pt>
                <c:pt idx="3">
                  <c:v>Pomorski, zračni i drugi promet</c:v>
                </c:pt>
                <c:pt idx="4">
                  <c:v>Poljoprivrede</c:v>
                </c:pt>
                <c:pt idx="5">
                  <c:v>Fond za zaštitu okoliša i druga JD</c:v>
                </c:pt>
              </c:strCache>
            </c:strRef>
          </c:cat>
          <c:val>
            <c:numRef>
              <c:f>Sheet1!$N$254:$N$259</c:f>
              <c:numCache>
                <c:formatCode>#,##0.0</c:formatCode>
                <c:ptCount val="6"/>
                <c:pt idx="0">
                  <c:v>2.8576800000000002</c:v>
                </c:pt>
                <c:pt idx="1">
                  <c:v>3.4955609999999999</c:v>
                </c:pt>
                <c:pt idx="2">
                  <c:v>0.56018699999999999</c:v>
                </c:pt>
                <c:pt idx="3">
                  <c:v>1.2902940000000001</c:v>
                </c:pt>
                <c:pt idx="4">
                  <c:v>2.5716169999999998</c:v>
                </c:pt>
                <c:pt idx="5">
                  <c:v>0.30446000000000001</c:v>
                </c:pt>
              </c:numCache>
            </c:numRef>
          </c:val>
        </c:ser>
        <c:ser>
          <c:idx val="1"/>
          <c:order val="1"/>
          <c:tx>
            <c:strRef>
              <c:f>Sheet1!$O$253</c:f>
              <c:strCache>
                <c:ptCount val="1"/>
                <c:pt idx="0">
                  <c:v>2013.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Sheet1!$M$254:$M$259</c:f>
              <c:strCache>
                <c:ptCount val="6"/>
                <c:pt idx="0">
                  <c:v>Energetika</c:v>
                </c:pt>
                <c:pt idx="1">
                  <c:v>Ceste</c:v>
                </c:pt>
                <c:pt idx="2">
                  <c:v>Željeznice</c:v>
                </c:pt>
                <c:pt idx="3">
                  <c:v>Pomorski, zračni i drugi promet</c:v>
                </c:pt>
                <c:pt idx="4">
                  <c:v>Poljoprivrede</c:v>
                </c:pt>
                <c:pt idx="5">
                  <c:v>Fond za zaštitu okoliša i druga JD</c:v>
                </c:pt>
              </c:strCache>
            </c:strRef>
          </c:cat>
          <c:val>
            <c:numRef>
              <c:f>Sheet1!$O$254:$O$259</c:f>
              <c:numCache>
                <c:formatCode>#,##0.0</c:formatCode>
                <c:ptCount val="6"/>
                <c:pt idx="0">
                  <c:v>2.4605459999999999</c:v>
                </c:pt>
                <c:pt idx="1">
                  <c:v>3.4337759999999999</c:v>
                </c:pt>
                <c:pt idx="2">
                  <c:v>1.4785809999999999</c:v>
                </c:pt>
                <c:pt idx="3">
                  <c:v>0.78977600000000003</c:v>
                </c:pt>
                <c:pt idx="4">
                  <c:v>2.1428970000000001</c:v>
                </c:pt>
                <c:pt idx="5">
                  <c:v>0.34504099999999999</c:v>
                </c:pt>
              </c:numCache>
            </c:numRef>
          </c:val>
        </c:ser>
        <c:ser>
          <c:idx val="2"/>
          <c:order val="2"/>
          <c:tx>
            <c:strRef>
              <c:f>Sheet1!$P$253</c:f>
              <c:strCache>
                <c:ptCount val="1"/>
                <c:pt idx="0">
                  <c:v>2014.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Sheet1!$M$254:$M$259</c:f>
              <c:strCache>
                <c:ptCount val="6"/>
                <c:pt idx="0">
                  <c:v>Energetika</c:v>
                </c:pt>
                <c:pt idx="1">
                  <c:v>Ceste</c:v>
                </c:pt>
                <c:pt idx="2">
                  <c:v>Željeznice</c:v>
                </c:pt>
                <c:pt idx="3">
                  <c:v>Pomorski, zračni i drugi promet</c:v>
                </c:pt>
                <c:pt idx="4">
                  <c:v>Poljoprivrede</c:v>
                </c:pt>
                <c:pt idx="5">
                  <c:v>Fond za zaštitu okoliša i druga JD</c:v>
                </c:pt>
              </c:strCache>
            </c:strRef>
          </c:cat>
          <c:val>
            <c:numRef>
              <c:f>Sheet1!$P$254:$P$259</c:f>
              <c:numCache>
                <c:formatCode>#,##0.0</c:formatCode>
                <c:ptCount val="6"/>
                <c:pt idx="0">
                  <c:v>2.0951379999999999</c:v>
                </c:pt>
                <c:pt idx="1">
                  <c:v>2.079885</c:v>
                </c:pt>
                <c:pt idx="2">
                  <c:v>1.3536280000000001</c:v>
                </c:pt>
                <c:pt idx="3">
                  <c:v>0.79372399999999999</c:v>
                </c:pt>
                <c:pt idx="4">
                  <c:v>1.8387720000000001</c:v>
                </c:pt>
                <c:pt idx="5">
                  <c:v>0.63564100000000001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052512"/>
        <c:axId val="291053072"/>
      </c:barChart>
      <c:catAx>
        <c:axId val="2910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91053072"/>
        <c:crosses val="autoZero"/>
        <c:auto val="1"/>
        <c:lblAlgn val="ctr"/>
        <c:lblOffset val="100"/>
        <c:noMultiLvlLbl val="0"/>
      </c:catAx>
      <c:valAx>
        <c:axId val="29105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r-Latn-RS"/>
          </a:p>
        </c:txPr>
        <c:crossAx val="29105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4313591235878"/>
          <c:y val="0.90218868181192613"/>
          <c:w val="0.31913719397115492"/>
          <c:h val="8.3388374960390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Sheet0!$O$3</c:f>
              <c:strCache>
                <c:ptCount val="1"/>
                <c:pt idx="0">
                  <c:v>prosjek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Sheet0!$A$4:$A$33</c:f>
              <c:strCache>
                <c:ptCount val="30"/>
                <c:pt idx="0">
                  <c:v>Estonia</c:v>
                </c:pt>
                <c:pt idx="1">
                  <c:v>Romania</c:v>
                </c:pt>
                <c:pt idx="2">
                  <c:v>Croatia</c:v>
                </c:pt>
                <c:pt idx="3">
                  <c:v>Czech R</c:v>
                </c:pt>
                <c:pt idx="4">
                  <c:v>Latvia</c:v>
                </c:pt>
                <c:pt idx="5">
                  <c:v>Bulgaria</c:v>
                </c:pt>
                <c:pt idx="6">
                  <c:v>Slovenia</c:v>
                </c:pt>
                <c:pt idx="7">
                  <c:v>Poland</c:v>
                </c:pt>
                <c:pt idx="8">
                  <c:v>Norway</c:v>
                </c:pt>
                <c:pt idx="9">
                  <c:v>Sweden</c:v>
                </c:pt>
                <c:pt idx="10">
                  <c:v>Greece</c:v>
                </c:pt>
                <c:pt idx="11">
                  <c:v>Hungary</c:v>
                </c:pt>
                <c:pt idx="12">
                  <c:v>Lithuania</c:v>
                </c:pt>
                <c:pt idx="13">
                  <c:v>Luxembourg</c:v>
                </c:pt>
                <c:pt idx="14">
                  <c:v>France</c:v>
                </c:pt>
                <c:pt idx="15">
                  <c:v>Netherlands</c:v>
                </c:pt>
                <c:pt idx="16">
                  <c:v>Finland</c:v>
                </c:pt>
                <c:pt idx="17">
                  <c:v>Spain</c:v>
                </c:pt>
                <c:pt idx="18">
                  <c:v>Slovakia</c:v>
                </c:pt>
                <c:pt idx="19">
                  <c:v>Portugal</c:v>
                </c:pt>
                <c:pt idx="20">
                  <c:v>Malta</c:v>
                </c:pt>
                <c:pt idx="21">
                  <c:v>Denmark</c:v>
                </c:pt>
                <c:pt idx="22">
                  <c:v>EU (28)</c:v>
                </c:pt>
                <c:pt idx="23">
                  <c:v>Ireland</c:v>
                </c:pt>
                <c:pt idx="24">
                  <c:v>Cyprus</c:v>
                </c:pt>
                <c:pt idx="25">
                  <c:v>Austria</c:v>
                </c:pt>
                <c:pt idx="26">
                  <c:v>Italy</c:v>
                </c:pt>
                <c:pt idx="27">
                  <c:v>UK</c:v>
                </c:pt>
                <c:pt idx="28">
                  <c:v>Belgium</c:v>
                </c:pt>
                <c:pt idx="29">
                  <c:v>Germany</c:v>
                </c:pt>
              </c:strCache>
            </c:strRef>
          </c:cat>
          <c:val>
            <c:numRef>
              <c:f>Sheet0!$O$4:$O$33</c:f>
              <c:numCache>
                <c:formatCode>#,##0.0</c:formatCode>
                <c:ptCount val="30"/>
                <c:pt idx="0">
                  <c:v>5.375</c:v>
                </c:pt>
                <c:pt idx="1">
                  <c:v>4.9666666666666659</c:v>
                </c:pt>
                <c:pt idx="2">
                  <c:v>4.7166666666666668</c:v>
                </c:pt>
                <c:pt idx="3">
                  <c:v>4.6750000000000016</c:v>
                </c:pt>
                <c:pt idx="4">
                  <c:v>4.625</c:v>
                </c:pt>
                <c:pt idx="5">
                  <c:v>4.5000000000000009</c:v>
                </c:pt>
                <c:pt idx="6">
                  <c:v>4.5</c:v>
                </c:pt>
                <c:pt idx="7">
                  <c:v>4.4833333333333334</c:v>
                </c:pt>
                <c:pt idx="8">
                  <c:v>4.4249999999999998</c:v>
                </c:pt>
                <c:pt idx="9">
                  <c:v>4.333333333333333</c:v>
                </c:pt>
                <c:pt idx="10">
                  <c:v>4.291666666666667</c:v>
                </c:pt>
                <c:pt idx="11">
                  <c:v>4.291666666666667</c:v>
                </c:pt>
                <c:pt idx="12">
                  <c:v>4.2666666666666666</c:v>
                </c:pt>
                <c:pt idx="13">
                  <c:v>4.0750000000000002</c:v>
                </c:pt>
                <c:pt idx="14">
                  <c:v>3.9416666666666669</c:v>
                </c:pt>
                <c:pt idx="15">
                  <c:v>3.8416666666666668</c:v>
                </c:pt>
                <c:pt idx="16">
                  <c:v>3.8250000000000006</c:v>
                </c:pt>
                <c:pt idx="17">
                  <c:v>3.7083333333333339</c:v>
                </c:pt>
                <c:pt idx="18">
                  <c:v>3.6583333333333332</c:v>
                </c:pt>
                <c:pt idx="19">
                  <c:v>3.3833333333333342</c:v>
                </c:pt>
                <c:pt idx="20">
                  <c:v>3.3583333333333329</c:v>
                </c:pt>
                <c:pt idx="21">
                  <c:v>3.2749999999999999</c:v>
                </c:pt>
                <c:pt idx="22">
                  <c:v>3.1833333333333336</c:v>
                </c:pt>
                <c:pt idx="23">
                  <c:v>3.1333333333333329</c:v>
                </c:pt>
                <c:pt idx="24">
                  <c:v>3.0749999999999997</c:v>
                </c:pt>
                <c:pt idx="25">
                  <c:v>2.9749999999999996</c:v>
                </c:pt>
                <c:pt idx="26">
                  <c:v>2.7916666666666665</c:v>
                </c:pt>
                <c:pt idx="27">
                  <c:v>2.7250000000000001</c:v>
                </c:pt>
                <c:pt idx="28">
                  <c:v>2.2416666666666663</c:v>
                </c:pt>
                <c:pt idx="29">
                  <c:v>2.1416666666666666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055312"/>
        <c:axId val="291055872"/>
      </c:barChart>
      <c:catAx>
        <c:axId val="29105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1055872"/>
        <c:crosses val="autoZero"/>
        <c:auto val="1"/>
        <c:lblAlgn val="ctr"/>
        <c:lblOffset val="100"/>
        <c:noMultiLvlLbl val="0"/>
      </c:catAx>
      <c:valAx>
        <c:axId val="2910558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9105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2757412037784E-2"/>
          <c:y val="3.3119766040170771E-2"/>
          <c:w val="0.91185697872960281"/>
          <c:h val="0.77578716706543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OPCA!$K$92</c:f>
              <c:strCache>
                <c:ptCount val="1"/>
                <c:pt idx="0">
                  <c:v>Neto zaduživanje</c:v>
                </c:pt>
              </c:strCache>
            </c:strRef>
          </c:tx>
          <c:invertIfNegative val="0"/>
          <c:cat>
            <c:strRef>
              <c:f>OPCA!$G$93:$G$106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OPCA!$K$93:$K$106</c:f>
              <c:numCache>
                <c:formatCode>0.0%</c:formatCode>
                <c:ptCount val="14"/>
                <c:pt idx="0">
                  <c:v>3.303574442941562E-2</c:v>
                </c:pt>
                <c:pt idx="1">
                  <c:v>2.9597164725526898E-2</c:v>
                </c:pt>
                <c:pt idx="2">
                  <c:v>3.3716610589467032E-2</c:v>
                </c:pt>
                <c:pt idx="3">
                  <c:v>2.9338973353011902E-2</c:v>
                </c:pt>
                <c:pt idx="4">
                  <c:v>6.3883518878710506E-3</c:v>
                </c:pt>
                <c:pt idx="5">
                  <c:v>2.0674426638807955E-3</c:v>
                </c:pt>
                <c:pt idx="6">
                  <c:v>1.6632815248336385E-2</c:v>
                </c:pt>
                <c:pt idx="7">
                  <c:v>5.2723438259207354E-2</c:v>
                </c:pt>
                <c:pt idx="8">
                  <c:v>5.2479106507113259E-2</c:v>
                </c:pt>
                <c:pt idx="9">
                  <c:v>4.5254796208901875E-2</c:v>
                </c:pt>
                <c:pt idx="10">
                  <c:v>3.3026688728769481E-2</c:v>
                </c:pt>
                <c:pt idx="11">
                  <c:v>9.6817905316940123E-2</c:v>
                </c:pt>
                <c:pt idx="12">
                  <c:v>3.0889377192209851E-2</c:v>
                </c:pt>
                <c:pt idx="13">
                  <c:v>1.5500889050108215E-2</c:v>
                </c:pt>
              </c:numCache>
            </c:numRef>
          </c:val>
        </c:ser>
        <c:ser>
          <c:idx val="1"/>
          <c:order val="1"/>
          <c:tx>
            <c:strRef>
              <c:f>OPCA!$L$92</c:f>
              <c:strCache>
                <c:ptCount val="1"/>
                <c:pt idx="0">
                  <c:v>Neto kapitalni rashodi</c:v>
                </c:pt>
              </c:strCache>
            </c:strRef>
          </c:tx>
          <c:invertIfNegative val="0"/>
          <c:cat>
            <c:strRef>
              <c:f>OPCA!$G$93:$G$106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OPCA!$L$93:$L$106</c:f>
              <c:numCache>
                <c:formatCode>0.0%</c:formatCode>
                <c:ptCount val="14"/>
                <c:pt idx="0">
                  <c:v>3.7420650236043143E-2</c:v>
                </c:pt>
                <c:pt idx="1">
                  <c:v>4.4746222907639958E-2</c:v>
                </c:pt>
                <c:pt idx="2">
                  <c:v>4.5281004474748872E-2</c:v>
                </c:pt>
                <c:pt idx="3">
                  <c:v>3.6731318134889633E-2</c:v>
                </c:pt>
                <c:pt idx="4">
                  <c:v>3.5152685826237595E-2</c:v>
                </c:pt>
                <c:pt idx="5">
                  <c:v>3.8222377752146534E-2</c:v>
                </c:pt>
                <c:pt idx="6">
                  <c:v>2.5530715312321706E-2</c:v>
                </c:pt>
                <c:pt idx="7">
                  <c:v>2.1550224741662408E-2</c:v>
                </c:pt>
                <c:pt idx="8">
                  <c:v>1.7152745630293398E-2</c:v>
                </c:pt>
                <c:pt idx="9">
                  <c:v>1.7668005042407727E-2</c:v>
                </c:pt>
                <c:pt idx="10">
                  <c:v>1.5662910623730493E-2</c:v>
                </c:pt>
                <c:pt idx="11">
                  <c:v>1.8328670028040724E-2</c:v>
                </c:pt>
                <c:pt idx="12">
                  <c:v>1.7820145175271081E-2</c:v>
                </c:pt>
                <c:pt idx="13">
                  <c:v>2.7140106096812475E-2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91058672"/>
        <c:axId val="292041952"/>
      </c:barChart>
      <c:catAx>
        <c:axId val="29105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2041952"/>
        <c:crosses val="autoZero"/>
        <c:auto val="1"/>
        <c:lblAlgn val="ctr"/>
        <c:lblOffset val="100"/>
        <c:noMultiLvlLbl val="0"/>
      </c:catAx>
      <c:valAx>
        <c:axId val="292041952"/>
        <c:scaling>
          <c:orientation val="minMax"/>
          <c:max val="0.1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crossAx val="291058672"/>
        <c:crosses val="autoZero"/>
        <c:crossBetween val="between"/>
        <c:minorUnit val="2.0000000000000005E-3"/>
      </c:valAx>
    </c:plotArea>
    <c:legend>
      <c:legendPos val="b"/>
      <c:layout>
        <c:manualLayout>
          <c:xMode val="edge"/>
          <c:yMode val="edge"/>
          <c:x val="0.28784665293252421"/>
          <c:y val="0.89273534491247819"/>
          <c:w val="0.42198837307363318"/>
          <c:h val="5.65946375017251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90267984609814E-2"/>
          <c:y val="3.4803080910979112E-2"/>
          <c:w val="0.91723783144575222"/>
          <c:h val="0.75955104700243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OPCA!$H$92</c:f>
              <c:strCache>
                <c:ptCount val="1"/>
                <c:pt idx="0">
                  <c:v>Kamate</c:v>
                </c:pt>
              </c:strCache>
            </c:strRef>
          </c:tx>
          <c:invertIfNegative val="0"/>
          <c:cat>
            <c:strRef>
              <c:f>OPCA!$G$93:$G$106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OPCA!$H$93:$H$106</c:f>
              <c:numCache>
                <c:formatCode>0.0%</c:formatCode>
                <c:ptCount val="14"/>
                <c:pt idx="0">
                  <c:v>1.7776775711626412E-2</c:v>
                </c:pt>
                <c:pt idx="1">
                  <c:v>1.7381599199452404E-2</c:v>
                </c:pt>
                <c:pt idx="2">
                  <c:v>1.7631373349388149E-2</c:v>
                </c:pt>
                <c:pt idx="3">
                  <c:v>1.8885506044886643E-2</c:v>
                </c:pt>
                <c:pt idx="4">
                  <c:v>1.8573055996432167E-2</c:v>
                </c:pt>
                <c:pt idx="5">
                  <c:v>1.7233393968510542E-2</c:v>
                </c:pt>
                <c:pt idx="6">
                  <c:v>1.4480098001208202E-2</c:v>
                </c:pt>
                <c:pt idx="7">
                  <c:v>1.6996649941870955E-2</c:v>
                </c:pt>
                <c:pt idx="8">
                  <c:v>2.0284962343239694E-2</c:v>
                </c:pt>
                <c:pt idx="9">
                  <c:v>2.2763379225255457E-2</c:v>
                </c:pt>
                <c:pt idx="10">
                  <c:v>2.6777673923110951E-2</c:v>
                </c:pt>
                <c:pt idx="11">
                  <c:v>2.9729101763548545E-2</c:v>
                </c:pt>
                <c:pt idx="12">
                  <c:v>3.2116531625856551E-2</c:v>
                </c:pt>
                <c:pt idx="13">
                  <c:v>3.3974113273383233E-2</c:v>
                </c:pt>
              </c:numCache>
            </c:numRef>
          </c:val>
        </c:ser>
        <c:ser>
          <c:idx val="1"/>
          <c:order val="1"/>
          <c:tx>
            <c:strRef>
              <c:f>OPCA!$K$92</c:f>
              <c:strCache>
                <c:ptCount val="1"/>
                <c:pt idx="0">
                  <c:v>Neto zaduživanje</c:v>
                </c:pt>
              </c:strCache>
            </c:strRef>
          </c:tx>
          <c:invertIfNegative val="0"/>
          <c:cat>
            <c:strRef>
              <c:f>OPCA!$G$93:$G$106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OPCA!$K$93:$K$106</c:f>
              <c:numCache>
                <c:formatCode>0.0%</c:formatCode>
                <c:ptCount val="14"/>
                <c:pt idx="0">
                  <c:v>3.303574442941562E-2</c:v>
                </c:pt>
                <c:pt idx="1">
                  <c:v>2.9597164725526898E-2</c:v>
                </c:pt>
                <c:pt idx="2">
                  <c:v>3.3716610589467032E-2</c:v>
                </c:pt>
                <c:pt idx="3">
                  <c:v>2.9338973353011902E-2</c:v>
                </c:pt>
                <c:pt idx="4">
                  <c:v>6.3883518878710506E-3</c:v>
                </c:pt>
                <c:pt idx="5">
                  <c:v>2.0674426638807955E-3</c:v>
                </c:pt>
                <c:pt idx="6">
                  <c:v>1.6632815248336385E-2</c:v>
                </c:pt>
                <c:pt idx="7">
                  <c:v>5.2723438259207354E-2</c:v>
                </c:pt>
                <c:pt idx="8">
                  <c:v>5.2479106507113259E-2</c:v>
                </c:pt>
                <c:pt idx="9">
                  <c:v>4.5254796208901875E-2</c:v>
                </c:pt>
                <c:pt idx="10">
                  <c:v>3.3026688728769481E-2</c:v>
                </c:pt>
                <c:pt idx="11">
                  <c:v>9.6817905316940123E-2</c:v>
                </c:pt>
                <c:pt idx="12">
                  <c:v>3.0889377192209851E-2</c:v>
                </c:pt>
                <c:pt idx="13">
                  <c:v>1.5500889050108215E-2</c:v>
                </c:pt>
              </c:numCache>
            </c:numRef>
          </c:val>
        </c:ser>
        <c:ser>
          <c:idx val="2"/>
          <c:order val="2"/>
          <c:tx>
            <c:strRef>
              <c:f>OPCA!$L$92</c:f>
              <c:strCache>
                <c:ptCount val="1"/>
                <c:pt idx="0">
                  <c:v>Neto kapitalni rashodi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OPCA!$G$93:$G$106</c:f>
              <c:strCache>
                <c:ptCount val="14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</c:strCache>
            </c:strRef>
          </c:cat>
          <c:val>
            <c:numRef>
              <c:f>OPCA!$L$93:$L$106</c:f>
              <c:numCache>
                <c:formatCode>0.0%</c:formatCode>
                <c:ptCount val="14"/>
                <c:pt idx="0">
                  <c:v>3.7420650236043143E-2</c:v>
                </c:pt>
                <c:pt idx="1">
                  <c:v>4.4746222907639958E-2</c:v>
                </c:pt>
                <c:pt idx="2">
                  <c:v>4.5281004474748872E-2</c:v>
                </c:pt>
                <c:pt idx="3">
                  <c:v>3.6731318134889633E-2</c:v>
                </c:pt>
                <c:pt idx="4">
                  <c:v>3.5152685826237595E-2</c:v>
                </c:pt>
                <c:pt idx="5">
                  <c:v>3.8222377752146534E-2</c:v>
                </c:pt>
                <c:pt idx="6">
                  <c:v>2.5530715312321706E-2</c:v>
                </c:pt>
                <c:pt idx="7">
                  <c:v>2.1550224741662408E-2</c:v>
                </c:pt>
                <c:pt idx="8">
                  <c:v>1.7152745630293398E-2</c:v>
                </c:pt>
                <c:pt idx="9">
                  <c:v>1.7668005042407727E-2</c:v>
                </c:pt>
                <c:pt idx="10">
                  <c:v>1.5662910623730493E-2</c:v>
                </c:pt>
                <c:pt idx="11">
                  <c:v>1.8328670028040724E-2</c:v>
                </c:pt>
                <c:pt idx="12">
                  <c:v>1.7820145175271081E-2</c:v>
                </c:pt>
                <c:pt idx="13">
                  <c:v>2.7140106096812475E-2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92045312"/>
        <c:axId val="292045872"/>
      </c:barChart>
      <c:catAx>
        <c:axId val="29204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2045872"/>
        <c:crosses val="autoZero"/>
        <c:auto val="1"/>
        <c:lblAlgn val="ctr"/>
        <c:lblOffset val="100"/>
        <c:noMultiLvlLbl val="0"/>
      </c:catAx>
      <c:valAx>
        <c:axId val="292045872"/>
        <c:scaling>
          <c:orientation val="minMax"/>
          <c:max val="0.1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crossAx val="29204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001562602970557"/>
          <c:y val="0.89696457813751507"/>
          <c:w val="0.48649878982681538"/>
          <c:h val="5.9471064672107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9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8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97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08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24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82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16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08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97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15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8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DD08-172E-469B-8D5B-2C8CD886EE31}" type="datetimeFigureOut">
              <a:rPr lang="hr-HR" smtClean="0"/>
              <a:t>6.7.2016.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62D4-0F9F-4722-8764-64304FEED3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ajo@efzg.hr" TargetMode="External"/><Relationship Id="rId2" Type="http://schemas.openxmlformats.org/officeDocument/2006/relationships/hyperlink" Target="mailto:bajo@ijf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0" y="830263"/>
            <a:ext cx="9144000" cy="2387600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latin typeface="Cambria" panose="02040503050406030204" pitchFamily="18" charset="0"/>
              </a:rPr>
              <a:t>Javne investicije u Hrvatskoj</a:t>
            </a:r>
            <a:endParaRPr lang="hr-HR" sz="48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Prof.dr.sc. Anto Bajo </a:t>
            </a:r>
          </a:p>
          <a:p>
            <a:r>
              <a:rPr lang="hr-HR" dirty="0" smtClean="0">
                <a:latin typeface="Cambria" panose="02040503050406030204" pitchFamily="18" charset="0"/>
                <a:hlinkClick r:id="rId2"/>
              </a:rPr>
              <a:t>bajo@ijf.hr</a:t>
            </a:r>
            <a:r>
              <a:rPr lang="hr-HR" dirty="0" smtClean="0">
                <a:latin typeface="Cambria" panose="02040503050406030204" pitchFamily="18" charset="0"/>
              </a:rPr>
              <a:t>; </a:t>
            </a:r>
            <a:r>
              <a:rPr lang="hr-HR" dirty="0" smtClean="0">
                <a:latin typeface="Cambria" panose="02040503050406030204" pitchFamily="18" charset="0"/>
                <a:hlinkClick r:id="rId3"/>
              </a:rPr>
              <a:t>abajo@efzg.hr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124495"/>
            <a:ext cx="11790944" cy="535905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Kapitalni rashodi državnog proračuna – organizacijska klasifikacija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34323"/>
              </p:ext>
            </p:extLst>
          </p:nvPr>
        </p:nvGraphicFramePr>
        <p:xfrm>
          <a:off x="128336" y="762008"/>
          <a:ext cx="11790945" cy="6029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1"/>
                <a:gridCol w="962526"/>
                <a:gridCol w="962526"/>
                <a:gridCol w="1026695"/>
                <a:gridCol w="978569"/>
                <a:gridCol w="994610"/>
                <a:gridCol w="1042737"/>
                <a:gridCol w="978568"/>
                <a:gridCol w="882313"/>
              </a:tblGrid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2010.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2011.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2012.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2013.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2014.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p </a:t>
                      </a:r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2015.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err="1">
                          <a:effectLst/>
                          <a:latin typeface="Cambria" panose="02040503050406030204" pitchFamily="18" charset="0"/>
                        </a:rPr>
                        <a:t>proj</a:t>
                      </a:r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2016.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err="1">
                          <a:effectLst/>
                          <a:latin typeface="Cambria" panose="02040503050406030204" pitchFamily="18" charset="0"/>
                        </a:rPr>
                        <a:t>proj</a:t>
                      </a:r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2017.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MINISTARSTVO ZAŠTITE OKOLIŠA I PRIRODE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72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104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194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288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770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686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MINISTARSTVO ZNANOSTI, OBRAZOVANJA I SPORTA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371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238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146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115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278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506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413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613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MINISTARSTVO POLJOPRIVREDE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545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800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598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570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549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1.069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889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577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MINISTARSTVO GOSPODARSTVA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448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576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769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542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531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  <a:latin typeface="Cambria" panose="02040503050406030204" pitchFamily="18" charset="0"/>
                        </a:rPr>
                        <a:t>MINISTARSTVO REGIONALNOGA RAZVOJA I FONDOVA EUROPSKE UNIJE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788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677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496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187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238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437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531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406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MINISTARSTVO UNUTARNJIH POSLOVA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449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395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264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378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349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939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1.054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389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MINISTARSTVO ZDRAVLJA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357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343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370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471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435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410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372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365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3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MINISTARSTVO GRADITELJSTVA I PROSTORNOGA UREĐENJA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209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215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152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227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227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349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310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282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MINISTARSTVO OBRANE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373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277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368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272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3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MINISTARSTVO POMORSTVA, PROMETA I INFRASTRUKTURE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568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374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443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385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356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326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231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202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3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DRŽAVNI URED ZA OBNOVU I STAMBENO ZBRINJAVANJE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169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157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161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174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134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MINISTARSTVO PRAVOSUĐA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166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145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118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113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116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259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204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115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MINISTARSTVO FINANCIJA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173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164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117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162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279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295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109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107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MINISTARSTVO SOCIJALNE POLITIKE I MLADIH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117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Ukupno 14 najvećih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3.775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3.475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2.804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3.716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3.874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6.184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6.084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4.780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ostali 44 proračunska korisnika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369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>
                          <a:effectLst/>
                          <a:latin typeface="Cambria" panose="02040503050406030204" pitchFamily="18" charset="0"/>
                        </a:rPr>
                        <a:t>316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236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379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228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440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252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159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4.144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3.791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3.040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4.095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4.103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6.624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6.336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4.938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97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Najveći </a:t>
                      </a:r>
                      <a:r>
                        <a:rPr lang="en-US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14 </a:t>
                      </a:r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proračunskih korisnika</a:t>
                      </a:r>
                      <a:r>
                        <a:rPr lang="hr-HR" sz="12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u </a:t>
                      </a:r>
                      <a:r>
                        <a:rPr lang="en-US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ukupno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91%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92%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92%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91%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94%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93%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96%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97%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3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26134"/>
            <a:ext cx="11391900" cy="933739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Investicije javnih poduzeća od 2012. do 2014. (u </a:t>
            </a:r>
            <a:r>
              <a:rPr lang="hr-HR" sz="3200" dirty="0" err="1" smtClean="0">
                <a:latin typeface="Cambria" panose="02040503050406030204" pitchFamily="18" charset="0"/>
              </a:rPr>
              <a:t>mlrd</a:t>
            </a:r>
            <a:r>
              <a:rPr lang="hr-HR" sz="3200" dirty="0" smtClean="0">
                <a:latin typeface="Cambria" panose="02040503050406030204" pitchFamily="18" charset="0"/>
              </a:rPr>
              <a:t>. HRK) 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505445"/>
              </p:ext>
            </p:extLst>
          </p:nvPr>
        </p:nvGraphicFramePr>
        <p:xfrm>
          <a:off x="393700" y="1059873"/>
          <a:ext cx="11391900" cy="526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3700" y="63246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Cambria" panose="02040503050406030204" pitchFamily="18" charset="0"/>
              </a:rPr>
              <a:t>Izvor: Centar za investicije, 2015. </a:t>
            </a:r>
            <a:endParaRPr lang="hr-HR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8" y="0"/>
            <a:ext cx="11252200" cy="680026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Investicije javnih društava od 2011. do 2014.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36315"/>
              </p:ext>
            </p:extLst>
          </p:nvPr>
        </p:nvGraphicFramePr>
        <p:xfrm>
          <a:off x="101600" y="558808"/>
          <a:ext cx="11712865" cy="6171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5950"/>
                <a:gridCol w="2014477"/>
                <a:gridCol w="1835979"/>
                <a:gridCol w="1835979"/>
                <a:gridCol w="1810480"/>
              </a:tblGrid>
              <a:tr h="24122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2011.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2012.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2013.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 smtClean="0">
                          <a:effectLst/>
                          <a:latin typeface="Cambria" panose="02040503050406030204" pitchFamily="18" charset="0"/>
                        </a:rPr>
                        <a:t>2014.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u="none" strike="noStrike" dirty="0">
                          <a:effectLst/>
                          <a:latin typeface="Cambria" panose="02040503050406030204" pitchFamily="18" charset="0"/>
                        </a:rPr>
                        <a:t>HEP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u="none" strike="noStrike" dirty="0">
                          <a:effectLst/>
                          <a:latin typeface="Cambria" panose="02040503050406030204" pitchFamily="18" charset="0"/>
                        </a:rPr>
                        <a:t>2.059.238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u="none" strike="noStrike" dirty="0">
                          <a:effectLst/>
                          <a:latin typeface="Cambria" panose="02040503050406030204" pitchFamily="18" charset="0"/>
                        </a:rPr>
                        <a:t>1.956.878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u="none" strike="noStrike" dirty="0">
                          <a:effectLst/>
                          <a:latin typeface="Cambria" panose="02040503050406030204" pitchFamily="18" charset="0"/>
                        </a:rPr>
                        <a:t>1.685.053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u="none" strike="noStrike" dirty="0">
                          <a:effectLst/>
                          <a:latin typeface="Cambria" panose="02040503050406030204" pitchFamily="18" charset="0"/>
                        </a:rPr>
                        <a:t>1.485.905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63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 smtClean="0">
                          <a:latin typeface="Cambria" panose="02040503050406030204" pitchFamily="18" charset="0"/>
                        </a:rPr>
                        <a:t>Hrvatski operator prijenosnog sustava 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442.835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334.800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419.891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Janaf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272.610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297.720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265.294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59.592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Plinacro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222.248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150.255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109.546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48.671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</a:rPr>
                        <a:t>Podzemno</a:t>
                      </a:r>
                      <a:r>
                        <a:rPr lang="hr-HR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</a:rPr>
                        <a:t> skladište plina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65.853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81.079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ENERGETIKA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2.554.095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2.857.680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2.460.546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2.095.138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HAC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1.439.445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1.805.009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1.788.722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597.642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HC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1.377.240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1.690.552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1.645.054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1.482.243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PUTEVI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2.816.685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3.495.561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3.433.776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2.079.885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HŽ - Cargo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159.413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170.183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58.251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HŽ - infrastruktura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599.033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355.309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1.323.719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1.023.375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HŽ - putnički prijevoz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78.030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34.695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96.611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330.253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ŽELJEZNICA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836.476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560.187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1.478.581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1.353.628</a:t>
                      </a:r>
                      <a:endParaRPr lang="hr-HR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Lučke uprave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573.894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419.846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383.868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5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Zračne luke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95.916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91.105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99.975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hr-HR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stala</a:t>
                      </a:r>
                      <a:r>
                        <a:rPr lang="hr-HR" sz="12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društva u sklopu MMPI-a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620.484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278.824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309.881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Cambria" panose="02040503050406030204" pitchFamily="18" charset="0"/>
                        </a:rPr>
                        <a:t>UKUPNO POMORSKI, ZRAČNI I DRUGI PROMET</a:t>
                      </a:r>
                      <a:endParaRPr lang="pl-PL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1.290.294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789.776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793.724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Hrvatske vode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1.567.058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2.080.716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1.593.808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1.229.177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Hrvatske šume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681.700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490.901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609.089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609.595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POLJOPRIVREDA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2.248.758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2.571.617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2.142.897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1.838.772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FZOIEU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257.933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275.948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  <a:latin typeface="Cambria" panose="02040503050406030204" pitchFamily="18" charset="0"/>
                        </a:rPr>
                        <a:t>595.614</a:t>
                      </a:r>
                      <a:endParaRPr lang="hr-HR" sz="1200" b="0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Druga društva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46.527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69.093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  <a:latin typeface="Cambria" panose="02040503050406030204" pitchFamily="18" charset="0"/>
                        </a:rPr>
                        <a:t>40.027</a:t>
                      </a:r>
                      <a:endParaRPr lang="hr-HR" sz="1200" b="0" i="0" u="none" strike="noStrike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FOND I OSTALA DRUŠTVA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304.460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345.041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u="none" strike="noStrike" dirty="0">
                          <a:effectLst/>
                          <a:latin typeface="Cambria" panose="02040503050406030204" pitchFamily="18" charset="0"/>
                        </a:rPr>
                        <a:t>635.641</a:t>
                      </a:r>
                      <a:endParaRPr lang="hr-HR" sz="1200" b="1" i="0" u="none" strike="noStrike" dirty="0">
                        <a:solidFill>
                          <a:srgbClr val="333333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rgbClr val="0033CC"/>
                          </a:solidFill>
                          <a:effectLst/>
                          <a:latin typeface="Cambria" panose="02040503050406030204" pitchFamily="18" charset="0"/>
                        </a:rPr>
                        <a:t>UKUPNO</a:t>
                      </a:r>
                      <a:endParaRPr lang="hr-HR" sz="1400" b="1" i="0" u="none" strike="noStrike" dirty="0">
                        <a:solidFill>
                          <a:srgbClr val="0033C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 dirty="0">
                          <a:solidFill>
                            <a:srgbClr val="0033CC"/>
                          </a:solidFill>
                          <a:effectLst/>
                          <a:latin typeface="Cambria" panose="02040503050406030204" pitchFamily="18" charset="0"/>
                        </a:rPr>
                        <a:t>8.456.013</a:t>
                      </a:r>
                      <a:endParaRPr lang="hr-HR" sz="1400" b="1" i="0" u="none" strike="noStrike" dirty="0">
                        <a:solidFill>
                          <a:srgbClr val="0033C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 dirty="0">
                          <a:solidFill>
                            <a:srgbClr val="0033CC"/>
                          </a:solidFill>
                          <a:effectLst/>
                          <a:latin typeface="Cambria" panose="02040503050406030204" pitchFamily="18" charset="0"/>
                        </a:rPr>
                        <a:t>11.979.788</a:t>
                      </a:r>
                      <a:endParaRPr lang="hr-HR" sz="1400" b="1" i="0" u="none" strike="noStrike" dirty="0">
                        <a:solidFill>
                          <a:srgbClr val="0033C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 dirty="0">
                          <a:solidFill>
                            <a:srgbClr val="0033CC"/>
                          </a:solidFill>
                          <a:effectLst/>
                          <a:latin typeface="Cambria" panose="02040503050406030204" pitchFamily="18" charset="0"/>
                        </a:rPr>
                        <a:t>10.554.517</a:t>
                      </a:r>
                      <a:endParaRPr lang="hr-HR" sz="1400" b="1" i="0" u="none" strike="noStrike" dirty="0">
                        <a:solidFill>
                          <a:srgbClr val="0033C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 dirty="0">
                          <a:solidFill>
                            <a:srgbClr val="0033CC"/>
                          </a:solidFill>
                          <a:effectLst/>
                          <a:latin typeface="Cambria" panose="02040503050406030204" pitchFamily="18" charset="0"/>
                        </a:rPr>
                        <a:t>8.796.788</a:t>
                      </a:r>
                      <a:endParaRPr lang="hr-HR" sz="1400" b="1" i="0" u="none" strike="noStrike" dirty="0">
                        <a:solidFill>
                          <a:srgbClr val="0033CC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34" marR="7634" marT="7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1601"/>
            <a:ext cx="10947400" cy="8763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Dileme i ograničenja</a:t>
            </a:r>
            <a:endParaRPr lang="hr-HR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79500"/>
            <a:ext cx="5526809" cy="5460999"/>
          </a:xfrm>
        </p:spPr>
        <p:txBody>
          <a:bodyPr>
            <a:normAutofit/>
          </a:bodyPr>
          <a:lstStyle/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Nema jasno profiliranih nacionalnih prioriteta u kapitalnoj izgradnji</a:t>
            </a:r>
          </a:p>
          <a:p>
            <a:pPr algn="just"/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Nema programa javnih investicija</a:t>
            </a:r>
          </a:p>
          <a:p>
            <a:pPr algn="just"/>
            <a:endParaRPr lang="hr-HR" sz="2000" dirty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Mjerodavna ministarstva nemaju „osjećaj” za upravljanje kapitalnim investicijama</a:t>
            </a:r>
          </a:p>
          <a:p>
            <a:pPr algn="just"/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Neiskorištena sredstva zajmova od međunarodnih financijskih institucija</a:t>
            </a:r>
          </a:p>
          <a:p>
            <a:pPr algn="just"/>
            <a:endParaRPr lang="hr-HR" sz="2000" dirty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Dilema koliko se u praksi koriste </a:t>
            </a:r>
            <a:r>
              <a:rPr lang="hr-HR" sz="2000" i="1" dirty="0" err="1" smtClean="0">
                <a:latin typeface="Cambria" panose="02040503050406030204" pitchFamily="18" charset="0"/>
              </a:rPr>
              <a:t>cost</a:t>
            </a:r>
            <a:r>
              <a:rPr lang="hr-HR" sz="2000" i="1" dirty="0" smtClean="0">
                <a:latin typeface="Cambria" panose="02040503050406030204" pitchFamily="18" charset="0"/>
              </a:rPr>
              <a:t> </a:t>
            </a:r>
            <a:r>
              <a:rPr lang="hr-HR" sz="2000" i="1" dirty="0" err="1" smtClean="0">
                <a:latin typeface="Cambria" panose="02040503050406030204" pitchFamily="18" charset="0"/>
              </a:rPr>
              <a:t>benefit</a:t>
            </a:r>
            <a:r>
              <a:rPr lang="hr-HR" sz="2000" i="1" dirty="0" smtClean="0">
                <a:latin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</a:rPr>
              <a:t>analize i izvedbene studije.</a:t>
            </a:r>
          </a:p>
          <a:p>
            <a:pPr algn="just"/>
            <a:endParaRPr lang="hr-HR" sz="2000" dirty="0">
              <a:latin typeface="Cambria" panose="02040503050406030204" pitchFamily="18" charset="0"/>
            </a:endParaRPr>
          </a:p>
          <a:p>
            <a:pPr algn="just"/>
            <a:endParaRPr lang="hr-HR" sz="20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6274" y="711200"/>
            <a:ext cx="5340926" cy="5399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hr-HR" dirty="0" smtClean="0">
              <a:latin typeface="Cambria" panose="02040503050406030204" pitchFamily="18" charset="0"/>
            </a:endParaRP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Stupanj iskorištenosti sredstava iz EU fondova (lokalne jedinice slabo, država isto slabo)</a:t>
            </a:r>
          </a:p>
          <a:p>
            <a:pPr algn="just"/>
            <a:endParaRPr lang="hr-HR" dirty="0" smtClean="0">
              <a:latin typeface="Cambria" panose="02040503050406030204" pitchFamily="18" charset="0"/>
            </a:endParaRP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Supstitucija jeftinijih sa skupljim izvorima financiranja - kod zaduživanja.</a:t>
            </a:r>
          </a:p>
          <a:p>
            <a:pPr algn="just"/>
            <a:endParaRPr lang="hr-HR" dirty="0" smtClean="0">
              <a:latin typeface="Cambria" panose="02040503050406030204" pitchFamily="18" charset="0"/>
            </a:endParaRP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Ne postoji </a:t>
            </a:r>
            <a:r>
              <a:rPr lang="hr-HR" dirty="0" smtClean="0">
                <a:latin typeface="Cambria" panose="02040503050406030204" pitchFamily="18" charset="0"/>
              </a:rPr>
              <a:t>jasna veza između </a:t>
            </a:r>
            <a:r>
              <a:rPr lang="hr-HR" dirty="0" smtClean="0">
                <a:latin typeface="Cambria" panose="02040503050406030204" pitchFamily="18" charset="0"/>
              </a:rPr>
              <a:t>zaduživanja i kapitalnih investicija </a:t>
            </a:r>
            <a:r>
              <a:rPr lang="hr-HR" dirty="0" smtClean="0">
                <a:latin typeface="Cambria" panose="02040503050406030204" pitchFamily="18" charset="0"/>
              </a:rPr>
              <a:t>- između </a:t>
            </a:r>
            <a:r>
              <a:rPr lang="hr-HR" dirty="0" smtClean="0">
                <a:latin typeface="Cambria" panose="02040503050406030204" pitchFamily="18" charset="0"/>
              </a:rPr>
              <a:t>upravljanja javnim dugom i javnih investicijama.</a:t>
            </a:r>
          </a:p>
          <a:p>
            <a:pPr algn="just"/>
            <a:endParaRPr lang="hr-HR" dirty="0" smtClean="0">
              <a:latin typeface="Cambria" panose="02040503050406030204" pitchFamily="18" charset="0"/>
            </a:endParaRP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Prioritetni su projekti koji se financiraju iz fondova EU</a:t>
            </a:r>
          </a:p>
          <a:p>
            <a:pPr algn="just"/>
            <a:endParaRPr lang="hr-HR" dirty="0" smtClean="0">
              <a:latin typeface="Cambria" panose="02040503050406030204" pitchFamily="18" charset="0"/>
            </a:endParaRP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Što je s projektima koji se financiraju samo iz proračuna? </a:t>
            </a:r>
          </a:p>
          <a:p>
            <a:pPr algn="just"/>
            <a:endParaRPr lang="hr-HR" dirty="0" smtClean="0">
              <a:latin typeface="Cambria" panose="02040503050406030204" pitchFamily="18" charset="0"/>
            </a:endParaRPr>
          </a:p>
          <a:p>
            <a:pPr algn="just"/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6" y="0"/>
            <a:ext cx="11585862" cy="997527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Kapitalni rashodi opće države – prosjek 2004.-2015. (u % BDP-a)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850193"/>
              </p:ext>
            </p:extLst>
          </p:nvPr>
        </p:nvGraphicFramePr>
        <p:xfrm>
          <a:off x="446809" y="924791"/>
          <a:ext cx="11461173" cy="542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3700" y="63246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Cambria" panose="02040503050406030204" pitchFamily="18" charset="0"/>
              </a:rPr>
              <a:t>Izvor: </a:t>
            </a:r>
            <a:r>
              <a:rPr lang="hr-HR" sz="1400" dirty="0" err="1" smtClean="0">
                <a:latin typeface="Cambria" panose="02040503050406030204" pitchFamily="18" charset="0"/>
              </a:rPr>
              <a:t>Eurostat</a:t>
            </a:r>
            <a:r>
              <a:rPr lang="hr-HR" sz="1400" dirty="0" smtClean="0">
                <a:latin typeface="Cambria" panose="02040503050406030204" pitchFamily="18" charset="0"/>
              </a:rPr>
              <a:t>, 2016. </a:t>
            </a:r>
            <a:endParaRPr lang="hr-HR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99" y="34635"/>
            <a:ext cx="11080173" cy="1070265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Država se od 2007. zadužuje za financiranje tekućih rashoda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168406"/>
              </p:ext>
            </p:extLst>
          </p:nvPr>
        </p:nvGraphicFramePr>
        <p:xfrm>
          <a:off x="431801" y="1104900"/>
          <a:ext cx="10956636" cy="55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0200" y="646512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Cambria" panose="02040503050406030204" pitchFamily="18" charset="0"/>
              </a:rPr>
              <a:t>Izvor: autor, podaci MF RH, 2016. </a:t>
            </a:r>
            <a:endParaRPr lang="hr-HR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146917"/>
            <a:ext cx="11817928" cy="1084984"/>
          </a:xfrm>
        </p:spPr>
        <p:txBody>
          <a:bodyPr>
            <a:normAutofit/>
          </a:bodyPr>
          <a:lstStyle/>
          <a:p>
            <a:pPr algn="just"/>
            <a:r>
              <a:rPr lang="hr-HR" sz="3200" dirty="0" smtClean="0">
                <a:latin typeface="Cambria" panose="02040503050406030204" pitchFamily="18" charset="0"/>
              </a:rPr>
              <a:t>Mora postojati </a:t>
            </a:r>
            <a:r>
              <a:rPr lang="hr-HR" sz="3200" dirty="0" smtClean="0">
                <a:latin typeface="Cambria" panose="02040503050406030204" pitchFamily="18" charset="0"/>
              </a:rPr>
              <a:t>poveznica</a:t>
            </a:r>
            <a:r>
              <a:rPr lang="hr-HR" sz="3200" dirty="0" smtClean="0">
                <a:latin typeface="Cambria" panose="02040503050406030204" pitchFamily="18" charset="0"/>
              </a:rPr>
              <a:t> </a:t>
            </a:r>
            <a:r>
              <a:rPr lang="hr-HR" sz="3200" dirty="0" smtClean="0">
                <a:latin typeface="Cambria" panose="02040503050406030204" pitchFamily="18" charset="0"/>
              </a:rPr>
              <a:t>između zaduživanja i kapitalnih investicija u javnog sektoru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163817"/>
              </p:ext>
            </p:extLst>
          </p:nvPr>
        </p:nvGraphicFramePr>
        <p:xfrm>
          <a:off x="249382" y="1361209"/>
          <a:ext cx="11668991" cy="524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382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Cambria" panose="02040503050406030204" pitchFamily="18" charset="0"/>
              </a:rPr>
              <a:t>Izvor: autor, podaci MF RH, 2016. </a:t>
            </a:r>
            <a:endParaRPr lang="hr-HR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39701"/>
            <a:ext cx="11277600" cy="11938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Hrvatska treba (a sada nema)</a:t>
            </a:r>
            <a:endParaRPr lang="hr-HR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85902"/>
            <a:ext cx="11277600" cy="48434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 smtClean="0">
                <a:latin typeface="Cambria" panose="02040503050406030204" pitchFamily="18" charset="0"/>
              </a:rPr>
              <a:t>Pregled javnih investicija od 2001. do 2016. (iznosi, rokovi provedbe, izvori financiranja, utjecaj na javne financije do 2037. godine)</a:t>
            </a:r>
          </a:p>
          <a:p>
            <a:pPr marL="0" indent="0" algn="just">
              <a:buNone/>
            </a:pPr>
            <a:r>
              <a:rPr lang="hr-HR" dirty="0" smtClean="0">
                <a:latin typeface="Cambria" panose="02040503050406030204" pitchFamily="18" charset="0"/>
              </a:rPr>
              <a:t>  </a:t>
            </a: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Cjelovit program </a:t>
            </a:r>
            <a:r>
              <a:rPr lang="hr-HR" dirty="0" smtClean="0">
                <a:latin typeface="Cambria" panose="02040503050406030204" pitchFamily="18" charset="0"/>
              </a:rPr>
              <a:t>i </a:t>
            </a:r>
            <a:r>
              <a:rPr lang="hr-HR" dirty="0" smtClean="0">
                <a:latin typeface="Cambria" panose="02040503050406030204" pitchFamily="18" charset="0"/>
              </a:rPr>
              <a:t>plan </a:t>
            </a:r>
            <a:r>
              <a:rPr lang="hr-HR" dirty="0" smtClean="0">
                <a:latin typeface="Cambria" panose="02040503050406030204" pitchFamily="18" charset="0"/>
              </a:rPr>
              <a:t>javnih investicija </a:t>
            </a:r>
            <a:r>
              <a:rPr lang="hr-HR" dirty="0" smtClean="0">
                <a:latin typeface="Cambria" panose="02040503050406030204" pitchFamily="18" charset="0"/>
              </a:rPr>
              <a:t>(o kojem raspravljaju Vlada i Sabor)</a:t>
            </a:r>
            <a:endParaRPr lang="hr-HR" dirty="0" smtClean="0">
              <a:latin typeface="Cambria" panose="02040503050406030204" pitchFamily="18" charset="0"/>
            </a:endParaRPr>
          </a:p>
          <a:p>
            <a:pPr algn="just"/>
            <a:endParaRPr lang="hr-HR" dirty="0" smtClean="0">
              <a:latin typeface="Cambria" panose="02040503050406030204" pitchFamily="18" charset="0"/>
            </a:endParaRP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zakonodavnih okvir koji bi osigurao nadzor i upravljanja cijelim procesom kapitalnog investiranja</a:t>
            </a:r>
          </a:p>
          <a:p>
            <a:pPr algn="just"/>
            <a:endParaRPr lang="hr-HR" dirty="0">
              <a:latin typeface="Cambria" panose="02040503050406030204" pitchFamily="18" charset="0"/>
            </a:endParaRPr>
          </a:p>
          <a:p>
            <a:pPr algn="just"/>
            <a:r>
              <a:rPr lang="hr-HR" dirty="0" smtClean="0">
                <a:latin typeface="Cambria" panose="02040503050406030204" pitchFamily="18" charset="0"/>
              </a:rPr>
              <a:t>strategije i plana upravljanja javnim dugom </a:t>
            </a:r>
          </a:p>
          <a:p>
            <a:pPr algn="just"/>
            <a:endParaRPr lang="hr-HR" dirty="0">
              <a:latin typeface="Cambria" panose="02040503050406030204" pitchFamily="18" charset="0"/>
            </a:endParaRPr>
          </a:p>
          <a:p>
            <a:pPr algn="just"/>
            <a:r>
              <a:rPr lang="hr-HR" b="1" dirty="0" smtClean="0">
                <a:latin typeface="Cambria" panose="02040503050406030204" pitchFamily="18" charset="0"/>
              </a:rPr>
              <a:t>To su glavna područja za uspostavu funkcionalnog sustava upravljanja javnim investicijama u državi</a:t>
            </a:r>
            <a:r>
              <a:rPr lang="hr-HR" dirty="0" smtClean="0">
                <a:latin typeface="Cambria" panose="02040503050406030204" pitchFamily="18" charset="0"/>
              </a:rPr>
              <a:t>.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0858500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Javne investicije – institucionalni okvir</a:t>
            </a:r>
            <a:endParaRPr lang="hr-HR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90688"/>
            <a:ext cx="11315700" cy="4613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200" dirty="0" smtClean="0">
                <a:latin typeface="Cambria" panose="02040503050406030204" pitchFamily="18" charset="0"/>
              </a:rPr>
              <a:t>Članak 45 Zakona o proračunu traži da Vlada popuni značajni jaz u dijelu propisa koji se odnose ne kapitalna ulaganja  - pripreme, procjene, izvršenja javnih investicija financiranih iz državnog i lokalnih proračuna.</a:t>
            </a:r>
          </a:p>
          <a:p>
            <a:pPr algn="just"/>
            <a:endParaRPr lang="hr-HR" sz="22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hr-HR" sz="2200" b="1" dirty="0">
                <a:solidFill>
                  <a:srgbClr val="0033CC"/>
                </a:solidFill>
                <a:latin typeface="Cambria" panose="02040503050406030204" pitchFamily="18" charset="0"/>
              </a:rPr>
              <a:t>(1) Proračunski korisnici državnog proračuna mogu preuzeti obveze po investicijskim projektima tek po provedenom stručnom vrednovanju i ocijenjenoj opravdanosti i učinkovitosti investicijskog projekta</a:t>
            </a:r>
            <a:r>
              <a:rPr lang="hr-HR" sz="22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r-HR" sz="2200" b="1" dirty="0">
                <a:solidFill>
                  <a:srgbClr val="0033CC"/>
                </a:solidFill>
                <a:latin typeface="Cambria" panose="02040503050406030204" pitchFamily="18" charset="0"/>
              </a:rPr>
              <a:t/>
            </a:r>
            <a:br>
              <a:rPr lang="hr-HR" sz="2200" b="1" dirty="0">
                <a:solidFill>
                  <a:srgbClr val="0033CC"/>
                </a:solidFill>
                <a:latin typeface="Cambria" panose="02040503050406030204" pitchFamily="18" charset="0"/>
              </a:rPr>
            </a:br>
            <a:r>
              <a:rPr lang="hr-HR" sz="2200" b="1" dirty="0">
                <a:solidFill>
                  <a:srgbClr val="0033CC"/>
                </a:solidFill>
                <a:latin typeface="Cambria" panose="02040503050406030204" pitchFamily="18" charset="0"/>
              </a:rPr>
              <a:t>(2) Odredbe stavka 1. ovoga članka na odgovarajući se način primjenjuju na jedinice lokalne i područne (regionalne) samouprave</a:t>
            </a:r>
            <a:r>
              <a:rPr lang="hr-HR" sz="22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r-HR" sz="2200" b="1" dirty="0">
                <a:solidFill>
                  <a:srgbClr val="0033CC"/>
                </a:solidFill>
                <a:latin typeface="Cambria" panose="02040503050406030204" pitchFamily="18" charset="0"/>
              </a:rPr>
              <a:t/>
            </a:r>
            <a:br>
              <a:rPr lang="hr-HR" sz="2200" b="1" dirty="0">
                <a:solidFill>
                  <a:srgbClr val="0033CC"/>
                </a:solidFill>
                <a:latin typeface="Cambria" panose="02040503050406030204" pitchFamily="18" charset="0"/>
              </a:rPr>
            </a:br>
            <a:r>
              <a:rPr lang="hr-HR" sz="2200" b="1" dirty="0">
                <a:solidFill>
                  <a:srgbClr val="0033CC"/>
                </a:solidFill>
                <a:latin typeface="Cambria" panose="02040503050406030204" pitchFamily="18" charset="0"/>
              </a:rPr>
              <a:t>(3) Vlada će uredbom propisati metodologiju pripreme, ocjene i izvedbe investicijskih projekata.</a:t>
            </a:r>
          </a:p>
        </p:txBody>
      </p:sp>
    </p:spTree>
    <p:extLst>
      <p:ext uri="{BB962C8B-B14F-4D97-AF65-F5344CB8AC3E}">
        <p14:creationId xmlns:p14="http://schemas.microsoft.com/office/powerpoint/2010/main" val="30170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2237"/>
            <a:ext cx="10947400" cy="10588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Obuhvat javnih investicija</a:t>
            </a:r>
            <a:endParaRPr lang="hr-HR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81100"/>
            <a:ext cx="11531600" cy="5410200"/>
          </a:xfrm>
        </p:spPr>
        <p:txBody>
          <a:bodyPr>
            <a:noAutofit/>
          </a:bodyPr>
          <a:lstStyle/>
          <a:p>
            <a:pPr algn="just"/>
            <a:r>
              <a:rPr lang="hr-HR" sz="2000" b="1" dirty="0" smtClean="0">
                <a:latin typeface="Cambria" panose="02040503050406030204" pitchFamily="18" charset="0"/>
              </a:rPr>
              <a:t>I</a:t>
            </a:r>
            <a:r>
              <a:rPr lang="en-US" sz="2000" b="1" dirty="0" smtClean="0">
                <a:latin typeface="Cambria" panose="02040503050406030204" pitchFamily="18" charset="0"/>
              </a:rPr>
              <a:t>MF’s </a:t>
            </a:r>
            <a:r>
              <a:rPr lang="en-US" sz="2000" b="1" dirty="0">
                <a:latin typeface="Cambria" panose="02040503050406030204" pitchFamily="18" charset="0"/>
              </a:rPr>
              <a:t>Manual on Government Finance Statistics (IMF’s GFS</a:t>
            </a:r>
            <a:r>
              <a:rPr lang="en-US" sz="2000" dirty="0" smtClean="0">
                <a:latin typeface="Cambria" panose="02040503050406030204" pitchFamily="18" charset="0"/>
              </a:rPr>
              <a:t>)</a:t>
            </a:r>
            <a:r>
              <a:rPr lang="hr-HR" sz="2000" dirty="0" smtClean="0">
                <a:latin typeface="Cambria" panose="02040503050406030204" pitchFamily="18" charset="0"/>
              </a:rPr>
              <a:t> definira investicije opće države kroz istu podjelu kao što se koristi pri izračunu deficita u svrhu procedure prekomjernog proračunskog deficita</a:t>
            </a:r>
            <a:r>
              <a:rPr lang="en-US" sz="2000" dirty="0" smtClean="0">
                <a:latin typeface="Cambria" panose="02040503050406030204" pitchFamily="18" charset="0"/>
              </a:rPr>
              <a:t>. </a:t>
            </a:r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Ako je jedinica kontrolirana od države, iako posluje po Zakonu o trgovačkim društvima, </a:t>
            </a:r>
            <a:r>
              <a:rPr lang="en-US" sz="2000" dirty="0" err="1" smtClean="0">
                <a:latin typeface="Cambria" panose="02040503050406030204" pitchFamily="18" charset="0"/>
              </a:rPr>
              <a:t>pr</a:t>
            </a:r>
            <a:r>
              <a:rPr lang="hr-HR" sz="2000" dirty="0" smtClean="0">
                <a:latin typeface="Cambria" panose="02040503050406030204" pitchFamily="18" charset="0"/>
              </a:rPr>
              <a:t>uža </a:t>
            </a:r>
            <a:r>
              <a:rPr lang="hr-HR" sz="2000" dirty="0" smtClean="0">
                <a:latin typeface="Cambria" panose="02040503050406030204" pitchFamily="18" charset="0"/>
              </a:rPr>
              <a:t>usluge </a:t>
            </a:r>
            <a:r>
              <a:rPr lang="hr-HR" sz="2000" dirty="0" smtClean="0">
                <a:latin typeface="Cambria" panose="02040503050406030204" pitchFamily="18" charset="0"/>
              </a:rPr>
              <a:t>na netržišnim načelima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hr-HR" sz="2000" dirty="0" smtClean="0">
                <a:latin typeface="Cambria" panose="02040503050406030204" pitchFamily="18" charset="0"/>
              </a:rPr>
              <a:t>treba je uključiti u sektor opće države</a:t>
            </a:r>
            <a:r>
              <a:rPr lang="en-US" sz="2000" dirty="0" smtClean="0">
                <a:latin typeface="Cambria" panose="02040503050406030204" pitchFamily="18" charset="0"/>
              </a:rPr>
              <a:t>. </a:t>
            </a:r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Konkretno, ukoliko </a:t>
            </a:r>
            <a:r>
              <a:rPr lang="hr-HR" sz="2000" dirty="0" smtClean="0">
                <a:latin typeface="Cambria" panose="02040503050406030204" pitchFamily="18" charset="0"/>
              </a:rPr>
              <a:t>se više </a:t>
            </a:r>
            <a:r>
              <a:rPr lang="hr-HR" sz="2000" dirty="0" smtClean="0">
                <a:latin typeface="Cambria" panose="02040503050406030204" pitchFamily="18" charset="0"/>
              </a:rPr>
              <a:t>od </a:t>
            </a:r>
            <a:r>
              <a:rPr lang="en-US" sz="2000" dirty="0" smtClean="0">
                <a:latin typeface="Cambria" panose="02040503050406030204" pitchFamily="18" charset="0"/>
              </a:rPr>
              <a:t>50 </a:t>
            </a:r>
            <a:r>
              <a:rPr lang="hr-HR" sz="2000" dirty="0" smtClean="0">
                <a:latin typeface="Cambria" panose="02040503050406030204" pitchFamily="18" charset="0"/>
              </a:rPr>
              <a:t>% tekućih troškova državno kontrolirane jedinice </a:t>
            </a:r>
            <a:r>
              <a:rPr lang="hr-HR" sz="2000" dirty="0" smtClean="0">
                <a:latin typeface="Cambria" panose="02040503050406030204" pitchFamily="18" charset="0"/>
              </a:rPr>
              <a:t>pokriva </a:t>
            </a:r>
            <a:r>
              <a:rPr lang="hr-HR" sz="2000" dirty="0" smtClean="0">
                <a:latin typeface="Cambria" panose="02040503050406030204" pitchFamily="18" charset="0"/>
              </a:rPr>
              <a:t>subvencijama iz proračuna opće države  tada njihove operacije u cijelosti treba uključiti u račune opće države</a:t>
            </a:r>
            <a:r>
              <a:rPr lang="en-US" sz="2000" dirty="0" smtClean="0">
                <a:latin typeface="Cambria" panose="02040503050406030204" pitchFamily="18" charset="0"/>
              </a:rPr>
              <a:t>. </a:t>
            </a:r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Sve investicije takvih entiteta treba uključiti u proračun i račune njihovih vlasnika </a:t>
            </a:r>
            <a:r>
              <a:rPr lang="hr-HR" sz="2000" dirty="0" smtClean="0">
                <a:latin typeface="Cambria" panose="02040503050406030204" pitchFamily="18" charset="0"/>
              </a:rPr>
              <a:t>– države, lokalnih jedinica</a:t>
            </a:r>
            <a:r>
              <a:rPr lang="en-US" sz="2000" dirty="0" smtClean="0">
                <a:latin typeface="Cambria" panose="02040503050406030204" pitchFamily="18" charset="0"/>
              </a:rPr>
              <a:t>. </a:t>
            </a:r>
            <a:endParaRPr lang="hr-HR" sz="2000" dirty="0" smtClean="0">
              <a:latin typeface="Cambria" panose="02040503050406030204" pitchFamily="18" charset="0"/>
            </a:endParaRPr>
          </a:p>
          <a:p>
            <a:pPr algn="just"/>
            <a:endParaRPr lang="hr-HR" sz="2000" dirty="0">
              <a:latin typeface="Cambria" panose="02040503050406030204" pitchFamily="18" charset="0"/>
            </a:endParaRPr>
          </a:p>
          <a:p>
            <a:pPr algn="just"/>
            <a:r>
              <a:rPr lang="hr-HR" sz="2000" dirty="0" smtClean="0">
                <a:latin typeface="Cambria" panose="02040503050406030204" pitchFamily="18" charset="0"/>
              </a:rPr>
              <a:t>To je u skladu s pravilima Europskog sustava nacionalnih i regionalnih računa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</a:rPr>
              <a:t>(ESA 2010 </a:t>
            </a:r>
            <a:r>
              <a:rPr lang="hr-HR" sz="2000" dirty="0" smtClean="0">
                <a:latin typeface="Cambria" panose="02040503050406030204" pitchFamily="18" charset="0"/>
              </a:rPr>
              <a:t>i </a:t>
            </a:r>
            <a:r>
              <a:rPr lang="hr-HR" sz="2000" dirty="0" smtClean="0">
                <a:latin typeface="Cambria" panose="02040503050406030204" pitchFamily="18" charset="0"/>
              </a:rPr>
              <a:t>Uredba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en-GB" sz="2000" dirty="0">
                <a:latin typeface="Cambria" panose="02040503050406030204" pitchFamily="18" charset="0"/>
              </a:rPr>
              <a:t>(EU) 549/2013 </a:t>
            </a:r>
            <a:r>
              <a:rPr lang="hr-HR" sz="2000" dirty="0" smtClean="0">
                <a:latin typeface="Cambria" panose="02040503050406030204" pitchFamily="18" charset="0"/>
              </a:rPr>
              <a:t>Europskog parlamenta i Vijeća.</a:t>
            </a:r>
            <a:endParaRPr lang="hr-HR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"/>
            <a:ext cx="11303000" cy="12954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Faze ciklusa javnih investicija</a:t>
            </a:r>
            <a:endParaRPr lang="hr-HR" sz="32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8000" y="1473200"/>
            <a:ext cx="1115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610474" cy="9525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Javne investicije u Hrvatskoj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591271"/>
              </p:ext>
            </p:extLst>
          </p:nvPr>
        </p:nvGraphicFramePr>
        <p:xfrm>
          <a:off x="330200" y="952500"/>
          <a:ext cx="116078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3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3" y="365125"/>
            <a:ext cx="10808367" cy="1133475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Za dobivanje uvida u stanje javnih investicija nedostaju</a:t>
            </a:r>
            <a:endParaRPr lang="hr-HR" sz="3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33" y="1828800"/>
            <a:ext cx="11486146" cy="4620879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Cambria" panose="02040503050406030204" pitchFamily="18" charset="0"/>
              </a:rPr>
              <a:t>Investicije komunalnih društava</a:t>
            </a:r>
          </a:p>
          <a:p>
            <a:pPr algn="just"/>
            <a:endParaRPr lang="hr-HR" sz="24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400" dirty="0" smtClean="0">
                <a:latin typeface="Cambria" panose="02040503050406030204" pitchFamily="18" charset="0"/>
              </a:rPr>
              <a:t>Program javnih investicija</a:t>
            </a:r>
          </a:p>
          <a:p>
            <a:pPr algn="just"/>
            <a:endParaRPr lang="hr-HR" sz="24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400" dirty="0" smtClean="0">
                <a:latin typeface="Cambria" panose="02040503050406030204" pitchFamily="18" charset="0"/>
              </a:rPr>
              <a:t>Pregled svih izvora financiranja </a:t>
            </a:r>
          </a:p>
          <a:p>
            <a:pPr algn="just"/>
            <a:endParaRPr lang="hr-HR" sz="2400" dirty="0" smtClean="0">
              <a:latin typeface="Cambria" panose="02040503050406030204" pitchFamily="18" charset="0"/>
            </a:endParaRPr>
          </a:p>
          <a:p>
            <a:pPr algn="just"/>
            <a:r>
              <a:rPr lang="hr-HR" sz="2400" dirty="0" smtClean="0">
                <a:latin typeface="Cambria" panose="02040503050406030204" pitchFamily="18" charset="0"/>
              </a:rPr>
              <a:t>Projekcije izvora financiranja i potrebnih zaduživanja</a:t>
            </a:r>
          </a:p>
          <a:p>
            <a:pPr marL="0" indent="0" algn="just">
              <a:buNone/>
            </a:pPr>
            <a:endParaRPr lang="hr-HR" sz="24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hr-HR" sz="2400" dirty="0" smtClean="0">
                <a:latin typeface="Cambria" panose="02040503050406030204" pitchFamily="18" charset="0"/>
              </a:rPr>
              <a:t>To su potrebne informacije da bi se moglo upravljati javnim investicijama na razini države te odrediti optimalan portfelj izvora financiranja.</a:t>
            </a:r>
            <a:endParaRPr lang="hr-HR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14301"/>
            <a:ext cx="11036300" cy="11049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Kapitalni rashodi središnje države od 2010. do 2017.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687161"/>
              </p:ext>
            </p:extLst>
          </p:nvPr>
        </p:nvGraphicFramePr>
        <p:xfrm>
          <a:off x="419100" y="1041400"/>
          <a:ext cx="11303000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0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1"/>
            <a:ext cx="11726779" cy="1267326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Izvori financiranja iz državnog proračuna za kapitalne rashode od 2010. do 2017. (u </a:t>
            </a:r>
            <a:r>
              <a:rPr lang="hr-HR" sz="3200" dirty="0" err="1" smtClean="0">
                <a:latin typeface="Cambria" panose="02040503050406030204" pitchFamily="18" charset="0"/>
              </a:rPr>
              <a:t>mlrd</a:t>
            </a:r>
            <a:r>
              <a:rPr lang="hr-HR" sz="3200" dirty="0" smtClean="0">
                <a:latin typeface="Cambria" panose="02040503050406030204" pitchFamily="18" charset="0"/>
              </a:rPr>
              <a:t>. kuna)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474123"/>
              </p:ext>
            </p:extLst>
          </p:nvPr>
        </p:nvGraphicFramePr>
        <p:xfrm>
          <a:off x="208547" y="1010653"/>
          <a:ext cx="1172677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7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36525"/>
            <a:ext cx="10515600" cy="854075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mbria" panose="02040503050406030204" pitchFamily="18" charset="0"/>
              </a:rPr>
              <a:t>Kapitalni rashodi državnog proračuna po funkcijama (u %)</a:t>
            </a:r>
            <a:endParaRPr lang="hr-HR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228251"/>
              </p:ext>
            </p:extLst>
          </p:nvPr>
        </p:nvGraphicFramePr>
        <p:xfrm>
          <a:off x="203200" y="990600"/>
          <a:ext cx="11722100" cy="572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6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989</Words>
  <Application>Microsoft Office PowerPoint</Application>
  <PresentationFormat>Widescreen</PresentationFormat>
  <Paragraphs>371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Javne investicije u Hrvatskoj</vt:lpstr>
      <vt:lpstr>Javne investicije – institucionalni okvir</vt:lpstr>
      <vt:lpstr>Obuhvat javnih investicija</vt:lpstr>
      <vt:lpstr>Faze ciklusa javnih investicija</vt:lpstr>
      <vt:lpstr>Javne investicije u Hrvatskoj</vt:lpstr>
      <vt:lpstr>Za dobivanje uvida u stanje javnih investicija nedostaju</vt:lpstr>
      <vt:lpstr>Kapitalni rashodi središnje države od 2010. do 2017.</vt:lpstr>
      <vt:lpstr>Izvori financiranja iz državnog proračuna za kapitalne rashode od 2010. do 2017. (u mlrd. kuna)</vt:lpstr>
      <vt:lpstr>Kapitalni rashodi državnog proračuna po funkcijama (u %)</vt:lpstr>
      <vt:lpstr>Kapitalni rashodi državnog proračuna – organizacijska klasifikacija</vt:lpstr>
      <vt:lpstr>Investicije javnih poduzeća od 2012. do 2014. (u mlrd. HRK) </vt:lpstr>
      <vt:lpstr>Investicije javnih društava od 2011. do 2014.</vt:lpstr>
      <vt:lpstr>Dileme i ograničenja</vt:lpstr>
      <vt:lpstr>Kapitalni rashodi opće države – prosjek 2004.-2015. (u % BDP-a)</vt:lpstr>
      <vt:lpstr>Država se od 2007. zadužuje za financiranje tekućih rashoda</vt:lpstr>
      <vt:lpstr>Mora postojati poveznica između zaduživanja i kapitalnih investicija u javnog sektoru</vt:lpstr>
      <vt:lpstr>Hrvatska treba (a sada nema)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Javne investicije u Hrvatskoj</dc:title>
  <dc:creator>bajo</dc:creator>
  <cp:lastModifiedBy>bajo</cp:lastModifiedBy>
  <cp:revision>29</cp:revision>
  <dcterms:created xsi:type="dcterms:W3CDTF">2016-07-04T11:41:20Z</dcterms:created>
  <dcterms:modified xsi:type="dcterms:W3CDTF">2016-07-06T09:34:39Z</dcterms:modified>
</cp:coreProperties>
</file>