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1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9" r:id="rId3"/>
    <p:sldId id="565" r:id="rId4"/>
    <p:sldId id="423" r:id="rId5"/>
    <p:sldId id="557" r:id="rId6"/>
    <p:sldId id="558" r:id="rId7"/>
    <p:sldId id="559" r:id="rId8"/>
    <p:sldId id="411" r:id="rId9"/>
    <p:sldId id="413" r:id="rId10"/>
    <p:sldId id="416" r:id="rId11"/>
    <p:sldId id="418" r:id="rId12"/>
    <p:sldId id="419" r:id="rId13"/>
    <p:sldId id="428" r:id="rId14"/>
    <p:sldId id="554" r:id="rId15"/>
    <p:sldId id="437" r:id="rId16"/>
    <p:sldId id="439" r:id="rId17"/>
    <p:sldId id="438" r:id="rId18"/>
    <p:sldId id="425" r:id="rId19"/>
    <p:sldId id="545" r:id="rId20"/>
    <p:sldId id="420" r:id="rId21"/>
    <p:sldId id="430" r:id="rId22"/>
    <p:sldId id="421" r:id="rId23"/>
    <p:sldId id="506" r:id="rId24"/>
    <p:sldId id="571" r:id="rId25"/>
    <p:sldId id="546" r:id="rId26"/>
    <p:sldId id="431" r:id="rId27"/>
    <p:sldId id="435" r:id="rId28"/>
    <p:sldId id="541" r:id="rId29"/>
    <p:sldId id="552" r:id="rId30"/>
    <p:sldId id="555" r:id="rId31"/>
    <p:sldId id="523" r:id="rId32"/>
    <p:sldId id="564" r:id="rId33"/>
    <p:sldId id="562" r:id="rId34"/>
    <p:sldId id="566" r:id="rId35"/>
    <p:sldId id="561" r:id="rId36"/>
    <p:sldId id="569" r:id="rId37"/>
    <p:sldId id="568" r:id="rId38"/>
    <p:sldId id="572" r:id="rId39"/>
    <p:sldId id="567" r:id="rId40"/>
    <p:sldId id="575" r:id="rId41"/>
    <p:sldId id="576" r:id="rId42"/>
    <p:sldId id="573" r:id="rId43"/>
    <p:sldId id="577" r:id="rId44"/>
    <p:sldId id="578" r:id="rId45"/>
  </p:sldIdLst>
  <p:sldSz cx="9144000" cy="6858000" type="screen4x3"/>
  <p:notesSz cx="6797675" cy="9928225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FF3399"/>
    <a:srgbClr val="1EA234"/>
    <a:srgbClr val="FF9900"/>
    <a:srgbClr val="FFCC99"/>
    <a:srgbClr val="9966FF"/>
    <a:srgbClr val="00CC00"/>
    <a:srgbClr val="A5074B"/>
    <a:srgbClr val="0F0365"/>
    <a:srgbClr val="330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7" autoAdjust="0"/>
  </p:normalViewPr>
  <p:slideViewPr>
    <p:cSldViewPr>
      <p:cViewPr>
        <p:scale>
          <a:sx n="100" d="100"/>
          <a:sy n="100" d="100"/>
        </p:scale>
        <p:origin x="-5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7B9F1-620E-4004-AF9A-9C7C34FE90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816746F-C41E-4322-8352-B16988FDAA28}">
      <dgm:prSet phldrT="[Tekst]" custT="1"/>
      <dgm:spPr>
        <a:xfrm rot="16200000">
          <a:off x="-1090426" y="1365342"/>
          <a:ext cx="3371215" cy="64053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PARTNERSKE  KONZULTACIJE  I PRETHODNO  VRENOVANJE</a:t>
          </a:r>
        </a:p>
      </dgm:t>
    </dgm:pt>
    <dgm:pt modelId="{C8FA0BD0-6847-4725-80F4-5E104A91A767}" type="parTrans" cxnId="{57927C15-9AB1-4521-BF99-90263D0074E0}">
      <dgm:prSet/>
      <dgm:spPr/>
      <dgm:t>
        <a:bodyPr/>
        <a:lstStyle/>
        <a:p>
          <a:endParaRPr lang="hr-H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BD0F0-1091-4DEC-BC29-B725C1269B88}" type="sibTrans" cxnId="{57927C15-9AB1-4521-BF99-90263D0074E0}">
      <dgm:prSet/>
      <dgm:spPr/>
      <dgm:t>
        <a:bodyPr/>
        <a:lstStyle/>
        <a:p>
          <a:endParaRPr lang="hr-H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B5762-4F68-4673-890D-8016127F2342}" type="pres">
      <dgm:prSet presAssocID="{6C67B9F1-620E-4004-AF9A-9C7C34FE90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915499-C226-4623-B86E-6CF8AA895260}" type="pres">
      <dgm:prSet presAssocID="{E816746F-C41E-4322-8352-B16988FDAA28}" presName="root1" presStyleCnt="0"/>
      <dgm:spPr/>
    </dgm:pt>
    <dgm:pt modelId="{72121093-2906-489B-9B17-D3A8E0005F0E}" type="pres">
      <dgm:prSet presAssocID="{E816746F-C41E-4322-8352-B16988FDAA28}" presName="LevelOneTextNode" presStyleLbl="node0" presStyleIdx="0" presStyleCnt="1" custScaleX="120875" custLinFactNeighborX="1070" custLinFactNeighborY="162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93E746D-FDF5-4DBC-B255-BF45E9C0ADE0}" type="pres">
      <dgm:prSet presAssocID="{E816746F-C41E-4322-8352-B16988FDAA28}" presName="level2hierChild" presStyleCnt="0"/>
      <dgm:spPr/>
    </dgm:pt>
  </dgm:ptLst>
  <dgm:cxnLst>
    <dgm:cxn modelId="{57927C15-9AB1-4521-BF99-90263D0074E0}" srcId="{6C67B9F1-620E-4004-AF9A-9C7C34FE90B1}" destId="{E816746F-C41E-4322-8352-B16988FDAA28}" srcOrd="0" destOrd="0" parTransId="{C8FA0BD0-6847-4725-80F4-5E104A91A767}" sibTransId="{A00BD0F0-1091-4DEC-BC29-B725C1269B88}"/>
    <dgm:cxn modelId="{35768435-6439-4FF7-BC57-A1568793327D}" type="presOf" srcId="{E816746F-C41E-4322-8352-B16988FDAA28}" destId="{72121093-2906-489B-9B17-D3A8E0005F0E}" srcOrd="0" destOrd="0" presId="urn:microsoft.com/office/officeart/2008/layout/HorizontalMultiLevelHierarchy"/>
    <dgm:cxn modelId="{95C5910E-F911-4788-80D4-0B60016FFD59}" type="presOf" srcId="{6C67B9F1-620E-4004-AF9A-9C7C34FE90B1}" destId="{79DB5762-4F68-4673-890D-8016127F2342}" srcOrd="0" destOrd="0" presId="urn:microsoft.com/office/officeart/2008/layout/HorizontalMultiLevelHierarchy"/>
    <dgm:cxn modelId="{6D183E1E-A6E9-49D2-AC93-74D7BB4DB908}" type="presParOf" srcId="{79DB5762-4F68-4673-890D-8016127F2342}" destId="{1A915499-C226-4623-B86E-6CF8AA895260}" srcOrd="0" destOrd="0" presId="urn:microsoft.com/office/officeart/2008/layout/HorizontalMultiLevelHierarchy"/>
    <dgm:cxn modelId="{E2C17804-C4EC-4CBA-AC10-D7748AE02494}" type="presParOf" srcId="{1A915499-C226-4623-B86E-6CF8AA895260}" destId="{72121093-2906-489B-9B17-D3A8E0005F0E}" srcOrd="0" destOrd="0" presId="urn:microsoft.com/office/officeart/2008/layout/HorizontalMultiLevelHierarchy"/>
    <dgm:cxn modelId="{1588A6B0-6C2C-4077-BCD4-F08F6E6DE09E}" type="presParOf" srcId="{1A915499-C226-4623-B86E-6CF8AA895260}" destId="{893E746D-FDF5-4DBC-B255-BF45E9C0AD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511FB-2EE0-43B5-8C80-AD7CDB486998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727F0B0-EFC5-4F1D-AC97-F525D2214D07}">
      <dgm:prSet phldrT="[Tekst]" custT="1"/>
      <dgm:spPr>
        <a:xfrm>
          <a:off x="2462" y="1297"/>
          <a:ext cx="5258590" cy="7021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ANALIZA STANJA</a:t>
          </a:r>
        </a:p>
      </dgm:t>
    </dgm:pt>
    <dgm:pt modelId="{C0A9694B-4A1B-40F7-9DE1-ED8F50DA5CC5}" type="parTrans" cxnId="{C17E6210-0B9B-4CBF-A8D9-807E89C7FC3F}">
      <dgm:prSet/>
      <dgm:spPr/>
      <dgm:t>
        <a:bodyPr/>
        <a:lstStyle/>
        <a:p>
          <a:endParaRPr lang="hr-HR"/>
        </a:p>
      </dgm:t>
    </dgm:pt>
    <dgm:pt modelId="{53CEFF6B-CE6F-430D-A42D-BD67380CFA42}" type="sibTrans" cxnId="{C17E6210-0B9B-4CBF-A8D9-807E89C7FC3F}">
      <dgm:prSet/>
      <dgm:spPr/>
      <dgm:t>
        <a:bodyPr/>
        <a:lstStyle/>
        <a:p>
          <a:endParaRPr lang="hr-HR"/>
        </a:p>
      </dgm:t>
    </dgm:pt>
    <dgm:pt modelId="{8465C135-4F39-47C1-8F23-7A532A04DCE5}">
      <dgm:prSet phldrT="[Tekst]" custT="1"/>
      <dgm:spPr>
        <a:xfrm>
          <a:off x="2462" y="793830"/>
          <a:ext cx="5258590" cy="7021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SWOT  ANALIZA</a:t>
          </a:r>
        </a:p>
      </dgm:t>
    </dgm:pt>
    <dgm:pt modelId="{6BC676BA-D216-44F1-9F33-0B9A64BDF938}" type="parTrans" cxnId="{DEED4D1C-8F92-440B-A592-19E2CDC8A45A}">
      <dgm:prSet/>
      <dgm:spPr/>
      <dgm:t>
        <a:bodyPr/>
        <a:lstStyle/>
        <a:p>
          <a:endParaRPr lang="hr-HR"/>
        </a:p>
      </dgm:t>
    </dgm:pt>
    <dgm:pt modelId="{0F67591A-3D6A-4C8B-BA41-C2BA58E0249A}" type="sibTrans" cxnId="{DEED4D1C-8F92-440B-A592-19E2CDC8A45A}">
      <dgm:prSet/>
      <dgm:spPr/>
      <dgm:t>
        <a:bodyPr/>
        <a:lstStyle/>
        <a:p>
          <a:endParaRPr lang="hr-HR"/>
        </a:p>
      </dgm:t>
    </dgm:pt>
    <dgm:pt modelId="{A6366379-CD86-4A84-8AF2-99B913EF42F5}">
      <dgm:prSet phldrT="[Tekst]" custT="1"/>
      <dgm:spPr>
        <a:xfrm>
          <a:off x="2462" y="1586363"/>
          <a:ext cx="2575215" cy="7021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Razvojni POTENCIJAL</a:t>
          </a:r>
        </a:p>
      </dgm:t>
    </dgm:pt>
    <dgm:pt modelId="{9A6F9277-2D6C-4474-8106-419F15755F16}" type="parTrans" cxnId="{65ABE3E0-E9E1-4AE9-925A-BFC1A718460E}">
      <dgm:prSet/>
      <dgm:spPr/>
      <dgm:t>
        <a:bodyPr/>
        <a:lstStyle/>
        <a:p>
          <a:endParaRPr lang="hr-HR"/>
        </a:p>
      </dgm:t>
    </dgm:pt>
    <dgm:pt modelId="{058C1437-8CAD-44DF-B1EE-1AB5E401BB8E}" type="sibTrans" cxnId="{65ABE3E0-E9E1-4AE9-925A-BFC1A718460E}">
      <dgm:prSet/>
      <dgm:spPr/>
      <dgm:t>
        <a:bodyPr/>
        <a:lstStyle/>
        <a:p>
          <a:endParaRPr lang="hr-HR"/>
        </a:p>
      </dgm:t>
    </dgm:pt>
    <dgm:pt modelId="{232D9ABC-3B66-4954-B953-842BBC5D3F40}">
      <dgm:prSet phldrT="[Tekst]" custT="1"/>
      <dgm:spPr>
        <a:xfrm>
          <a:off x="2685837" y="1586363"/>
          <a:ext cx="2575215" cy="7021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Razvojne POTREBE</a:t>
          </a:r>
        </a:p>
      </dgm:t>
    </dgm:pt>
    <dgm:pt modelId="{0F43633E-52E9-4360-97BD-55923B8A7688}" type="parTrans" cxnId="{197F8436-0554-42E7-8786-341B05ACF9AB}">
      <dgm:prSet/>
      <dgm:spPr/>
      <dgm:t>
        <a:bodyPr/>
        <a:lstStyle/>
        <a:p>
          <a:endParaRPr lang="hr-HR"/>
        </a:p>
      </dgm:t>
    </dgm:pt>
    <dgm:pt modelId="{2210FC49-94A7-485F-BB3A-F97648759A9C}" type="sibTrans" cxnId="{197F8436-0554-42E7-8786-341B05ACF9AB}">
      <dgm:prSet/>
      <dgm:spPr/>
      <dgm:t>
        <a:bodyPr/>
        <a:lstStyle/>
        <a:p>
          <a:endParaRPr lang="hr-HR"/>
        </a:p>
      </dgm:t>
    </dgm:pt>
    <dgm:pt modelId="{ED48FB66-F770-4DBB-9EF8-B62784A6A175}" type="pres">
      <dgm:prSet presAssocID="{A22511FB-2EE0-43B5-8C80-AD7CDB4869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1CD9F98-E6D6-4CDB-ABB5-F698D7E01747}" type="pres">
      <dgm:prSet presAssocID="{2727F0B0-EFC5-4F1D-AC97-F525D2214D07}" presName="vertOne" presStyleCnt="0"/>
      <dgm:spPr/>
    </dgm:pt>
    <dgm:pt modelId="{5F7F869D-6EAA-47D0-ACA7-B3150E77B143}" type="pres">
      <dgm:prSet presAssocID="{2727F0B0-EFC5-4F1D-AC97-F525D2214D07}" presName="txOne" presStyleLbl="node0" presStyleIdx="0" presStyleCnt="1" custLinFactY="-49873" custLinFactNeighborX="-30791" custLinFactNeighborY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077B647-25FC-4EC5-A20E-3DB313A6D68C}" type="pres">
      <dgm:prSet presAssocID="{2727F0B0-EFC5-4F1D-AC97-F525D2214D07}" presName="parTransOne" presStyleCnt="0"/>
      <dgm:spPr/>
    </dgm:pt>
    <dgm:pt modelId="{2590F62E-0AA3-47E7-8053-5574921CAF97}" type="pres">
      <dgm:prSet presAssocID="{2727F0B0-EFC5-4F1D-AC97-F525D2214D07}" presName="horzOne" presStyleCnt="0"/>
      <dgm:spPr/>
    </dgm:pt>
    <dgm:pt modelId="{B19BFD12-C511-417C-8834-E99E2E90B98D}" type="pres">
      <dgm:prSet presAssocID="{8465C135-4F39-47C1-8F23-7A532A04DCE5}" presName="vertTwo" presStyleCnt="0"/>
      <dgm:spPr/>
    </dgm:pt>
    <dgm:pt modelId="{015216F3-164C-45AB-A3DF-1C4C47B15C13}" type="pres">
      <dgm:prSet presAssocID="{8465C135-4F39-47C1-8F23-7A532A04DCE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223D00-E6BB-413D-B3EC-9DA389F6EBD9}" type="pres">
      <dgm:prSet presAssocID="{8465C135-4F39-47C1-8F23-7A532A04DCE5}" presName="parTransTwo" presStyleCnt="0"/>
      <dgm:spPr/>
    </dgm:pt>
    <dgm:pt modelId="{FF118FF2-7B28-4CA3-BB91-4C97408DE301}" type="pres">
      <dgm:prSet presAssocID="{8465C135-4F39-47C1-8F23-7A532A04DCE5}" presName="horzTwo" presStyleCnt="0"/>
      <dgm:spPr/>
    </dgm:pt>
    <dgm:pt modelId="{C4CB5227-566F-4729-BF89-8E92AAC538C2}" type="pres">
      <dgm:prSet presAssocID="{A6366379-CD86-4A84-8AF2-99B913EF42F5}" presName="vertThree" presStyleCnt="0"/>
      <dgm:spPr/>
    </dgm:pt>
    <dgm:pt modelId="{A712131B-7CC9-49C1-9FF1-8686067EB6F5}" type="pres">
      <dgm:prSet presAssocID="{A6366379-CD86-4A84-8AF2-99B913EF42F5}" presName="txThree" presStyleLbl="node3" presStyleIdx="0" presStyleCnt="2" custScaleX="10734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297F3C8-9321-490E-97B6-7CC63628C74A}" type="pres">
      <dgm:prSet presAssocID="{A6366379-CD86-4A84-8AF2-99B913EF42F5}" presName="horzThree" presStyleCnt="0"/>
      <dgm:spPr/>
    </dgm:pt>
    <dgm:pt modelId="{2BFD085C-B92D-4D40-9CF1-E51DB99A6D56}" type="pres">
      <dgm:prSet presAssocID="{058C1437-8CAD-44DF-B1EE-1AB5E401BB8E}" presName="sibSpaceThree" presStyleCnt="0"/>
      <dgm:spPr/>
    </dgm:pt>
    <dgm:pt modelId="{B9E58871-6819-4701-B485-FD6E0CE299C1}" type="pres">
      <dgm:prSet presAssocID="{232D9ABC-3B66-4954-B953-842BBC5D3F40}" presName="vertThree" presStyleCnt="0"/>
      <dgm:spPr/>
    </dgm:pt>
    <dgm:pt modelId="{18AA8C88-A8FE-434E-B42F-8DB82AD035C6}" type="pres">
      <dgm:prSet presAssocID="{232D9ABC-3B66-4954-B953-842BBC5D3F4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17D8CFB-8816-4B59-8286-277CE1B649FE}" type="pres">
      <dgm:prSet presAssocID="{232D9ABC-3B66-4954-B953-842BBC5D3F40}" presName="horzThree" presStyleCnt="0"/>
      <dgm:spPr/>
    </dgm:pt>
  </dgm:ptLst>
  <dgm:cxnLst>
    <dgm:cxn modelId="{4D0B2AE8-6A21-4C97-9637-89076BB6119D}" type="presOf" srcId="{A6366379-CD86-4A84-8AF2-99B913EF42F5}" destId="{A712131B-7CC9-49C1-9FF1-8686067EB6F5}" srcOrd="0" destOrd="0" presId="urn:microsoft.com/office/officeart/2005/8/layout/hierarchy4"/>
    <dgm:cxn modelId="{EB3E3419-9F31-4BA8-85F5-395E0CCE2570}" type="presOf" srcId="{232D9ABC-3B66-4954-B953-842BBC5D3F40}" destId="{18AA8C88-A8FE-434E-B42F-8DB82AD035C6}" srcOrd="0" destOrd="0" presId="urn:microsoft.com/office/officeart/2005/8/layout/hierarchy4"/>
    <dgm:cxn modelId="{940CA9ED-9D3A-462E-B45E-A29E76B9FE02}" type="presOf" srcId="{2727F0B0-EFC5-4F1D-AC97-F525D2214D07}" destId="{5F7F869D-6EAA-47D0-ACA7-B3150E77B143}" srcOrd="0" destOrd="0" presId="urn:microsoft.com/office/officeart/2005/8/layout/hierarchy4"/>
    <dgm:cxn modelId="{197F8436-0554-42E7-8786-341B05ACF9AB}" srcId="{8465C135-4F39-47C1-8F23-7A532A04DCE5}" destId="{232D9ABC-3B66-4954-B953-842BBC5D3F40}" srcOrd="1" destOrd="0" parTransId="{0F43633E-52E9-4360-97BD-55923B8A7688}" sibTransId="{2210FC49-94A7-485F-BB3A-F97648759A9C}"/>
    <dgm:cxn modelId="{A6E37A21-7DDD-4983-93CF-00D254E1CFCB}" type="presOf" srcId="{8465C135-4F39-47C1-8F23-7A532A04DCE5}" destId="{015216F3-164C-45AB-A3DF-1C4C47B15C13}" srcOrd="0" destOrd="0" presId="urn:microsoft.com/office/officeart/2005/8/layout/hierarchy4"/>
    <dgm:cxn modelId="{F9E18401-1DEF-4423-A364-1915E12B3FA9}" type="presOf" srcId="{A22511FB-2EE0-43B5-8C80-AD7CDB486998}" destId="{ED48FB66-F770-4DBB-9EF8-B62784A6A175}" srcOrd="0" destOrd="0" presId="urn:microsoft.com/office/officeart/2005/8/layout/hierarchy4"/>
    <dgm:cxn modelId="{C17E6210-0B9B-4CBF-A8D9-807E89C7FC3F}" srcId="{A22511FB-2EE0-43B5-8C80-AD7CDB486998}" destId="{2727F0B0-EFC5-4F1D-AC97-F525D2214D07}" srcOrd="0" destOrd="0" parTransId="{C0A9694B-4A1B-40F7-9DE1-ED8F50DA5CC5}" sibTransId="{53CEFF6B-CE6F-430D-A42D-BD67380CFA42}"/>
    <dgm:cxn modelId="{65ABE3E0-E9E1-4AE9-925A-BFC1A718460E}" srcId="{8465C135-4F39-47C1-8F23-7A532A04DCE5}" destId="{A6366379-CD86-4A84-8AF2-99B913EF42F5}" srcOrd="0" destOrd="0" parTransId="{9A6F9277-2D6C-4474-8106-419F15755F16}" sibTransId="{058C1437-8CAD-44DF-B1EE-1AB5E401BB8E}"/>
    <dgm:cxn modelId="{DEED4D1C-8F92-440B-A592-19E2CDC8A45A}" srcId="{2727F0B0-EFC5-4F1D-AC97-F525D2214D07}" destId="{8465C135-4F39-47C1-8F23-7A532A04DCE5}" srcOrd="0" destOrd="0" parTransId="{6BC676BA-D216-44F1-9F33-0B9A64BDF938}" sibTransId="{0F67591A-3D6A-4C8B-BA41-C2BA58E0249A}"/>
    <dgm:cxn modelId="{E65C36CD-3484-40E3-9569-66971CC7B470}" type="presParOf" srcId="{ED48FB66-F770-4DBB-9EF8-B62784A6A175}" destId="{B1CD9F98-E6D6-4CDB-ABB5-F698D7E01747}" srcOrd="0" destOrd="0" presId="urn:microsoft.com/office/officeart/2005/8/layout/hierarchy4"/>
    <dgm:cxn modelId="{0B563FF4-BEA6-49E8-AD39-334D8C002099}" type="presParOf" srcId="{B1CD9F98-E6D6-4CDB-ABB5-F698D7E01747}" destId="{5F7F869D-6EAA-47D0-ACA7-B3150E77B143}" srcOrd="0" destOrd="0" presId="urn:microsoft.com/office/officeart/2005/8/layout/hierarchy4"/>
    <dgm:cxn modelId="{3804FF16-C486-47BB-AC2D-DA12C270BAA0}" type="presParOf" srcId="{B1CD9F98-E6D6-4CDB-ABB5-F698D7E01747}" destId="{2077B647-25FC-4EC5-A20E-3DB313A6D68C}" srcOrd="1" destOrd="0" presId="urn:microsoft.com/office/officeart/2005/8/layout/hierarchy4"/>
    <dgm:cxn modelId="{E45540BB-0AD7-42E7-AF9B-EDACC2AF2708}" type="presParOf" srcId="{B1CD9F98-E6D6-4CDB-ABB5-F698D7E01747}" destId="{2590F62E-0AA3-47E7-8053-5574921CAF97}" srcOrd="2" destOrd="0" presId="urn:microsoft.com/office/officeart/2005/8/layout/hierarchy4"/>
    <dgm:cxn modelId="{1070C19E-A944-4981-B503-1DC089D6094C}" type="presParOf" srcId="{2590F62E-0AA3-47E7-8053-5574921CAF97}" destId="{B19BFD12-C511-417C-8834-E99E2E90B98D}" srcOrd="0" destOrd="0" presId="urn:microsoft.com/office/officeart/2005/8/layout/hierarchy4"/>
    <dgm:cxn modelId="{1DABCA36-FC28-4922-887A-08C573FD4EB9}" type="presParOf" srcId="{B19BFD12-C511-417C-8834-E99E2E90B98D}" destId="{015216F3-164C-45AB-A3DF-1C4C47B15C13}" srcOrd="0" destOrd="0" presId="urn:microsoft.com/office/officeart/2005/8/layout/hierarchy4"/>
    <dgm:cxn modelId="{1C6A8978-2D25-4CD9-BEA0-ABF32599A405}" type="presParOf" srcId="{B19BFD12-C511-417C-8834-E99E2E90B98D}" destId="{27223D00-E6BB-413D-B3EC-9DA389F6EBD9}" srcOrd="1" destOrd="0" presId="urn:microsoft.com/office/officeart/2005/8/layout/hierarchy4"/>
    <dgm:cxn modelId="{725B2833-7151-4670-93E8-9049EA3CDFB2}" type="presParOf" srcId="{B19BFD12-C511-417C-8834-E99E2E90B98D}" destId="{FF118FF2-7B28-4CA3-BB91-4C97408DE301}" srcOrd="2" destOrd="0" presId="urn:microsoft.com/office/officeart/2005/8/layout/hierarchy4"/>
    <dgm:cxn modelId="{109F50F6-EC3E-4E39-AEEA-289BC6615C65}" type="presParOf" srcId="{FF118FF2-7B28-4CA3-BB91-4C97408DE301}" destId="{C4CB5227-566F-4729-BF89-8E92AAC538C2}" srcOrd="0" destOrd="0" presId="urn:microsoft.com/office/officeart/2005/8/layout/hierarchy4"/>
    <dgm:cxn modelId="{32226329-35EA-40C7-82E2-AB27E82AD71F}" type="presParOf" srcId="{C4CB5227-566F-4729-BF89-8E92AAC538C2}" destId="{A712131B-7CC9-49C1-9FF1-8686067EB6F5}" srcOrd="0" destOrd="0" presId="urn:microsoft.com/office/officeart/2005/8/layout/hierarchy4"/>
    <dgm:cxn modelId="{9363EBF9-E526-4B24-AC1C-4E7969956302}" type="presParOf" srcId="{C4CB5227-566F-4729-BF89-8E92AAC538C2}" destId="{0297F3C8-9321-490E-97B6-7CC63628C74A}" srcOrd="1" destOrd="0" presId="urn:microsoft.com/office/officeart/2005/8/layout/hierarchy4"/>
    <dgm:cxn modelId="{5ADC003E-EE31-41E8-AE80-6CDDFD42D2C6}" type="presParOf" srcId="{FF118FF2-7B28-4CA3-BB91-4C97408DE301}" destId="{2BFD085C-B92D-4D40-9CF1-E51DB99A6D56}" srcOrd="1" destOrd="0" presId="urn:microsoft.com/office/officeart/2005/8/layout/hierarchy4"/>
    <dgm:cxn modelId="{85253875-A3AF-4B83-8701-451066A8EBB6}" type="presParOf" srcId="{FF118FF2-7B28-4CA3-BB91-4C97408DE301}" destId="{B9E58871-6819-4701-B485-FD6E0CE299C1}" srcOrd="2" destOrd="0" presId="urn:microsoft.com/office/officeart/2005/8/layout/hierarchy4"/>
    <dgm:cxn modelId="{90E8AD54-1AE6-4E47-A6F4-2D57120419F4}" type="presParOf" srcId="{B9E58871-6819-4701-B485-FD6E0CE299C1}" destId="{18AA8C88-A8FE-434E-B42F-8DB82AD035C6}" srcOrd="0" destOrd="0" presId="urn:microsoft.com/office/officeart/2005/8/layout/hierarchy4"/>
    <dgm:cxn modelId="{D68ECEFC-E4E8-47D4-BDC3-6246B227BBE2}" type="presParOf" srcId="{B9E58871-6819-4701-B485-FD6E0CE299C1}" destId="{617D8CFB-8816-4B59-8286-277CE1B649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75916-7735-4D24-9845-B8E7F754F3D8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37A6C5E-C261-48E8-A94C-9E2D982B36F3}">
      <dgm:prSet phldrT="[Tekst]" custT="1"/>
      <dgm:spPr>
        <a:xfrm>
          <a:off x="2678" y="173"/>
          <a:ext cx="5481042" cy="6498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VIZIJA / CILJEVI</a:t>
          </a:r>
        </a:p>
      </dgm:t>
    </dgm:pt>
    <dgm:pt modelId="{D99E9502-2B5F-4EEE-8DD5-0B3216388ADB}" type="parTrans" cxnId="{CC892A9D-0F3A-4316-8903-10C3B12C777A}">
      <dgm:prSet/>
      <dgm:spPr/>
      <dgm:t>
        <a:bodyPr/>
        <a:lstStyle/>
        <a:p>
          <a:endParaRPr lang="hr-HR"/>
        </a:p>
      </dgm:t>
    </dgm:pt>
    <dgm:pt modelId="{EFA8D5F0-7D2F-4B8A-846D-5C2652361B18}" type="sibTrans" cxnId="{CC892A9D-0F3A-4316-8903-10C3B12C777A}">
      <dgm:prSet/>
      <dgm:spPr/>
      <dgm:t>
        <a:bodyPr/>
        <a:lstStyle/>
        <a:p>
          <a:endParaRPr lang="hr-HR"/>
        </a:p>
      </dgm:t>
    </dgm:pt>
    <dgm:pt modelId="{AA35B112-AA42-431C-A8E7-11B5E8F176C2}">
      <dgm:prSet phldrT="[Tekst]" custT="1"/>
      <dgm:spPr>
        <a:xfrm>
          <a:off x="2678" y="788838"/>
          <a:ext cx="5481042" cy="6498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PRIORITETI I MJERE</a:t>
          </a:r>
        </a:p>
      </dgm:t>
    </dgm:pt>
    <dgm:pt modelId="{9CF09863-D301-4596-9B1F-D294B07DAF6B}" type="parTrans" cxnId="{1BD9D5BD-A21E-4F6F-BDEE-D9CDC373E9FE}">
      <dgm:prSet/>
      <dgm:spPr/>
      <dgm:t>
        <a:bodyPr/>
        <a:lstStyle/>
        <a:p>
          <a:endParaRPr lang="hr-HR"/>
        </a:p>
      </dgm:t>
    </dgm:pt>
    <dgm:pt modelId="{D9E64533-5981-41D4-BFE9-AD78D1E00480}" type="sibTrans" cxnId="{1BD9D5BD-A21E-4F6F-BDEE-D9CDC373E9FE}">
      <dgm:prSet/>
      <dgm:spPr/>
      <dgm:t>
        <a:bodyPr/>
        <a:lstStyle/>
        <a:p>
          <a:endParaRPr lang="hr-HR"/>
        </a:p>
      </dgm:t>
    </dgm:pt>
    <dgm:pt modelId="{81D5B79D-492F-4B53-9AAE-615178206209}" type="pres">
      <dgm:prSet presAssocID="{D8675916-7735-4D24-9845-B8E7F754F3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4C13D1A-2A1B-42B1-AAAB-D8BAC22EAF97}" type="pres">
      <dgm:prSet presAssocID="{137A6C5E-C261-48E8-A94C-9E2D982B36F3}" presName="vertOne" presStyleCnt="0"/>
      <dgm:spPr/>
    </dgm:pt>
    <dgm:pt modelId="{672722F8-2AEA-4F82-95ED-33510D2E345C}" type="pres">
      <dgm:prSet presAssocID="{137A6C5E-C261-48E8-A94C-9E2D982B36F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D01AFED-5B89-4AEA-B354-2852587B598D}" type="pres">
      <dgm:prSet presAssocID="{137A6C5E-C261-48E8-A94C-9E2D982B36F3}" presName="parTransOne" presStyleCnt="0"/>
      <dgm:spPr/>
    </dgm:pt>
    <dgm:pt modelId="{72CFFA02-9114-4A55-9021-C099E351DB9E}" type="pres">
      <dgm:prSet presAssocID="{137A6C5E-C261-48E8-A94C-9E2D982B36F3}" presName="horzOne" presStyleCnt="0"/>
      <dgm:spPr/>
    </dgm:pt>
    <dgm:pt modelId="{7C72236E-EB42-42AB-9550-D4749CF42DCA}" type="pres">
      <dgm:prSet presAssocID="{AA35B112-AA42-431C-A8E7-11B5E8F176C2}" presName="vertTwo" presStyleCnt="0"/>
      <dgm:spPr/>
    </dgm:pt>
    <dgm:pt modelId="{D8531101-907D-484E-BA4A-E4046364AD0C}" type="pres">
      <dgm:prSet presAssocID="{AA35B112-AA42-431C-A8E7-11B5E8F176C2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CAEE3FB-E901-4A0A-A042-A5F9CCF962B0}" type="pres">
      <dgm:prSet presAssocID="{AA35B112-AA42-431C-A8E7-11B5E8F176C2}" presName="horzTwo" presStyleCnt="0"/>
      <dgm:spPr/>
    </dgm:pt>
  </dgm:ptLst>
  <dgm:cxnLst>
    <dgm:cxn modelId="{FF207FA0-525A-43F5-95B3-31443364F08E}" type="presOf" srcId="{AA35B112-AA42-431C-A8E7-11B5E8F176C2}" destId="{D8531101-907D-484E-BA4A-E4046364AD0C}" srcOrd="0" destOrd="0" presId="urn:microsoft.com/office/officeart/2005/8/layout/hierarchy4"/>
    <dgm:cxn modelId="{B12EDF39-1840-49CE-8C22-0450078B0A99}" type="presOf" srcId="{137A6C5E-C261-48E8-A94C-9E2D982B36F3}" destId="{672722F8-2AEA-4F82-95ED-33510D2E345C}" srcOrd="0" destOrd="0" presId="urn:microsoft.com/office/officeart/2005/8/layout/hierarchy4"/>
    <dgm:cxn modelId="{6F46C8C8-A2FF-4A6D-8527-A2CAE47DD00F}" type="presOf" srcId="{D8675916-7735-4D24-9845-B8E7F754F3D8}" destId="{81D5B79D-492F-4B53-9AAE-615178206209}" srcOrd="0" destOrd="0" presId="urn:microsoft.com/office/officeart/2005/8/layout/hierarchy4"/>
    <dgm:cxn modelId="{1BD9D5BD-A21E-4F6F-BDEE-D9CDC373E9FE}" srcId="{137A6C5E-C261-48E8-A94C-9E2D982B36F3}" destId="{AA35B112-AA42-431C-A8E7-11B5E8F176C2}" srcOrd="0" destOrd="0" parTransId="{9CF09863-D301-4596-9B1F-D294B07DAF6B}" sibTransId="{D9E64533-5981-41D4-BFE9-AD78D1E00480}"/>
    <dgm:cxn modelId="{CC892A9D-0F3A-4316-8903-10C3B12C777A}" srcId="{D8675916-7735-4D24-9845-B8E7F754F3D8}" destId="{137A6C5E-C261-48E8-A94C-9E2D982B36F3}" srcOrd="0" destOrd="0" parTransId="{D99E9502-2B5F-4EEE-8DD5-0B3216388ADB}" sibTransId="{EFA8D5F0-7D2F-4B8A-846D-5C2652361B18}"/>
    <dgm:cxn modelId="{FFCF6397-C460-40B1-8805-39873BAF0C89}" type="presParOf" srcId="{81D5B79D-492F-4B53-9AAE-615178206209}" destId="{D4C13D1A-2A1B-42B1-AAAB-D8BAC22EAF97}" srcOrd="0" destOrd="0" presId="urn:microsoft.com/office/officeart/2005/8/layout/hierarchy4"/>
    <dgm:cxn modelId="{CA250781-02BF-4A18-B11C-4ED99889F5E7}" type="presParOf" srcId="{D4C13D1A-2A1B-42B1-AAAB-D8BAC22EAF97}" destId="{672722F8-2AEA-4F82-95ED-33510D2E345C}" srcOrd="0" destOrd="0" presId="urn:microsoft.com/office/officeart/2005/8/layout/hierarchy4"/>
    <dgm:cxn modelId="{5DF8C580-1465-4389-BFDD-3ACB64CABEC6}" type="presParOf" srcId="{D4C13D1A-2A1B-42B1-AAAB-D8BAC22EAF97}" destId="{CD01AFED-5B89-4AEA-B354-2852587B598D}" srcOrd="1" destOrd="0" presId="urn:microsoft.com/office/officeart/2005/8/layout/hierarchy4"/>
    <dgm:cxn modelId="{D44FA1D7-C5D1-4DDB-8165-9CF0E02BAB14}" type="presParOf" srcId="{D4C13D1A-2A1B-42B1-AAAB-D8BAC22EAF97}" destId="{72CFFA02-9114-4A55-9021-C099E351DB9E}" srcOrd="2" destOrd="0" presId="urn:microsoft.com/office/officeart/2005/8/layout/hierarchy4"/>
    <dgm:cxn modelId="{14D59EBE-300F-4F31-9639-ACDA3386EADE}" type="presParOf" srcId="{72CFFA02-9114-4A55-9021-C099E351DB9E}" destId="{7C72236E-EB42-42AB-9550-D4749CF42DCA}" srcOrd="0" destOrd="0" presId="urn:microsoft.com/office/officeart/2005/8/layout/hierarchy4"/>
    <dgm:cxn modelId="{F890D8EB-6F06-4C09-81A2-BB4333374D53}" type="presParOf" srcId="{7C72236E-EB42-42AB-9550-D4749CF42DCA}" destId="{D8531101-907D-484E-BA4A-E4046364AD0C}" srcOrd="0" destOrd="0" presId="urn:microsoft.com/office/officeart/2005/8/layout/hierarchy4"/>
    <dgm:cxn modelId="{1FE5FAA5-7F6E-4A56-BEAC-2C9D9540DD70}" type="presParOf" srcId="{7C72236E-EB42-42AB-9550-D4749CF42DCA}" destId="{6CAEE3FB-E901-4A0A-A042-A5F9CCF962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75E5E-D870-4CA2-870C-00C7472FC21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0B107EE-41F7-4D6D-8A4F-5FE792D17D0B}">
      <dgm:prSet phldrT="[Tekst]" custT="1"/>
      <dgm:spPr>
        <a:xfrm>
          <a:off x="3797516" y="0"/>
          <a:ext cx="3634752" cy="238963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CILJ: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smanjenje nezaposlenosti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smanjenje onečišćenja okoliša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...</a:t>
          </a:r>
        </a:p>
      </dgm:t>
    </dgm:pt>
    <dgm:pt modelId="{09A48A60-D7A4-441F-A461-315D5C5C8A04}" type="parTrans" cxnId="{63808755-420C-4330-9234-8D589534BEAB}">
      <dgm:prSet/>
      <dgm:spPr/>
      <dgm:t>
        <a:bodyPr/>
        <a:lstStyle/>
        <a:p>
          <a:endParaRPr lang="hr-HR"/>
        </a:p>
      </dgm:t>
    </dgm:pt>
    <dgm:pt modelId="{A2CEE5BA-7B8C-4487-BF6C-3AC92047CF85}" type="sibTrans" cxnId="{63808755-420C-4330-9234-8D589534BEAB}">
      <dgm:prSet/>
      <dgm:spPr/>
      <dgm:t>
        <a:bodyPr/>
        <a:lstStyle/>
        <a:p>
          <a:endParaRPr lang="hr-HR"/>
        </a:p>
      </dgm:t>
    </dgm:pt>
    <dgm:pt modelId="{3C32CB3A-F5B5-4EDA-A637-3313EE293917}">
      <dgm:prSet phldrT="[Tekst]" custT="1"/>
      <dgm:spPr>
        <a:xfrm>
          <a:off x="837344" y="3299968"/>
          <a:ext cx="3370575" cy="238963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UČINAK: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povećanje gospodarskog rasta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zdravije okruženje</a:t>
          </a:r>
        </a:p>
        <a:p>
          <a:pPr algn="l">
            <a:spcBef>
              <a:spcPts val="600"/>
            </a:spcBef>
            <a:spcAft>
              <a:spcPts val="600"/>
            </a:spcAft>
          </a:pPr>
          <a:r>
            <a:rPr lang="hr-H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...</a:t>
          </a:r>
        </a:p>
      </dgm:t>
    </dgm:pt>
    <dgm:pt modelId="{05133AEE-B98B-4984-9CF7-0020A2BF2C74}" type="parTrans" cxnId="{DEE858B9-93F0-4A36-8C8D-E4B10EFACEE4}">
      <dgm:prSet/>
      <dgm:spPr/>
      <dgm:t>
        <a:bodyPr/>
        <a:lstStyle/>
        <a:p>
          <a:endParaRPr lang="hr-HR"/>
        </a:p>
      </dgm:t>
    </dgm:pt>
    <dgm:pt modelId="{A383CA4B-EC03-43CC-BDF6-F8D31532D3C0}" type="sibTrans" cxnId="{DEE858B9-93F0-4A36-8C8D-E4B10EFACEE4}">
      <dgm:prSet/>
      <dgm:spPr/>
      <dgm:t>
        <a:bodyPr/>
        <a:lstStyle/>
        <a:p>
          <a:endParaRPr lang="hr-HR"/>
        </a:p>
      </dgm:t>
    </dgm:pt>
    <dgm:pt modelId="{5D7EB9F2-321E-40F3-A3B8-C4D72E2D81B1}" type="pres">
      <dgm:prSet presAssocID="{31275E5E-D870-4CA2-870C-00C7472FC2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42C9933-5C0E-46C7-9813-7D23846381E3}" type="pres">
      <dgm:prSet presAssocID="{31275E5E-D870-4CA2-870C-00C7472FC215}" presName="divider" presStyleLbl="fgShp" presStyleIdx="0" presStyleCnt="1"/>
      <dgm:spPr>
        <a:xfrm rot="21300000">
          <a:off x="24971" y="2381724"/>
          <a:ext cx="8087581" cy="926150"/>
        </a:xfrm>
        <a:prstGeom prst="mathMin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C2D7E86F-4A46-4582-AC06-D91C52BE34B9}" type="pres">
      <dgm:prSet presAssocID="{10B107EE-41F7-4D6D-8A4F-5FE792D17D0B}" presName="downArrow" presStyleLbl="node1" presStyleIdx="0" presStyleCnt="2"/>
      <dgm:spPr>
        <a:xfrm>
          <a:off x="976503" y="284480"/>
          <a:ext cx="2441257" cy="2275840"/>
        </a:xfrm>
        <a:prstGeom prst="downArrow">
          <a:avLst/>
        </a:prstGeom>
        <a:gradFill flip="none" rotWithShape="1">
          <a:gsLst>
            <a:gs pos="36000">
              <a:schemeClr val="accent6"/>
            </a:gs>
            <a:gs pos="0">
              <a:schemeClr val="accent6"/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0" scaled="1"/>
          <a:tileRect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ABF41E02-A240-431E-9622-C326BCE25D06}" type="pres">
      <dgm:prSet presAssocID="{10B107EE-41F7-4D6D-8A4F-5FE792D17D0B}" presName="downArrowText" presStyleLbl="revTx" presStyleIdx="0" presStyleCnt="2" custScaleX="1395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25C57F-48A3-4A57-B946-E43C768A7CB3}" type="pres">
      <dgm:prSet presAssocID="{3C32CB3A-F5B5-4EDA-A637-3313EE293917}" presName="upArrow" presStyleLbl="node1" presStyleIdx="1" presStyleCnt="2"/>
      <dgm:spPr>
        <a:xfrm>
          <a:off x="4719764" y="3129280"/>
          <a:ext cx="2441257" cy="2275840"/>
        </a:xfrm>
        <a:prstGeom prst="upArrow">
          <a:avLst/>
        </a:prstGeom>
        <a:gradFill flip="none" rotWithShape="1">
          <a:gsLst>
            <a:gs pos="36000">
              <a:schemeClr val="accent6"/>
            </a:gs>
            <a:gs pos="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0800000" scaled="1"/>
          <a:tileRect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r-HR"/>
        </a:p>
      </dgm:t>
    </dgm:pt>
    <dgm:pt modelId="{7EC9FE0B-4A5C-48B2-91E0-10B48EC4906E}" type="pres">
      <dgm:prSet presAssocID="{3C32CB3A-F5B5-4EDA-A637-3313EE293917}" presName="upArrowText" presStyleLbl="revTx" presStyleIdx="1" presStyleCnt="2" custScaleX="12943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3808755-420C-4330-9234-8D589534BEAB}" srcId="{31275E5E-D870-4CA2-870C-00C7472FC215}" destId="{10B107EE-41F7-4D6D-8A4F-5FE792D17D0B}" srcOrd="0" destOrd="0" parTransId="{09A48A60-D7A4-441F-A461-315D5C5C8A04}" sibTransId="{A2CEE5BA-7B8C-4487-BF6C-3AC92047CF85}"/>
    <dgm:cxn modelId="{B2135796-334B-4BC8-B413-C2B39A603A32}" type="presOf" srcId="{10B107EE-41F7-4D6D-8A4F-5FE792D17D0B}" destId="{ABF41E02-A240-431E-9622-C326BCE25D06}" srcOrd="0" destOrd="0" presId="urn:microsoft.com/office/officeart/2005/8/layout/arrow3"/>
    <dgm:cxn modelId="{8E9F0105-7E72-4198-8058-AEB49D1D3DA2}" type="presOf" srcId="{3C32CB3A-F5B5-4EDA-A637-3313EE293917}" destId="{7EC9FE0B-4A5C-48B2-91E0-10B48EC4906E}" srcOrd="0" destOrd="0" presId="urn:microsoft.com/office/officeart/2005/8/layout/arrow3"/>
    <dgm:cxn modelId="{92F00643-E347-48C8-BDAA-C28BA37757DF}" type="presOf" srcId="{31275E5E-D870-4CA2-870C-00C7472FC215}" destId="{5D7EB9F2-321E-40F3-A3B8-C4D72E2D81B1}" srcOrd="0" destOrd="0" presId="urn:microsoft.com/office/officeart/2005/8/layout/arrow3"/>
    <dgm:cxn modelId="{DEE858B9-93F0-4A36-8C8D-E4B10EFACEE4}" srcId="{31275E5E-D870-4CA2-870C-00C7472FC215}" destId="{3C32CB3A-F5B5-4EDA-A637-3313EE293917}" srcOrd="1" destOrd="0" parTransId="{05133AEE-B98B-4984-9CF7-0020A2BF2C74}" sibTransId="{A383CA4B-EC03-43CC-BDF6-F8D31532D3C0}"/>
    <dgm:cxn modelId="{E96BF3A0-6E8E-476A-ACAE-FEC2548AC109}" type="presParOf" srcId="{5D7EB9F2-321E-40F3-A3B8-C4D72E2D81B1}" destId="{D42C9933-5C0E-46C7-9813-7D23846381E3}" srcOrd="0" destOrd="0" presId="urn:microsoft.com/office/officeart/2005/8/layout/arrow3"/>
    <dgm:cxn modelId="{CD5B6DFE-9947-4D96-88E4-F0869049762E}" type="presParOf" srcId="{5D7EB9F2-321E-40F3-A3B8-C4D72E2D81B1}" destId="{C2D7E86F-4A46-4582-AC06-D91C52BE34B9}" srcOrd="1" destOrd="0" presId="urn:microsoft.com/office/officeart/2005/8/layout/arrow3"/>
    <dgm:cxn modelId="{11180A98-D03E-481E-BC38-8F9D1BE2B998}" type="presParOf" srcId="{5D7EB9F2-321E-40F3-A3B8-C4D72E2D81B1}" destId="{ABF41E02-A240-431E-9622-C326BCE25D06}" srcOrd="2" destOrd="0" presId="urn:microsoft.com/office/officeart/2005/8/layout/arrow3"/>
    <dgm:cxn modelId="{4151F866-C82C-4E27-9841-B74103617DE8}" type="presParOf" srcId="{5D7EB9F2-321E-40F3-A3B8-C4D72E2D81B1}" destId="{4225C57F-48A3-4A57-B946-E43C768A7CB3}" srcOrd="3" destOrd="0" presId="urn:microsoft.com/office/officeart/2005/8/layout/arrow3"/>
    <dgm:cxn modelId="{BEFAD118-BDDE-4B0B-AF5B-E6E5488FA11B}" type="presParOf" srcId="{5D7EB9F2-321E-40F3-A3B8-C4D72E2D81B1}" destId="{7EC9FE0B-4A5C-48B2-91E0-10B48EC4906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68ADF7-4EAC-430B-8F7C-13D38DAE4B54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088A790-6DEA-427C-A437-5031ABA9B442}">
      <dgm:prSet phldrT="[Tekst]" custT="1"/>
      <dgm:spPr>
        <a:xfrm rot="10800000">
          <a:off x="0" y="451"/>
          <a:ext cx="5486400" cy="969769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2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VIZIJA (OPĆI CILJ)</a:t>
          </a:r>
        </a:p>
      </dgm:t>
    </dgm:pt>
    <dgm:pt modelId="{A576B661-1F2D-4608-B31E-126091160887}" type="parTrans" cxnId="{CDF874D0-3800-4D17-B2B0-1F18F8F310E3}">
      <dgm:prSet/>
      <dgm:spPr/>
      <dgm:t>
        <a:bodyPr/>
        <a:lstStyle/>
        <a:p>
          <a:endParaRPr lang="hr-HR"/>
        </a:p>
      </dgm:t>
    </dgm:pt>
    <dgm:pt modelId="{38AB4B51-D924-446E-9705-CBDB3DC2D5DF}" type="sibTrans" cxnId="{CDF874D0-3800-4D17-B2B0-1F18F8F310E3}">
      <dgm:prSet/>
      <dgm:spPr/>
      <dgm:t>
        <a:bodyPr/>
        <a:lstStyle/>
        <a:p>
          <a:endParaRPr lang="hr-HR"/>
        </a:p>
      </dgm:t>
    </dgm:pt>
    <dgm:pt modelId="{42C3F0EC-D817-4964-A187-2307C30EF524}">
      <dgm:prSet phldrT="[Tekst]" custT="1"/>
      <dgm:spPr>
        <a:xfrm rot="10800000">
          <a:off x="0" y="960762"/>
          <a:ext cx="5486400" cy="969769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2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PRIORITETI</a:t>
          </a:r>
        </a:p>
      </dgm:t>
    </dgm:pt>
    <dgm:pt modelId="{37FE6DFE-A65D-451D-9931-364337DD9AE2}" type="parTrans" cxnId="{26C1C4DE-58E3-4F48-BB8C-FEBADAC572C4}">
      <dgm:prSet/>
      <dgm:spPr/>
      <dgm:t>
        <a:bodyPr/>
        <a:lstStyle/>
        <a:p>
          <a:endParaRPr lang="hr-HR"/>
        </a:p>
      </dgm:t>
    </dgm:pt>
    <dgm:pt modelId="{41432C76-34B5-41BA-8427-DF24FFA81D7F}" type="sibTrans" cxnId="{26C1C4DE-58E3-4F48-BB8C-FEBADAC572C4}">
      <dgm:prSet/>
      <dgm:spPr/>
      <dgm:t>
        <a:bodyPr/>
        <a:lstStyle/>
        <a:p>
          <a:endParaRPr lang="hr-HR"/>
        </a:p>
      </dgm:t>
    </dgm:pt>
    <dgm:pt modelId="{99B579D7-59D5-48B1-AF92-C5DD7F068636}">
      <dgm:prSet phldrT="[Tekst]" custT="1"/>
      <dgm:spPr>
        <a:xfrm>
          <a:off x="0" y="1921074"/>
          <a:ext cx="5486400" cy="63053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hr-HR" sz="24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MJERE</a:t>
          </a:r>
        </a:p>
      </dgm:t>
    </dgm:pt>
    <dgm:pt modelId="{8E337574-7C92-4541-813D-F775DC69332E}" type="parTrans" cxnId="{9716E12F-1076-4CBD-8FBA-9B2A2E297C45}">
      <dgm:prSet/>
      <dgm:spPr/>
      <dgm:t>
        <a:bodyPr/>
        <a:lstStyle/>
        <a:p>
          <a:endParaRPr lang="hr-HR"/>
        </a:p>
      </dgm:t>
    </dgm:pt>
    <dgm:pt modelId="{5006340C-8E7D-43B7-B972-B28E590B7FAC}" type="sibTrans" cxnId="{9716E12F-1076-4CBD-8FBA-9B2A2E297C45}">
      <dgm:prSet/>
      <dgm:spPr/>
      <dgm:t>
        <a:bodyPr/>
        <a:lstStyle/>
        <a:p>
          <a:endParaRPr lang="hr-HR"/>
        </a:p>
      </dgm:t>
    </dgm:pt>
    <dgm:pt modelId="{7BDA43E0-AC46-4E97-89AE-468CA748D2D9}">
      <dgm:prSet phldrT="[Tekst]" custT="1"/>
      <dgm:spPr>
        <a:xfrm>
          <a:off x="3656707" y="340840"/>
          <a:ext cx="1827014" cy="289961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CILJ</a:t>
          </a:r>
        </a:p>
      </dgm:t>
    </dgm:pt>
    <dgm:pt modelId="{EDF78C7B-728C-4BCD-9948-737421B09A53}" type="sibTrans" cxnId="{BAD84391-A318-4E95-AE54-28F18D5E1482}">
      <dgm:prSet/>
      <dgm:spPr/>
      <dgm:t>
        <a:bodyPr/>
        <a:lstStyle/>
        <a:p>
          <a:endParaRPr lang="hr-HR"/>
        </a:p>
      </dgm:t>
    </dgm:pt>
    <dgm:pt modelId="{3B5ED5B2-EA9C-4F17-A2FA-406A793F1825}" type="parTrans" cxnId="{BAD84391-A318-4E95-AE54-28F18D5E1482}">
      <dgm:prSet/>
      <dgm:spPr/>
      <dgm:t>
        <a:bodyPr/>
        <a:lstStyle/>
        <a:p>
          <a:endParaRPr lang="hr-HR"/>
        </a:p>
      </dgm:t>
    </dgm:pt>
    <dgm:pt modelId="{740CFA74-1B66-4605-8F97-6679D3232113}">
      <dgm:prSet phldrT="[Tekst]" custT="1"/>
      <dgm:spPr>
        <a:xfrm>
          <a:off x="2678" y="340840"/>
          <a:ext cx="1827014" cy="289961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CILJ</a:t>
          </a:r>
        </a:p>
      </dgm:t>
    </dgm:pt>
    <dgm:pt modelId="{5CA65011-4B46-4FBC-BF70-C8087725DA71}" type="sibTrans" cxnId="{A708E5C5-289B-48CC-B804-AB417A3557EF}">
      <dgm:prSet/>
      <dgm:spPr/>
      <dgm:t>
        <a:bodyPr/>
        <a:lstStyle/>
        <a:p>
          <a:endParaRPr lang="hr-HR"/>
        </a:p>
      </dgm:t>
    </dgm:pt>
    <dgm:pt modelId="{878E3216-00B2-4CB4-85FC-0339A6905750}" type="parTrans" cxnId="{A708E5C5-289B-48CC-B804-AB417A3557EF}">
      <dgm:prSet/>
      <dgm:spPr/>
      <dgm:t>
        <a:bodyPr/>
        <a:lstStyle/>
        <a:p>
          <a:endParaRPr lang="hr-HR"/>
        </a:p>
      </dgm:t>
    </dgm:pt>
    <dgm:pt modelId="{5582EE6B-9583-4C7D-904A-04802CE9B3E6}">
      <dgm:prSet phldrT="[Tekst]" custT="1"/>
      <dgm:spPr>
        <a:xfrm>
          <a:off x="1829692" y="340840"/>
          <a:ext cx="1827014" cy="289961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hr-HR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CILJ</a:t>
          </a:r>
        </a:p>
      </dgm:t>
    </dgm:pt>
    <dgm:pt modelId="{36E2FF1D-9A58-42C4-AE02-7424124B0E3A}" type="parTrans" cxnId="{0305B416-DEDD-4545-B16D-0B13C5248F21}">
      <dgm:prSet/>
      <dgm:spPr/>
      <dgm:t>
        <a:bodyPr/>
        <a:lstStyle/>
        <a:p>
          <a:endParaRPr lang="hr-HR"/>
        </a:p>
      </dgm:t>
    </dgm:pt>
    <dgm:pt modelId="{871A5181-D6D2-4005-A4D7-4451525D3C2F}" type="sibTrans" cxnId="{0305B416-DEDD-4545-B16D-0B13C5248F21}">
      <dgm:prSet/>
      <dgm:spPr/>
      <dgm:t>
        <a:bodyPr/>
        <a:lstStyle/>
        <a:p>
          <a:endParaRPr lang="hr-HR"/>
        </a:p>
      </dgm:t>
    </dgm:pt>
    <dgm:pt modelId="{E08F0595-F3B0-4D98-BF03-B01142AFF72D}" type="pres">
      <dgm:prSet presAssocID="{5168ADF7-4EAC-430B-8F7C-13D38DAE4B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F5DDC9E-8707-459F-8465-13EBBDAD98B7}" type="pres">
      <dgm:prSet presAssocID="{99B579D7-59D5-48B1-AF92-C5DD7F068636}" presName="boxAndChildren" presStyleCnt="0"/>
      <dgm:spPr/>
    </dgm:pt>
    <dgm:pt modelId="{DA979DBB-CEC1-4ABF-A2AB-295875E33EA5}" type="pres">
      <dgm:prSet presAssocID="{99B579D7-59D5-48B1-AF92-C5DD7F068636}" presName="parentTextBox" presStyleLbl="node1" presStyleIdx="0" presStyleCnt="3"/>
      <dgm:spPr/>
      <dgm:t>
        <a:bodyPr/>
        <a:lstStyle/>
        <a:p>
          <a:endParaRPr lang="hr-HR"/>
        </a:p>
      </dgm:t>
    </dgm:pt>
    <dgm:pt modelId="{7C35C608-7D7F-4E97-A9F1-80EC8E6BBC32}" type="pres">
      <dgm:prSet presAssocID="{41432C76-34B5-41BA-8427-DF24FFA81D7F}" presName="sp" presStyleCnt="0"/>
      <dgm:spPr/>
    </dgm:pt>
    <dgm:pt modelId="{AC38A926-8D1C-4149-9792-91C82D048302}" type="pres">
      <dgm:prSet presAssocID="{42C3F0EC-D817-4964-A187-2307C30EF524}" presName="arrowAndChildren" presStyleCnt="0"/>
      <dgm:spPr/>
    </dgm:pt>
    <dgm:pt modelId="{4F690E03-1BE8-45A2-9C00-22194AEFCEFC}" type="pres">
      <dgm:prSet presAssocID="{42C3F0EC-D817-4964-A187-2307C30EF524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0C422481-6438-4672-A861-B2662DE242A0}" type="pres">
      <dgm:prSet presAssocID="{38AB4B51-D924-446E-9705-CBDB3DC2D5DF}" presName="sp" presStyleCnt="0"/>
      <dgm:spPr/>
    </dgm:pt>
    <dgm:pt modelId="{778A7F4C-FC1F-4763-96D9-2293E1A2A687}" type="pres">
      <dgm:prSet presAssocID="{2088A790-6DEA-427C-A437-5031ABA9B442}" presName="arrowAndChildren" presStyleCnt="0"/>
      <dgm:spPr/>
    </dgm:pt>
    <dgm:pt modelId="{0CD89E85-19B5-463A-8B2B-607C37A1EB60}" type="pres">
      <dgm:prSet presAssocID="{2088A790-6DEA-427C-A437-5031ABA9B442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64AFE27A-1B01-43DD-A51F-CEF65CD16333}" type="pres">
      <dgm:prSet presAssocID="{2088A790-6DEA-427C-A437-5031ABA9B442}" presName="arrow" presStyleLbl="node1" presStyleIdx="2" presStyleCnt="3"/>
      <dgm:spPr/>
      <dgm:t>
        <a:bodyPr/>
        <a:lstStyle/>
        <a:p>
          <a:endParaRPr lang="hr-HR"/>
        </a:p>
      </dgm:t>
    </dgm:pt>
    <dgm:pt modelId="{3E87C13D-8492-4C94-8B92-30ABBBBE0CDE}" type="pres">
      <dgm:prSet presAssocID="{2088A790-6DEA-427C-A437-5031ABA9B442}" presName="descendantArrow" presStyleCnt="0"/>
      <dgm:spPr/>
    </dgm:pt>
    <dgm:pt modelId="{59BC51CC-EB44-46B1-8940-E0D98041CF3D}" type="pres">
      <dgm:prSet presAssocID="{740CFA74-1B66-4605-8F97-6679D3232113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AC0C33-400A-4931-9A03-2D6AF8C6FC2A}" type="pres">
      <dgm:prSet presAssocID="{5582EE6B-9583-4C7D-904A-04802CE9B3E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529368-C4F6-4074-9753-6C81ED083304}" type="pres">
      <dgm:prSet presAssocID="{7BDA43E0-AC46-4E97-89AE-468CA748D2D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DCE790-1DD6-426D-8A67-6A5DD97A25AC}" type="presOf" srcId="{2088A790-6DEA-427C-A437-5031ABA9B442}" destId="{64AFE27A-1B01-43DD-A51F-CEF65CD16333}" srcOrd="1" destOrd="0" presId="urn:microsoft.com/office/officeart/2005/8/layout/process4"/>
    <dgm:cxn modelId="{0305B416-DEDD-4545-B16D-0B13C5248F21}" srcId="{2088A790-6DEA-427C-A437-5031ABA9B442}" destId="{5582EE6B-9583-4C7D-904A-04802CE9B3E6}" srcOrd="1" destOrd="0" parTransId="{36E2FF1D-9A58-42C4-AE02-7424124B0E3A}" sibTransId="{871A5181-D6D2-4005-A4D7-4451525D3C2F}"/>
    <dgm:cxn modelId="{CA2B6817-3723-4B11-B60C-330DE36C8333}" type="presOf" srcId="{5582EE6B-9583-4C7D-904A-04802CE9B3E6}" destId="{B3AC0C33-400A-4931-9A03-2D6AF8C6FC2A}" srcOrd="0" destOrd="0" presId="urn:microsoft.com/office/officeart/2005/8/layout/process4"/>
    <dgm:cxn modelId="{EC4895E3-E444-41D2-86EA-C0A2258CE090}" type="presOf" srcId="{5168ADF7-4EAC-430B-8F7C-13D38DAE4B54}" destId="{E08F0595-F3B0-4D98-BF03-B01142AFF72D}" srcOrd="0" destOrd="0" presId="urn:microsoft.com/office/officeart/2005/8/layout/process4"/>
    <dgm:cxn modelId="{CDF874D0-3800-4D17-B2B0-1F18F8F310E3}" srcId="{5168ADF7-4EAC-430B-8F7C-13D38DAE4B54}" destId="{2088A790-6DEA-427C-A437-5031ABA9B442}" srcOrd="0" destOrd="0" parTransId="{A576B661-1F2D-4608-B31E-126091160887}" sibTransId="{38AB4B51-D924-446E-9705-CBDB3DC2D5DF}"/>
    <dgm:cxn modelId="{9716E12F-1076-4CBD-8FBA-9B2A2E297C45}" srcId="{5168ADF7-4EAC-430B-8F7C-13D38DAE4B54}" destId="{99B579D7-59D5-48B1-AF92-C5DD7F068636}" srcOrd="2" destOrd="0" parTransId="{8E337574-7C92-4541-813D-F775DC69332E}" sibTransId="{5006340C-8E7D-43B7-B972-B28E590B7FAC}"/>
    <dgm:cxn modelId="{A708E5C5-289B-48CC-B804-AB417A3557EF}" srcId="{2088A790-6DEA-427C-A437-5031ABA9B442}" destId="{740CFA74-1B66-4605-8F97-6679D3232113}" srcOrd="0" destOrd="0" parTransId="{878E3216-00B2-4CB4-85FC-0339A6905750}" sibTransId="{5CA65011-4B46-4FBC-BF70-C8087725DA71}"/>
    <dgm:cxn modelId="{CF584E6F-8F6D-4BD6-824A-41C44E109A28}" type="presOf" srcId="{2088A790-6DEA-427C-A437-5031ABA9B442}" destId="{0CD89E85-19B5-463A-8B2B-607C37A1EB60}" srcOrd="0" destOrd="0" presId="urn:microsoft.com/office/officeart/2005/8/layout/process4"/>
    <dgm:cxn modelId="{0E723C97-E492-4312-A7D3-E5EFBF7AB0D2}" type="presOf" srcId="{42C3F0EC-D817-4964-A187-2307C30EF524}" destId="{4F690E03-1BE8-45A2-9C00-22194AEFCEFC}" srcOrd="0" destOrd="0" presId="urn:microsoft.com/office/officeart/2005/8/layout/process4"/>
    <dgm:cxn modelId="{BAD84391-A318-4E95-AE54-28F18D5E1482}" srcId="{2088A790-6DEA-427C-A437-5031ABA9B442}" destId="{7BDA43E0-AC46-4E97-89AE-468CA748D2D9}" srcOrd="2" destOrd="0" parTransId="{3B5ED5B2-EA9C-4F17-A2FA-406A793F1825}" sibTransId="{EDF78C7B-728C-4BCD-9948-737421B09A53}"/>
    <dgm:cxn modelId="{1BE02013-B3D4-40E4-9961-1169F26C40B3}" type="presOf" srcId="{7BDA43E0-AC46-4E97-89AE-468CA748D2D9}" destId="{F5529368-C4F6-4074-9753-6C81ED083304}" srcOrd="0" destOrd="0" presId="urn:microsoft.com/office/officeart/2005/8/layout/process4"/>
    <dgm:cxn modelId="{C4D183FF-21CF-4F9F-BAD6-D624EDADA1A0}" type="presOf" srcId="{740CFA74-1B66-4605-8F97-6679D3232113}" destId="{59BC51CC-EB44-46B1-8940-E0D98041CF3D}" srcOrd="0" destOrd="0" presId="urn:microsoft.com/office/officeart/2005/8/layout/process4"/>
    <dgm:cxn modelId="{26C1C4DE-58E3-4F48-BB8C-FEBADAC572C4}" srcId="{5168ADF7-4EAC-430B-8F7C-13D38DAE4B54}" destId="{42C3F0EC-D817-4964-A187-2307C30EF524}" srcOrd="1" destOrd="0" parTransId="{37FE6DFE-A65D-451D-9931-364337DD9AE2}" sibTransId="{41432C76-34B5-41BA-8427-DF24FFA81D7F}"/>
    <dgm:cxn modelId="{A1B056C2-FD05-4976-A170-E3E1EB6D7FBA}" type="presOf" srcId="{99B579D7-59D5-48B1-AF92-C5DD7F068636}" destId="{DA979DBB-CEC1-4ABF-A2AB-295875E33EA5}" srcOrd="0" destOrd="0" presId="urn:microsoft.com/office/officeart/2005/8/layout/process4"/>
    <dgm:cxn modelId="{EC0739F4-06E3-4910-AED6-11214C3D71F7}" type="presParOf" srcId="{E08F0595-F3B0-4D98-BF03-B01142AFF72D}" destId="{8F5DDC9E-8707-459F-8465-13EBBDAD98B7}" srcOrd="0" destOrd="0" presId="urn:microsoft.com/office/officeart/2005/8/layout/process4"/>
    <dgm:cxn modelId="{68D3E5CB-879B-4186-BE47-E13423215E47}" type="presParOf" srcId="{8F5DDC9E-8707-459F-8465-13EBBDAD98B7}" destId="{DA979DBB-CEC1-4ABF-A2AB-295875E33EA5}" srcOrd="0" destOrd="0" presId="urn:microsoft.com/office/officeart/2005/8/layout/process4"/>
    <dgm:cxn modelId="{116F7CBF-D466-4D5E-AE41-8EED9E612F78}" type="presParOf" srcId="{E08F0595-F3B0-4D98-BF03-B01142AFF72D}" destId="{7C35C608-7D7F-4E97-A9F1-80EC8E6BBC32}" srcOrd="1" destOrd="0" presId="urn:microsoft.com/office/officeart/2005/8/layout/process4"/>
    <dgm:cxn modelId="{2592997A-89EF-41AD-B49C-53502297B084}" type="presParOf" srcId="{E08F0595-F3B0-4D98-BF03-B01142AFF72D}" destId="{AC38A926-8D1C-4149-9792-91C82D048302}" srcOrd="2" destOrd="0" presId="urn:microsoft.com/office/officeart/2005/8/layout/process4"/>
    <dgm:cxn modelId="{73DE841A-7073-4D2E-B3DA-892EBCB682C3}" type="presParOf" srcId="{AC38A926-8D1C-4149-9792-91C82D048302}" destId="{4F690E03-1BE8-45A2-9C00-22194AEFCEFC}" srcOrd="0" destOrd="0" presId="urn:microsoft.com/office/officeart/2005/8/layout/process4"/>
    <dgm:cxn modelId="{CDD30836-44C1-4FEA-9F19-308C5332DFE9}" type="presParOf" srcId="{E08F0595-F3B0-4D98-BF03-B01142AFF72D}" destId="{0C422481-6438-4672-A861-B2662DE242A0}" srcOrd="3" destOrd="0" presId="urn:microsoft.com/office/officeart/2005/8/layout/process4"/>
    <dgm:cxn modelId="{313A6FCB-07ED-4600-AE25-3752716318D5}" type="presParOf" srcId="{E08F0595-F3B0-4D98-BF03-B01142AFF72D}" destId="{778A7F4C-FC1F-4763-96D9-2293E1A2A687}" srcOrd="4" destOrd="0" presId="urn:microsoft.com/office/officeart/2005/8/layout/process4"/>
    <dgm:cxn modelId="{FF0E25A7-2279-4DFE-972D-F91804EA2072}" type="presParOf" srcId="{778A7F4C-FC1F-4763-96D9-2293E1A2A687}" destId="{0CD89E85-19B5-463A-8B2B-607C37A1EB60}" srcOrd="0" destOrd="0" presId="urn:microsoft.com/office/officeart/2005/8/layout/process4"/>
    <dgm:cxn modelId="{D89CC4D0-D29F-4E4E-9BD5-548026E021F9}" type="presParOf" srcId="{778A7F4C-FC1F-4763-96D9-2293E1A2A687}" destId="{64AFE27A-1B01-43DD-A51F-CEF65CD16333}" srcOrd="1" destOrd="0" presId="urn:microsoft.com/office/officeart/2005/8/layout/process4"/>
    <dgm:cxn modelId="{2C62C994-9DC4-43DA-9703-4019D0817D8E}" type="presParOf" srcId="{778A7F4C-FC1F-4763-96D9-2293E1A2A687}" destId="{3E87C13D-8492-4C94-8B92-30ABBBBE0CDE}" srcOrd="2" destOrd="0" presId="urn:microsoft.com/office/officeart/2005/8/layout/process4"/>
    <dgm:cxn modelId="{D1138671-CC8E-45AF-A29E-A05EDF8CE2B7}" type="presParOf" srcId="{3E87C13D-8492-4C94-8B92-30ABBBBE0CDE}" destId="{59BC51CC-EB44-46B1-8940-E0D98041CF3D}" srcOrd="0" destOrd="0" presId="urn:microsoft.com/office/officeart/2005/8/layout/process4"/>
    <dgm:cxn modelId="{08D63C77-A4BA-413B-BFB4-1DAAD073351B}" type="presParOf" srcId="{3E87C13D-8492-4C94-8B92-30ABBBBE0CDE}" destId="{B3AC0C33-400A-4931-9A03-2D6AF8C6FC2A}" srcOrd="1" destOrd="0" presId="urn:microsoft.com/office/officeart/2005/8/layout/process4"/>
    <dgm:cxn modelId="{716039FD-DA33-4114-B5B6-1A3C24539444}" type="presParOf" srcId="{3E87C13D-8492-4C94-8B92-30ABBBBE0CDE}" destId="{F5529368-C4F6-4074-9753-6C81ED08330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78C909DC-8132-4C6A-8745-7FB68A94094D}" type="datetimeFigureOut">
              <a:rPr lang="hr-HR"/>
              <a:pPr>
                <a:defRPr/>
              </a:pPr>
              <a:t>7.7.2016.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7011EB2-95E9-4369-805E-DAD677E100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22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11052CC-9856-4E40-BADC-AEBF4EB34A64}" type="datetimeFigureOut">
              <a:rPr lang="hr-HR"/>
              <a:pPr>
                <a:defRPr/>
              </a:pPr>
              <a:t>7.7.2016.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21269BAA-D163-432F-91A2-A7E564216E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81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2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E7EE0BF-3B40-4BAE-8BB1-0D0877D43450}" type="slidenum">
              <a:rPr lang="hr-HR" smtClean="0"/>
              <a:pPr eaLnBrk="1" hangingPunct="1"/>
              <a:t>11</a:t>
            </a:fld>
            <a:endParaRPr lang="hr-HR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D929E41-8152-4762-90D2-C95CF7740E42}" type="slidenum">
              <a:rPr lang="hr-HR" smtClean="0"/>
              <a:pPr eaLnBrk="1" hangingPunct="1"/>
              <a:t>12</a:t>
            </a:fld>
            <a:endParaRPr lang="hr-HR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DA03AE9-D5FB-40D3-A335-B5E850C3E887}" type="slidenum">
              <a:rPr lang="hr-HR" smtClean="0"/>
              <a:pPr eaLnBrk="1" hangingPunct="1"/>
              <a:t>13</a:t>
            </a:fld>
            <a:endParaRPr lang="hr-HR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BFA8A59-1D65-405C-85F1-20D69A5E4CC3}" type="slidenum">
              <a:rPr lang="hr-HR" smtClean="0"/>
              <a:pPr eaLnBrk="1" hangingPunct="1"/>
              <a:t>14</a:t>
            </a:fld>
            <a:endParaRPr lang="hr-HR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8954B60-E146-406B-85AA-C789D3826636}" type="slidenum">
              <a:rPr lang="hr-HR" smtClean="0"/>
              <a:pPr eaLnBrk="1" hangingPunct="1"/>
              <a:t>15</a:t>
            </a:fld>
            <a:endParaRPr lang="hr-HR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530BA0A-F09A-44D3-B770-73DD1A0ACE92}" type="slidenum">
              <a:rPr lang="hr-HR" smtClean="0"/>
              <a:pPr eaLnBrk="1" hangingPunct="1"/>
              <a:t>16</a:t>
            </a:fld>
            <a:endParaRPr lang="hr-HR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3615593-3E87-4DC4-9927-49F2AA589793}" type="slidenum">
              <a:rPr lang="hr-HR" smtClean="0"/>
              <a:pPr eaLnBrk="1" hangingPunct="1"/>
              <a:t>17</a:t>
            </a:fld>
            <a:endParaRPr lang="hr-HR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91EA42E-080F-47A5-8095-2A0495BC44A2}" type="slidenum">
              <a:rPr lang="hr-HR" smtClean="0"/>
              <a:pPr eaLnBrk="1" hangingPunct="1"/>
              <a:t>18</a:t>
            </a:fld>
            <a:endParaRPr lang="hr-H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828DDFB-4C98-4139-9A01-DF8432D8982E}" type="slidenum">
              <a:rPr lang="hr-HR" smtClean="0"/>
              <a:pPr eaLnBrk="1" hangingPunct="1"/>
              <a:t>19</a:t>
            </a:fld>
            <a:endParaRPr lang="hr-HR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92BCACE-0E4F-488D-8AC7-1C3C60813068}" type="slidenum">
              <a:rPr lang="hr-HR" smtClean="0"/>
              <a:pPr eaLnBrk="1" hangingPunct="1"/>
              <a:t>20</a:t>
            </a:fld>
            <a:endParaRPr lang="hr-HR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57EB6B9-90AA-4631-994D-77D5B58A53F6}" type="slidenum">
              <a:rPr lang="hr-HR" smtClean="0"/>
              <a:pPr eaLnBrk="1" hangingPunct="1"/>
              <a:t>3</a:t>
            </a:fld>
            <a:endParaRPr lang="hr-H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21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8A241D-9AB9-47E0-9174-69666FDD809D}" type="slidenum">
              <a:rPr lang="hr-HR" smtClean="0"/>
              <a:pPr eaLnBrk="1" hangingPunct="1"/>
              <a:t>22</a:t>
            </a:fld>
            <a:endParaRPr lang="hr-HR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24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Razdjel 002:</a:t>
            </a: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UPRAVNI ODJELI 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Glava 00205: UPRAVNI ODJEL ZA ODGOJ I OBRAZOVANJE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1001 Program: Javne potrebe u školstvu – iznad standarda</a:t>
            </a:r>
          </a:p>
          <a:p>
            <a:pPr eaLnBrk="1" hangingPunct="1">
              <a:spcBef>
                <a:spcPct val="0"/>
              </a:spcBef>
            </a:pPr>
            <a:r>
              <a:rPr lang="hr-HR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A100001: Sufinanciranje troškova prehrane učenika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37 Naknada građanima i kućanstvima na temelju osiguranja i druge naknade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372 Ostale naknade građanima i kućanstvima iz proračuna</a:t>
            </a:r>
          </a:p>
          <a:p>
            <a:pPr eaLnBrk="1" hangingPunct="1">
              <a:spcBef>
                <a:spcPct val="0"/>
              </a:spcBef>
            </a:pPr>
            <a:r>
              <a:rPr lang="hr-HR" sz="1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A1000002 Sufinanciranje javnog prijevoza 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37 Naknada građanima i kućanstvima na temelju osiguranja i druge naknade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372 Ostale naknade građanima i kućanstvima iz proračuna</a:t>
            </a:r>
          </a:p>
          <a:p>
            <a:pPr eaLnBrk="1" hangingPunct="1">
              <a:spcBef>
                <a:spcPct val="0"/>
              </a:spcBef>
            </a:pPr>
            <a:endParaRPr lang="hr-H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14DFAB0-6A3E-47E1-A549-5862DCA060D9}" type="slidenum">
              <a:rPr lang="hr-HR" smtClean="0"/>
              <a:pPr eaLnBrk="1" hangingPunct="1"/>
              <a:t>25</a:t>
            </a:fld>
            <a:endParaRPr lang="hr-HR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759F797-411E-4CF3-AA9D-C4614A131F4C}" type="slidenum">
              <a:rPr lang="hr-HR" smtClean="0"/>
              <a:pPr eaLnBrk="1" hangingPunct="1"/>
              <a:t>26</a:t>
            </a:fld>
            <a:endParaRPr lang="hr-H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14DFAB0-6A3E-47E1-A549-5862DCA060D9}" type="slidenum">
              <a:rPr lang="hr-HR" smtClean="0"/>
              <a:pPr eaLnBrk="1" hangingPunct="1"/>
              <a:t>27</a:t>
            </a:fld>
            <a:endParaRPr lang="hr-HR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14DFAB0-6A3E-47E1-A549-5862DCA060D9}" type="slidenum">
              <a:rPr lang="hr-HR" smtClean="0"/>
              <a:pPr eaLnBrk="1" hangingPunct="1"/>
              <a:t>28</a:t>
            </a:fld>
            <a:endParaRPr lang="hr-HR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14DFAB0-6A3E-47E1-A549-5862DCA060D9}" type="slidenum">
              <a:rPr lang="hr-HR" smtClean="0"/>
              <a:pPr eaLnBrk="1" hangingPunct="1"/>
              <a:t>29</a:t>
            </a:fld>
            <a:endParaRPr lang="hr-HR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14DFAB0-6A3E-47E1-A549-5862DCA060D9}" type="slidenum">
              <a:rPr lang="hr-HR" smtClean="0"/>
              <a:pPr eaLnBrk="1" hangingPunct="1"/>
              <a:t>30</a:t>
            </a:fld>
            <a:endParaRPr lang="hr-HR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BB0339D-F4E5-4A4B-8889-9917CC1765BC}" type="slidenum">
              <a:rPr lang="hr-HR" smtClean="0"/>
              <a:pPr eaLnBrk="1" hangingPunct="1"/>
              <a:t>4</a:t>
            </a:fld>
            <a:endParaRPr lang="hr-H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31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32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35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36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37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38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39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40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41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5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42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97F48F-728B-4915-BFFE-B7DCCE83978C}" type="slidenum">
              <a:rPr lang="hr-HR" smtClean="0"/>
              <a:pPr eaLnBrk="1" hangingPunct="1"/>
              <a:t>43</a:t>
            </a:fld>
            <a:endParaRPr lang="hr-H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STRATEŠKI CILJ 1.   Povećanje kvalitete življenja poticanjem održivog teritorijalnog</a:t>
            </a: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razvoja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PRIPRITET 1.3   Podrška potpomognutim područjima i područjima s posebnim razvojnim posebnostima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Mjera 1.3.4. Unapređenje kvalitete življenja i razvoj urbanih područja</a:t>
            </a:r>
          </a:p>
          <a:p>
            <a:pPr eaLnBrk="1" hangingPunct="1">
              <a:spcBef>
                <a:spcPct val="0"/>
              </a:spcBef>
            </a:pPr>
            <a:r>
              <a:rPr lang="hr-HR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Opis mjere:   .........</a:t>
            </a:r>
            <a:endParaRPr lang="hr-H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6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53B2F8-F59F-4813-B991-6C76AB9EA948}" type="slidenum">
              <a:rPr lang="hr-HR" smtClean="0"/>
              <a:pPr eaLnBrk="1" hangingPunct="1"/>
              <a:t>7</a:t>
            </a:fld>
            <a:endParaRPr lang="hr-HR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5424BDE-90ED-4BC2-8887-BD4968A0DEB1}" type="slidenum">
              <a:rPr lang="hr-HR" smtClean="0"/>
              <a:pPr eaLnBrk="1" hangingPunct="1"/>
              <a:t>8</a:t>
            </a:fld>
            <a:endParaRPr lang="hr-HR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12AEDF8-5EFF-49A1-8E18-1736722FA7E5}" type="slidenum">
              <a:rPr lang="hr-HR" smtClean="0"/>
              <a:pPr eaLnBrk="1" hangingPunct="1"/>
              <a:t>9</a:t>
            </a:fld>
            <a:endParaRPr lang="hr-HR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6FE814E-A875-4757-85A2-F852EE47EF89}" type="slidenum">
              <a:rPr lang="hr-HR" smtClean="0"/>
              <a:pPr eaLnBrk="1" hangingPunct="1"/>
              <a:t>10</a:t>
            </a:fld>
            <a:endParaRPr lang="hr-HR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z="240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4" descr="Background"/>
          <p:cNvPicPr>
            <a:picLocks noChangeAspect="1" noChangeArrowheads="1"/>
          </p:cNvPicPr>
          <p:nvPr/>
        </p:nvPicPr>
        <p:blipFill>
          <a:blip r:embed="rId3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872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985125" y="3738563"/>
            <a:ext cx="793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" name="Rectangle 142"/>
          <p:cNvSpPr>
            <a:spLocks noChangeArrowheads="1"/>
          </p:cNvSpPr>
          <p:nvPr/>
        </p:nvSpPr>
        <p:spPr bwMode="auto">
          <a:xfrm>
            <a:off x="7939088" y="3729038"/>
            <a:ext cx="1111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" name="Rectangle 156"/>
          <p:cNvSpPr>
            <a:spLocks noChangeArrowheads="1"/>
          </p:cNvSpPr>
          <p:nvPr/>
        </p:nvSpPr>
        <p:spPr bwMode="auto">
          <a:xfrm>
            <a:off x="7780338" y="3738563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reeform 190"/>
          <p:cNvSpPr>
            <a:spLocks/>
          </p:cNvSpPr>
          <p:nvPr/>
        </p:nvSpPr>
        <p:spPr bwMode="auto">
          <a:xfrm>
            <a:off x="7886700" y="3941763"/>
            <a:ext cx="9525" cy="9525"/>
          </a:xfrm>
          <a:custGeom>
            <a:avLst/>
            <a:gdLst>
              <a:gd name="T0" fmla="*/ 0 w 19"/>
              <a:gd name="T1" fmla="*/ 2147483647 h 18"/>
              <a:gd name="T2" fmla="*/ 2147483647 w 19"/>
              <a:gd name="T3" fmla="*/ 0 h 18"/>
              <a:gd name="T4" fmla="*/ 2147483647 w 19"/>
              <a:gd name="T5" fmla="*/ 2147483647 h 18"/>
              <a:gd name="T6" fmla="*/ 0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" name="Rectangle 194"/>
          <p:cNvSpPr>
            <a:spLocks noChangeArrowheads="1"/>
          </p:cNvSpPr>
          <p:nvPr/>
        </p:nvSpPr>
        <p:spPr bwMode="auto">
          <a:xfrm>
            <a:off x="7913688" y="3911600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10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9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Symbol" pitchFamily="18" charset="2"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02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8E84-9948-4C36-B9EB-3DD751966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80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4BD7-4544-4027-8FE0-68F1B0356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66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4024-20CD-4809-B3C6-40465F27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40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8DC-984B-48CD-8CA5-B95ED84C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5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E2A1-A71B-4244-A71D-BC4CEDC44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893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002B-7B01-4EFF-96B8-02E8A91D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7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70AB-8823-47CF-87D3-1D69DFE96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288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C187-D934-41D3-A6E0-016ACCF5A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020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D0D6-32F0-4AB6-9F85-382454368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37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639C-275C-4A5E-800A-C76D78AC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08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9" descr="Background"/>
          <p:cNvPicPr>
            <a:picLocks noChangeAspect="1" noChangeArrowheads="1"/>
          </p:cNvPicPr>
          <p:nvPr/>
        </p:nvPicPr>
        <p:blipFill>
          <a:blip r:embed="rId13">
            <a:lum bright="7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2"/>
          <p:cNvSpPr>
            <a:spLocks noChangeShapeType="1"/>
          </p:cNvSpPr>
          <p:nvPr/>
        </p:nvSpPr>
        <p:spPr bwMode="auto">
          <a:xfrm>
            <a:off x="146050" y="747713"/>
            <a:ext cx="880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hr-HR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1200" y="6348413"/>
            <a:ext cx="1254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Frutiger 55 Roman"/>
                <a:ea typeface="+mn-ea"/>
              </a:defRPr>
            </a:lvl1pPr>
          </a:lstStyle>
          <a:p>
            <a:pPr>
              <a:defRPr/>
            </a:pPr>
            <a:fld id="{88F035AD-C59D-4CF1-A902-6BE07F43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-1701800" y="1408113"/>
            <a:ext cx="1393825" cy="441325"/>
          </a:xfrm>
          <a:prstGeom prst="rect">
            <a:avLst/>
          </a:prstGeom>
          <a:solidFill>
            <a:srgbClr val="B242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2" name="Rectangle 26"/>
          <p:cNvSpPr>
            <a:spLocks noChangeArrowheads="1"/>
          </p:cNvSpPr>
          <p:nvPr/>
        </p:nvSpPr>
        <p:spPr bwMode="auto">
          <a:xfrm>
            <a:off x="-1701800" y="2778125"/>
            <a:ext cx="1393825" cy="4413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-1701800" y="3346450"/>
            <a:ext cx="1393825" cy="441325"/>
          </a:xfrm>
          <a:prstGeom prst="rect">
            <a:avLst/>
          </a:prstGeom>
          <a:solidFill>
            <a:srgbClr val="75AA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-1701800" y="3943350"/>
            <a:ext cx="1393825" cy="441325"/>
          </a:xfrm>
          <a:prstGeom prst="rect">
            <a:avLst/>
          </a:prstGeom>
          <a:solidFill>
            <a:srgbClr val="91DA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5" name="Rectangle 31"/>
          <p:cNvSpPr>
            <a:spLocks noChangeArrowheads="1"/>
          </p:cNvSpPr>
          <p:nvPr/>
        </p:nvSpPr>
        <p:spPr bwMode="auto">
          <a:xfrm>
            <a:off x="-1701800" y="2070100"/>
            <a:ext cx="1393825" cy="441325"/>
          </a:xfrm>
          <a:prstGeom prst="rect">
            <a:avLst/>
          </a:prstGeom>
          <a:solidFill>
            <a:srgbClr val="CB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-1701800" y="293688"/>
            <a:ext cx="1393825" cy="441325"/>
          </a:xfrm>
          <a:prstGeom prst="rect">
            <a:avLst/>
          </a:prstGeom>
          <a:solidFill>
            <a:srgbClr val="6A00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7" name="Rectangle 33"/>
          <p:cNvSpPr>
            <a:spLocks noChangeArrowheads="1"/>
          </p:cNvSpPr>
          <p:nvPr/>
        </p:nvSpPr>
        <p:spPr bwMode="auto">
          <a:xfrm>
            <a:off x="-1716088" y="814388"/>
            <a:ext cx="14097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FFFFFF"/>
              </a:solidFill>
              <a:latin typeface="Frutiger 55 Roman"/>
            </a:endParaRPr>
          </a:p>
        </p:txBody>
      </p: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-1701800" y="4668838"/>
            <a:ext cx="1393825" cy="441325"/>
          </a:xfrm>
          <a:prstGeom prst="rect">
            <a:avLst/>
          </a:prstGeom>
          <a:solidFill>
            <a:srgbClr val="FBF1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39" name="Rectangle 35"/>
          <p:cNvSpPr>
            <a:spLocks noChangeArrowheads="1"/>
          </p:cNvSpPr>
          <p:nvPr/>
        </p:nvSpPr>
        <p:spPr bwMode="auto">
          <a:xfrm>
            <a:off x="-1701800" y="5346700"/>
            <a:ext cx="1393825" cy="441325"/>
          </a:xfrm>
          <a:prstGeom prst="rect">
            <a:avLst/>
          </a:prstGeom>
          <a:solidFill>
            <a:srgbClr val="B7F8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hr-HR" sz="240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3783FF"/>
        </a:buClr>
        <a:buSzPct val="123000"/>
        <a:buFont typeface="Symbol" pitchFamily="18" charset="2"/>
        <a:buChar char="¨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azvoj.gov.hr/UserDocsImages/O%20ministarstvu/Regionalni%20razvoj/Smjernice%20za%20izradu%20%C5%BEupanijskih%20razvojnih%20strategija,%20pra%C4%87enje%20i%20vrednovanje%20njihove%20provedbe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684213" y="1988840"/>
            <a:ext cx="7488187" cy="2448272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hr-HR" sz="4800" b="0" dirty="0" smtClean="0">
                <a:latin typeface="Arial" pitchFamily="34" charset="0"/>
                <a:cs typeface="Arial" pitchFamily="34" charset="0"/>
              </a:rPr>
              <a:t>Strateško planiranje i proračun u lokalnoj samoupravi  </a:t>
            </a:r>
          </a:p>
        </p:txBody>
      </p:sp>
      <p:sp>
        <p:nvSpPr>
          <p:cNvPr id="3075" name="Subtitle 2"/>
          <p:cNvSpPr txBox="1">
            <a:spLocks/>
          </p:cNvSpPr>
          <p:nvPr/>
        </p:nvSpPr>
        <p:spPr bwMode="auto">
          <a:xfrm>
            <a:off x="1403648" y="5732463"/>
            <a:ext cx="612068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400" dirty="0" smtClean="0">
                <a:cs typeface="Arial" pitchFamily="34" charset="0"/>
              </a:rPr>
              <a:t>Nevenka Brkić, Ministarstvo </a:t>
            </a:r>
            <a:r>
              <a:rPr lang="hr-HR" sz="2400" dirty="0">
                <a:cs typeface="Arial" pitchFamily="34" charset="0"/>
              </a:rPr>
              <a:t>financija</a:t>
            </a:r>
          </a:p>
          <a:p>
            <a:pPr algn="ctr" eaLnBrk="1" hangingPunct="1">
              <a:buClr>
                <a:srgbClr val="3783FF"/>
              </a:buClr>
              <a:buSzPct val="123000"/>
              <a:buFont typeface="Symbol" pitchFamily="18" charset="2"/>
              <a:buNone/>
            </a:pPr>
            <a:r>
              <a:rPr lang="hr-HR" sz="2000" dirty="0" smtClean="0">
                <a:cs typeface="Arial" pitchFamily="34" charset="0"/>
              </a:rPr>
              <a:t>Rabac, srpanj 2016.</a:t>
            </a:r>
            <a:endParaRPr lang="hr-HR" sz="1400" dirty="0"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Smjernice ekonomske i fiskalne politike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0D97C-B8BE-422A-BBF8-544DCF7EFA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950" y="908050"/>
            <a:ext cx="8785225" cy="561729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Smjernice sadrže: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nn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ciljeve </a:t>
            </a:r>
            <a:r>
              <a:rPr lang="nn-NO" sz="2400" dirty="0">
                <a:latin typeface="Arial" panose="020B0604020202020204" pitchFamily="34" charset="0"/>
                <a:cs typeface="Arial" panose="020B0604020202020204" pitchFamily="34" charset="0"/>
              </a:rPr>
              <a:t>ekonomske politike za trogodišnje razdoblje </a:t>
            </a:r>
            <a:r>
              <a:rPr lang="nn-NO" sz="2400" b="1" dirty="0">
                <a:latin typeface="Arial" panose="020B0604020202020204" pitchFamily="34" charset="0"/>
                <a:cs typeface="Arial" panose="020B0604020202020204" pitchFamily="34" charset="0"/>
              </a:rPr>
              <a:t>u skladu </a:t>
            </a:r>
            <a:r>
              <a:rPr lang="nn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nacionalnim programom reformi i programom konvergencije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hr-HR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posebnih preporuka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Vijeća Europe za RH </a:t>
            </a:r>
            <a:r>
              <a:rPr lang="hr-HR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(mjere ekonomske politike koje RH kao članica EU treba poduzeti s ciljem održivog gospodarskog rasta)</a:t>
            </a:r>
            <a:endParaRPr lang="nn-NO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makroekonomski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 fiskalni okvir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RH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 mogućim izmijenjenim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okolnostima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odnosu na one definirane u programu konvergencije 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visinu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financijskog plana po razdjelima organizacijske klasifikacije koja sadrži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visinu financijskog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plana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za prethodnu proračunsku godinu i tekuću proračunsku godinu, te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visinu financijskog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plana za sljedeću proračunsku godinu i za sljedeće dvije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Upute za izradu proračuna JLP(R)S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29A98-1F98-4CC3-BBDF-AE080C194A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980728"/>
            <a:ext cx="8064500" cy="561662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Upravno tijelo za financije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nakon primitka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puta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Ministarstva financija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izrađuje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pute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izradu proračuna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JLP(R)S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dostavlja ih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Proračunskim</a:t>
            </a:r>
            <a:r>
              <a:rPr lang="hr-H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(upravni odjeli i korisnici za koje su oni nadležni)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i izvanproračunskim korisnicima proračuna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JLP(R)S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1">
              <a:spcBef>
                <a:spcPts val="1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Upute sadrže: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(Članak 27. ZOP) 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nn-NO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temeljna ekonomska ishodišta i pretpostavke za izradu prijedloga proračuna </a:t>
            </a:r>
            <a:r>
              <a:rPr lang="hr-H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JLP(R)S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 planiranih politika </a:t>
            </a:r>
            <a:r>
              <a:rPr lang="hr-H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JLP(R)S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procjenu prihoda i rashoda te primitaka i izdataka proračuna JLP(R)S u sljedeće tri godine</a:t>
            </a:r>
          </a:p>
          <a:p>
            <a:pPr marL="342000"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Upute za izradu proračuna JLP(R)S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CA1D0-39C2-4F79-AB19-DA3724B88AA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950" y="981074"/>
            <a:ext cx="8712200" cy="55442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Osim navedenoga Upute sadrže: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visinu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financijskog plana po proračunskim korisnicima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koja sadrži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visinu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financijskog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plana za prethodnu proračunsku godinu i tekuću proračunsku godinu, te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visinu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financijskog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plana za sljedeću proračunsku godinu i za sljedeće dvije godine, raspoređen na:</a:t>
            </a: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vi-V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visinu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sredstava potrebnih </a:t>
            </a:r>
            <a:r>
              <a:rPr lang="vi-V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provedbu postojećih programa,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odnosno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aktivnosti, koje proizlaze iz trenutno važećih propisa, i</a:t>
            </a:r>
          </a:p>
          <a:p>
            <a:pPr lvl="2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vi-V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visinu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sredstava potrebnih </a:t>
            </a:r>
            <a:r>
              <a:rPr lang="vi-V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uvođenje i provedbu novih ili promjenu</a:t>
            </a:r>
            <a:r>
              <a:rPr lang="hr-H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postojećih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programa, odnosno aktivnosti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 pripreme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terminski plan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 izradu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roračuna i prijedloga financijskih planova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proračunskih i izvanproračunskih korisnika proračuna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JLP(R)S</a:t>
            </a:r>
          </a:p>
          <a:p>
            <a:pPr marL="457200" lvl="1" indent="0">
              <a:spcBef>
                <a:spcPts val="600"/>
              </a:spcBef>
              <a:buClr>
                <a:srgbClr val="0070C0"/>
              </a:buClr>
              <a:buSzPct val="100000"/>
              <a:buFontTx/>
              <a:buNone/>
              <a:defRPr/>
            </a:pP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Izrada proračuna i financijskog plana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196975"/>
            <a:ext cx="7993063" cy="5111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Zakonom o proračunu propisana je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izrada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proračuna i financijskog plana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proračunskih i izvanproračunskih korisnika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JLP(R)S (strateški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planovi, program konvergencije, usvajanje smjernica)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postupak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donošenja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proračuna te rokovi za donošenje istih</a:t>
            </a:r>
          </a:p>
          <a:p>
            <a:pPr lvl="1"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izrada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proračuna i financijskog plana proračunskih i izvanproračunskih korisnika JLP(R)S </a:t>
            </a:r>
            <a:r>
              <a:rPr lang="hr-H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temelji se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na procjeni gospodarskog razvoja i makroekonomskih pokazatelja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koje Sabor, Vlada i Ministarstvo financija određuju propisima i drugim aktima u skladu sa svojim djelokrugom i nadležnostima</a:t>
            </a:r>
            <a:endParaRPr lang="hr-HR" sz="2800" b="1" dirty="0" smtClean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999A-F2D6-4D31-807C-79D4B06616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2" y="1196752"/>
            <a:ext cx="7993261" cy="532859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Upravno </a:t>
            </a:r>
            <a:r>
              <a:rPr lang="hr-HR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tijelo za </a:t>
            </a:r>
            <a:r>
              <a:rPr lang="hr-HR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financije izrađuje nacrt proračuna i projekcije te ih dostavlja čelniku, a čelnik predstavničkom tijelu na donošenje </a:t>
            </a:r>
            <a:endParaRPr lang="hr-H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Članak 37. stavak 3. ZOP-a propisuje sljedeće: </a:t>
            </a:r>
          </a:p>
          <a:p>
            <a:pPr marL="0" indent="0">
              <a:spcBef>
                <a:spcPts val="600"/>
              </a:spcBef>
              <a:buSzPct val="100000"/>
              <a:buFont typeface="Symbol" pitchFamily="18" charset="2"/>
              <a:buNone/>
              <a:defRPr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tijekom rasprave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o predloženom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državnom proračunu između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ministra financija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proračunskog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korisnika,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odnosno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ministara odgovornih za pojedine proračunske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korisnike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dođe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do neslaganja,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 financija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izrađuje izvještaj za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predsjednika Vlade,</a:t>
            </a: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koji o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tome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donosi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konačnu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odluku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Isti članak stavak 5. ZOP-a propisuje da: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Symbol" pitchFamily="18" charset="2"/>
              <a:buNone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„Odredbe </a:t>
            </a:r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stavka 3. ovoga članka na odgovarajući se način odnose na jedinice lokalne </a:t>
            </a:r>
            <a:r>
              <a:rPr lang="hr-H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područne </a:t>
            </a:r>
            <a:r>
              <a:rPr lang="hr-H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(regionalne) samouprave</a:t>
            </a:r>
            <a:r>
              <a:rPr lang="hr-H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F21E1-EF51-43AC-9ECB-72684E9CA78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85225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Neslaganja kod donošenja proračuna </a:t>
            </a:r>
            <a:endParaRPr lang="hr-HR" sz="3200" b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2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560" y="980729"/>
            <a:ext cx="7992690" cy="5472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Rasprava o proračunu - 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Članak 38. ZOP-a propisuje: </a:t>
            </a:r>
          </a:p>
          <a:p>
            <a:pPr marL="0" indent="0">
              <a:spcBef>
                <a:spcPts val="600"/>
              </a:spcBef>
              <a:buFont typeface="Symbol" pitchFamily="18" charset="2"/>
              <a:buNone/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„(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1) Sve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izmjene i dopune koje Sabor prihvati putem </a:t>
            </a:r>
            <a:r>
              <a:rPr lang="hr-H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amandmana</a:t>
            </a:r>
            <a:r>
              <a:rPr lang="hr-H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 predloženi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državni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projekcije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ne smiju prijeći </a:t>
            </a: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utvrđenu svotu dopuštenog manjka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državnog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projekcija.</a:t>
            </a:r>
          </a:p>
          <a:p>
            <a:pPr marL="0" indent="0">
              <a:spcBef>
                <a:spcPts val="600"/>
              </a:spcBef>
              <a:buFont typeface="Symbol" pitchFamily="18" charset="2"/>
              <a:buNone/>
              <a:defRPr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U tijeku rasprave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 prijedlogu državnog proračuna i projekcija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podneseni se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amandmani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kojima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predlaže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</a:t>
            </a:r>
            <a:r>
              <a:rPr lang="vi-V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proračunskih rashoda i izdataka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iznad iznosa </a:t>
            </a:r>
            <a:r>
              <a:rPr lang="vi-V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utvrđenih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prijedlogom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državnog proračuna i projekcija mogu prihvatiti pod uvjetom da se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istodobno predloži </a:t>
            </a:r>
            <a:r>
              <a:rPr lang="hr-H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drugih rashoda i izdataka u posebnom dijelu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proračuna. </a:t>
            </a:r>
          </a:p>
          <a:p>
            <a:pPr marL="0" indent="0">
              <a:spcBef>
                <a:spcPts val="600"/>
              </a:spcBef>
              <a:buFont typeface="Symbol" pitchFamily="18" charset="2"/>
              <a:buNone/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Prijedlozi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iz stavka 2. ovoga članka </a:t>
            </a:r>
            <a:r>
              <a:rPr lang="hr-HR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smiju biti na teret proračunske zalihe, na teret dodatnog zaduživanja ili već ranije preuzetih obveza.</a:t>
            </a:r>
          </a:p>
          <a:p>
            <a:pPr marL="0" indent="0">
              <a:spcBef>
                <a:spcPts val="600"/>
              </a:spcBef>
              <a:buFont typeface="Symbol" pitchFamily="18" charset="2"/>
              <a:buNone/>
              <a:defRPr/>
            </a:pPr>
            <a:r>
              <a:rPr lang="hr-H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Odredbe ovoga članka na odgovarajući se način odnose na jedinice lokalne i područne (regionalne) samouprave.”</a:t>
            </a:r>
          </a:p>
          <a:p>
            <a:pPr marL="0" indent="0">
              <a:spcBef>
                <a:spcPts val="600"/>
              </a:spcBef>
              <a:buFont typeface="Symbol" pitchFamily="18" charset="2"/>
              <a:buNone/>
              <a:defRPr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A4D42-ECDE-4939-8B53-A4BCC15C598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85225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Rasprava o proračunu </a:t>
            </a:r>
            <a:endParaRPr lang="hr-HR" sz="3200" b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584" y="1556792"/>
            <a:ext cx="7776864" cy="47521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Rasprava o proračunu 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Članak 69. stavak 3.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Zakon o lokalnoj i područnoj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(regionaln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oj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) samouprav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propisuje: </a:t>
            </a:r>
          </a:p>
          <a:p>
            <a:pPr marL="0" indent="0">
              <a:spcBef>
                <a:spcPts val="1200"/>
              </a:spcBef>
              <a:buFont typeface="Symbol" pitchFamily="18" charset="2"/>
              <a:buNone/>
              <a:defRPr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„(3)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Općinski načelnik, gradonačelnik, odnosno župan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kao jedini ovlašteni predlagatelj predlaže predstavničkom tijelu donošenje proračuna.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Podneseni prijedlog proračuna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općinski načelnik, gradonačelnik, odnosno župan </a:t>
            </a:r>
            <a:r>
              <a:rPr lang="hr-HR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 povući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nakon glasovanja o amandmanima, a prije glasovanja o proračunu u cjelini.”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16B48-CD8E-4E79-B992-0B5CCC97623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7" y="188640"/>
            <a:ext cx="8424937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Amandmani i povlačenje proračuna s rasprave </a:t>
            </a:r>
            <a:r>
              <a:rPr lang="hr-HR" sz="3200" b="0" dirty="0">
                <a:latin typeface="Arial" pitchFamily="34" charset="0"/>
                <a:cs typeface="Arial" pitchFamily="34" charset="0"/>
              </a:rPr>
              <a:t>o proračunu </a:t>
            </a:r>
            <a:endParaRPr lang="hr-HR" sz="3200" b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4213" y="1124744"/>
            <a:ext cx="7632700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Važno je istaći sljedeće:</a:t>
            </a: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da se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izmjene i dopune proračuna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provode po postupku za donošenje proračuna i projekcija </a:t>
            </a: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Manjak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utvrđen proračunom za iduću proračunsku godinu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ne smije biti veći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od manjka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utvrđenog projekcijom koju je predstavničko tijelo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JLP(R)S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donijelo prethodne godine za tu proračunsku godinu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(članak 39.a ZOP-a, stupa na snagu 1. siječnja 2016.)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B8763A-9B47-4268-A0D1-BA84B0FC6D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8856984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Donošenje izmjena i dopuna proračuna </a:t>
            </a:r>
            <a:endParaRPr lang="hr-HR" sz="3200" b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Sadržaj proračuna i financijskog plana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AB84C-72F5-4807-A51F-D198A673EA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0825" y="1052513"/>
            <a:ext cx="8497888" cy="532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Proračun JLP(R)S se sastoji od: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800" b="1" dirty="0">
                <a:latin typeface="Arial" pitchFamily="34" charset="0"/>
                <a:cs typeface="Arial" pitchFamily="34" charset="0"/>
              </a:rPr>
              <a:t>O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pćeg dijela proračuna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kojeg čini:</a:t>
            </a:r>
          </a:p>
          <a:p>
            <a:pPr lvl="2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Račun prihoda i rashoda</a:t>
            </a:r>
          </a:p>
          <a:p>
            <a:pPr lvl="2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Račun financiranja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Posebnog dijela proračuna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koji se sastoji od:</a:t>
            </a:r>
          </a:p>
          <a:p>
            <a:pPr marL="1144800" lvl="1" indent="-230400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plana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rashoda i izdataka proračunskih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korisnika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iskazanih po vrstama,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raspoređenih u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programe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koji se sastoje od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aktivnosti i projekata</a:t>
            </a: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Plana razvojnih programa </a:t>
            </a:r>
            <a:r>
              <a:rPr lang="hr-H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 dokument JLP(R)S koji se sastavlja i donosi </a:t>
            </a:r>
            <a:r>
              <a:rPr lang="hr-H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 trogodišnje </a:t>
            </a:r>
            <a:r>
              <a:rPr lang="hr-H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razdoblje, </a:t>
            </a:r>
            <a:r>
              <a:rPr lang="hr-H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sadrži </a:t>
            </a:r>
            <a:r>
              <a:rPr lang="hr-H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ciljeve i prioritete </a:t>
            </a:r>
            <a:r>
              <a:rPr lang="hr-H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razvoja jedinice povezane s </a:t>
            </a:r>
            <a:r>
              <a:rPr lang="hr-H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organizacijskom i programskom klasifikacijom njezina </a:t>
            </a:r>
            <a:r>
              <a:rPr lang="hr-H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proračuna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196752"/>
            <a:ext cx="8209160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JLP(R)S je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dužna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uz proračun donijeti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odluku o izvršavanju proračuna.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Odlukom o izvršenju proračuna JLP(R)S uređuje se: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struktura prihoda i primitaka te rashoda i izdataka proračuna i njegovo izvršavanje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opseg zaduživanja i jamstava JLP(R)S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upravljanje javnim dugom te financijskom i nefinancijskom imovinom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prava i obveze korisnika proračunskih i sredstava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pojedine ovlasti čelnika JLP(R)S za pojedinu godinu 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kazne za neispunjavanje obveza te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druga pitanja u izvršavanju proračuna 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CC42E-B77D-4C1B-8512-4CD1D1B0C0C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Odluka o izvršavanju proračuna </a:t>
            </a:r>
            <a:endParaRPr lang="hr-HR" sz="3200" b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91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Sadržaj prezentacije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052736"/>
            <a:ext cx="7849245" cy="55446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Zakonodavni okvir za donošenje proračuna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Aktivnosti i rokovi koji prethode donošenju proračuna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Strateški planovi, smjernice, upute za izradu proračuna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Postupak donošenja, rasprava i donošenje proračuna i financijskog plana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Proračunske klasifikacije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Plan razvojnih programa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Smjernice za izradu županijskih razvojnih strategija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Strategija regionalnog razvoja Republike Hrvatske 2020+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88640"/>
            <a:ext cx="8064896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>
                <a:latin typeface="Arial" pitchFamily="34" charset="0"/>
                <a:cs typeface="Arial" pitchFamily="34" charset="0"/>
              </a:rPr>
              <a:t>Prijedlog financijskog plana proračunskog korisnika </a:t>
            </a:r>
            <a:endParaRPr lang="hr-HR" sz="3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1B5CF-4F70-4FBF-ACA4-8B7C6FEF868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340768"/>
            <a:ext cx="8064500" cy="52565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ts val="22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osnovi Uputa za izradu prijedloga proračuna JLP(R)S u kojima su navedeni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limiti,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radi se o uputama koje je izradilo upravno tijelo za financije i uputilo ostalim upravnim tijelima, proračunskim i izvanproračunskim korisnicima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JLP(R)S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upravna tijela, proračunski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izvanproračunski korisnici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JLP(R)S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izrađuju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prijedlog financijskog plana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koji sadrži:</a:t>
            </a:r>
          </a:p>
          <a:p>
            <a:pPr marL="741600" lvl="2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prihode i primitke iskazane po vrstama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rashode i izdatke predviđene za trogodišnje razdoblje, razvrstane prema proračunskim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lasifikacijama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obrazloženje prijedloga financijskog plana</a:t>
            </a: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Primjer proračuna (financijskog plana)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72608"/>
              </p:ext>
            </p:extLst>
          </p:nvPr>
        </p:nvGraphicFramePr>
        <p:xfrm>
          <a:off x="539552" y="836715"/>
          <a:ext cx="8352928" cy="5971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6483"/>
                <a:gridCol w="400261"/>
                <a:gridCol w="1656184"/>
              </a:tblGrid>
              <a:tr h="2870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OPĆI DIO PRORAČUNA</a:t>
                      </a:r>
                      <a:endParaRPr lang="hr-HR" sz="1800" b="1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fontAlgn="ctr"/>
                      <a:endParaRPr lang="hr-HR" sz="790" b="0" i="0" u="none" strike="noStrike" baseline="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godina</a:t>
                      </a:r>
                      <a:r>
                        <a:rPr lang="hr-HR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xy, n+1, n+2</a:t>
                      </a:r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RAČUN PRIHODA I RASHODA</a:t>
                      </a:r>
                      <a:endParaRPr lang="hr-HR" sz="1800" b="1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Prihodi poslovanja (Razred 6)</a:t>
                      </a:r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Prihodi od prodaje nefinancijske imovine (Razred 7)</a:t>
                      </a:r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Ukupni prihodi</a:t>
                      </a:r>
                      <a:endParaRPr lang="hr-HR" sz="1800" b="0" i="1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Rashodi poslovanja (Razred 3)</a:t>
                      </a:r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Rashodi za nabavu nefinancijske imovine (Razred 4)</a:t>
                      </a:r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Ukupni rashodi</a:t>
                      </a:r>
                      <a:endParaRPr lang="hr-HR" sz="1800" b="0" i="1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RAZLIKA </a:t>
                      </a:r>
                      <a:r>
                        <a:rPr lang="hr-HR" sz="180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VIŠAK / </a:t>
                      </a:r>
                      <a:r>
                        <a:rPr lang="hr-HR" sz="1800" b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MANJAK </a:t>
                      </a:r>
                      <a:endParaRPr lang="hr-HR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hr-HR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RAČUN FINANCIRANJA </a:t>
                      </a:r>
                      <a:endParaRPr lang="hr-HR" sz="1800" b="1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703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hr-H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Primici od financijske imovine i zaduživanja (Razred 8)</a:t>
                      </a:r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hr-HR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9256" marR="9256" marT="9257" marB="0" anchor="ctr">
                    <a:noFill/>
                  </a:tcPr>
                </a:tc>
              </a:tr>
              <a:tr h="28703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Izdaci za financijsku imovinu i otplate zajmova (Razred 5)</a:t>
                      </a:r>
                      <a:endParaRPr lang="pl-PL" sz="1800" b="0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hr-HR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256" marR="9256" marT="9257" marB="0" anchor="ctr">
                    <a:noFill/>
                  </a:tcPr>
                </a:tc>
              </a:tr>
              <a:tr h="4230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r-HR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NETO </a:t>
                      </a:r>
                      <a:r>
                        <a:rPr lang="hr-HR" sz="1800" b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ZADUŽIVANJE</a:t>
                      </a:r>
                      <a:r>
                        <a:rPr lang="hr-HR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FINANCIRANJE</a:t>
                      </a:r>
                      <a:endParaRPr lang="hr-HR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hr-HR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9256" marR="9256" marT="9257" marB="0" anchor="ctr">
                    <a:noFill/>
                  </a:tcPr>
                </a:tc>
              </a:tr>
              <a:tr h="4373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hr-HR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RASPOLOŽIVA SREDSTVA IZ </a:t>
                      </a:r>
                      <a:r>
                        <a:rPr lang="hr-H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PRETHODNIH GODINA</a:t>
                      </a:r>
                      <a:endParaRPr lang="hr-HR" sz="1800" b="1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64707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VIŠAK</a:t>
                      </a:r>
                      <a:r>
                        <a:rPr lang="hr-HR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MANJAKPRIHODA </a:t>
                      </a:r>
                      <a:r>
                        <a:rPr lang="hr-HR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REZERVIRANJA (Vlastiti izvori, Razred 9)</a:t>
                      </a:r>
                      <a:endParaRPr lang="hr-H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hr-HR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814805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800" b="1" u="none" strike="noStrike" dirty="0" smtClean="0">
                          <a:solidFill>
                            <a:srgbClr val="1EA23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VIŠAK / MANJAK </a:t>
                      </a:r>
                      <a:r>
                        <a:rPr lang="hr-HR" sz="1800" b="1" u="none" strike="noStrike" dirty="0">
                          <a:solidFill>
                            <a:srgbClr val="1EA23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NETO ZADUŽIVANJE/FINANCIRANJE + RASPOLOŽIVA SREDSTVA IZ PRETHODNIH GODINA </a:t>
                      </a:r>
                      <a:r>
                        <a:rPr lang="hr-HR" sz="1800" b="1" u="none" strike="noStrike" dirty="0" smtClean="0">
                          <a:solidFill>
                            <a:srgbClr val="1EA23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</a:t>
                      </a:r>
                      <a:endParaRPr lang="hr-HR" sz="1800" b="1" i="0" u="none" strike="noStrike" dirty="0">
                        <a:solidFill>
                          <a:srgbClr val="1EA2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 smtClean="0">
                          <a:solidFill>
                            <a:srgbClr val="1EA23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r-HR" sz="1800" b="1" i="0" u="none" strike="noStrike" dirty="0">
                        <a:solidFill>
                          <a:srgbClr val="1EA23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6" marR="9256" marT="92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85225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Obrazloženje prijedloga financijskog plana 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B8D095-20C4-4D5F-AF44-6208D8ED5E4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1125538"/>
            <a:ext cx="8280400" cy="5471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ts val="22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Obrazloženje prijedloga financijskog plana sadrži:</a:t>
            </a:r>
          </a:p>
          <a:p>
            <a:pPr marL="741363" lvl="2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sažetak djelokruga rada proračunskog korisnika</a:t>
            </a:r>
          </a:p>
          <a:p>
            <a:pPr marL="741363" lvl="2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obrazložene programe</a:t>
            </a:r>
          </a:p>
          <a:p>
            <a:pPr marL="741363" lvl="2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zakonske i druge podloge na kojima se zasnivaju programi</a:t>
            </a:r>
          </a:p>
          <a:p>
            <a:pPr marL="741363" lvl="2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usklađene ciljeve, strategiju i programe s dokumentima dugoročnog razvoja</a:t>
            </a:r>
          </a:p>
          <a:p>
            <a:pPr marL="741363" lvl="2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ishodište i pokazatelje na kojima se zasnivaju izračuni i ocjene potrebnih sredstava za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provođenje programa</a:t>
            </a:r>
          </a:p>
          <a:p>
            <a:pPr marL="741363" lvl="2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izvještaj o postignutim ciljevima i rezultatima programa temeljenim na pokazateljima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uspješnosti iz nadležnosti proračunskog korisnika u prethodnoj godini</a:t>
            </a:r>
          </a:p>
          <a:p>
            <a:pPr marL="741363" lvl="2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ostala obrazloženja i dokumentaciju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908720"/>
            <a:ext cx="8424936" cy="55446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Proračuni i proračunski korisnici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dužni su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u procesima </a:t>
            </a:r>
            <a:r>
              <a:rPr lang="hr-H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planiranja,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izvršavanja,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računovodstvenog evidentiranja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hr-H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izvještavanja</a:t>
            </a:r>
            <a:r>
              <a:rPr lang="hr-H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iskazivati prihode i primitke te rashode i izdatke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prema proračunskim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klasifikacijama,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izvanproračunski korisnici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su dužni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samo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procesima </a:t>
            </a:r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izvještavanja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iskazivati prihode i primitke te rashode i izdatke prema proračunskim klasifikacijama</a:t>
            </a:r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Proračunske klasifikacije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organizacijska</a:t>
            </a:r>
          </a:p>
          <a:p>
            <a:pPr lvl="1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programska</a:t>
            </a:r>
          </a:p>
          <a:p>
            <a:pPr lvl="1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funkcijska</a:t>
            </a:r>
          </a:p>
          <a:p>
            <a:pPr lvl="1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ekonomska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lokacijska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klasifikacija te 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izvori financiranja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endParaRPr lang="hr-H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O proračunskim klasifikacijama</a:t>
            </a:r>
            <a:endParaRPr lang="hr-HR" sz="3200" b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08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560" y="1052736"/>
            <a:ext cx="8136904" cy="55446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Glava 00205: UPRAVNI ODJEL ZA ODGOJ I OBRAZOVANJE</a:t>
            </a:r>
          </a:p>
          <a:p>
            <a:pPr marL="342000" lvl="1">
              <a:spcBef>
                <a:spcPts val="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Funkcijska klasifikacija: 09 – Obrazovanje </a:t>
            </a:r>
            <a:endParaRPr lang="hr-HR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1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1005 Program: Osnovno obrazovanje</a:t>
            </a:r>
            <a:endParaRPr lang="hr-HR" sz="2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spcBef>
                <a:spcPts val="0"/>
              </a:spcBef>
              <a:buClr>
                <a:srgbClr val="3783FF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</a:t>
            </a: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(RPK): Osnovna škola 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Gajnice</a:t>
            </a:r>
            <a:endParaRPr lang="hr-H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5" indent="-342900">
              <a:spcBef>
                <a:spcPts val="0"/>
              </a:spcBef>
              <a:buClr>
                <a:srgbClr val="3783FF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A100011 </a:t>
            </a:r>
            <a:r>
              <a:rPr lang="hr-H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Redovna </a:t>
            </a:r>
            <a:r>
              <a:rPr lang="hr-H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djelatnost</a:t>
            </a:r>
            <a:endParaRPr lang="hr-H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Materijalni rashodi</a:t>
            </a: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322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Rashodi za materijal i energiju</a:t>
            </a: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 marL="1257300" lvl="5" indent="-342900">
              <a:spcBef>
                <a:spcPts val="600"/>
              </a:spcBef>
              <a:buClr>
                <a:srgbClr val="3783FF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T100012 Međuškolsko natjecanje</a:t>
            </a:r>
            <a:endParaRPr lang="hr-H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Materijalni rashodi </a:t>
            </a:r>
            <a:endParaRPr lang="hr-H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323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Rashodi za usluge</a:t>
            </a: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 marL="742950" lvl="2" indent="-342900">
              <a:spcBef>
                <a:spcPts val="600"/>
              </a:spcBef>
              <a:buClr>
                <a:srgbClr val="3783FF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(RPK): Osnovna škola </a:t>
            </a:r>
            <a:r>
              <a:rPr lang="hr-H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Podsused</a:t>
            </a:r>
            <a:endParaRPr lang="hr-H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5" indent="-342900">
              <a:spcBef>
                <a:spcPts val="0"/>
              </a:spcBef>
              <a:buClr>
                <a:srgbClr val="3783FF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A100013 </a:t>
            </a:r>
            <a:r>
              <a:rPr lang="hr-H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Redovna djelatnost</a:t>
            </a: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 marL="1257300" lvl="5" indent="-342900">
              <a:spcBef>
                <a:spcPts val="600"/>
              </a:spcBef>
              <a:buClr>
                <a:srgbClr val="3783FF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K100014 Izgradnja školske sportske dvorane</a:t>
            </a:r>
            <a:endParaRPr lang="hr-H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Rashodi za nabavu proizvedene dugotrajne imovine</a:t>
            </a: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421 </a:t>
            </a:r>
            <a:r>
              <a:rPr lang="hr-H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Građevinski objekti</a:t>
            </a:r>
          </a:p>
          <a:p>
            <a:pPr marL="1371600" lvl="3" indent="0">
              <a:spcBef>
                <a:spcPts val="0"/>
              </a:spcBef>
              <a:buSzPct val="100000"/>
              <a:buNone/>
            </a:pPr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</a:t>
            </a:r>
            <a:r>
              <a:rPr lang="hr-H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 marL="1371600" lvl="3" indent="0">
              <a:spcBef>
                <a:spcPts val="600"/>
              </a:spcBef>
              <a:buSzPct val="100000"/>
              <a:buNone/>
            </a:pPr>
            <a:endParaRPr lang="hr-H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576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b="0" dirty="0" smtClean="0">
                <a:latin typeface="Arial" pitchFamily="34" charset="0"/>
                <a:cs typeface="Arial" pitchFamily="34" charset="0"/>
              </a:rPr>
              <a:t>Organizacijska, programska, funkcijska i ekonomska klasifikacija</a:t>
            </a:r>
            <a:endParaRPr lang="hr-HR" b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38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Plan razvojnih programa (1)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B32D0-3764-4C4B-87F9-76FB178483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124744"/>
            <a:ext cx="8137525" cy="53998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Ministar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financija, uz suglasnost ministra nadležnog za regionalni razvoj, 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pravilnikom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propisuje 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sadržaj i metodologiju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izrade plana razvojnih programa te 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sustav praćenja provedbe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 razvojnih programa</a:t>
            </a:r>
          </a:p>
          <a:p>
            <a:pPr marL="1200150" lvl="3" indent="-3429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pravilnik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se izrađuje na temelju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smjernica za izradu županijskih razvojnih strategija te praćenje i vrednovanje njihove provedbe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koje su u nadležnosti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ministra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za regionalni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razvoj</a:t>
            </a:r>
          </a:p>
          <a:p>
            <a:pPr marL="1200150" lvl="3" indent="-3429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smjernice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za izradu županijskih razvojnih strategija te praćenje i vrednovanje njihove provedbe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su donesene u rujnu 2015. godine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41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Plan razvojnih </a:t>
            </a:r>
            <a:r>
              <a:rPr lang="hr-HR" sz="3200" b="0" dirty="0">
                <a:latin typeface="Arial" pitchFamily="34" charset="0"/>
                <a:cs typeface="Arial" pitchFamily="34" charset="0"/>
              </a:rPr>
              <a:t>programa </a:t>
            </a:r>
            <a:r>
              <a:rPr lang="hr-HR" sz="3200" b="0" dirty="0" smtClean="0"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C538E-2128-4FC9-B172-F97D2EDB8CD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908720"/>
            <a:ext cx="8137525" cy="5544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Upravna tijela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JLP(R)S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u suradnji s upravnim tijelom za financije,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kao koordinatorom,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na temelju strateških dokumenata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namijenjenih razvoju 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JLP(R)S</a:t>
            </a:r>
            <a:r>
              <a:rPr lang="vi-VN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izrađuju </a:t>
            </a:r>
            <a:r>
              <a:rPr lang="vi-V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</a:t>
            </a:r>
            <a:r>
              <a:rPr lang="hr-H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razvojnih programa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JLP(R)S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za trogodišnje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razdoblje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Upravna tijela JLP(R)S obvezna su </a:t>
            </a:r>
            <a:r>
              <a:rPr lang="hr-H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 izradi plana razvojnih programa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uključiti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proračunske i izvanproračunske korisnike iz svoje nadležnosti</a:t>
            </a:r>
          </a:p>
          <a:p>
            <a:pPr marL="742950" lvl="2" indent="-342900">
              <a:spcBef>
                <a:spcPts val="12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u slučaju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da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JLP(R)S nema drugih strateških dokumenata namijenjenih razvoju, </a:t>
            </a:r>
            <a:r>
              <a:rPr lang="hr-H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 razvojnih programa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strateško-planski dokument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te jedinice</a:t>
            </a:r>
            <a:endParaRPr lang="hr-HR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22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Plan razvojnih </a:t>
            </a:r>
            <a:r>
              <a:rPr lang="hr-HR" sz="3200" b="0" dirty="0">
                <a:latin typeface="Arial" pitchFamily="34" charset="0"/>
                <a:cs typeface="Arial" pitchFamily="34" charset="0"/>
              </a:rPr>
              <a:t>programa </a:t>
            </a:r>
            <a:r>
              <a:rPr lang="hr-HR" sz="3200" b="0" dirty="0" smtClean="0">
                <a:latin typeface="Arial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B32D0-3764-4C4B-87F9-76FB178483C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124744"/>
            <a:ext cx="8424936" cy="53998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Plan razvojnih programa JLP(R)S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treba:</a:t>
            </a:r>
          </a:p>
          <a:p>
            <a:pPr marL="857250" lvl="2" indent="-4572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biti </a:t>
            </a:r>
            <a:r>
              <a:rPr lang="hr-H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povezan s proračunom</a:t>
            </a:r>
          </a:p>
          <a:p>
            <a:pPr marL="857250" lvl="2" indent="-4572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800" b="1" dirty="0">
                <a:latin typeface="Arial" pitchFamily="34" charset="0"/>
                <a:cs typeface="Arial" pitchFamily="34" charset="0"/>
              </a:rPr>
              <a:t>sadržavati </a:t>
            </a:r>
            <a:r>
              <a:rPr lang="hr-H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ciljeve razvoja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prioritete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povezane s </a:t>
            </a:r>
            <a:r>
              <a:rPr lang="hr-H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programskom i organizacijskom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klasifikacijom proračuna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jedinice</a:t>
            </a:r>
          </a:p>
          <a:p>
            <a:pPr marL="857250" lvl="2" indent="-4572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se sastojati od </a:t>
            </a:r>
            <a:r>
              <a:rPr lang="hr-H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mjera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koje obuhvaćaju niz specifičnih aktivnosti pomoću kojih će se utvrđeni ciljevi ostvariti, a njihov redoslijed ukazuje na prioritete razvoja jedinice </a:t>
            </a: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 marL="1314450" lvl="3" indent="-4572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akon 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utvrđenih </a:t>
            </a:r>
            <a:r>
              <a:rPr lang="vi-V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mjera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aktivnosti,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odnosno </a:t>
            </a:r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projekti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planirani u proračunu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jedinice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povezuju </a:t>
            </a:r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 s jednom od utvrđenih </a:t>
            </a:r>
            <a:r>
              <a:rPr lang="vi-V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mjera </a:t>
            </a:r>
            <a:endParaRPr lang="hr-H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00050" lvl="2" indent="0">
              <a:spcBef>
                <a:spcPts val="0"/>
              </a:spcBef>
              <a:buClr>
                <a:srgbClr val="0070C0"/>
              </a:buClr>
              <a:buSzPct val="100000"/>
              <a:buNone/>
              <a:defRPr/>
            </a:pPr>
            <a:endParaRPr lang="hr-HR" sz="2000" dirty="0"/>
          </a:p>
          <a:p>
            <a:pPr marL="857250" lvl="2" indent="-4572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Plan razvojnih </a:t>
            </a:r>
            <a:r>
              <a:rPr lang="hr-HR" sz="3200" b="0" dirty="0">
                <a:latin typeface="Arial" pitchFamily="34" charset="0"/>
                <a:cs typeface="Arial" pitchFamily="34" charset="0"/>
              </a:rPr>
              <a:t>programa </a:t>
            </a:r>
            <a:r>
              <a:rPr lang="hr-HR" sz="3200" b="0" dirty="0" smtClean="0">
                <a:latin typeface="Arial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B32D0-3764-4C4B-87F9-76FB178483C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412776"/>
            <a:ext cx="8137525" cy="51118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ts val="12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itchFamily="34" charset="0"/>
              </a:rPr>
              <a:t>osim navedenoga, planom razvojnih programa JLP(R)S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treba:</a:t>
            </a:r>
          </a:p>
          <a:p>
            <a:pPr marL="857250" lvl="2" indent="-4572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utvrditi </a:t>
            </a:r>
            <a:r>
              <a:rPr lang="hr-H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pokazatelje rezultata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razini aktivnosti,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odnosno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projekata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koji moraju direktno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mjeriti uspješnost provedbe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te aktivnosti, odnosno projekta,</a:t>
            </a:r>
          </a:p>
          <a:p>
            <a:pPr marL="1314450" lvl="3" indent="-457200">
              <a:spcBef>
                <a:spcPts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a za svaki od pokazatelja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rezultata utvrđuje se: </a:t>
            </a:r>
            <a:r>
              <a:rPr lang="hr-H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polazna i ciljane vrijednosti. </a:t>
            </a:r>
            <a:r>
              <a:rPr lang="hr-H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Polazna vrijednost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odnosi se na godinu u kojoj se izrađuje proračun i plan razvojnih programa, dok se </a:t>
            </a:r>
            <a:r>
              <a:rPr lang="hr-H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ciljane vrijednosti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utvrđuju za naredno trogodišnje razdoblje </a:t>
            </a:r>
          </a:p>
          <a:p>
            <a:pPr marL="342900" lvl="1" indent="-342900"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  <a:defRPr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81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Isječak iz plana razvojnih programa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B32D0-3764-4C4B-87F9-76FB178483C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3" y="1052736"/>
            <a:ext cx="865187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80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Zakonska osnova za izradu proračuna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836712"/>
            <a:ext cx="8065269" cy="57606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Zakonom o proračunu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(NN 87/08, 136/12 i 15/15) 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Pravilnik o proračunskim klasifikacijama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NN 26/10 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hr-H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120/13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Pravilnik o proračunskom računovodstvu i Računskom planu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(NN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124/14) 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Upute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Ministarstva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financija za izradu proračuna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Zakon o fiskalnoj odgovornosti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(NN 139/10 i </a:t>
            </a:r>
            <a:r>
              <a:rPr lang="hr-H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19/14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Uredba o sastavljanju i predaji izjave o fiskalnoj odgovornosti i izvještaja o primjeni fiskalnih pravila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(NN 78/11, 106/12, 130/13 i </a:t>
            </a:r>
            <a:r>
              <a:rPr lang="hr-H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19/15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Zakon o lokalnoj i područnoj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(regionaln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oj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) samouprav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(NN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33/01, 60/01, 129/05, 109/07, 125/08, 36/09, 36/09, 150/11, 144/12 i </a:t>
            </a:r>
            <a:r>
              <a:rPr lang="pl-PL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19/13 - pročišćeni tekst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)</a:t>
            </a:r>
            <a:endParaRPr lang="hr-HR" sz="2000" dirty="0" smtClean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885DA-E98B-4056-BBE9-9AB50426C0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1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640"/>
            <a:ext cx="8785225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3200" b="0" dirty="0" smtClean="0">
                <a:latin typeface="Arial" pitchFamily="34" charset="0"/>
                <a:cs typeface="Arial" pitchFamily="34" charset="0"/>
              </a:rPr>
              <a:t>Pokazatelji rezultata u planu razvojnih programa – isječak iz plana</a:t>
            </a:r>
            <a:endParaRPr lang="hr-HR" sz="3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B32D0-3764-4C4B-87F9-76FB178483C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965" y="1484784"/>
            <a:ext cx="784682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57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484784"/>
            <a:ext cx="8352928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Ministarstvo regionalnoga razvoja i fondova Europske unije je u rujnu 2015. godine izradilo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Smjernice za izradu Županijskih razvojnih strategija, praćenje i vrednovanje njihove provedbe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Smjernice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se mogu pronaći na internetskim stranicama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Ministarstva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regionalnoga razvoja i fondova Europske unije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na adresi: </a:t>
            </a:r>
            <a:r>
              <a:rPr lang="hr-HR" sz="2400" u="sng" dirty="0">
                <a:hlinkClick r:id="rId3"/>
              </a:rPr>
              <a:t>https://razvoj.gov.hr/UserDocsImages//O%20ministarstvu/Regionalni%20razvoj//Smjernice%20za%20izradu%20%C5%BEupanijskih%20razvojnih%20strategija,%</a:t>
            </a:r>
            <a:r>
              <a:rPr lang="hr-HR" sz="2400" u="sng" dirty="0" smtClean="0">
                <a:hlinkClick r:id="rId3"/>
              </a:rPr>
              <a:t>20pra%C4%87enje%20i%20vrednovanje%20njihove%20provedbe.pdf</a:t>
            </a:r>
            <a:r>
              <a:rPr lang="hr-HR" sz="2400" dirty="0"/>
              <a:t> </a:t>
            </a:r>
          </a:p>
          <a:p>
            <a:pPr>
              <a:spcBef>
                <a:spcPts val="1800"/>
              </a:spcBef>
              <a:buSzPct val="100000"/>
              <a:buFont typeface="Wingdings" pitchFamily="2" charset="2"/>
              <a:buChar char="v"/>
            </a:pP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8712968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Smjernice za izradu županijskih razvojnih strategija (ŽRP)</a:t>
            </a:r>
          </a:p>
        </p:txBody>
      </p:sp>
    </p:spTree>
    <p:extLst>
      <p:ext uri="{BB962C8B-B14F-4D97-AF65-F5344CB8AC3E}">
        <p14:creationId xmlns:p14="http://schemas.microsoft.com/office/powerpoint/2010/main" val="3264932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908720"/>
            <a:ext cx="8424936" cy="5688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ŽRS je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temeljni strateški planski dokument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JLP(R)S u kojem se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određuju ciljevi i prioriteti razvoja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za područje županije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u svrhu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jačanja njenih razvojnih potencijala, </a:t>
            </a:r>
            <a:r>
              <a:rPr lang="hr-H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 posebnim naglaskom 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hr-H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ulogu velikih gradova i gradova sjedišta županija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u poticanju razvoja te na razvoj slabije razvijenih područja</a:t>
            </a: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ŽRS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treba biti usklađena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trategijom regionalnoga razvoja Republike Hrvatske te prostorno planskom dokumentacijom županije i središnje razine</a:t>
            </a: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ŽRS donosi se za sedmogodišnje razdoblje u skladu s višegodišnjim financijskim okvirom kohezijske politike Europske unije</a:t>
            </a:r>
          </a:p>
          <a:p>
            <a:pPr>
              <a:spcBef>
                <a:spcPts val="12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Dvije ili više JLP(R)S mogu donijeti zajedničku razvojnu strategiju</a:t>
            </a:r>
          </a:p>
          <a:p>
            <a:pPr>
              <a:spcBef>
                <a:spcPts val="1800"/>
              </a:spcBef>
              <a:buSzPct val="100000"/>
              <a:buFont typeface="Wingdings" pitchFamily="2" charset="2"/>
              <a:buChar char="v"/>
            </a:pP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Uloga i sadržaj ŽRS </a:t>
            </a:r>
          </a:p>
        </p:txBody>
      </p:sp>
    </p:spTree>
    <p:extLst>
      <p:ext uri="{BB962C8B-B14F-4D97-AF65-F5344CB8AC3E}">
        <p14:creationId xmlns:p14="http://schemas.microsoft.com/office/powerpoint/2010/main" val="3545918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851812"/>
              </p:ext>
            </p:extLst>
          </p:nvPr>
        </p:nvGraphicFramePr>
        <p:xfrm>
          <a:off x="827584" y="889863"/>
          <a:ext cx="7416824" cy="5635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2640"/>
                <a:gridCol w="1034184"/>
              </a:tblGrid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Sažetak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 </a:t>
                      </a:r>
                      <a:endParaRPr lang="hr-HR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 stanja – sažetak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35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Rezultati provođenja prijašnjih strategija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Prepoznavanje razvojnih potreba i potencijala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Strateški okvir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04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Politika županije prema teritorijalnom i urbanom razvoju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Provedba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Praćenje i vrednovanje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Partnersko vijeće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Horizontalna načela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04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Izvješće o prethodnom vrednovanju ŽRS-a – sažetak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04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Izvješće o provedenoj strateškoj procjeni utjecaja na okoliš – sažetak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2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 </a:t>
                      </a:r>
                      <a:r>
                        <a:rPr lang="hr-H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STRANICA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hr-H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90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Struktura ŽRS s prijedlogom broja stranica</a:t>
            </a:r>
          </a:p>
        </p:txBody>
      </p:sp>
    </p:spTree>
    <p:extLst>
      <p:ext uri="{BB962C8B-B14F-4D97-AF65-F5344CB8AC3E}">
        <p14:creationId xmlns:p14="http://schemas.microsoft.com/office/powerpoint/2010/main" val="3143975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648072"/>
          </a:xfrm>
        </p:spPr>
        <p:txBody>
          <a:bodyPr/>
          <a:lstStyle/>
          <a:p>
            <a:pPr algn="ctr"/>
            <a:r>
              <a:rPr lang="hr-HR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Izrada ŽRS – od analize do strategije</a:t>
            </a:r>
            <a:endParaRPr lang="hr-HR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1656184" cy="2664296"/>
          </a:xfrm>
        </p:spPr>
        <p:txBody>
          <a:bodyPr anchor="ctr" anchorCtr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b="0" dirty="0"/>
              <a:t>Postojeće </a:t>
            </a:r>
            <a:r>
              <a:rPr lang="hr-HR" b="0" dirty="0" smtClean="0"/>
              <a:t>stanje</a:t>
            </a:r>
            <a:endParaRPr lang="hr-HR" b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1002B-7B01-4EFF-96B8-02E8A91D42A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Pravokutnik 9"/>
          <p:cNvSpPr/>
          <p:nvPr/>
        </p:nvSpPr>
        <p:spPr>
          <a:xfrm rot="3284546">
            <a:off x="2411760" y="6141908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val="4034995663"/>
              </p:ext>
            </p:extLst>
          </p:nvPr>
        </p:nvGraphicFramePr>
        <p:xfrm>
          <a:off x="6948264" y="1124744"/>
          <a:ext cx="153669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jagram 12"/>
          <p:cNvGraphicFramePr/>
          <p:nvPr>
            <p:extLst>
              <p:ext uri="{D42A27DB-BD31-4B8C-83A1-F6EECF244321}">
                <p14:modId xmlns:p14="http://schemas.microsoft.com/office/powerpoint/2010/main" val="143763331"/>
              </p:ext>
            </p:extLst>
          </p:nvPr>
        </p:nvGraphicFramePr>
        <p:xfrm>
          <a:off x="2051720" y="1124744"/>
          <a:ext cx="48245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323528" y="4077072"/>
            <a:ext cx="1728192" cy="2033478"/>
          </a:xfrm>
        </p:spPr>
        <p:txBody>
          <a:bodyPr anchor="ctr" anchorCtr="0"/>
          <a:lstStyle/>
          <a:p>
            <a:pPr>
              <a:spcBef>
                <a:spcPts val="0"/>
              </a:spcBef>
            </a:pPr>
            <a:r>
              <a:rPr lang="hr-HR" b="0" dirty="0" smtClean="0"/>
              <a:t>Županijska razvojna strategija</a:t>
            </a:r>
          </a:p>
          <a:p>
            <a:pPr>
              <a:spcBef>
                <a:spcPts val="0"/>
              </a:spcBef>
            </a:pPr>
            <a:r>
              <a:rPr lang="hr-HR" b="0" dirty="0" smtClean="0"/>
              <a:t>(ŽRP)</a:t>
            </a:r>
            <a:endParaRPr lang="hr-HR" b="0" dirty="0"/>
          </a:p>
        </p:txBody>
      </p:sp>
      <p:graphicFrame>
        <p:nvGraphicFramePr>
          <p:cNvPr id="16" name="Dijagram 15"/>
          <p:cNvGraphicFramePr/>
          <p:nvPr>
            <p:extLst>
              <p:ext uri="{D42A27DB-BD31-4B8C-83A1-F6EECF244321}">
                <p14:modId xmlns:p14="http://schemas.microsoft.com/office/powerpoint/2010/main" val="239088252"/>
              </p:ext>
            </p:extLst>
          </p:nvPr>
        </p:nvGraphicFramePr>
        <p:xfrm>
          <a:off x="2051720" y="4070424"/>
          <a:ext cx="4824536" cy="202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346528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>
                <a:latin typeface="Arial" pitchFamily="34" charset="0"/>
                <a:cs typeface="Arial" pitchFamily="34" charset="0"/>
              </a:rPr>
              <a:t>Povezanost ciljeva s pokazateljima učinka</a:t>
            </a:r>
            <a:endParaRPr lang="hr-HR" sz="3200" b="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492043"/>
              </p:ext>
            </p:extLst>
          </p:nvPr>
        </p:nvGraphicFramePr>
        <p:xfrm>
          <a:off x="611188" y="1052736"/>
          <a:ext cx="813752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153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n-NO" sz="3200" b="0" dirty="0">
                <a:latin typeface="Arial" pitchFamily="34" charset="0"/>
                <a:cs typeface="Arial" pitchFamily="34" charset="0"/>
              </a:rPr>
              <a:t>Hijerarhija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ciljeva</a:t>
            </a:r>
            <a:r>
              <a:rPr lang="hr-HR" sz="3200" b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n-NO" sz="3200" b="0" dirty="0">
                <a:latin typeface="Arial" pitchFamily="34" charset="0"/>
                <a:cs typeface="Arial" pitchFamily="34" charset="0"/>
              </a:rPr>
              <a:t>prioriteta i mjera</a:t>
            </a:r>
            <a:endParaRPr lang="hr-HR" sz="3200" b="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478813249"/>
              </p:ext>
            </p:extLst>
          </p:nvPr>
        </p:nvGraphicFramePr>
        <p:xfrm>
          <a:off x="971600" y="1412776"/>
          <a:ext cx="7272808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974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340768"/>
            <a:ext cx="7560840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Akcijski plan 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Kroz Akcijski plan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potrebno je povezati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prioritete i mjere, razraditi provedbu mjera te ih povezati sa strateškim ciljevima politike regionalnoga razvoja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Akcijski plan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je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alat za razvojno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upravljanje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jer je podloga za sustavnu kontrolu i nadzor provedbe</a:t>
            </a:r>
          </a:p>
          <a:p>
            <a:pPr>
              <a:spcBef>
                <a:spcPts val="1800"/>
              </a:spcBef>
              <a:buSzPct val="100000"/>
              <a:buFont typeface="Wingdings" panose="05000000000000000000" pitchFamily="2" charset="2"/>
              <a:buChar char="v"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Komunikacijska strategija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Komunikacijska strategija sadrži ciljeve, mjere, aktivnosti, nositelje, ciljne skupine i vremenski raspored, a može imati i akcijski plan</a:t>
            </a: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640"/>
            <a:ext cx="8713787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Posebni provedbeni dokumenti ŽRS</a:t>
            </a:r>
          </a:p>
        </p:txBody>
      </p:sp>
    </p:spTree>
    <p:extLst>
      <p:ext uri="{BB962C8B-B14F-4D97-AF65-F5344CB8AC3E}">
        <p14:creationId xmlns:p14="http://schemas.microsoft.com/office/powerpoint/2010/main" val="667924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560" y="1700808"/>
            <a:ext cx="7992888" cy="4248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Strategija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regionalnog razvoja Republike Hrvatske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2020+ je u pripremi</a:t>
            </a: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Strategijom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regionalnog razvoja Republike Hrvatske 2020. +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predviđena: 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su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tri strateška cilja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svaki od tri predložena strateška cilja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ima po tri prioriteta,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a prioriteti se ostvaruju kroz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niz mjera      </a:t>
            </a:r>
          </a:p>
          <a:p>
            <a:pPr>
              <a:spcBef>
                <a:spcPts val="600"/>
              </a:spcBef>
              <a:buSzPct val="100000"/>
              <a:buFont typeface="Wingdings" pitchFamily="2" charset="2"/>
              <a:buChar char="v"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hr-H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640"/>
            <a:ext cx="8713787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Strategija </a:t>
            </a:r>
            <a:r>
              <a:rPr lang="hr-HR" sz="3200" b="0" dirty="0">
                <a:latin typeface="Arial" pitchFamily="34" charset="0"/>
                <a:cs typeface="Arial" pitchFamily="34" charset="0"/>
              </a:rPr>
              <a:t>regionalnog razvoja Republike Hrvatske </a:t>
            </a:r>
            <a:r>
              <a:rPr lang="hr-HR" sz="3200" b="0" dirty="0" smtClean="0">
                <a:latin typeface="Arial" pitchFamily="34" charset="0"/>
                <a:cs typeface="Arial" pitchFamily="34" charset="0"/>
              </a:rPr>
              <a:t>2020+ </a:t>
            </a:r>
          </a:p>
        </p:txBody>
      </p:sp>
    </p:spTree>
    <p:extLst>
      <p:ext uri="{BB962C8B-B14F-4D97-AF65-F5344CB8AC3E}">
        <p14:creationId xmlns:p14="http://schemas.microsoft.com/office/powerpoint/2010/main" val="2679528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Prijedlog </a:t>
            </a:r>
            <a:r>
              <a:rPr lang="nn-NO" sz="3200" b="0" dirty="0">
                <a:latin typeface="Arial" pitchFamily="34" charset="0"/>
                <a:cs typeface="Arial" pitchFamily="34" charset="0"/>
              </a:rPr>
              <a:t>strateških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ciljeva, </a:t>
            </a:r>
            <a:r>
              <a:rPr lang="nn-NO" sz="3200" b="0" dirty="0">
                <a:latin typeface="Arial" pitchFamily="34" charset="0"/>
                <a:cs typeface="Arial" pitchFamily="34" charset="0"/>
              </a:rPr>
              <a:t>prioriteta i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mjera</a:t>
            </a:r>
            <a:endParaRPr lang="hr-HR" sz="32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5" y="980728"/>
            <a:ext cx="8923511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131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Što je proračun?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F856D-E8F1-4803-9CBC-2083A2866A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980728"/>
            <a:ext cx="8208714" cy="561662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SzPct val="100000"/>
              <a:buFont typeface="Wingdings" pitchFamily="2" charset="2"/>
              <a:buChar char="v"/>
              <a:defRPr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Zakonom o proračunu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definiran je pojam </a:t>
            </a:r>
            <a:r>
              <a:rPr lang="hr-HR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proračuna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jedinice lokalne i područne (regionalne)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samouprave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[dalje:JLP(R)S]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kao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akt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kojim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se procjenjuju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prihodi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i primici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te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utvrđuju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rashodi i izdaci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JLP(R)S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jednu godinu,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u skladu sa zakonom i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odlukom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donesenom na temelju zakona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donosi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ga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njezino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predstavničko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tijelo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800" b="1" dirty="0" smtClean="0"/>
              <a:t>Donosi se za proračunsku godinu zajedno s projekcijama proračuna za naredno dvogodišnje razdoblje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>
                <a:latin typeface="Arial" pitchFamily="34" charset="0"/>
                <a:cs typeface="Arial" pitchFamily="34" charset="0"/>
              </a:rPr>
              <a:t>2</a:t>
            </a:r>
            <a:r>
              <a:rPr lang="hr-HR" sz="32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Prijedlog </a:t>
            </a:r>
            <a:r>
              <a:rPr lang="nn-NO" sz="3200" b="0" dirty="0">
                <a:latin typeface="Arial" pitchFamily="34" charset="0"/>
                <a:cs typeface="Arial" pitchFamily="34" charset="0"/>
              </a:rPr>
              <a:t>strateških ciljeva, prioriteta i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mjera</a:t>
            </a:r>
            <a:endParaRPr lang="hr-HR" sz="32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980728"/>
            <a:ext cx="9034463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32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6632"/>
            <a:ext cx="8713787" cy="64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>
                <a:latin typeface="Arial" pitchFamily="34" charset="0"/>
                <a:cs typeface="Arial" pitchFamily="34" charset="0"/>
              </a:rPr>
              <a:t>3</a:t>
            </a:r>
            <a:r>
              <a:rPr lang="hr-HR" sz="32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Prijedlog </a:t>
            </a:r>
            <a:r>
              <a:rPr lang="nn-NO" sz="3200" b="0" dirty="0">
                <a:latin typeface="Arial" pitchFamily="34" charset="0"/>
                <a:cs typeface="Arial" pitchFamily="34" charset="0"/>
              </a:rPr>
              <a:t>strateških ciljeva, prioriteta i </a:t>
            </a:r>
            <a:r>
              <a:rPr lang="nn-NO" sz="3200" b="0" dirty="0" smtClean="0">
                <a:latin typeface="Arial" pitchFamily="34" charset="0"/>
                <a:cs typeface="Arial" pitchFamily="34" charset="0"/>
              </a:rPr>
              <a:t>mjera</a:t>
            </a:r>
            <a:endParaRPr lang="hr-HR" sz="32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" y="908720"/>
            <a:ext cx="905452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936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3"/>
            <a:ext cx="8928992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Devet prioriteta – mjere ?!</a:t>
            </a: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37783"/>
              </p:ext>
            </p:extLst>
          </p:nvPr>
        </p:nvGraphicFramePr>
        <p:xfrm>
          <a:off x="35497" y="916909"/>
          <a:ext cx="9073007" cy="5934672"/>
        </p:xfrm>
        <a:graphic>
          <a:graphicData uri="http://schemas.openxmlformats.org/drawingml/2006/table">
            <a:tbl>
              <a:tblPr firstRow="1" firstCol="1" bandRow="1"/>
              <a:tblGrid>
                <a:gridCol w="2885443"/>
                <a:gridCol w="3206048"/>
                <a:gridCol w="2981516"/>
              </a:tblGrid>
              <a:tr h="807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1.1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Podizanje </a:t>
                      </a: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razine znanja i sposobnosti za poboljšanje kvalitete 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života</a:t>
                      </a:r>
                      <a:endParaRPr lang="hr-H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2.1</a:t>
                      </a:r>
                      <a:r>
                        <a:rPr lang="hr-HR" sz="1600" b="1" kern="1200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Unapređenje </a:t>
                      </a:r>
                      <a:r>
                        <a:rPr lang="hr-HR" sz="16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gospodarske infrastrukture na regionalnoj i lokalnoj razini</a:t>
                      </a: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3.1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Učinkovito </a:t>
                      </a: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upravljanje u skladu s načelom supsidijarnosti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9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03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9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9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08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1.2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Osiguranje </a:t>
                      </a: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 unapređenje osnovne lokalne i regionalne 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infrastrukture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2.2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Stvaranje </a:t>
                      </a: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poticajnog poslovnog okruženja na regionalnoj i lokalnoj razini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3.2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Djelotvorna </a:t>
                      </a: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međusektorska suradnja u skladu s načelom participacije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2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357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1.3. Podrška potpomognutim područjima i područjima s razvojnim 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posebnostima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2.3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Jačanje </a:t>
                      </a: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ljudskih potencijala, obrazovanje i osposobljavanje povezano s potrebama regionalnog i lokalnog gospodarstva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3.3</a:t>
                      </a:r>
                      <a:r>
                        <a:rPr lang="hr-HR" sz="1600" b="1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Jačanje </a:t>
                      </a:r>
                      <a:r>
                        <a:rPr lang="hr-HR" sz="1600" b="1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financijskih i administrativnih sposobnosti za razvoj na lokalnoj i regionalnoj razini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9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9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9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9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41" marR="3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309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2F63B-9CC5-4CD8-A608-93BA7946D4F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1.3.4.Unapređenje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kvalitete življenja i razvoj urbanih područja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01629"/>
              </p:ext>
            </p:extLst>
          </p:nvPr>
        </p:nvGraphicFramePr>
        <p:xfrm>
          <a:off x="107504" y="692695"/>
          <a:ext cx="8928992" cy="6118587"/>
        </p:xfrm>
        <a:graphic>
          <a:graphicData uri="http://schemas.openxmlformats.org/drawingml/2006/table">
            <a:tbl>
              <a:tblPr firstRow="1" firstCol="1" bandRow="1"/>
              <a:tblGrid>
                <a:gridCol w="2468177"/>
                <a:gridCol w="6460815"/>
              </a:tblGrid>
              <a:tr h="135043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 mjere: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 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Podrška aktivnostima koje odgovaraju na demografske promjene u gradovima (kvalitetno starenje i sl.)</a:t>
                      </a: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Podrška aktivnostima vezanim uz upravljanje gradova i </a:t>
                      </a:r>
                      <a:r>
                        <a:rPr lang="hr-H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r-H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 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0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Prostorni obuhvat: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Gradovi, JLS (uključene u urbana područja i aglomeracije)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(navesti po potrebi naziv područja/ skupine JLPRS/ statističke ili funkcionalne regije)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97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Razina nadležnosti i naziv (su)nositelja mjere: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Nacionalna: MRRFEU (nositelj)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Regionalna/županijska: __________________________________________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Lokalna: Gradovi i JLS (uključene u urbana područja i aglomeracije)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5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Financijski okvir (ukupno):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________________kn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0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Pokazatelj rezultata: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Broj provedenih razvojnih projekata u urbanim područjima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i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(naziv pokazatelja za praćenje ostvarenja mjere, polazna vrijednost i ciljana vrijednost)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49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Potencijalni utjecaj na okoliš: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Pozitivan   __ Neutralan    __Negativan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Preporuka</a:t>
                      </a:r>
                      <a:r>
                        <a:rPr lang="hr-HR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792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2051720" y="2276872"/>
            <a:ext cx="5184576" cy="1872208"/>
          </a:xfr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hr-HR" sz="5400" b="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Hvala na </a:t>
            </a:r>
            <a:r>
              <a:rPr lang="hr-HR" sz="5400" b="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pozornosti! </a:t>
            </a:r>
            <a:endParaRPr lang="hr-HR" sz="5400" b="0" dirty="0"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0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27633"/>
              </p:ext>
            </p:extLst>
          </p:nvPr>
        </p:nvGraphicFramePr>
        <p:xfrm>
          <a:off x="107504" y="908720"/>
          <a:ext cx="8928992" cy="5736407"/>
        </p:xfrm>
        <a:graphic>
          <a:graphicData uri="http://schemas.openxmlformats.org/drawingml/2006/table">
            <a:tbl>
              <a:tblPr/>
              <a:tblGrid>
                <a:gridCol w="3769131"/>
                <a:gridCol w="3315127"/>
                <a:gridCol w="1844734"/>
              </a:tblGrid>
              <a:tr h="701886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Nositelj aktivnosti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30605" algn="l"/>
                        </a:tabLs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Aktivnosti (opis posla)  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Tekuća godina 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Rok           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25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Ministarstvo financija </a:t>
                      </a:r>
                      <a:r>
                        <a:rPr lang="hr-HR" sz="1400" b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 suradnji sa središnjim tijelom državne uprave </a:t>
                      </a:r>
                      <a:r>
                        <a:rPr lang="hr-HR" sz="1400" b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nadležnim z</a:t>
                      </a:r>
                      <a:r>
                        <a:rPr lang="hr-HR" sz="1400" b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 razvojnu strategiju i koordinaciju fondova Europske </a:t>
                      </a:r>
                      <a:r>
                        <a:rPr lang="hr-HR" sz="1400" b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Unije …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sastavlja</a:t>
                      </a: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uputu za izradu strateških planova </a:t>
                      </a: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za trogodišnje razdoblje i dostavlja je ministarstvima i drugim državnim tijelima</a:t>
                      </a: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kraja veljače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23. Zakona o proračunu, dalje: ZOP, NN br. 87/08, 136/12 i 15/</a:t>
                      </a:r>
                      <a:r>
                        <a:rPr lang="hr-HR" sz="1400" dirty="0" err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r>
                        <a:rPr lang="hr-HR" sz="14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Ministarstva i druga  državna tijela na razini razdjela …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izrađuju </a:t>
                      </a:r>
                      <a:r>
                        <a:rPr lang="hr-H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strateške planove</a:t>
                      </a:r>
                      <a:r>
                        <a:rPr lang="hr-HR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za trogodišnje razdoblje i dostavljaju ih Ministarstvu financija najkasnije </a:t>
                      </a: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kraja ožujka 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23. ZOP)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 temelju strateških planova ministarstvo nadležno za strukturne reforme i koordinaciju fondova EU u suradnji s ministarstvima nadležnim za pojedinačne strukturne reforme </a:t>
                      </a:r>
                      <a:r>
                        <a:rPr lang="hr-H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izrađuje nacionalni program reformi</a:t>
                      </a:r>
                      <a:r>
                        <a:rPr lang="hr-HR" sz="1400" b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a </a:t>
                      </a: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Ministarstvo financija … 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izrađuje</a:t>
                      </a: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program konvergencije </a:t>
                      </a:r>
                      <a:endParaRPr lang="hr-HR" sz="16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kraja travnja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24. ZOP)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 temelju strateških planova, nacionalnog programa reformi i programa konvergencije i preporuka Vijeća EU za RH, Ministarstvo financija …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Vlada RH …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izrađuje</a:t>
                      </a:r>
                      <a:r>
                        <a:rPr lang="hr-HR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nacrt smjernica ekonomske i fiskalne politike (SMJERNICE) </a:t>
                      </a:r>
                      <a:r>
                        <a:rPr lang="hr-HR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za trogodišnje razdoblje</a:t>
                      </a:r>
                      <a:r>
                        <a:rPr lang="hr-HR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usvaja SMJERNICE zaključkom</a:t>
                      </a:r>
                      <a:endParaRPr lang="hr-HR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kraja srpnja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25. ZOP)</a:t>
                      </a:r>
                      <a:endParaRPr lang="hr-H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5889"/>
            <a:ext cx="8928992" cy="576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000" b="0" dirty="0" smtClean="0">
                <a:latin typeface="Arial" pitchFamily="34" charset="0"/>
                <a:cs typeface="Arial" pitchFamily="34" charset="0"/>
              </a:rPr>
              <a:t>Izrada proračuna i financijskog plana – nositelji …</a:t>
            </a:r>
          </a:p>
        </p:txBody>
      </p:sp>
    </p:spTree>
    <p:extLst>
      <p:ext uri="{BB962C8B-B14F-4D97-AF65-F5344CB8AC3E}">
        <p14:creationId xmlns:p14="http://schemas.microsoft.com/office/powerpoint/2010/main" val="2275027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21652"/>
              </p:ext>
            </p:extLst>
          </p:nvPr>
        </p:nvGraphicFramePr>
        <p:xfrm>
          <a:off x="107504" y="116632"/>
          <a:ext cx="8928992" cy="6552729"/>
        </p:xfrm>
        <a:graphic>
          <a:graphicData uri="http://schemas.openxmlformats.org/drawingml/2006/table">
            <a:tbl>
              <a:tblPr/>
              <a:tblGrid>
                <a:gridCol w="3456384"/>
                <a:gridCol w="3627874"/>
                <a:gridCol w="1844734"/>
              </a:tblGrid>
              <a:tr h="637134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Nositelj aktivnosti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30605" algn="l"/>
                        </a:tabLs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Aktivnosti (opis posla)  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Tekuća godina 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Rok           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041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Ministarstvo financija …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..., na osnovi smjernica Vlade RH, </a:t>
                      </a: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dostavlja</a:t>
                      </a:r>
                      <a:r>
                        <a:rPr lang="hr-HR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ministarstvima i drugim državnim tijelima </a:t>
                      </a: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Upute za izradu prijedloga državnog proračuna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15. kolovoza</a:t>
                      </a: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26. ZOP)</a:t>
                      </a: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Ministarstvo financija …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..., na osnovi smjernica Vlade RH i Uputa za izradu prijedloga državnog proračuna,</a:t>
                      </a: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sastavlja Upute za izradu proračuna JLP(R)S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15. kolovoza</a:t>
                      </a: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27. ZOP)</a:t>
                      </a: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Proračunski korisnici državnog  proračuna …</a:t>
                      </a: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dostavljaju usklađene prijedloge financijskih planova ministarstvima i drugim državnim tijelima</a:t>
                      </a: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15. rujna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31. ZOP)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Ministarstva 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druga državna tijela …</a:t>
                      </a: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dužna su usklađene prijedloge financijskih planova dostaviti Ministarstvu financija </a:t>
                      </a: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kraja rujna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31. ZOP)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Proračunski korisnici JLP(R)S … </a:t>
                      </a:r>
                      <a:endParaRPr lang="hr-H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dužni su dostaviti prijedlog financijskog plana nadležnom upravno tijelu najkasnije </a:t>
                      </a:r>
                      <a:endParaRPr lang="hr-H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15. rujna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32. ZOP)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Izvanproračunski korisnik JLP(R)S …</a:t>
                      </a:r>
                      <a:endParaRPr lang="hr-H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… prijedlog financijskog plana dostavlja nadležnom upravno tijelu najkasnije 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15. rujna</a:t>
                      </a:r>
                      <a:endParaRPr lang="hr-H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36. ZOP)</a:t>
                      </a:r>
                      <a:endParaRPr lang="hr-H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57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Postupak </a:t>
                      </a:r>
                      <a:r>
                        <a:rPr lang="hr-HR" sz="2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donošenja </a:t>
                      </a:r>
                      <a:r>
                        <a:rPr lang="hr-HR" sz="20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proračuna</a:t>
                      </a:r>
                      <a:endParaRPr lang="hr-HR" sz="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63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7A14D-4264-479A-B1E7-DFC2F5C7E3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04851"/>
              </p:ext>
            </p:extLst>
          </p:nvPr>
        </p:nvGraphicFramePr>
        <p:xfrm>
          <a:off x="107504" y="116632"/>
          <a:ext cx="8928992" cy="6552728"/>
        </p:xfrm>
        <a:graphic>
          <a:graphicData uri="http://schemas.openxmlformats.org/drawingml/2006/table">
            <a:tbl>
              <a:tblPr/>
              <a:tblGrid>
                <a:gridCol w="3312368"/>
                <a:gridCol w="3771890"/>
                <a:gridCol w="1844734"/>
              </a:tblGrid>
              <a:tr h="806328"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Nositelj aktivnosti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30605" algn="l"/>
                        </a:tabLs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Aktivnosti (opis posla)  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Tekuća godina 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Rok           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078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Ministarstvo financija, odnosno</a:t>
                      </a: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Upravno tijelo za financije …</a:t>
                      </a: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izrađuje nacrt proračuna za proračunsku godinu i projekcije za sljedeće dvije godine te ih dostavlja </a:t>
                      </a:r>
                      <a:r>
                        <a:rPr lang="hr-HR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Vladi RH, odnosno</a:t>
                      </a: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čelniku JLP(R)S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15. listopada</a:t>
                      </a: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37. ZOP)</a:t>
                      </a:r>
                      <a:endParaRPr lang="hr-HR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Vlada RH, odnosno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Čelnik JLP(R)S …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utvrđuje prijedlog proračuna i projekcija, te ih podnosi </a:t>
                      </a: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Saboru, odnosno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predstavničkom tijelu na donošenje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15. studenoga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37. ZOP)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Sabor, odnosno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Predstavničko tijelo LP(R)S …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donosi proračun za iduću proračunsku godinu </a:t>
                      </a: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(na razini 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podskupine</a:t>
                      </a: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ekonomske klasifikacije)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 projekcije za sljedeće dvije proračunske godine </a:t>
                      </a: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(na razini 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skupine</a:t>
                      </a:r>
                      <a:r>
                        <a:rPr lang="hr-HR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ekonomske klasifikacije)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hr-HR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daje suglasnost</a:t>
                      </a:r>
                      <a:r>
                        <a:rPr lang="hr-HR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hr-HR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prijedlog financijskog plana </a:t>
                      </a:r>
                      <a:r>
                        <a:rPr lang="hr-HR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svog </a:t>
                      </a:r>
                      <a:r>
                        <a:rPr lang="hr-HR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izvanproračunskog korisnika</a:t>
                      </a:r>
                      <a:r>
                        <a:rPr lang="hr-HR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zajedno s donošenjem proračuna 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 kraja godine 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(i to u roku koji omogućuje primjenu proračuna s 1. siječnja godine za koju se donosi proračun) 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39. ZOP)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000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Čelnik JLP(R)S … </a:t>
                      </a:r>
                      <a:endParaRPr lang="hr-H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... dostavlja Ministarstvu financija proračun i projekcije, odluku o izvršavanju proračuna te izmjene i dopune proračuna  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80" marR="3080" marT="3080" marB="308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 roku od 15. dana od dana njihova stupanja na snagu</a:t>
                      </a:r>
                      <a:r>
                        <a:rPr lang="hr-HR" sz="1600" b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(Članak 40. ZOP)</a:t>
                      </a:r>
                      <a:endParaRPr lang="hr-H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79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640"/>
            <a:ext cx="8785225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Upute za izradu strateških planova za razdoblje 2016. – 2018.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97691-55D6-4E8F-8CC4-9358F313C4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4213" y="1484784"/>
            <a:ext cx="7632204" cy="5040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Strateški planovi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 trogodišnje razdoblje </a:t>
            </a:r>
            <a:r>
              <a:rPr lang="hr-H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sadrže:</a:t>
            </a:r>
          </a:p>
          <a:p>
            <a:pPr lvl="1"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vizije, misije, opće </a:t>
            </a:r>
            <a:r>
              <a:rPr lang="hr-H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ciljeve,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posebne ciljeve 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načine ostvarenja 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(povezane s aktima planiranja) te </a:t>
            </a:r>
          </a:p>
          <a:p>
            <a:pPr lvl="1"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njihovu </a:t>
            </a:r>
            <a:r>
              <a:rPr lang="hr-H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vezu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 s organizacijskom i programskom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klasifikacijom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lvl="1">
              <a:buClr>
                <a:schemeClr val="accent6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hr-H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mjere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procjene rezultata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(povezane s aktima planiranja) kao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praćenja postizanja rezultata</a:t>
            </a:r>
          </a:p>
          <a:p>
            <a:pPr marL="0" indent="0">
              <a:buClr>
                <a:schemeClr val="accent6"/>
              </a:buClr>
              <a:buSzPct val="100000"/>
              <a:buFont typeface="Symbol" pitchFamily="18" charset="2"/>
              <a:buNone/>
              <a:defRPr/>
            </a:pPr>
            <a:endParaRPr lang="hr-HR" sz="3200" b="1" dirty="0" smtClean="0"/>
          </a:p>
          <a:p>
            <a:pPr marL="741600">
              <a:buFont typeface="Wingdings" pitchFamily="2" charset="2"/>
              <a:buNone/>
              <a:defRPr/>
            </a:pPr>
            <a:endParaRPr lang="hr-HR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85225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3200" b="0" dirty="0" smtClean="0">
                <a:latin typeface="Arial" pitchFamily="34" charset="0"/>
                <a:cs typeface="Arial" pitchFamily="34" charset="0"/>
              </a:rPr>
              <a:t>Programi - reformi i konvergencije 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3102E-6511-49DC-98B6-11B311B9B6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7088" y="1484784"/>
            <a:ext cx="7489825" cy="48245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 program reformi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definira strateški okvir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za provođenje strukturnih reformi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tekućoj godini i u sljedeće tri godine</a:t>
            </a:r>
          </a:p>
          <a:p>
            <a:pPr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hr-HR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konvergencije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definira makroekonomski i fiskalni okvir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Republike Hrvatske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u tekućoj i u sljedeće tri godine</a:t>
            </a:r>
          </a:p>
          <a:p>
            <a:pPr>
              <a:buClr>
                <a:schemeClr val="accent6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/>
              </a:buClr>
              <a:buSzPct val="100000"/>
              <a:buFont typeface="Symbol" pitchFamily="18" charset="2"/>
              <a:buNone/>
              <a:defRPr/>
            </a:pPr>
            <a:endParaRPr lang="hr-HR" sz="3200" b="1" dirty="0" smtClean="0"/>
          </a:p>
          <a:p>
            <a:pPr marL="741600">
              <a:buFont typeface="Wingdings" pitchFamily="2" charset="2"/>
              <a:buNone/>
              <a:defRPr/>
            </a:pPr>
            <a:endParaRPr lang="hr-HR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0066"/>
      </a:dk2>
      <a:lt2>
        <a:srgbClr val="DDDDDD"/>
      </a:lt2>
      <a:accent1>
        <a:srgbClr val="BC0327"/>
      </a:accent1>
      <a:accent2>
        <a:srgbClr val="10A5E1"/>
      </a:accent2>
      <a:accent3>
        <a:srgbClr val="FFFFFF"/>
      </a:accent3>
      <a:accent4>
        <a:srgbClr val="000056"/>
      </a:accent4>
      <a:accent5>
        <a:srgbClr val="DAAAAC"/>
      </a:accent5>
      <a:accent6>
        <a:srgbClr val="0D95CC"/>
      </a:accent6>
      <a:hlink>
        <a:srgbClr val="F8E530"/>
      </a:hlink>
      <a:folHlink>
        <a:srgbClr val="47E210"/>
      </a:folHlink>
    </a:clrScheme>
    <a:fontScheme name="Default Design">
      <a:majorFont>
        <a:latin typeface="Frutiger 55 Roman"/>
        <a:ea typeface=""/>
        <a:cs typeface=""/>
      </a:majorFont>
      <a:minorFont>
        <a:latin typeface="Frutiger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10103</TotalTime>
  <Words>3321</Words>
  <Application>Microsoft Office PowerPoint</Application>
  <PresentationFormat>On-screen Show (4:3)</PresentationFormat>
  <Paragraphs>499</Paragraphs>
  <Slides>44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Presentation</vt:lpstr>
      <vt:lpstr>PowerPoint Presentation</vt:lpstr>
      <vt:lpstr>Sadržaj prezentacije</vt:lpstr>
      <vt:lpstr>Zakonska osnova za izradu proračuna</vt:lpstr>
      <vt:lpstr>Što je proračun?</vt:lpstr>
      <vt:lpstr>Izrada proračuna i financijskog plana – nositelji …</vt:lpstr>
      <vt:lpstr>PowerPoint Presentation</vt:lpstr>
      <vt:lpstr>PowerPoint Presentation</vt:lpstr>
      <vt:lpstr>Upute za izradu strateških planova za razdoblje 2016. – 2018.</vt:lpstr>
      <vt:lpstr>Programi - reformi i konvergencije </vt:lpstr>
      <vt:lpstr>Smjernice ekonomske i fiskalne politike</vt:lpstr>
      <vt:lpstr>Upute za izradu proračuna JLP(R)S</vt:lpstr>
      <vt:lpstr>Upute za izradu proračuna JLP(R)S</vt:lpstr>
      <vt:lpstr>Izrada proračuna i financijskog plana</vt:lpstr>
      <vt:lpstr>Neslaganja kod donošenja proračuna </vt:lpstr>
      <vt:lpstr>Rasprava o proračunu </vt:lpstr>
      <vt:lpstr>Amandmani i povlačenje proračuna s rasprave o proračunu </vt:lpstr>
      <vt:lpstr>Donošenje izmjena i dopuna proračuna </vt:lpstr>
      <vt:lpstr>Sadržaj proračuna i financijskog plana</vt:lpstr>
      <vt:lpstr>Odluka o izvršavanju proračuna </vt:lpstr>
      <vt:lpstr>Prijedlog financijskog plana proračunskog korisnika </vt:lpstr>
      <vt:lpstr>Primjer proračuna (financijskog plana)</vt:lpstr>
      <vt:lpstr>Obrazloženje prijedloga financijskog plana </vt:lpstr>
      <vt:lpstr>O proračunskim klasifikacijama</vt:lpstr>
      <vt:lpstr>Organizacijska, programska, funkcijska i ekonomska klasifikacija</vt:lpstr>
      <vt:lpstr>Plan razvojnih programa (1)</vt:lpstr>
      <vt:lpstr>Plan razvojnih programa (2)</vt:lpstr>
      <vt:lpstr>Plan razvojnih programa (3)</vt:lpstr>
      <vt:lpstr>Plan razvojnih programa (4)</vt:lpstr>
      <vt:lpstr>Isječak iz plana razvojnih programa</vt:lpstr>
      <vt:lpstr>Pokazatelji rezultata u planu razvojnih programa – isječak iz plana</vt:lpstr>
      <vt:lpstr>Smjernice za izradu županijskih razvojnih strategija (ŽRP)</vt:lpstr>
      <vt:lpstr>Uloga i sadržaj ŽRS </vt:lpstr>
      <vt:lpstr>Struktura ŽRS s prijedlogom broja stranica</vt:lpstr>
      <vt:lpstr>Izrada ŽRS – od analize do strategije</vt:lpstr>
      <vt:lpstr>Povezanost ciljeva s pokazateljima učinka</vt:lpstr>
      <vt:lpstr>Hijerarhija ciljeva, prioriteta i mjera</vt:lpstr>
      <vt:lpstr>Posebni provedbeni dokumenti ŽRS</vt:lpstr>
      <vt:lpstr>Strategija regionalnog razvoja Republike Hrvatske 2020+ </vt:lpstr>
      <vt:lpstr>1. Prijedlog strateških ciljeva, prioriteta i mjera</vt:lpstr>
      <vt:lpstr>2. Prijedlog strateških ciljeva, prioriteta i mjera</vt:lpstr>
      <vt:lpstr>3. Prijedlog strateških ciljeva, prioriteta i mjera</vt:lpstr>
      <vt:lpstr>Devet prioriteta – mjere ?!</vt:lpstr>
      <vt:lpstr>1.3.4.Unapređenje kvalitete življenja i razvoj urbanih područja</vt:lpstr>
      <vt:lpstr>PowerPoint Presentation</vt:lpstr>
    </vt:vector>
  </TitlesOfParts>
  <Company>APIS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novog Zakona o lokalnim izborima</dc:title>
  <dc:creator>apisit</dc:creator>
  <cp:lastModifiedBy>Maja</cp:lastModifiedBy>
  <cp:revision>1280</cp:revision>
  <cp:lastPrinted>2016-07-04T10:05:34Z</cp:lastPrinted>
  <dcterms:created xsi:type="dcterms:W3CDTF">2013-04-05T08:40:20Z</dcterms:created>
  <dcterms:modified xsi:type="dcterms:W3CDTF">2016-07-07T06:40:57Z</dcterms:modified>
</cp:coreProperties>
</file>