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4"/>
  </p:notesMasterIdLst>
  <p:sldIdLst>
    <p:sldId id="256" r:id="rId2"/>
    <p:sldId id="328" r:id="rId3"/>
    <p:sldId id="323" r:id="rId4"/>
    <p:sldId id="292" r:id="rId5"/>
    <p:sldId id="331" r:id="rId6"/>
    <p:sldId id="329" r:id="rId7"/>
    <p:sldId id="327" r:id="rId8"/>
    <p:sldId id="291" r:id="rId9"/>
    <p:sldId id="282" r:id="rId10"/>
    <p:sldId id="333" r:id="rId11"/>
    <p:sldId id="334" r:id="rId12"/>
    <p:sldId id="284" r:id="rId13"/>
    <p:sldId id="337" r:id="rId14"/>
    <p:sldId id="336" r:id="rId15"/>
    <p:sldId id="335" r:id="rId16"/>
    <p:sldId id="338" r:id="rId17"/>
    <p:sldId id="294" r:id="rId18"/>
    <p:sldId id="314" r:id="rId19"/>
    <p:sldId id="286" r:id="rId20"/>
    <p:sldId id="295" r:id="rId21"/>
    <p:sldId id="296" r:id="rId22"/>
    <p:sldId id="324" r:id="rId23"/>
    <p:sldId id="297" r:id="rId24"/>
    <p:sldId id="299" r:id="rId25"/>
    <p:sldId id="302" r:id="rId26"/>
    <p:sldId id="300" r:id="rId27"/>
    <p:sldId id="354" r:id="rId28"/>
    <p:sldId id="355" r:id="rId29"/>
    <p:sldId id="356" r:id="rId30"/>
    <p:sldId id="357" r:id="rId31"/>
    <p:sldId id="358" r:id="rId32"/>
    <p:sldId id="318" r:id="rId33"/>
    <p:sldId id="319" r:id="rId34"/>
    <p:sldId id="315" r:id="rId35"/>
    <p:sldId id="325" r:id="rId36"/>
    <p:sldId id="303" r:id="rId37"/>
    <p:sldId id="340" r:id="rId38"/>
    <p:sldId id="339" r:id="rId39"/>
    <p:sldId id="341" r:id="rId40"/>
    <p:sldId id="321" r:id="rId41"/>
    <p:sldId id="343" r:id="rId42"/>
    <p:sldId id="344" r:id="rId43"/>
    <p:sldId id="345" r:id="rId44"/>
    <p:sldId id="346" r:id="rId45"/>
    <p:sldId id="347" r:id="rId46"/>
    <p:sldId id="350" r:id="rId47"/>
    <p:sldId id="348" r:id="rId48"/>
    <p:sldId id="351" r:id="rId49"/>
    <p:sldId id="352" r:id="rId50"/>
    <p:sldId id="349" r:id="rId51"/>
    <p:sldId id="342" r:id="rId52"/>
    <p:sldId id="35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89140" autoAdjust="0"/>
  </p:normalViewPr>
  <p:slideViewPr>
    <p:cSldViewPr>
      <p:cViewPr>
        <p:scale>
          <a:sx n="100" d="100"/>
          <a:sy n="100" d="100"/>
        </p:scale>
        <p:origin x="-193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3AC4F-ED18-4828-ABE4-34F47128DC25}" type="datetimeFigureOut">
              <a:rPr lang="hr-HR" smtClean="0"/>
              <a:pPr/>
              <a:t>22.2.2017.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6B1AF-5106-4DCC-9833-0E95B5A2962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924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B1AF-5106-4DCC-9833-0E95B5A2962A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3318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B1AF-5106-4DCC-9833-0E95B5A2962A}" type="slidenum">
              <a:rPr lang="hr-HR" smtClean="0"/>
              <a:pPr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7560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 idućem slide pitanja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B1AF-5106-4DCC-9833-0E95B5A2962A}" type="slidenum">
              <a:rPr lang="hr-HR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0338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B1AF-5106-4DCC-9833-0E95B5A2962A}" type="slidenum">
              <a:rPr lang="hr-HR" smtClean="0"/>
              <a:pPr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4066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B1AF-5106-4DCC-9833-0E95B5A2962A}" type="slidenum">
              <a:rPr lang="hr-HR" smtClean="0"/>
              <a:pPr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8272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B1AF-5106-4DCC-9833-0E95B5A2962A}" type="slidenum">
              <a:rPr lang="hr-HR" smtClean="0"/>
              <a:pPr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4669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B1AF-5106-4DCC-9833-0E95B5A2962A}" type="slidenum">
              <a:rPr lang="hr-HR" smtClean="0"/>
              <a:pPr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3536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B1AF-5106-4DCC-9833-0E95B5A2962A}" type="slidenum">
              <a:rPr lang="hr-HR" smtClean="0"/>
              <a:pPr/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190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B1AF-5106-4DCC-9833-0E95B5A2962A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B1AF-5106-4DCC-9833-0E95B5A2962A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927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B1AF-5106-4DCC-9833-0E95B5A2962A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5694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B1AF-5106-4DCC-9833-0E95B5A2962A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B1AF-5106-4DCC-9833-0E95B5A2962A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B1AF-5106-4DCC-9833-0E95B5A2962A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2931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B1AF-5106-4DCC-9833-0E95B5A2962A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7610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6B1AF-5106-4DCC-9833-0E95B5A2962A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633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D15245-AFF8-4F03-A5B3-18E4722593E3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F783A1-E79E-4870-8088-C8CC384D3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245-AFF8-4F03-A5B3-18E4722593E3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83A1-E79E-4870-8088-C8CC384D3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245-AFF8-4F03-A5B3-18E4722593E3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83A1-E79E-4870-8088-C8CC384D3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tx1"/>
              </a:buClr>
              <a:buFont typeface="Wingdings" pitchFamily="2" charset="2"/>
              <a:buChar char="w"/>
              <a:defRPr sz="18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tx1"/>
              </a:buClr>
              <a:buFont typeface="Wingdings" pitchFamily="2" charset="2"/>
              <a:buChar char="w"/>
              <a:defRPr sz="18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chemeClr val="tx1"/>
              </a:buClr>
              <a:buFont typeface="Wingdings" pitchFamily="2" charset="2"/>
              <a:buChar char="w"/>
              <a:defRPr sz="18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chemeClr val="tx1"/>
              </a:buClr>
              <a:buFont typeface="Wingdings" pitchFamily="2" charset="2"/>
              <a:buChar char="w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11560" y="476672"/>
            <a:ext cx="5472113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70104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7145E-0764-436C-92B8-F6BA4530384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392392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09AB6-863C-429C-9D17-8FEB493EE056}" type="datetime1">
              <a:rPr lang="hr-HR" smtClean="0"/>
              <a:pPr/>
              <a:t>22.2.2017.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245-AFF8-4F03-A5B3-18E4722593E3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83A1-E79E-4870-8088-C8CC384D3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245-AFF8-4F03-A5B3-18E4722593E3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83A1-E79E-4870-8088-C8CC384D3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245-AFF8-4F03-A5B3-18E4722593E3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83A1-E79E-4870-8088-C8CC384D3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245-AFF8-4F03-A5B3-18E4722593E3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83A1-E79E-4870-8088-C8CC384D3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245-AFF8-4F03-A5B3-18E4722593E3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83A1-E79E-4870-8088-C8CC384D3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245-AFF8-4F03-A5B3-18E4722593E3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83A1-E79E-4870-8088-C8CC384D3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ED15245-AFF8-4F03-A5B3-18E4722593E3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83A1-E79E-4870-8088-C8CC384D3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D15245-AFF8-4F03-A5B3-18E4722593E3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F783A1-E79E-4870-8088-C8CC384D3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ED15245-AFF8-4F03-A5B3-18E4722593E3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9F783A1-E79E-4870-8088-C8CC384D3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28B93.04967BB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4081086"/>
          </a:xfrm>
        </p:spPr>
        <p:txBody>
          <a:bodyPr>
            <a:noAutofit/>
          </a:bodyPr>
          <a:lstStyle/>
          <a:p>
            <a:pPr algn="ctr"/>
            <a:r>
              <a:rPr lang="hr-HR" dirty="0">
                <a:latin typeface="Bookman Old Style" pitchFamily="18" charset="0"/>
              </a:rPr>
              <a:t>NOVI ZAKON O LOKALNIM POREZIMA</a:t>
            </a:r>
            <a:r>
              <a:rPr lang="hr-HR" sz="4000" dirty="0"/>
              <a:t/>
            </a:r>
            <a:br>
              <a:rPr lang="hr-HR" sz="4000" dirty="0"/>
            </a:br>
            <a:r>
              <a:rPr lang="hr-HR" sz="4000" dirty="0"/>
              <a:t/>
            </a:r>
            <a:br>
              <a:rPr lang="hr-HR" sz="4000" dirty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ClrTx/>
              <a:buNone/>
            </a:pPr>
            <a:r>
              <a:rPr lang="hr-HR" dirty="0" smtClean="0">
                <a:latin typeface="Bookman Old Style" pitchFamily="18" charset="0"/>
              </a:rPr>
              <a:t>Tko obavlja Poslove u vezi s utvrđivanjem i naplatom lokalnih poreza ?</a:t>
            </a:r>
          </a:p>
          <a:p>
            <a:pPr marL="850392" lvl="1" indent="-457200" algn="just" fontAlgn="base">
              <a:buClrTx/>
              <a:buFont typeface="+mj-lt"/>
              <a:buAutoNum type="alphaUcPeriod"/>
            </a:pPr>
            <a:r>
              <a:rPr lang="hr-HR" b="1" i="1" dirty="0" smtClean="0">
                <a:latin typeface="Bookman Old Style" pitchFamily="18" charset="0"/>
              </a:rPr>
              <a:t>Tijela jedinica lokalne samouprave = </a:t>
            </a:r>
            <a:r>
              <a:rPr lang="hr-HR" dirty="0" smtClean="0">
                <a:latin typeface="Bookman Old Style" pitchFamily="18" charset="0"/>
              </a:rPr>
              <a:t>svi porezi osim prireza porezu na dohodak i poreza na automate za zabavne igre</a:t>
            </a:r>
          </a:p>
          <a:p>
            <a:pPr marL="850392" lvl="1" indent="-457200" algn="just" fontAlgn="base">
              <a:buClrTx/>
              <a:buFont typeface="+mj-lt"/>
              <a:buAutoNum type="alphaUcPeriod"/>
            </a:pPr>
            <a:r>
              <a:rPr lang="hr-HR" b="1" i="1" dirty="0" smtClean="0">
                <a:latin typeface="Bookman Old Style" pitchFamily="18" charset="0"/>
              </a:rPr>
              <a:t>Porezna uprava </a:t>
            </a:r>
            <a:r>
              <a:rPr lang="hr-HR" dirty="0" smtClean="0">
                <a:latin typeface="Bookman Old Style" pitchFamily="18" charset="0"/>
              </a:rPr>
              <a:t>= prirez porezu na dohodak i porez na automate za zabavne igre</a:t>
            </a:r>
          </a:p>
          <a:p>
            <a:pPr marL="850392" lvl="1" indent="-457200" algn="just" fontAlgn="base">
              <a:buClrTx/>
              <a:buFont typeface="+mj-lt"/>
              <a:buAutoNum type="alphaUcPeriod"/>
            </a:pPr>
            <a:r>
              <a:rPr lang="hr-HR" b="1" dirty="0" smtClean="0">
                <a:latin typeface="Bookman Old Style" pitchFamily="18" charset="0"/>
              </a:rPr>
              <a:t>Iznimno</a:t>
            </a:r>
            <a:r>
              <a:rPr lang="hr-HR" dirty="0" smtClean="0">
                <a:latin typeface="Bookman Old Style" pitchFamily="18" charset="0"/>
              </a:rPr>
              <a:t>:</a:t>
            </a:r>
          </a:p>
          <a:p>
            <a:pPr lvl="2" algn="just" fontAlgn="base">
              <a:buClrTx/>
              <a:buFont typeface="Wingdings" panose="05000000000000000000" pitchFamily="2" charset="2"/>
              <a:buChar char="Ø"/>
            </a:pPr>
            <a:r>
              <a:rPr lang="hr-HR" b="1" i="1" dirty="0" smtClean="0">
                <a:latin typeface="Bookman Old Style" pitchFamily="18" charset="0"/>
              </a:rPr>
              <a:t>Druga jedinica lokalne samouprave </a:t>
            </a:r>
            <a:r>
              <a:rPr lang="hr-HR" dirty="0" smtClean="0">
                <a:latin typeface="Bookman Old Style" pitchFamily="18" charset="0"/>
              </a:rPr>
              <a:t>odnosno </a:t>
            </a:r>
            <a:r>
              <a:rPr lang="hr-HR" b="1" dirty="0" smtClean="0">
                <a:latin typeface="Bookman Old Style" pitchFamily="18" charset="0"/>
              </a:rPr>
              <a:t>jedinica područne (regionalne) samouprave</a:t>
            </a:r>
            <a:r>
              <a:rPr lang="hr-HR" dirty="0" smtClean="0">
                <a:latin typeface="Bookman Old Style" pitchFamily="18" charset="0"/>
              </a:rPr>
              <a:t> (na temelju odluke predstavničkog tijela jedinice lokalne samouprave i uz prethodnu suglasnost predstavničkog tijela jedinice lokalne odnosno jedinice područne (regionalne) samouprave kojoj se poslovi povjeravaju </a:t>
            </a:r>
          </a:p>
          <a:p>
            <a:pPr lvl="2" algn="just" fontAlgn="base">
              <a:buClrTx/>
              <a:buFont typeface="Wingdings" panose="05000000000000000000" pitchFamily="2" charset="2"/>
              <a:buChar char="Ø"/>
            </a:pPr>
            <a:r>
              <a:rPr lang="hr-HR" b="1" i="1" dirty="0" smtClean="0">
                <a:latin typeface="Bookman Old Style" pitchFamily="18" charset="0"/>
              </a:rPr>
              <a:t>Porezna uprava </a:t>
            </a:r>
            <a:r>
              <a:rPr lang="hr-HR" dirty="0" smtClean="0">
                <a:latin typeface="Bookman Old Style" pitchFamily="18" charset="0"/>
              </a:rPr>
              <a:t>(na temelju odluke predstavničkog tijela jedinice lokalne samouprave i uz prethodnu suglasnost ministra financija), </a:t>
            </a:r>
            <a:r>
              <a:rPr lang="hr-HR" b="1" dirty="0" smtClean="0">
                <a:latin typeface="Bookman Old Style" pitchFamily="18" charset="0"/>
              </a:rPr>
              <a:t>osim poreza na nekretnine</a:t>
            </a:r>
          </a:p>
          <a:p>
            <a:pPr lvl="4" algn="just" fontAlgn="base">
              <a:buClrTx/>
              <a:buFont typeface="Wingdings" panose="05000000000000000000" pitchFamily="2" charset="2"/>
              <a:buChar char="Ø"/>
            </a:pPr>
            <a:r>
              <a:rPr lang="hr-HR" sz="2100" b="1" i="1" dirty="0" smtClean="0">
                <a:latin typeface="Bookman Old Style" pitchFamily="18" charset="0"/>
              </a:rPr>
              <a:t>Pravilnik o uvjetima, opsegu i naknadi za obavljanje poslova utvrđivanja, evidentiranja, nadzora, naplate i ovrhe radi naplate poreza jedinica lokalne i područne (regionalne) samouprave (NN 1/2017)</a:t>
            </a:r>
            <a:r>
              <a:rPr lang="hr-HR" sz="2100" dirty="0" smtClean="0">
                <a:latin typeface="Bookman Old Style" pitchFamily="18" charset="0"/>
              </a:rPr>
              <a:t> </a:t>
            </a:r>
          </a:p>
          <a:p>
            <a:pPr lvl="4" algn="just" fontAlgn="base">
              <a:buClrTx/>
              <a:buFont typeface="Wingdings" panose="05000000000000000000" pitchFamily="2" charset="2"/>
              <a:buChar char="Ø"/>
            </a:pPr>
            <a:r>
              <a:rPr lang="hr-HR" sz="2100" b="1" i="1" dirty="0" smtClean="0">
                <a:latin typeface="Bookman Old Style" pitchFamily="18" charset="0"/>
              </a:rPr>
              <a:t>Suglasnost da Porezna uprava može obavljati poslove utvrđivanja, evidentiranja, nadzora, naplate i ovrhe radi naplate poreza jedinica lokalne i područne (regionalne) samouprave (NN 1/2017)</a:t>
            </a:r>
          </a:p>
          <a:p>
            <a:pPr lvl="4" algn="just" fontAlgn="base">
              <a:buClrTx/>
              <a:buFont typeface="Wingdings" panose="05000000000000000000" pitchFamily="2" charset="2"/>
              <a:buChar char="Ø"/>
            </a:pPr>
            <a:endParaRPr lang="hr-HR" b="1" i="1" dirty="0" smtClean="0">
              <a:latin typeface="Bookman Old Style" pitchFamily="18" charset="0"/>
            </a:endParaRP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>
                <a:latin typeface="Bookman Old Style" pitchFamily="18" charset="0"/>
              </a:rPr>
              <a:t>ZAKON O LOKALNIM POREZIMA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sz="2200" dirty="0" smtClean="0">
                <a:latin typeface="Bookman Old Style" pitchFamily="18" charset="0"/>
              </a:rPr>
              <a:t>Sadržaj Pravilnik o uvjetima, opsegu i naknadi za obavljanje poslova utvrđivanja, evidentiranja, nadzora i naplate i ovrhe radi naplate poreza ..:</a:t>
            </a:r>
          </a:p>
          <a:p>
            <a:pPr algn="just"/>
            <a:endParaRPr lang="hr-HR" sz="22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hr-HR" sz="2200" b="1" dirty="0" smtClean="0">
                <a:latin typeface="Bookman Old Style" pitchFamily="18" charset="0"/>
              </a:rPr>
              <a:t>	Dostava izvješća:</a:t>
            </a:r>
          </a:p>
          <a:p>
            <a:pPr algn="just"/>
            <a:r>
              <a:rPr lang="hr-HR" sz="2200" b="1" dirty="0" smtClean="0">
                <a:latin typeface="Bookman Old Style" pitchFamily="18" charset="0"/>
              </a:rPr>
              <a:t>Članak 6</a:t>
            </a:r>
            <a:r>
              <a:rPr lang="hr-HR" sz="2200" dirty="0" smtClean="0">
                <a:latin typeface="Bookman Old Style" pitchFamily="18" charset="0"/>
              </a:rPr>
              <a:t>. – mjesečna izvješća o utvrđenim i naplaćenim porezima (porez na potrošnju, porez na kuće za odmor i porez na korištenje javnih površina)</a:t>
            </a:r>
          </a:p>
          <a:p>
            <a:pPr algn="just"/>
            <a:r>
              <a:rPr lang="hr-HR" sz="2200" b="1" dirty="0" smtClean="0">
                <a:latin typeface="Bookman Old Style" pitchFamily="18" charset="0"/>
              </a:rPr>
              <a:t>Članak 7.</a:t>
            </a:r>
            <a:r>
              <a:rPr lang="hr-HR" sz="2200" dirty="0" smtClean="0">
                <a:latin typeface="Bookman Old Style" pitchFamily="18" charset="0"/>
              </a:rPr>
              <a:t> – zbirna izvješća o saldu nenaplaćenih potraživanja</a:t>
            </a:r>
          </a:p>
          <a:p>
            <a:pPr algn="just">
              <a:buNone/>
            </a:pPr>
            <a:r>
              <a:rPr lang="hr-HR" sz="2200" dirty="0" smtClean="0">
                <a:latin typeface="Bookman Old Style" pitchFamily="18" charset="0"/>
              </a:rPr>
              <a:t>1. do 28.02. sa stanjem na 31.12. prethodne godine</a:t>
            </a:r>
          </a:p>
          <a:p>
            <a:pPr algn="just">
              <a:buNone/>
            </a:pPr>
            <a:r>
              <a:rPr lang="hr-HR" sz="2200" dirty="0" smtClean="0">
                <a:latin typeface="Bookman Old Style" pitchFamily="18" charset="0"/>
              </a:rPr>
              <a:t>2. do 31.07. sa stanjem na 30.06. tekuće godine</a:t>
            </a:r>
          </a:p>
          <a:p>
            <a:pPr algn="just">
              <a:buNone/>
            </a:pPr>
            <a:r>
              <a:rPr lang="hr-HR" sz="2200" dirty="0" smtClean="0">
                <a:latin typeface="Bookman Old Style" pitchFamily="18" charset="0"/>
              </a:rPr>
              <a:t>3. uključujući: porez na tvrtku i porez na promet nekretnina</a:t>
            </a:r>
          </a:p>
          <a:p>
            <a:pPr algn="just">
              <a:buNone/>
            </a:pPr>
            <a:endParaRPr lang="hr-HR" sz="2200" dirty="0">
              <a:latin typeface="Bookman Old Style" pitchFamily="18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dirty="0" smtClean="0">
                <a:latin typeface="Bookman Old Style" pitchFamily="18" charset="0"/>
              </a:rPr>
              <a:t>ZAKON O LOKALNIM POREZIMA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472608"/>
          </a:xfrm>
        </p:spPr>
        <p:txBody>
          <a:bodyPr>
            <a:normAutofit/>
          </a:bodyPr>
          <a:lstStyle/>
          <a:p>
            <a:pPr fontAlgn="base">
              <a:buClrTx/>
              <a:buFont typeface="Wingdings" panose="05000000000000000000" pitchFamily="2" charset="2"/>
              <a:buChar char="Ø"/>
            </a:pPr>
            <a:r>
              <a:rPr lang="hr-HR" sz="2000" b="1" dirty="0" smtClean="0">
                <a:latin typeface="Bookman Old Style" pitchFamily="18" charset="0"/>
              </a:rPr>
              <a:t>PRIREZ POREZU NA DOHODAK </a:t>
            </a:r>
            <a:r>
              <a:rPr lang="hr-HR" sz="2000" dirty="0" smtClean="0">
                <a:latin typeface="Bookman Old Style" pitchFamily="18" charset="0"/>
              </a:rPr>
              <a:t>=NEMA </a:t>
            </a:r>
            <a:r>
              <a:rPr lang="hr-HR" sz="2000" dirty="0">
                <a:latin typeface="Bookman Old Style" pitchFamily="18" charset="0"/>
              </a:rPr>
              <a:t>PROMJENA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2000" dirty="0">
                <a:latin typeface="Bookman Old Style" pitchFamily="18" charset="0"/>
              </a:rPr>
              <a:t>općina po stopi do 10%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2000" dirty="0">
                <a:latin typeface="Bookman Old Style" pitchFamily="18" charset="0"/>
              </a:rPr>
              <a:t>grad s manje od 30.000 stanovnika po stopi do 12%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2000" dirty="0">
                <a:latin typeface="Bookman Old Style" pitchFamily="18" charset="0"/>
              </a:rPr>
              <a:t>grad s više od 30.000 stanovnika po stopi do 15%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2000" dirty="0" smtClean="0">
                <a:latin typeface="Bookman Old Style" pitchFamily="18" charset="0"/>
              </a:rPr>
              <a:t>Grad </a:t>
            </a:r>
            <a:r>
              <a:rPr lang="hr-HR" sz="2000" dirty="0">
                <a:latin typeface="Bookman Old Style" pitchFamily="18" charset="0"/>
              </a:rPr>
              <a:t>Zagreb po stopi do 18</a:t>
            </a:r>
            <a:r>
              <a:rPr lang="hr-HR" sz="2000" dirty="0" smtClean="0">
                <a:latin typeface="Bookman Old Style" pitchFamily="18" charset="0"/>
              </a:rPr>
              <a:t>%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endParaRPr lang="hr-HR" sz="2000" dirty="0" smtClean="0">
              <a:latin typeface="Bookman Old Style" pitchFamily="18" charset="0"/>
            </a:endParaRP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endParaRPr lang="hr-HR" sz="2000" dirty="0" smtClean="0">
              <a:latin typeface="Bookman Old Style" pitchFamily="18" charset="0"/>
            </a:endParaRPr>
          </a:p>
          <a:p>
            <a:pPr lvl="2" fontAlgn="base">
              <a:buClrTx/>
              <a:buNone/>
            </a:pPr>
            <a:r>
              <a:rPr lang="hr-HR" sz="2000" b="1" dirty="0" smtClean="0">
                <a:latin typeface="Bookman Old Style" pitchFamily="18" charset="0"/>
              </a:rPr>
              <a:t>Prema dostupnim podacima</a:t>
            </a:r>
            <a:r>
              <a:rPr lang="hr-HR" sz="2000" dirty="0" smtClean="0">
                <a:latin typeface="Bookman Old Style" pitchFamily="18" charset="0"/>
              </a:rPr>
              <a:t>: 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it-IT" sz="2000" dirty="0" smtClean="0">
                <a:latin typeface="Bookman Old Style" pitchFamily="18" charset="0"/>
              </a:rPr>
              <a:t>311 </a:t>
            </a:r>
            <a:r>
              <a:rPr lang="it-IT" sz="2000" dirty="0" err="1" smtClean="0">
                <a:latin typeface="Bookman Old Style" pitchFamily="18" charset="0"/>
              </a:rPr>
              <a:t>općina</a:t>
            </a:r>
            <a:r>
              <a:rPr lang="it-IT" sz="2000" dirty="0" smtClean="0">
                <a:latin typeface="Bookman Old Style" pitchFamily="18" charset="0"/>
              </a:rPr>
              <a:t> i </a:t>
            </a:r>
            <a:r>
              <a:rPr lang="it-IT" sz="2000" dirty="0" err="1" smtClean="0">
                <a:latin typeface="Bookman Old Style" pitchFamily="18" charset="0"/>
              </a:rPr>
              <a:t>gradova</a:t>
            </a:r>
            <a:r>
              <a:rPr lang="it-IT" sz="2000" dirty="0" smtClean="0">
                <a:latin typeface="Bookman Old Style" pitchFamily="18" charset="0"/>
              </a:rPr>
              <a:t> ima </a:t>
            </a:r>
            <a:r>
              <a:rPr lang="it-IT" sz="2000" dirty="0" err="1" smtClean="0">
                <a:latin typeface="Bookman Old Style" pitchFamily="18" charset="0"/>
              </a:rPr>
              <a:t>prirez</a:t>
            </a:r>
            <a:r>
              <a:rPr lang="it-IT" sz="2000" dirty="0" smtClean="0">
                <a:latin typeface="Bookman Old Style" pitchFamily="18" charset="0"/>
              </a:rPr>
              <a:t> </a:t>
            </a:r>
            <a:r>
              <a:rPr lang="it-IT" sz="2000" dirty="0" err="1" smtClean="0">
                <a:latin typeface="Bookman Old Style" pitchFamily="18" charset="0"/>
              </a:rPr>
              <a:t>odnosno</a:t>
            </a:r>
            <a:r>
              <a:rPr lang="it-IT" sz="2000" dirty="0" smtClean="0">
                <a:latin typeface="Bookman Old Style" pitchFamily="18" charset="0"/>
              </a:rPr>
              <a:t> 56</a:t>
            </a:r>
            <a:endParaRPr lang="hr-HR" sz="2000" dirty="0" smtClean="0">
              <a:latin typeface="Bookman Old Style" pitchFamily="18" charset="0"/>
            </a:endParaRP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2000" dirty="0" smtClean="0">
                <a:latin typeface="Bookman Old Style" pitchFamily="18" charset="0"/>
              </a:rPr>
              <a:t>svi gradovi nisu uveli prirez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2000" dirty="0" smtClean="0">
                <a:latin typeface="Bookman Old Style" pitchFamily="18" charset="0"/>
              </a:rPr>
              <a:t>Stope prireza gradova od 3% na više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2000" dirty="0" smtClean="0">
                <a:latin typeface="Bookman Old Style" pitchFamily="18" charset="0"/>
              </a:rPr>
              <a:t>4 općine – prirez po stopi od 1%</a:t>
            </a:r>
            <a:endParaRPr lang="hr-HR" sz="2000" dirty="0">
              <a:latin typeface="Bookman Old Styl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700" dirty="0">
                <a:latin typeface="Bookman Old Style" pitchFamily="18" charset="0"/>
              </a:rPr>
              <a:t>ZAKON O LOKALNIM POREZIMA</a:t>
            </a:r>
            <a:r>
              <a:rPr lang="hr-HR" sz="2400" dirty="0"/>
              <a:t/>
            </a:r>
            <a:br>
              <a:rPr lang="hr-HR" sz="24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52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ClrTx/>
              <a:buFont typeface="Wingdings" panose="05000000000000000000" pitchFamily="2" charset="2"/>
              <a:buChar char="Ø"/>
            </a:pPr>
            <a:r>
              <a:rPr lang="hr-HR" sz="2000" dirty="0" smtClean="0">
                <a:latin typeface="Bookman Old Style" pitchFamily="18" charset="0"/>
              </a:rPr>
              <a:t>POREZ NA POTROŠNJU = NEMA PROMJENA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2000" dirty="0" smtClean="0">
                <a:latin typeface="Bookman Old Style" pitchFamily="18" charset="0"/>
              </a:rPr>
              <a:t>plaća se po stopi do 3%.	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endParaRPr lang="hr-HR" sz="2000" dirty="0" smtClean="0">
              <a:latin typeface="Bookman Old Style" pitchFamily="18" charset="0"/>
            </a:endParaRPr>
          </a:p>
          <a:p>
            <a:pPr lvl="2" fontAlgn="base">
              <a:buClrTx/>
              <a:buNone/>
            </a:pPr>
            <a:r>
              <a:rPr lang="hr-HR" sz="2000" b="1" dirty="0" smtClean="0">
                <a:latin typeface="Bookman Old Style" pitchFamily="18" charset="0"/>
              </a:rPr>
              <a:t>Prema dostupnim podacima</a:t>
            </a:r>
            <a:r>
              <a:rPr lang="hr-HR" sz="2000" dirty="0" smtClean="0">
                <a:latin typeface="Bookman Old Style" pitchFamily="18" charset="0"/>
              </a:rPr>
              <a:t>: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2000" dirty="0" smtClean="0">
                <a:latin typeface="Bookman Old Style" pitchFamily="18" charset="0"/>
              </a:rPr>
              <a:t>Porez na potrošnju ima 547 gradova i općina</a:t>
            </a:r>
            <a:endParaRPr lang="hr-HR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dirty="0" smtClean="0">
                <a:latin typeface="Bookman Old Style" pitchFamily="18" charset="0"/>
              </a:rPr>
              <a:t>ZAKON O LOKALNIM POREZIMA</a:t>
            </a: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ClrTx/>
              <a:buFont typeface="Wingdings" panose="05000000000000000000" pitchFamily="2" charset="2"/>
              <a:buChar char="Ø"/>
            </a:pPr>
            <a:r>
              <a:rPr lang="hr-HR" sz="2000" b="1" dirty="0" smtClean="0">
                <a:latin typeface="Bookman Old Style" pitchFamily="18" charset="0"/>
              </a:rPr>
              <a:t>POREZ NA KUĆE ZA ODMOR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2000" dirty="0" smtClean="0">
                <a:latin typeface="Bookman Old Style" pitchFamily="18" charset="0"/>
              </a:rPr>
              <a:t>plaća se od 5 do 15 kuna/m</a:t>
            </a:r>
            <a:r>
              <a:rPr lang="hr-HR" sz="2000" baseline="30000" dirty="0" smtClean="0">
                <a:latin typeface="Bookman Old Style" pitchFamily="18" charset="0"/>
              </a:rPr>
              <a:t>2</a:t>
            </a:r>
            <a:r>
              <a:rPr lang="hr-HR" sz="2000" dirty="0" smtClean="0">
                <a:latin typeface="Bookman Old Style" pitchFamily="18" charset="0"/>
              </a:rPr>
              <a:t> korisne površine kuće za odmor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2000" dirty="0" smtClean="0">
                <a:latin typeface="Bookman Old Style" pitchFamily="18" charset="0"/>
              </a:rPr>
              <a:t>samo za 2017. godinu- </a:t>
            </a:r>
            <a:r>
              <a:rPr lang="hr-HR" sz="2000" b="1" u="sng" dirty="0" smtClean="0">
                <a:latin typeface="Bookman Old Style" pitchFamily="18" charset="0"/>
              </a:rPr>
              <a:t>ukida se sa 01.01.2018.godine</a:t>
            </a:r>
          </a:p>
          <a:p>
            <a:pPr lvl="2" fontAlgn="base">
              <a:buClrTx/>
              <a:buNone/>
            </a:pPr>
            <a:endParaRPr lang="hr-HR" sz="2000" b="1" u="sng" dirty="0" smtClean="0">
              <a:latin typeface="Bookman Old Style" pitchFamily="18" charset="0"/>
            </a:endParaRPr>
          </a:p>
          <a:p>
            <a:pPr lvl="2" fontAlgn="base">
              <a:buClrTx/>
              <a:buNone/>
            </a:pPr>
            <a:endParaRPr lang="hr-HR" sz="2000" b="1" u="sng" dirty="0" smtClean="0">
              <a:latin typeface="Bookman Old Style" pitchFamily="18" charset="0"/>
            </a:endParaRPr>
          </a:p>
          <a:p>
            <a:pPr lvl="2" fontAlgn="base">
              <a:buClrTx/>
              <a:buNone/>
            </a:pPr>
            <a:r>
              <a:rPr lang="hr-HR" sz="2000" b="1" dirty="0" smtClean="0">
                <a:latin typeface="Bookman Old Style" pitchFamily="18" charset="0"/>
              </a:rPr>
              <a:t>Prema dostupnim podacima</a:t>
            </a:r>
            <a:r>
              <a:rPr lang="hr-HR" sz="2000" dirty="0" smtClean="0">
                <a:latin typeface="Bookman Old Style" pitchFamily="18" charset="0"/>
              </a:rPr>
              <a:t>: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2000" dirty="0" smtClean="0">
                <a:latin typeface="Bookman Old Style" pitchFamily="18" charset="0"/>
              </a:rPr>
              <a:t>Porez na kuće za odmor  ima 349 gradova i općina</a:t>
            </a:r>
            <a:endParaRPr lang="hr-HR" sz="2000" dirty="0" smtClean="0"/>
          </a:p>
          <a:p>
            <a:pPr lvl="2" fontAlgn="base">
              <a:buClrTx/>
              <a:buNone/>
            </a:pPr>
            <a:endParaRPr lang="hr-HR" sz="2000" b="1" u="sng" dirty="0" smtClean="0">
              <a:latin typeface="Bookman Old Style" pitchFamily="18" charset="0"/>
            </a:endParaRPr>
          </a:p>
          <a:p>
            <a:endParaRPr lang="hr-HR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dirty="0" smtClean="0">
                <a:latin typeface="Bookman Old Style" pitchFamily="18" charset="0"/>
              </a:rPr>
              <a:t>ZAKON O LOKALNIM POREZIMA</a:t>
            </a: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fontAlgn="base">
              <a:buClrTx/>
              <a:buFont typeface="Wingdings" panose="05000000000000000000" pitchFamily="2" charset="2"/>
              <a:buChar char="Ø"/>
            </a:pPr>
            <a:r>
              <a:rPr lang="hr-HR" sz="2000" b="1" dirty="0" smtClean="0">
                <a:latin typeface="Bookman Old Style" pitchFamily="18" charset="0"/>
              </a:rPr>
              <a:t>POREZ NA KORIŠTENJE JAVNIH POVRŠINA </a:t>
            </a:r>
            <a:r>
              <a:rPr lang="hr-HR" sz="2000" dirty="0" smtClean="0">
                <a:latin typeface="Bookman Old Style" pitchFamily="18" charset="0"/>
              </a:rPr>
              <a:t>=NEMA PROMJENA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2000" dirty="0" smtClean="0">
                <a:latin typeface="Bookman Old Style" pitchFamily="18" charset="0"/>
              </a:rPr>
              <a:t>plaća se u visini, na način i pod uvjetima koje propiše predstavničko tijelo jedinice lokalne samouprave svojom odlukom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endParaRPr lang="hr-HR" sz="2000" dirty="0" smtClean="0">
              <a:latin typeface="Bookman Old Style" pitchFamily="18" charset="0"/>
            </a:endParaRPr>
          </a:p>
          <a:p>
            <a:pPr lvl="2" fontAlgn="base">
              <a:buClrTx/>
              <a:buNone/>
            </a:pPr>
            <a:r>
              <a:rPr lang="hr-HR" sz="2000" b="1" dirty="0" smtClean="0">
                <a:latin typeface="Bookman Old Style" pitchFamily="18" charset="0"/>
              </a:rPr>
              <a:t>Prema dostupnim podacima</a:t>
            </a:r>
            <a:r>
              <a:rPr lang="hr-HR" sz="2000" dirty="0" smtClean="0">
                <a:latin typeface="Bookman Old Style" pitchFamily="18" charset="0"/>
              </a:rPr>
              <a:t>: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2000" dirty="0" smtClean="0">
                <a:latin typeface="Bookman Old Style" pitchFamily="18" charset="0"/>
              </a:rPr>
              <a:t>Porez na korištenje javnih površina ima 194 gradova i općina</a:t>
            </a:r>
            <a:endParaRPr lang="hr-HR" sz="2000" dirty="0" smtClean="0"/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endParaRPr lang="hr-HR" sz="2000" dirty="0" smtClean="0">
              <a:latin typeface="Bookman Old Style" pitchFamily="18" charset="0"/>
            </a:endParaRPr>
          </a:p>
          <a:p>
            <a:pPr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dirty="0" smtClean="0">
                <a:latin typeface="Bookman Old Style" pitchFamily="18" charset="0"/>
              </a:rPr>
              <a:t>ZAKON O LOKALNIM POREZIMA</a:t>
            </a: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ClrTx/>
              <a:buFont typeface="Wingdings" panose="05000000000000000000" pitchFamily="2" charset="2"/>
              <a:buChar char="Ø"/>
            </a:pPr>
            <a:r>
              <a:rPr lang="hr-HR" sz="2600" b="1" dirty="0" smtClean="0">
                <a:latin typeface="Bookman Old Style" pitchFamily="18" charset="0"/>
              </a:rPr>
              <a:t>nema više poreza na tvrtku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dirty="0" smtClean="0">
                <a:latin typeface="Bookman Old Style" pitchFamily="18" charset="0"/>
              </a:rPr>
              <a:t>Postupci utvrđivanja poreza na tvrtku ili naziv započeti do dana stupanja na snagu Zakona završit će se prema odredbama Zakona o financiranju jedinica lokalne i područne (regionalne) samouprave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dirty="0" smtClean="0">
                <a:latin typeface="Bookman Old Style" pitchFamily="18" charset="0"/>
              </a:rPr>
              <a:t>ZAKON O LOKALNIM POREZIMA</a:t>
            </a: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400600"/>
          </a:xfrm>
        </p:spPr>
        <p:txBody>
          <a:bodyPr>
            <a:normAutofit fontScale="62500" lnSpcReduction="200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hr-HR" sz="3400" b="1" dirty="0">
                <a:latin typeface="Bookman Old Style" pitchFamily="18" charset="0"/>
              </a:rPr>
              <a:t>VAŽNO!!!: </a:t>
            </a:r>
            <a:r>
              <a:rPr lang="hr-HR" sz="3400" dirty="0">
                <a:latin typeface="Bookman Old Style" pitchFamily="18" charset="0"/>
              </a:rPr>
              <a:t>do 30. lipnja 2017. donijeti Odluku o</a:t>
            </a:r>
          </a:p>
          <a:p>
            <a:pPr lvl="1" algn="just" fontAlgn="base">
              <a:buClrTx/>
              <a:buFont typeface="Wingdings" panose="05000000000000000000" pitchFamily="2" charset="2"/>
              <a:buChar char="ü"/>
            </a:pPr>
            <a:r>
              <a:rPr lang="hr-HR" sz="2400" dirty="0">
                <a:latin typeface="Bookman Old Style" pitchFamily="18" charset="0"/>
              </a:rPr>
              <a:t>visini stope prireza porezu na dohodak</a:t>
            </a:r>
          </a:p>
          <a:p>
            <a:pPr lvl="1" algn="just" fontAlgn="base">
              <a:buClrTx/>
              <a:buFont typeface="Wingdings" panose="05000000000000000000" pitchFamily="2" charset="2"/>
              <a:buChar char="ü"/>
            </a:pPr>
            <a:r>
              <a:rPr lang="hr-HR" sz="2400" dirty="0">
                <a:latin typeface="Bookman Old Style" pitchFamily="18" charset="0"/>
              </a:rPr>
              <a:t>visini stope poreza na potrošnju i nadležnom poreznom tijelo za utvrđivanje i naplatu poreza</a:t>
            </a:r>
          </a:p>
          <a:p>
            <a:pPr lvl="1" algn="just" fontAlgn="base">
              <a:buClrTx/>
              <a:buFont typeface="Wingdings" panose="05000000000000000000" pitchFamily="2" charset="2"/>
              <a:buChar char="ü"/>
            </a:pPr>
            <a:r>
              <a:rPr lang="hr-HR" sz="2400" dirty="0">
                <a:latin typeface="Bookman Old Style" pitchFamily="18" charset="0"/>
              </a:rPr>
              <a:t>Visini poreza na kuće za odmor i nadležnom poreznom tijelo za utvrđivanje i naplatu poreza</a:t>
            </a:r>
          </a:p>
          <a:p>
            <a:pPr lvl="1" algn="just" fontAlgn="base">
              <a:buClrTx/>
              <a:buFont typeface="Wingdings" panose="05000000000000000000" pitchFamily="2" charset="2"/>
              <a:buChar char="ü"/>
            </a:pPr>
            <a:r>
              <a:rPr lang="hr-HR" sz="2400" dirty="0">
                <a:latin typeface="Bookman Old Style" pitchFamily="18" charset="0"/>
              </a:rPr>
              <a:t>što se smatra javnom površinom, visinu, način i uvjete plaćanja poreza na korištenje javnih površina, kao i nadležno porezno tijelo za utvrđivanje i naplatu poreza</a:t>
            </a:r>
            <a:endParaRPr lang="hr-HR" sz="2800" dirty="0">
              <a:latin typeface="Bookman Old Style" pitchFamily="18" charset="0"/>
            </a:endParaRPr>
          </a:p>
          <a:p>
            <a:pPr algn="just" fontAlgn="base">
              <a:buClrTx/>
              <a:buFont typeface="Wingdings" panose="05000000000000000000" pitchFamily="2" charset="2"/>
              <a:buChar char="Ø"/>
            </a:pPr>
            <a:r>
              <a:rPr lang="hr-HR" sz="2800" dirty="0">
                <a:latin typeface="Bookman Old Style" pitchFamily="18" charset="0"/>
              </a:rPr>
              <a:t>Odluka se ubuduće može mijenjati najkasnije do 15. prosinca tekuće godine, a primjenjuje se od 1. siječnja iduće godine.</a:t>
            </a:r>
          </a:p>
          <a:p>
            <a:pPr algn="just" fontAlgn="base">
              <a:buClrTx/>
              <a:buFont typeface="Wingdings" panose="05000000000000000000" pitchFamily="2" charset="2"/>
              <a:buChar char="Ø"/>
            </a:pPr>
            <a:r>
              <a:rPr lang="hr-HR" sz="2800" dirty="0">
                <a:latin typeface="Bookman Old Style" pitchFamily="18" charset="0"/>
              </a:rPr>
              <a:t>Izuzetno odluke o prirezu mogu se donositi tijekom godine, moraju se objaviti u »Narodnim novinama«, a stupaju na snagu prvoga dana u mjesecu nakon mjeseca u kojem su objavljene.</a:t>
            </a:r>
          </a:p>
          <a:p>
            <a:pPr algn="just" fontAlgn="base">
              <a:buClrTx/>
              <a:buFont typeface="Wingdings" panose="05000000000000000000" pitchFamily="2" charset="2"/>
              <a:buChar char="Ø"/>
            </a:pPr>
            <a:r>
              <a:rPr lang="hr-HR" sz="2800" dirty="0">
                <a:latin typeface="Bookman Old Style" pitchFamily="18" charset="0"/>
              </a:rPr>
              <a:t>Odluka o visini poreza kao i Odluka o povjeravanju poslova utvrđivanja i naplate poreza drugom tijelu obvezno se dostavlja Ministarstvu financija, Poreznoj upravi u roku od osam dana od dana njezina donošenja radi objave na mrežnim stranicama Porezne uprave i radi preuzimanja ovlasti za utvrđivanje i naplatu poreza.</a:t>
            </a:r>
          </a:p>
          <a:p>
            <a:pPr lvl="2" algn="just" fontAlgn="base"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latin typeface="Bookman Old Style" pitchFamily="18" charset="0"/>
              </a:rPr>
              <a:t>Odluka o povjeravanju poslova Poreznoj upravi obvezno sadrži i ovlast </a:t>
            </a:r>
            <a:r>
              <a:rPr lang="hr-HR" sz="2400" dirty="0">
                <a:latin typeface="Bookman Old Style" pitchFamily="18" charset="0"/>
              </a:rPr>
              <a:t>nadležnoj organizaciji platnog prometa zaduženoj za raspoređivanje uplaćenih prihoda korisnicima, da naknadu Poreznoj upravi (5%) obračuna i uplati u državni proračun i to do zadnjeg dana u mjesecu za protekli mjesec</a:t>
            </a:r>
            <a:endParaRPr lang="hr-HR" sz="2200" dirty="0">
              <a:latin typeface="Bookman Old Style" pitchFamily="18" charset="0"/>
            </a:endParaRPr>
          </a:p>
          <a:p>
            <a:pPr marL="393192" lvl="1" indent="0">
              <a:buClrTx/>
              <a:buNone/>
            </a:pPr>
            <a:endParaRPr lang="hr-HR" dirty="0">
              <a:latin typeface="Bookman Old Style" pitchFamily="18" charset="0"/>
            </a:endParaRPr>
          </a:p>
          <a:p>
            <a:pPr lvl="1">
              <a:buClrTx/>
              <a:buFont typeface="Wingdings" panose="05000000000000000000" pitchFamily="2" charset="2"/>
              <a:buChar char="ü"/>
            </a:pPr>
            <a:endParaRPr lang="hr-HR" dirty="0">
              <a:latin typeface="Bookman Old Styl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hr-HR" sz="2400" dirty="0">
                <a:latin typeface="Bookman Old Style" pitchFamily="18" charset="0"/>
              </a:rPr>
              <a:t>ZAKON O LOKALNIM POREZIMA</a:t>
            </a:r>
            <a:br>
              <a:rPr lang="hr-HR" sz="2400" dirty="0">
                <a:latin typeface="Bookman Old Style" pitchFamily="18" charset="0"/>
              </a:rPr>
            </a:br>
            <a:endParaRPr lang="en-US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6093296"/>
          </a:xfrm>
        </p:spPr>
        <p:txBody>
          <a:bodyPr>
            <a:normAutofit fontScale="55000" lnSpcReduction="20000"/>
          </a:bodyPr>
          <a:lstStyle/>
          <a:p>
            <a:pPr marL="393192" lvl="1" indent="0">
              <a:buClrTx/>
              <a:buNone/>
            </a:pPr>
            <a:r>
              <a:rPr lang="hr-HR" sz="3300" u="sng" dirty="0">
                <a:latin typeface="Bookman Old Style" pitchFamily="18" charset="0"/>
              </a:rPr>
              <a:t>Primjer odluke o povjeravanju poslova Poreznoj upravi</a:t>
            </a:r>
            <a:r>
              <a:rPr lang="hr-HR" dirty="0">
                <a:latin typeface="Bookman Old Style" pitchFamily="18" charset="0"/>
              </a:rPr>
              <a:t>:</a:t>
            </a:r>
          </a:p>
          <a:p>
            <a:pPr marL="393192" lvl="1" indent="0">
              <a:buClrTx/>
              <a:buNone/>
            </a:pPr>
            <a:endParaRPr lang="hr-HR" dirty="0">
              <a:latin typeface="Bookman Old Style" pitchFamily="18" charset="0"/>
            </a:endParaRPr>
          </a:p>
          <a:p>
            <a:pPr marL="109728" indent="0" algn="just">
              <a:buNone/>
            </a:pPr>
            <a:r>
              <a:rPr lang="en-US" sz="2800" i="1" dirty="0">
                <a:latin typeface="Bookman Old Style" pitchFamily="18" charset="0"/>
              </a:rPr>
              <a:t>Na </a:t>
            </a:r>
            <a:r>
              <a:rPr lang="en-US" sz="2800" i="1" dirty="0" err="1">
                <a:latin typeface="Bookman Old Style" pitchFamily="18" charset="0"/>
              </a:rPr>
              <a:t>temelju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članka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hr-HR" sz="2800" i="1" dirty="0">
                <a:latin typeface="Bookman Old Style" pitchFamily="18" charset="0"/>
              </a:rPr>
              <a:t>41</a:t>
            </a:r>
            <a:r>
              <a:rPr lang="en-US" sz="2800" i="1" dirty="0">
                <a:latin typeface="Bookman Old Style" pitchFamily="18" charset="0"/>
              </a:rPr>
              <a:t>. </a:t>
            </a:r>
            <a:r>
              <a:rPr lang="en-US" sz="2800" i="1" dirty="0" err="1">
                <a:latin typeface="Bookman Old Style" pitchFamily="18" charset="0"/>
              </a:rPr>
              <a:t>Zakona</a:t>
            </a:r>
            <a:r>
              <a:rPr lang="en-US" sz="2800" i="1" dirty="0">
                <a:latin typeface="Bookman Old Style" pitchFamily="18" charset="0"/>
              </a:rPr>
              <a:t> o </a:t>
            </a:r>
            <a:r>
              <a:rPr lang="en-US" sz="2800" i="1" dirty="0" err="1">
                <a:latin typeface="Bookman Old Style" pitchFamily="18" charset="0"/>
              </a:rPr>
              <a:t>lokalnim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porezima</a:t>
            </a:r>
            <a:r>
              <a:rPr lang="en-US" sz="2800" i="1" dirty="0">
                <a:latin typeface="Bookman Old Style" pitchFamily="18" charset="0"/>
              </a:rPr>
              <a:t> (»</a:t>
            </a:r>
            <a:r>
              <a:rPr lang="en-US" sz="2800" i="1" dirty="0" err="1">
                <a:latin typeface="Bookman Old Style" pitchFamily="18" charset="0"/>
              </a:rPr>
              <a:t>Narodne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novine</a:t>
            </a:r>
            <a:r>
              <a:rPr lang="en-US" sz="2800" i="1" dirty="0">
                <a:latin typeface="Bookman Old Style" pitchFamily="18" charset="0"/>
              </a:rPr>
              <a:t>« </a:t>
            </a:r>
            <a:r>
              <a:rPr lang="en-US" sz="2800" i="1" dirty="0" err="1">
                <a:latin typeface="Bookman Old Style" pitchFamily="18" charset="0"/>
              </a:rPr>
              <a:t>broj</a:t>
            </a:r>
            <a:r>
              <a:rPr lang="en-US" sz="2800" i="1" dirty="0">
                <a:latin typeface="Bookman Old Style" pitchFamily="18" charset="0"/>
              </a:rPr>
              <a:t> 11</a:t>
            </a:r>
            <a:r>
              <a:rPr lang="hr-HR" sz="2800" i="1" dirty="0">
                <a:latin typeface="Bookman Old Style" pitchFamily="18" charset="0"/>
              </a:rPr>
              <a:t>5</a:t>
            </a:r>
            <a:r>
              <a:rPr lang="en-US" sz="2800" i="1" dirty="0">
                <a:latin typeface="Bookman Old Style" pitchFamily="18" charset="0"/>
              </a:rPr>
              <a:t>/</a:t>
            </a:r>
            <a:r>
              <a:rPr lang="hr-HR" sz="2800" i="1" dirty="0">
                <a:latin typeface="Bookman Old Style" pitchFamily="18" charset="0"/>
              </a:rPr>
              <a:t>16), </a:t>
            </a:r>
            <a:r>
              <a:rPr lang="en-US" sz="2800" i="1" dirty="0" err="1">
                <a:latin typeface="Bookman Old Style" pitchFamily="18" charset="0"/>
              </a:rPr>
              <a:t>članka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hr-HR" sz="2800" i="1" dirty="0">
                <a:latin typeface="Bookman Old Style" pitchFamily="18" charset="0"/>
              </a:rPr>
              <a:t>XX</a:t>
            </a:r>
            <a:r>
              <a:rPr lang="en-US" sz="2800" i="1" dirty="0">
                <a:latin typeface="Bookman Old Style" pitchFamily="18" charset="0"/>
              </a:rPr>
              <a:t>. </a:t>
            </a:r>
            <a:r>
              <a:rPr lang="en-US" sz="2800" i="1" dirty="0" err="1">
                <a:latin typeface="Bookman Old Style" pitchFamily="18" charset="0"/>
              </a:rPr>
              <a:t>Statuta</a:t>
            </a:r>
            <a:r>
              <a:rPr lang="en-US" sz="2800" i="1" dirty="0">
                <a:latin typeface="Bookman Old Style" pitchFamily="18" charset="0"/>
              </a:rPr>
              <a:t> Grada </a:t>
            </a:r>
            <a:r>
              <a:rPr lang="hr-HR" sz="2800" i="1" dirty="0" err="1">
                <a:latin typeface="Bookman Old Style" pitchFamily="18" charset="0"/>
              </a:rPr>
              <a:t>xxxxxx</a:t>
            </a:r>
            <a:r>
              <a:rPr lang="hr-HR" sz="2800" i="1" dirty="0">
                <a:latin typeface="Bookman Old Style" pitchFamily="18" charset="0"/>
              </a:rPr>
              <a:t> </a:t>
            </a:r>
            <a:r>
              <a:rPr lang="en-US" sz="2800" i="1" dirty="0">
                <a:latin typeface="Bookman Old Style" pitchFamily="18" charset="0"/>
              </a:rPr>
              <a:t>(«</a:t>
            </a:r>
            <a:r>
              <a:rPr lang="en-US" sz="2800" i="1" dirty="0" err="1">
                <a:latin typeface="Bookman Old Style" pitchFamily="18" charset="0"/>
              </a:rPr>
              <a:t>Službene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novine</a:t>
            </a:r>
            <a:r>
              <a:rPr lang="en-US" sz="2800" i="1" dirty="0">
                <a:latin typeface="Bookman Old Style" pitchFamily="18" charset="0"/>
              </a:rPr>
              <a:t>» </a:t>
            </a:r>
            <a:r>
              <a:rPr lang="en-US" sz="2800" i="1" dirty="0" err="1">
                <a:latin typeface="Bookman Old Style" pitchFamily="18" charset="0"/>
              </a:rPr>
              <a:t>broj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hr-HR" sz="2800" i="1" dirty="0" err="1">
                <a:latin typeface="Bookman Old Style" pitchFamily="18" charset="0"/>
              </a:rPr>
              <a:t>xxxxxx</a:t>
            </a:r>
            <a:r>
              <a:rPr lang="en-US" sz="2800" i="1" dirty="0">
                <a:latin typeface="Bookman Old Style" pitchFamily="18" charset="0"/>
              </a:rPr>
              <a:t>)</a:t>
            </a:r>
            <a:r>
              <a:rPr lang="hr-HR" sz="2800" i="1" dirty="0">
                <a:latin typeface="Bookman Old Style" pitchFamily="18" charset="0"/>
              </a:rPr>
              <a:t>, te Suglasnosti da Porezna uprava može obavljati poslove utvrđivanja, evidentiranja, nadzora, naplate i ovrhe radi naplate poreza jedinica lokalne i područne (regionalne) samouprave (NN 1/2017) </a:t>
            </a:r>
            <a:r>
              <a:rPr lang="en-US" sz="2800" i="1" dirty="0" err="1">
                <a:latin typeface="Bookman Old Style" pitchFamily="18" charset="0"/>
              </a:rPr>
              <a:t>Gradsko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vijeće</a:t>
            </a:r>
            <a:r>
              <a:rPr lang="en-US" sz="2800" i="1" dirty="0">
                <a:latin typeface="Bookman Old Style" pitchFamily="18" charset="0"/>
              </a:rPr>
              <a:t> Grada </a:t>
            </a:r>
            <a:r>
              <a:rPr lang="hr-HR" sz="2800" i="1" dirty="0" err="1">
                <a:latin typeface="Bookman Old Style" pitchFamily="18" charset="0"/>
              </a:rPr>
              <a:t>xxxxxx</a:t>
            </a:r>
            <a:r>
              <a:rPr lang="en-US" sz="2800" i="1" dirty="0">
                <a:latin typeface="Bookman Old Style" pitchFamily="18" charset="0"/>
              </a:rPr>
              <a:t>, </a:t>
            </a:r>
            <a:r>
              <a:rPr lang="en-US" sz="2800" i="1" dirty="0" err="1">
                <a:latin typeface="Bookman Old Style" pitchFamily="18" charset="0"/>
              </a:rPr>
              <a:t>na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sjednici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održanoj</a:t>
            </a:r>
            <a:r>
              <a:rPr lang="en-US" sz="2800" i="1" dirty="0">
                <a:latin typeface="Bookman Old Style" pitchFamily="18" charset="0"/>
              </a:rPr>
              <a:t>   </a:t>
            </a:r>
            <a:r>
              <a:rPr lang="hr-HR" sz="2800" i="1" dirty="0" err="1">
                <a:latin typeface="Bookman Old Style" pitchFamily="18" charset="0"/>
              </a:rPr>
              <a:t>xx.xx.xx</a:t>
            </a:r>
            <a:r>
              <a:rPr lang="en-US" sz="2800" i="1" dirty="0">
                <a:latin typeface="Bookman Old Style" pitchFamily="18" charset="0"/>
              </a:rPr>
              <a:t>. </a:t>
            </a:r>
            <a:r>
              <a:rPr lang="en-US" sz="2800" i="1" dirty="0" err="1">
                <a:latin typeface="Bookman Old Style" pitchFamily="18" charset="0"/>
              </a:rPr>
              <a:t>godine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dono</a:t>
            </a:r>
            <a:r>
              <a:rPr lang="hr-HR" sz="2800" i="1" dirty="0">
                <a:latin typeface="Bookman Old Style" pitchFamily="18" charset="0"/>
              </a:rPr>
              <a:t>si: </a:t>
            </a:r>
          </a:p>
          <a:p>
            <a:pPr marL="109728" indent="0" algn="ctr">
              <a:buNone/>
            </a:pPr>
            <a:r>
              <a:rPr lang="hr-HR" sz="2800" b="1" i="1" dirty="0">
                <a:latin typeface="Bookman Old Style" pitchFamily="18" charset="0"/>
              </a:rPr>
              <a:t>	</a:t>
            </a:r>
          </a:p>
          <a:p>
            <a:pPr marL="109728" indent="0" algn="ctr">
              <a:buNone/>
            </a:pPr>
            <a:r>
              <a:rPr lang="en-US" sz="2800" i="1" dirty="0">
                <a:latin typeface="Bookman Old Style" pitchFamily="18" charset="0"/>
              </a:rPr>
              <a:t>O</a:t>
            </a:r>
            <a:r>
              <a:rPr lang="hr-HR" sz="2800" i="1" dirty="0" err="1">
                <a:latin typeface="Bookman Old Style" pitchFamily="18" charset="0"/>
              </a:rPr>
              <a:t>dluku</a:t>
            </a:r>
            <a:r>
              <a:rPr lang="hr-HR" sz="2800" i="1" dirty="0">
                <a:latin typeface="Bookman Old Style" pitchFamily="18" charset="0"/>
              </a:rPr>
              <a:t> o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povjeravanju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poslova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obračunavanja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hr-HR" sz="2800" i="1" dirty="0">
                <a:latin typeface="Bookman Old Style" pitchFamily="18" charset="0"/>
              </a:rPr>
              <a:t>i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naplate</a:t>
            </a:r>
            <a:r>
              <a:rPr lang="en-US" sz="2800" i="1" dirty="0">
                <a:latin typeface="Bookman Old Style" pitchFamily="18" charset="0"/>
              </a:rPr>
              <a:t> </a:t>
            </a:r>
            <a:endParaRPr lang="hr-HR" sz="2800" i="1" dirty="0">
              <a:latin typeface="Bookman Old Style" pitchFamily="18" charset="0"/>
            </a:endParaRPr>
          </a:p>
          <a:p>
            <a:pPr marL="109728" indent="0" algn="ctr">
              <a:buNone/>
            </a:pPr>
            <a:r>
              <a:rPr lang="en-US" sz="2800" i="1" dirty="0" err="1">
                <a:latin typeface="Bookman Old Style" pitchFamily="18" charset="0"/>
              </a:rPr>
              <a:t>poreza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na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hr-HR" sz="2800" i="1" dirty="0" err="1">
                <a:latin typeface="Bookman Old Style" pitchFamily="18" charset="0"/>
              </a:rPr>
              <a:t>xxxxxxx</a:t>
            </a:r>
            <a:endParaRPr lang="hr-HR" sz="2800" i="1" dirty="0">
              <a:latin typeface="Bookman Old Style" pitchFamily="18" charset="0"/>
            </a:endParaRPr>
          </a:p>
          <a:p>
            <a:pPr marL="109728" indent="0" algn="ctr">
              <a:buNone/>
            </a:pPr>
            <a:r>
              <a:rPr lang="en-US" sz="2800" i="1" dirty="0">
                <a:latin typeface="Bookman Old Style" pitchFamily="18" charset="0"/>
              </a:rPr>
              <a:t>   </a:t>
            </a:r>
            <a:endParaRPr lang="hr-HR" sz="3200" i="1" dirty="0">
              <a:latin typeface="Bookman Old Style" pitchFamily="18" charset="0"/>
            </a:endParaRPr>
          </a:p>
          <a:p>
            <a:pPr marL="109728" indent="0" algn="ctr">
              <a:buNone/>
            </a:pPr>
            <a:r>
              <a:rPr lang="en-US" sz="2800" i="1" dirty="0" err="1">
                <a:latin typeface="Bookman Old Style" pitchFamily="18" charset="0"/>
              </a:rPr>
              <a:t>Članak</a:t>
            </a:r>
            <a:r>
              <a:rPr lang="en-US" sz="2800" i="1" dirty="0">
                <a:latin typeface="Bookman Old Style" pitchFamily="18" charset="0"/>
              </a:rPr>
              <a:t> 1.</a:t>
            </a:r>
            <a:endParaRPr lang="hr-HR" sz="3200" i="1" dirty="0">
              <a:latin typeface="Bookman Old Style" pitchFamily="18" charset="0"/>
            </a:endParaRPr>
          </a:p>
          <a:p>
            <a:pPr marL="109728" indent="0" algn="just">
              <a:buNone/>
            </a:pPr>
            <a:r>
              <a:rPr lang="en-US" sz="2800" i="1" dirty="0" err="1">
                <a:latin typeface="Bookman Old Style" pitchFamily="18" charset="0"/>
              </a:rPr>
              <a:t>Poslove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utvrđivanja</a:t>
            </a:r>
            <a:r>
              <a:rPr lang="en-US" sz="2800" i="1" dirty="0">
                <a:latin typeface="Bookman Old Style" pitchFamily="18" charset="0"/>
              </a:rPr>
              <a:t>, </a:t>
            </a:r>
            <a:r>
              <a:rPr lang="en-US" sz="2800" i="1" dirty="0" err="1">
                <a:latin typeface="Bookman Old Style" pitchFamily="18" charset="0"/>
              </a:rPr>
              <a:t>evidentiranja</a:t>
            </a:r>
            <a:r>
              <a:rPr lang="en-US" sz="2800" i="1" dirty="0">
                <a:latin typeface="Bookman Old Style" pitchFamily="18" charset="0"/>
              </a:rPr>
              <a:t>, </a:t>
            </a:r>
            <a:r>
              <a:rPr lang="en-US" sz="2800" i="1" dirty="0" err="1">
                <a:latin typeface="Bookman Old Style" pitchFamily="18" charset="0"/>
              </a:rPr>
              <a:t>nadzora</a:t>
            </a:r>
            <a:r>
              <a:rPr lang="en-US" sz="2800" i="1" dirty="0">
                <a:latin typeface="Bookman Old Style" pitchFamily="18" charset="0"/>
              </a:rPr>
              <a:t>, </a:t>
            </a:r>
            <a:r>
              <a:rPr lang="en-US" sz="2800" i="1" dirty="0" err="1">
                <a:latin typeface="Bookman Old Style" pitchFamily="18" charset="0"/>
              </a:rPr>
              <a:t>naplate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i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ovrhe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poreza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na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hr-HR" sz="2800" i="1" dirty="0" err="1">
                <a:latin typeface="Bookman Old Style" pitchFamily="18" charset="0"/>
              </a:rPr>
              <a:t>xxxxxxxx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obavlja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Porezna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uprava</a:t>
            </a:r>
            <a:r>
              <a:rPr lang="en-US" sz="2800" i="1" dirty="0">
                <a:latin typeface="Bookman Old Style" pitchFamily="18" charset="0"/>
              </a:rPr>
              <a:t>. </a:t>
            </a:r>
            <a:endParaRPr lang="hr-HR" sz="3200" i="1" dirty="0">
              <a:latin typeface="Bookman Old Style" pitchFamily="18" charset="0"/>
            </a:endParaRPr>
          </a:p>
          <a:p>
            <a:pPr marL="109728" indent="0">
              <a:buNone/>
            </a:pPr>
            <a:r>
              <a:rPr lang="hr-HR" sz="3200" i="1" dirty="0">
                <a:latin typeface="Bookman Old Style" pitchFamily="18" charset="0"/>
              </a:rPr>
              <a:t>				</a:t>
            </a:r>
            <a:r>
              <a:rPr lang="en-US" sz="2800" i="1" dirty="0" err="1">
                <a:latin typeface="Bookman Old Style" pitchFamily="18" charset="0"/>
              </a:rPr>
              <a:t>Članak</a:t>
            </a:r>
            <a:r>
              <a:rPr lang="en-US" sz="2800" i="1" dirty="0">
                <a:latin typeface="Bookman Old Style" pitchFamily="18" charset="0"/>
              </a:rPr>
              <a:t> 2. </a:t>
            </a:r>
            <a:endParaRPr lang="hr-HR" sz="3200" i="1" dirty="0">
              <a:latin typeface="Bookman Old Style" pitchFamily="18" charset="0"/>
            </a:endParaRPr>
          </a:p>
          <a:p>
            <a:pPr marL="109728" indent="0" algn="just">
              <a:buNone/>
            </a:pPr>
            <a:r>
              <a:rPr lang="en-US" sz="2800" i="1" dirty="0" err="1">
                <a:latin typeface="Bookman Old Style" pitchFamily="18" charset="0"/>
              </a:rPr>
              <a:t>Ovlašćuje</a:t>
            </a:r>
            <a:r>
              <a:rPr lang="en-US" sz="2800" i="1" dirty="0">
                <a:latin typeface="Bookman Old Style" pitchFamily="18" charset="0"/>
              </a:rPr>
              <a:t> se </a:t>
            </a:r>
            <a:r>
              <a:rPr lang="en-US" sz="2800" i="1" dirty="0" err="1">
                <a:latin typeface="Bookman Old Style" pitchFamily="18" charset="0"/>
              </a:rPr>
              <a:t>nadležna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organizacija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platnog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prometa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zadužena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za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naplatu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javnih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prihoda</a:t>
            </a:r>
            <a:r>
              <a:rPr lang="en-US" sz="2800" i="1" dirty="0">
                <a:latin typeface="Bookman Old Style" pitchFamily="18" charset="0"/>
              </a:rPr>
              <a:t> (</a:t>
            </a:r>
            <a:r>
              <a:rPr lang="en-US" sz="2800" i="1" dirty="0" err="1">
                <a:latin typeface="Bookman Old Style" pitchFamily="18" charset="0"/>
              </a:rPr>
              <a:t>Financijska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agencija</a:t>
            </a:r>
            <a:r>
              <a:rPr lang="en-US" sz="2800" i="1" dirty="0">
                <a:latin typeface="Bookman Old Style" pitchFamily="18" charset="0"/>
              </a:rPr>
              <a:t>) da </a:t>
            </a:r>
            <a:r>
              <a:rPr lang="en-US" sz="2800" i="1" dirty="0" err="1">
                <a:latin typeface="Bookman Old Style" pitchFamily="18" charset="0"/>
              </a:rPr>
              <a:t>naknadu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koja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pripada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Poreznoj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upravi</a:t>
            </a:r>
            <a:r>
              <a:rPr lang="en-US" sz="2800" i="1" dirty="0">
                <a:latin typeface="Bookman Old Style" pitchFamily="18" charset="0"/>
              </a:rPr>
              <a:t>, u </a:t>
            </a:r>
            <a:r>
              <a:rPr lang="en-US" sz="2800" i="1" dirty="0" err="1">
                <a:latin typeface="Bookman Old Style" pitchFamily="18" charset="0"/>
              </a:rPr>
              <a:t>visini</a:t>
            </a:r>
            <a:r>
              <a:rPr lang="en-US" sz="2800" i="1" dirty="0">
                <a:latin typeface="Bookman Old Style" pitchFamily="18" charset="0"/>
              </a:rPr>
              <a:t> od 5% od </a:t>
            </a:r>
            <a:r>
              <a:rPr lang="en-US" sz="2800" i="1" dirty="0" err="1">
                <a:latin typeface="Bookman Old Style" pitchFamily="18" charset="0"/>
              </a:rPr>
              <a:t>ukupno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naplaćenih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prihoda</a:t>
            </a:r>
            <a:r>
              <a:rPr lang="en-US" sz="2800" i="1" dirty="0">
                <a:latin typeface="Bookman Old Style" pitchFamily="18" charset="0"/>
              </a:rPr>
              <a:t>, </a:t>
            </a:r>
            <a:r>
              <a:rPr lang="en-US" sz="2800" i="1" dirty="0" err="1">
                <a:latin typeface="Bookman Old Style" pitchFamily="18" charset="0"/>
              </a:rPr>
              <a:t>obračuna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i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uplati</a:t>
            </a:r>
            <a:r>
              <a:rPr lang="en-US" sz="2800" i="1" dirty="0">
                <a:latin typeface="Bookman Old Style" pitchFamily="18" charset="0"/>
              </a:rPr>
              <a:t> u </a:t>
            </a:r>
            <a:r>
              <a:rPr lang="en-US" sz="2800" i="1" dirty="0" err="1">
                <a:latin typeface="Bookman Old Style" pitchFamily="18" charset="0"/>
              </a:rPr>
              <a:t>Državni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proračun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i</a:t>
            </a:r>
            <a:r>
              <a:rPr lang="en-US" sz="2800" i="1" dirty="0">
                <a:latin typeface="Bookman Old Style" pitchFamily="18" charset="0"/>
              </a:rPr>
              <a:t> to do </a:t>
            </a:r>
            <a:r>
              <a:rPr lang="en-US" sz="2800" i="1" dirty="0" err="1">
                <a:latin typeface="Bookman Old Style" pitchFamily="18" charset="0"/>
              </a:rPr>
              <a:t>zadnjeg</a:t>
            </a:r>
            <a:r>
              <a:rPr lang="en-US" sz="2800" i="1" dirty="0">
                <a:latin typeface="Bookman Old Style" pitchFamily="18" charset="0"/>
              </a:rPr>
              <a:t> dana u </a:t>
            </a:r>
            <a:r>
              <a:rPr lang="en-US" sz="2800" i="1" dirty="0" err="1">
                <a:latin typeface="Bookman Old Style" pitchFamily="18" charset="0"/>
              </a:rPr>
              <a:t>mjesecu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za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protekli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mjesec</a:t>
            </a:r>
            <a:r>
              <a:rPr lang="en-US" sz="2800" i="1" dirty="0">
                <a:latin typeface="Bookman Old Style" pitchFamily="18" charset="0"/>
              </a:rPr>
              <a:t>.</a:t>
            </a:r>
            <a:endParaRPr lang="hr-HR" sz="3200" i="1" dirty="0">
              <a:latin typeface="Bookman Old Style" pitchFamily="18" charset="0"/>
            </a:endParaRPr>
          </a:p>
          <a:p>
            <a:pPr marL="109728" indent="0">
              <a:buNone/>
            </a:pPr>
            <a:endParaRPr lang="hr-HR" sz="3200" i="1" dirty="0">
              <a:latin typeface="Bookman Old Style" pitchFamily="18" charset="0"/>
            </a:endParaRPr>
          </a:p>
          <a:p>
            <a:pPr marL="109728" indent="0">
              <a:buNone/>
            </a:pPr>
            <a:r>
              <a:rPr lang="hr-HR" sz="2800" i="1" dirty="0">
                <a:latin typeface="Bookman Old Style" pitchFamily="18" charset="0"/>
              </a:rPr>
              <a:t>				</a:t>
            </a:r>
            <a:r>
              <a:rPr lang="en-US" sz="2800" i="1" dirty="0" err="1">
                <a:latin typeface="Bookman Old Style" pitchFamily="18" charset="0"/>
              </a:rPr>
              <a:t>Članak</a:t>
            </a:r>
            <a:r>
              <a:rPr lang="en-US" sz="2800" i="1" dirty="0">
                <a:latin typeface="Bookman Old Style" pitchFamily="18" charset="0"/>
              </a:rPr>
              <a:t> 3.</a:t>
            </a:r>
            <a:endParaRPr lang="hr-HR" sz="3200" i="1" dirty="0">
              <a:latin typeface="Bookman Old Style" pitchFamily="18" charset="0"/>
            </a:endParaRPr>
          </a:p>
          <a:p>
            <a:pPr marL="109728" indent="0" algn="just">
              <a:buNone/>
            </a:pPr>
            <a:r>
              <a:rPr lang="en-US" sz="2800" i="1" dirty="0">
                <a:latin typeface="Bookman Old Style" pitchFamily="18" charset="0"/>
              </a:rPr>
              <a:t>Ova </a:t>
            </a:r>
            <a:r>
              <a:rPr lang="en-US" sz="2800" i="1" dirty="0" err="1">
                <a:latin typeface="Bookman Old Style" pitchFamily="18" charset="0"/>
              </a:rPr>
              <a:t>Odluka</a:t>
            </a:r>
            <a:r>
              <a:rPr lang="en-US" sz="2800" i="1" dirty="0">
                <a:latin typeface="Bookman Old Style" pitchFamily="18" charset="0"/>
              </a:rPr>
              <a:t> stupa </a:t>
            </a:r>
            <a:r>
              <a:rPr lang="en-US" sz="2800" i="1" dirty="0" err="1">
                <a:latin typeface="Bookman Old Style" pitchFamily="18" charset="0"/>
              </a:rPr>
              <a:t>na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snagu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osmog</a:t>
            </a:r>
            <a:r>
              <a:rPr lang="en-US" sz="2800" i="1" dirty="0">
                <a:latin typeface="Bookman Old Style" pitchFamily="18" charset="0"/>
              </a:rPr>
              <a:t> dana od dana </a:t>
            </a:r>
            <a:r>
              <a:rPr lang="en-US" sz="2800" i="1" dirty="0" err="1">
                <a:latin typeface="Bookman Old Style" pitchFamily="18" charset="0"/>
              </a:rPr>
              <a:t>objave</a:t>
            </a:r>
            <a:r>
              <a:rPr lang="en-US" sz="2800" i="1" dirty="0">
                <a:latin typeface="Bookman Old Style" pitchFamily="18" charset="0"/>
              </a:rPr>
              <a:t> u »</a:t>
            </a:r>
            <a:r>
              <a:rPr lang="en-US" sz="2800" i="1" dirty="0" err="1">
                <a:latin typeface="Bookman Old Style" pitchFamily="18" charset="0"/>
              </a:rPr>
              <a:t>Službenim</a:t>
            </a:r>
            <a:r>
              <a:rPr lang="en-US" sz="2800" i="1" dirty="0">
                <a:latin typeface="Bookman Old Style" pitchFamily="18" charset="0"/>
              </a:rPr>
              <a:t> </a:t>
            </a:r>
            <a:r>
              <a:rPr lang="en-US" sz="2800" i="1" dirty="0" err="1">
                <a:latin typeface="Bookman Old Style" pitchFamily="18" charset="0"/>
              </a:rPr>
              <a:t>novinama</a:t>
            </a:r>
            <a:r>
              <a:rPr lang="en-US" sz="2800" i="1" dirty="0">
                <a:latin typeface="Bookman Old Style" pitchFamily="18" charset="0"/>
              </a:rPr>
              <a:t>«.</a:t>
            </a:r>
            <a:endParaRPr lang="hr-HR" sz="3200" i="1" dirty="0">
              <a:latin typeface="Bookman Old Style" pitchFamily="18" charset="0"/>
            </a:endParaRPr>
          </a:p>
          <a:p>
            <a:pPr marL="109728" indent="0">
              <a:buNone/>
            </a:pPr>
            <a:endParaRPr lang="hr-HR" sz="3200" dirty="0">
              <a:latin typeface="Bookman Old Styl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hr-HR" sz="2400" dirty="0">
                <a:latin typeface="Bookman Old Style" pitchFamily="18" charset="0"/>
              </a:rPr>
              <a:t>ZAKON O LOKALNIM POREZIMA </a:t>
            </a:r>
            <a:endParaRPr lang="en-US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229600" cy="5184576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80000"/>
              </a:lnSpc>
            </a:pPr>
            <a:r>
              <a:rPr lang="hr-HR" sz="4400" dirty="0">
                <a:latin typeface="Bookman Old Style" pitchFamily="18" charset="0"/>
              </a:rPr>
              <a:t>POREZ NA NEKRETNINE</a:t>
            </a:r>
            <a:r>
              <a:rPr lang="hr-HR" sz="2400" dirty="0">
                <a:latin typeface="Bookman Old Style" pitchFamily="18" charset="0"/>
              </a:rPr>
              <a:t/>
            </a:r>
            <a:br>
              <a:rPr lang="hr-HR" sz="2400" dirty="0">
                <a:latin typeface="Bookman Old Style" pitchFamily="18" charset="0"/>
              </a:rPr>
            </a:br>
            <a:endParaRPr lang="hr-HR" sz="11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4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200" dirty="0" smtClean="0">
                <a:latin typeface="Bookman Old Style" pitchFamily="18" charset="0"/>
              </a:rPr>
              <a:t>Vijeće EURPOE donijelo je 14. srpnja 2015.  - 6 preporuka za Republiku Hrvatsku</a:t>
            </a:r>
          </a:p>
          <a:p>
            <a:endParaRPr lang="hr-HR" sz="22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hr-HR" sz="2200" b="1" dirty="0" smtClean="0">
                <a:latin typeface="Bookman Old Style" pitchFamily="18" charset="0"/>
              </a:rPr>
              <a:t>	Preporuka 1.</a:t>
            </a:r>
            <a:r>
              <a:rPr lang="hr-HR" sz="2200" dirty="0" smtClean="0">
                <a:latin typeface="Bookman Old Style" pitchFamily="18" charset="0"/>
              </a:rPr>
              <a:t> </a:t>
            </a:r>
          </a:p>
          <a:p>
            <a:pPr algn="just"/>
            <a:r>
              <a:rPr lang="hr-HR" sz="2200" dirty="0" smtClean="0">
                <a:latin typeface="Bookman Old Style" pitchFamily="18" charset="0"/>
              </a:rPr>
              <a:t>Osigurati održivo smanjenje prekomjernog deficita do 2016., poduzimanjem potrebnih mjera tijekom 2015. i jačanjem proračunske  strategije za 2016.</a:t>
            </a:r>
          </a:p>
          <a:p>
            <a:pPr algn="just">
              <a:buNone/>
            </a:pPr>
            <a:endParaRPr lang="hr-HR" sz="2200" dirty="0" smtClean="0">
              <a:latin typeface="Bookman Old Style" pitchFamily="18" charset="0"/>
            </a:endParaRPr>
          </a:p>
          <a:p>
            <a:pPr algn="just"/>
            <a:r>
              <a:rPr lang="hr-HR" sz="2200" dirty="0" smtClean="0">
                <a:latin typeface="Bookman Old Style" pitchFamily="18" charset="0"/>
              </a:rPr>
              <a:t>….”Uvesti periodični porez na nekretnine”….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ookman Old Style" pitchFamily="18" charset="0"/>
              </a:rPr>
              <a:t>Preporuke Vijeća Europe</a:t>
            </a:r>
            <a:endParaRPr lang="hr-HR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363272" cy="6120680"/>
          </a:xfrm>
        </p:spPr>
        <p:txBody>
          <a:bodyPr>
            <a:normAutofit fontScale="62500" lnSpcReduction="20000"/>
          </a:bodyPr>
          <a:lstStyle/>
          <a:p>
            <a:pPr marL="109728" indent="0">
              <a:buClrTx/>
              <a:buNone/>
            </a:pPr>
            <a:r>
              <a:rPr lang="hr-HR" b="1" i="1" dirty="0"/>
              <a:t>1) PREDMET OPOREZIVANJA </a:t>
            </a:r>
            <a:r>
              <a:rPr lang="hr-HR" dirty="0"/>
              <a:t>= </a:t>
            </a:r>
            <a:r>
              <a:rPr lang="hr-HR" sz="3400" b="1" dirty="0"/>
              <a:t>nekretnina</a:t>
            </a:r>
          </a:p>
          <a:p>
            <a:pPr fontAlgn="base">
              <a:buClrTx/>
              <a:buFont typeface="Wingdings" panose="05000000000000000000" pitchFamily="2" charset="2"/>
              <a:buChar char="Ø"/>
            </a:pPr>
            <a:r>
              <a:rPr lang="hr-HR" sz="2800" u="sng" dirty="0"/>
              <a:t>nekretninom se smatra</a:t>
            </a:r>
            <a:r>
              <a:rPr lang="hr-HR" sz="2800" dirty="0"/>
              <a:t>:</a:t>
            </a:r>
          </a:p>
          <a:p>
            <a:pPr lvl="1" fontAlgn="base">
              <a:buClrTx/>
              <a:buFont typeface="Wingdings" panose="05000000000000000000" pitchFamily="2" charset="2"/>
              <a:buChar char="ü"/>
            </a:pPr>
            <a:r>
              <a:rPr lang="hr-HR" sz="2400" dirty="0"/>
              <a:t>stambeni prostor, poslovni prostor, </a:t>
            </a:r>
          </a:p>
          <a:p>
            <a:pPr lvl="1" fontAlgn="base">
              <a:buClrTx/>
              <a:buFont typeface="Wingdings" panose="05000000000000000000" pitchFamily="2" charset="2"/>
              <a:buChar char="ü"/>
            </a:pPr>
            <a:r>
              <a:rPr lang="hr-HR" sz="2400" dirty="0"/>
              <a:t>garažni prostor i drugi pomoćni prostori </a:t>
            </a:r>
          </a:p>
          <a:p>
            <a:pPr lvl="1" fontAlgn="base">
              <a:buClrTx/>
              <a:buFont typeface="Wingdings" panose="05000000000000000000" pitchFamily="2" charset="2"/>
              <a:buChar char="ü"/>
            </a:pPr>
            <a:r>
              <a:rPr lang="hr-HR" sz="2400" dirty="0"/>
              <a:t>ostali prostori bez namjene, </a:t>
            </a:r>
          </a:p>
          <a:p>
            <a:pPr lvl="1" fontAlgn="base">
              <a:buClrTx/>
              <a:buFont typeface="Wingdings" panose="05000000000000000000" pitchFamily="2" charset="2"/>
              <a:buChar char="ü"/>
            </a:pPr>
            <a:r>
              <a:rPr lang="hr-HR" sz="2400" dirty="0"/>
              <a:t>građevinsko zemljište koje se koristi u svrhu obavljanja poslovne djelatnosti i </a:t>
            </a:r>
          </a:p>
          <a:p>
            <a:pPr lvl="1" fontAlgn="base">
              <a:buClrTx/>
              <a:buFont typeface="Wingdings" panose="05000000000000000000" pitchFamily="2" charset="2"/>
              <a:buChar char="ü"/>
            </a:pPr>
            <a:r>
              <a:rPr lang="hr-HR" sz="2400" dirty="0"/>
              <a:t>neizgrađeno građevinsko zemljište ako se nalazi unutar građevinskog područja</a:t>
            </a:r>
          </a:p>
          <a:p>
            <a:pPr lvl="2" algn="just" fontAlgn="base">
              <a:buClrTx/>
              <a:buFont typeface="Wingdings" panose="05000000000000000000" pitchFamily="2" charset="2"/>
              <a:buChar char="§"/>
            </a:pPr>
            <a:r>
              <a:rPr lang="hr-HR" sz="2200" dirty="0"/>
              <a:t>neizgrađenim građevinskim zemljištem smatra se zemljište:</a:t>
            </a:r>
          </a:p>
          <a:p>
            <a:pPr lvl="3" algn="just" fontAlgn="base">
              <a:buClrTx/>
              <a:buFont typeface="Wingdings" panose="05000000000000000000" pitchFamily="2" charset="2"/>
              <a:buChar char="ü"/>
            </a:pPr>
            <a:r>
              <a:rPr lang="hr-HR" sz="2000" dirty="0"/>
              <a:t>koje svojom veličinom i oblikom ispunjava uvjete za građenje i opremljeno je najmanje pristupnom cestom, objektima za opskrbu električnom energijom i vodom prema mjesnim prilikama, a na kojemu se, u skladu s prostornim planom, mogu graditi građevine, </a:t>
            </a:r>
          </a:p>
          <a:p>
            <a:pPr lvl="5" algn="just" fontAlgn="base">
              <a:buClrTx/>
              <a:buFont typeface="Wingdings" panose="05000000000000000000" pitchFamily="2" charset="2"/>
              <a:buChar char="ü"/>
            </a:pPr>
            <a:r>
              <a:rPr lang="hr-HR" sz="1900" dirty="0"/>
              <a:t>Zemljište za koje je izdano rješenje o uvjetima građenja ili drugi akt vezan uz provedbu dokumenata prostornog uređenja i gradnje (Pravilnik o utvrđivanju korektivnih koeficijenata i evidenciji o nekretninama - NN 1/2017)</a:t>
            </a:r>
          </a:p>
          <a:p>
            <a:pPr lvl="3" algn="just" fontAlgn="base">
              <a:buClrTx/>
              <a:buFont typeface="Wingdings" panose="05000000000000000000" pitchFamily="2" charset="2"/>
              <a:buChar char="ü"/>
            </a:pPr>
            <a:r>
              <a:rPr lang="hr-HR" sz="2000" dirty="0"/>
              <a:t>na kojemu nije izgrađena nikakva građevina ili na kojemu postoji privremena građevina za čije građenje nije potrebna građevinska dozvola.</a:t>
            </a:r>
          </a:p>
          <a:p>
            <a:pPr lvl="3" algn="just" fontAlgn="base">
              <a:buClrTx/>
              <a:buFont typeface="Wingdings" panose="05000000000000000000" pitchFamily="2" charset="2"/>
              <a:buChar char="ü"/>
            </a:pPr>
            <a:r>
              <a:rPr lang="hr-HR" sz="2000" dirty="0"/>
              <a:t>Neizgrađenim građevinskim zemljištem smatra se i zemljište na kojemu se nalaze ostaci nekadašnje građevine, odnosno na kojemu je započeto građenje</a:t>
            </a:r>
          </a:p>
          <a:p>
            <a:pPr lvl="2" algn="just" fontAlgn="base">
              <a:buClrTx/>
              <a:buFont typeface="Wingdings" panose="05000000000000000000" pitchFamily="2" charset="2"/>
              <a:buChar char="§"/>
            </a:pPr>
            <a:r>
              <a:rPr lang="hr-HR" dirty="0"/>
              <a:t>Neizgrađeno građevinsko zemljište na kojem je započeto građenje smatra se izgrađenim prostorom i oporezuje se na način i pod pretpostavkama propisanim za prostore </a:t>
            </a:r>
            <a:r>
              <a:rPr lang="hr-HR" b="1" dirty="0"/>
              <a:t>ako su protekle dvije godine </a:t>
            </a:r>
            <a:r>
              <a:rPr lang="hr-HR" dirty="0"/>
              <a:t>od pravomoćnosti građevinske dozvole ili drugog akta za građenje ili od dana izdavanja potvrde glavnog projekta</a:t>
            </a:r>
          </a:p>
          <a:p>
            <a:pPr algn="just" fontAlgn="base">
              <a:buClrTx/>
              <a:buFont typeface="Wingdings" panose="05000000000000000000" pitchFamily="2" charset="2"/>
              <a:buChar char="Ø"/>
            </a:pPr>
            <a:r>
              <a:rPr lang="hr-HR" dirty="0"/>
              <a:t>Porez na nekretnine </a:t>
            </a:r>
            <a:r>
              <a:rPr lang="hr-HR" b="1" dirty="0"/>
              <a:t>ne plaća se </a:t>
            </a:r>
            <a:r>
              <a:rPr lang="hr-HR" dirty="0"/>
              <a:t>na nekretnine koje su u vlasništvu jedinica lokalne samouprave, na neizgrađeno građevinsko zemljište u vlasništvu jedinica lokalne samouprave, na sakralne objekte u dijelu u kojem se obavljaju vjerski obredi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3100" dirty="0"/>
              <a:t>POREZ NA NEKRETNINE 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85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472608"/>
          </a:xfrm>
        </p:spPr>
        <p:txBody>
          <a:bodyPr>
            <a:normAutofit fontScale="70000" lnSpcReduction="20000"/>
          </a:bodyPr>
          <a:lstStyle/>
          <a:p>
            <a:pPr marL="109728" indent="0" fontAlgn="base">
              <a:buNone/>
            </a:pPr>
            <a:r>
              <a:rPr lang="hr-HR" i="1" dirty="0"/>
              <a:t>2. </a:t>
            </a:r>
            <a:r>
              <a:rPr lang="hr-HR" b="1" i="1" dirty="0"/>
              <a:t>POREZNI OBVEZNIK </a:t>
            </a:r>
            <a:r>
              <a:rPr lang="hr-HR" dirty="0"/>
              <a:t> </a:t>
            </a:r>
          </a:p>
          <a:p>
            <a:pPr marL="109728" indent="0" fontAlgn="base">
              <a:buNone/>
            </a:pPr>
            <a:r>
              <a:rPr lang="hr-HR" dirty="0"/>
              <a:t>	</a:t>
            </a:r>
          </a:p>
          <a:p>
            <a:pPr marL="850392" lvl="1" indent="-457200" fontAlgn="base">
              <a:buClrTx/>
              <a:buFont typeface="+mj-lt"/>
              <a:buAutoNum type="alphaLcParenR"/>
            </a:pPr>
            <a:r>
              <a:rPr lang="hr-HR" b="1" dirty="0"/>
              <a:t>samostalni posjednik </a:t>
            </a:r>
            <a:r>
              <a:rPr lang="hr-HR" dirty="0"/>
              <a:t>svaka osoba koja nekretninu samostalno posjeduje = vlasnik nekretnine </a:t>
            </a:r>
          </a:p>
          <a:p>
            <a:pPr marL="850392" lvl="1" indent="-457200" fontAlgn="base">
              <a:buClrTx/>
              <a:buFont typeface="+mj-lt"/>
              <a:buAutoNum type="alphaLcParenR"/>
            </a:pPr>
            <a:r>
              <a:rPr lang="hr-HR" dirty="0"/>
              <a:t>Iznimno porezni obveznik može biti: </a:t>
            </a:r>
          </a:p>
          <a:p>
            <a:pPr marL="1088136" lvl="2" indent="-457200" fontAlgn="base">
              <a:buClrTx/>
              <a:buFont typeface="+mj-lt"/>
              <a:buAutoNum type="alphaLcParenR"/>
            </a:pPr>
            <a:r>
              <a:rPr lang="hr-HR" b="1" u="sng" dirty="0"/>
              <a:t>nesamostalni posjednik</a:t>
            </a:r>
          </a:p>
          <a:p>
            <a:pPr lvl="3" fontAlgn="base">
              <a:buClrTx/>
              <a:buFont typeface="Wingdings" panose="05000000000000000000" pitchFamily="2" charset="2"/>
              <a:buChar char="Ø"/>
            </a:pPr>
            <a:r>
              <a:rPr lang="hr-HR" b="1" dirty="0"/>
              <a:t>ako je porezna obveza pravnim poslom prenesena na nesamostalnog posjednika</a:t>
            </a:r>
          </a:p>
          <a:p>
            <a:pPr lvl="4" fontAlgn="base">
              <a:buClrTx/>
              <a:buFont typeface="Wingdings" panose="05000000000000000000" pitchFamily="2" charset="2"/>
              <a:buChar char="ü"/>
            </a:pPr>
            <a:r>
              <a:rPr lang="hr-HR" dirty="0"/>
              <a:t>U tome slučaju samostalni posjednik solidarno jamči za naplatu poreza kada je pravnim poslom prenio obvezu plaćanja poreza na nesamostalnog posjednika.</a:t>
            </a:r>
          </a:p>
          <a:p>
            <a:pPr lvl="4" fontAlgn="base">
              <a:buClrTx/>
              <a:buFont typeface="Wingdings" panose="05000000000000000000" pitchFamily="2" charset="2"/>
              <a:buChar char="ü"/>
            </a:pPr>
            <a:r>
              <a:rPr lang="hr-HR" dirty="0"/>
              <a:t>članovi kućanstva (osobe prijavljene na istoj adresi kao i porezni obveznik) solidarno jamče za naplatu poreza poreznom obvezniku, </a:t>
            </a:r>
          </a:p>
          <a:p>
            <a:pPr lvl="3" fontAlgn="base">
              <a:buClrTx/>
              <a:buFont typeface="Wingdings" panose="05000000000000000000" pitchFamily="2" charset="2"/>
              <a:buChar char="Ø"/>
            </a:pPr>
            <a:r>
              <a:rPr lang="hr-HR" b="1" dirty="0"/>
              <a:t>ako se koristi nekretnina u vlasništvu jedinice lokalne ili područne (regionalne) samouprave ili Republike Hrvatske</a:t>
            </a:r>
            <a:r>
              <a:rPr lang="hr-HR" dirty="0"/>
              <a:t>, </a:t>
            </a:r>
          </a:p>
          <a:p>
            <a:pPr lvl="3" fontAlgn="base">
              <a:buClrTx/>
              <a:buFont typeface="Wingdings" panose="05000000000000000000" pitchFamily="2" charset="2"/>
              <a:buChar char="Ø"/>
            </a:pPr>
            <a:r>
              <a:rPr lang="hr-HR" b="1" dirty="0"/>
              <a:t>ako nema valjani pravni temelj posjedovanja nekretnine </a:t>
            </a:r>
          </a:p>
          <a:p>
            <a:pPr lvl="3" fontAlgn="base">
              <a:buClrTx/>
              <a:buFont typeface="Wingdings" panose="05000000000000000000" pitchFamily="2" charset="2"/>
              <a:buChar char="Ø"/>
            </a:pPr>
            <a:r>
              <a:rPr lang="hr-HR" b="1" dirty="0"/>
              <a:t>ako je vlasnik nepoznat</a:t>
            </a:r>
          </a:p>
          <a:p>
            <a:pPr lvl="4" fontAlgn="base">
              <a:buClrTx/>
              <a:buFont typeface="Wingdings" panose="05000000000000000000" pitchFamily="2" charset="2"/>
              <a:buChar char="ü"/>
            </a:pPr>
            <a:r>
              <a:rPr lang="hr-HR" dirty="0"/>
              <a:t>vlasnik je nepoznat kada je fizička osoba umrla, a nisu poznati nasljednici, odnosno pravna osoba brisana iz registra, a nije poznato tko je stekao nekretnine</a:t>
            </a:r>
          </a:p>
          <a:p>
            <a:pPr lvl="4" fontAlgn="base">
              <a:buClrTx/>
              <a:buFont typeface="Wingdings" panose="05000000000000000000" pitchFamily="2" charset="2"/>
              <a:buChar char="ü"/>
            </a:pPr>
            <a:r>
              <a:rPr lang="hr-HR" dirty="0"/>
              <a:t>Ako je vlasnik nepoznat te ako nema valjanog pravnog temelja za posjedovanje nekretnine, nesamostalni posjednici nekretnine dužni su dati izjavu tko se za potrebe ovoga Zakona smatra poreznim obveznikom </a:t>
            </a:r>
          </a:p>
          <a:p>
            <a:pPr lvl="5" fontAlgn="base">
              <a:buClrTx/>
              <a:buFont typeface="Arial" panose="020B0604020202020204" pitchFamily="34" charset="0"/>
              <a:buChar char="•"/>
            </a:pPr>
            <a:r>
              <a:rPr lang="hr-HR" dirty="0"/>
              <a:t>u tom slučaju ostali nesamostalni posjednici (ako ih ima više) solidarno jamče za naplatu poreza</a:t>
            </a:r>
          </a:p>
          <a:p>
            <a:pPr marL="1088136" lvl="2" indent="-457200" fontAlgn="base">
              <a:buClrTx/>
              <a:buFont typeface="+mj-lt"/>
              <a:buAutoNum type="alphaLcParenR"/>
            </a:pPr>
            <a:r>
              <a:rPr lang="hr-HR" b="1" u="sng" dirty="0"/>
              <a:t>Nekretnina</a:t>
            </a:r>
          </a:p>
          <a:p>
            <a:pPr lvl="3" fontAlgn="base">
              <a:buClrTx/>
              <a:buFont typeface="Wingdings" panose="05000000000000000000" pitchFamily="2" charset="2"/>
              <a:buChar char="ü"/>
            </a:pPr>
            <a:r>
              <a:rPr lang="hr-HR" dirty="0"/>
              <a:t>ako porezni obveznik nije poznat; zaključkom se „nekretnini” dodjeljuje zastupnik po službenoj dužnosti prema zakonu kojim se uređuje porezni postupak (OPZ)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3100" dirty="0"/>
              <a:t>POREZ NA NEKRETNINE 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60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472608"/>
          </a:xfrm>
        </p:spPr>
        <p:txBody>
          <a:bodyPr>
            <a:normAutofit fontScale="77500" lnSpcReduction="20000"/>
          </a:bodyPr>
          <a:lstStyle/>
          <a:p>
            <a:pPr marL="109728" indent="0" fontAlgn="base">
              <a:buNone/>
            </a:pPr>
            <a:r>
              <a:rPr lang="hr-HR" i="1" dirty="0"/>
              <a:t>Zastupnik po službenoj dužnosti</a:t>
            </a:r>
            <a:endParaRPr lang="hr-HR" dirty="0"/>
          </a:p>
          <a:p>
            <a:pPr marL="109728" indent="0" fontAlgn="base">
              <a:buNone/>
            </a:pPr>
            <a:r>
              <a:rPr lang="hr-HR" dirty="0"/>
              <a:t>				Članak 19.</a:t>
            </a:r>
          </a:p>
          <a:p>
            <a:pPr marL="109728" indent="0" fontAlgn="base">
              <a:buNone/>
            </a:pPr>
            <a:r>
              <a:rPr lang="hr-HR" sz="2300" dirty="0"/>
              <a:t>(1) Porezno tijelo će po službenoj dužnosti postaviti zastupnika:</a:t>
            </a:r>
          </a:p>
          <a:p>
            <a:pPr marL="109728" indent="0" fontAlgn="base">
              <a:buNone/>
            </a:pPr>
            <a:r>
              <a:rPr lang="hr-HR" sz="2300" dirty="0"/>
              <a:t>	1. poreznom obvezniku nepoznatog sjedišta, prebivališta ili </a:t>
            </a:r>
          </a:p>
          <a:p>
            <a:pPr marL="109728" indent="0" fontAlgn="base">
              <a:buNone/>
            </a:pPr>
            <a:r>
              <a:rPr lang="hr-HR" sz="2300" dirty="0"/>
              <a:t>	    uobičajenog boravišta</a:t>
            </a:r>
          </a:p>
          <a:p>
            <a:pPr marL="109728" indent="0" fontAlgn="base">
              <a:buNone/>
            </a:pPr>
            <a:r>
              <a:rPr lang="hr-HR" sz="2300" dirty="0"/>
              <a:t>	2. nepoznatom vlasniku imovine koja je predmet poreznog </a:t>
            </a:r>
          </a:p>
          <a:p>
            <a:pPr marL="109728" indent="0" fontAlgn="base">
              <a:buNone/>
            </a:pPr>
            <a:r>
              <a:rPr lang="hr-HR" sz="2300" dirty="0"/>
              <a:t>               postupka.</a:t>
            </a:r>
          </a:p>
          <a:p>
            <a:pPr marL="109728" indent="0" fontAlgn="base">
              <a:buNone/>
            </a:pPr>
            <a:r>
              <a:rPr lang="hr-HR" sz="2300" dirty="0"/>
              <a:t>(2) Ako je porezni obveznik fizička osoba koja nije poslovno sposobna i nema zakonskog zastupnika, porezno tijelo podnijet će zahtjev nadležnom sudu za postavljanje zastupnika.</a:t>
            </a:r>
          </a:p>
          <a:p>
            <a:pPr marL="109728" indent="0" fontAlgn="base">
              <a:buNone/>
            </a:pPr>
            <a:r>
              <a:rPr lang="hr-HR" sz="2300" dirty="0"/>
              <a:t>(3) Za zastupnika po službenoj dužnosti može se postaviti porezni savjetnik, odvjetnik ili druga osoba koja ima potrebno stručno znanje za obavljanje zastupanja.</a:t>
            </a:r>
          </a:p>
          <a:p>
            <a:pPr marL="109728" indent="0" fontAlgn="base">
              <a:buNone/>
            </a:pPr>
            <a:r>
              <a:rPr lang="hr-HR" sz="2300" dirty="0"/>
              <a:t>(4) Zastupnik iz stavka 1. i 2. ovoga članka ima pravo na nagradu i naknadu troškova zastupanja.</a:t>
            </a:r>
          </a:p>
          <a:p>
            <a:pPr marL="109728" indent="0" fontAlgn="base">
              <a:buNone/>
            </a:pPr>
            <a:r>
              <a:rPr lang="hr-HR" sz="2300" dirty="0"/>
              <a:t>(5) Porezno tijelo ima pravo potraživati od poreznog obveznika povrat sredstava isplaćenih za nagrade i naknadu troškova zastupnika iz stavka 1. i 2. ovoga članka.</a:t>
            </a:r>
          </a:p>
          <a:p>
            <a:pPr marL="109728" indent="0" fontAlgn="base">
              <a:buNone/>
            </a:pPr>
            <a:r>
              <a:rPr lang="hr-HR" sz="2300" dirty="0"/>
              <a:t>(6) Visinu nagrade i naknadu troškova iz stavka 4. ovoga članka koje utvrđuje i isplaćuje porezno tijelo propisuje pravilnikom ministar financija.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3100" dirty="0"/>
              <a:t>POREZ NA NEKRETNINE 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98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616624"/>
          </a:xfrm>
        </p:spPr>
        <p:txBody>
          <a:bodyPr>
            <a:normAutofit fontScale="92500" lnSpcReduction="20000"/>
          </a:bodyPr>
          <a:lstStyle/>
          <a:p>
            <a:pPr marL="109728" indent="0" fontAlgn="base">
              <a:buNone/>
            </a:pPr>
            <a:r>
              <a:rPr lang="hr-HR" b="1" dirty="0"/>
              <a:t>3</a:t>
            </a:r>
            <a:r>
              <a:rPr lang="hr-HR" dirty="0"/>
              <a:t>. </a:t>
            </a:r>
            <a:r>
              <a:rPr lang="hr-HR" b="1" i="1" dirty="0"/>
              <a:t>POREZNA OSNOVICA</a:t>
            </a:r>
            <a:endParaRPr lang="hr-HR" i="1" dirty="0"/>
          </a:p>
          <a:p>
            <a:pPr fontAlgn="base">
              <a:buClrTx/>
              <a:buFont typeface="Wingdings" panose="05000000000000000000" pitchFamily="2" charset="2"/>
              <a:buChar char="ü"/>
            </a:pPr>
            <a:r>
              <a:rPr lang="hr-HR" dirty="0"/>
              <a:t>ukupna neto podna površina nekretnine(m</a:t>
            </a:r>
            <a:r>
              <a:rPr lang="hr-HR" sz="2000" dirty="0"/>
              <a:t>2</a:t>
            </a:r>
            <a:r>
              <a:rPr lang="hr-HR" dirty="0"/>
              <a:t>) (prostora koji je oporeziv) sukladno propisu o uvjetima i mjerilima za utvrđivanje zaštićene najamnine </a:t>
            </a:r>
          </a:p>
          <a:p>
            <a:pPr fontAlgn="base">
              <a:buClrTx/>
              <a:buFont typeface="Wingdings" panose="05000000000000000000" pitchFamily="2" charset="2"/>
              <a:buChar char="ü"/>
            </a:pPr>
            <a:r>
              <a:rPr lang="hr-HR" dirty="0"/>
              <a:t>stvarna površina zemljišta</a:t>
            </a:r>
          </a:p>
          <a:p>
            <a:pPr marL="109728" indent="0" fontAlgn="base">
              <a:buClrTx/>
              <a:buNone/>
            </a:pPr>
            <a:endParaRPr lang="hr-HR" dirty="0"/>
          </a:p>
          <a:p>
            <a:pPr marL="109728" indent="0" fontAlgn="base">
              <a:buNone/>
            </a:pPr>
            <a:r>
              <a:rPr lang="hr-HR" b="1" dirty="0"/>
              <a:t>4</a:t>
            </a:r>
            <a:r>
              <a:rPr lang="hr-HR" dirty="0"/>
              <a:t>. </a:t>
            </a:r>
            <a:r>
              <a:rPr lang="hr-HR" b="1" i="1" dirty="0"/>
              <a:t>UTVRĐIVANJE POREZA</a:t>
            </a:r>
          </a:p>
          <a:p>
            <a:pPr fontAlgn="base">
              <a:buClrTx/>
              <a:buFont typeface="Wingdings" panose="05000000000000000000" pitchFamily="2" charset="2"/>
              <a:buChar char="Ø"/>
            </a:pPr>
            <a:r>
              <a:rPr lang="hr-HR" dirty="0"/>
              <a:t>Umnožak površine nekretnine i:</a:t>
            </a:r>
          </a:p>
          <a:p>
            <a:pPr lvl="1" fontAlgn="base">
              <a:buClrTx/>
              <a:buFont typeface="Wingdings" panose="05000000000000000000" pitchFamily="2" charset="2"/>
              <a:buChar char="ü"/>
            </a:pPr>
            <a:r>
              <a:rPr lang="hr-HR" sz="2400" dirty="0"/>
              <a:t>vrijednosti boda (B)</a:t>
            </a:r>
          </a:p>
          <a:p>
            <a:pPr lvl="1" fontAlgn="base">
              <a:buClrTx/>
              <a:buFont typeface="Wingdings" panose="05000000000000000000" pitchFamily="2" charset="2"/>
              <a:buChar char="ü"/>
            </a:pPr>
            <a:r>
              <a:rPr lang="hr-HR" sz="2400" dirty="0"/>
              <a:t>koeficijenta zone (</a:t>
            </a:r>
            <a:r>
              <a:rPr lang="hr-HR" sz="2400" dirty="0" err="1"/>
              <a:t>Kz</a:t>
            </a:r>
            <a:r>
              <a:rPr lang="hr-HR" sz="2400" dirty="0"/>
              <a:t>)</a:t>
            </a:r>
          </a:p>
          <a:p>
            <a:pPr lvl="1" fontAlgn="base">
              <a:buClrTx/>
              <a:buFont typeface="Wingdings" panose="05000000000000000000" pitchFamily="2" charset="2"/>
              <a:buChar char="ü"/>
            </a:pPr>
            <a:r>
              <a:rPr lang="hr-HR" sz="2400" dirty="0"/>
              <a:t> koeficijenta namjene (Kn) + korektivni koeficijent (samo za neke nekretnine)</a:t>
            </a:r>
          </a:p>
          <a:p>
            <a:pPr lvl="1" fontAlgn="base">
              <a:buClrTx/>
              <a:buFont typeface="Wingdings" panose="05000000000000000000" pitchFamily="2" charset="2"/>
              <a:buChar char="ü"/>
            </a:pPr>
            <a:r>
              <a:rPr lang="hr-HR" sz="2400" dirty="0"/>
              <a:t>koeficijenta stanja (</a:t>
            </a:r>
            <a:r>
              <a:rPr lang="hr-HR" sz="2400" dirty="0" err="1"/>
              <a:t>Ks</a:t>
            </a:r>
            <a:r>
              <a:rPr lang="hr-HR" sz="2400" dirty="0"/>
              <a:t>)</a:t>
            </a:r>
          </a:p>
          <a:p>
            <a:pPr lvl="1" fontAlgn="base">
              <a:buClrTx/>
              <a:buFont typeface="Wingdings" panose="05000000000000000000" pitchFamily="2" charset="2"/>
              <a:buChar char="ü"/>
            </a:pPr>
            <a:r>
              <a:rPr lang="hr-HR" sz="2400" dirty="0"/>
              <a:t>koeficijenta dobi (</a:t>
            </a:r>
            <a:r>
              <a:rPr lang="hr-HR" sz="2400" dirty="0" err="1"/>
              <a:t>Kd</a:t>
            </a:r>
            <a:r>
              <a:rPr lang="hr-HR" sz="2400" dirty="0"/>
              <a:t>) </a:t>
            </a:r>
          </a:p>
          <a:p>
            <a:pPr marL="393192" lvl="1" indent="0" fontAlgn="base">
              <a:buClrTx/>
              <a:buNone/>
            </a:pPr>
            <a:r>
              <a:rPr lang="hr-HR" sz="2400" dirty="0"/>
              <a:t>	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3100" dirty="0"/>
              <a:t>POREZ NA NEKRETNINE 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68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363272" cy="6192688"/>
          </a:xfrm>
        </p:spPr>
        <p:txBody>
          <a:bodyPr>
            <a:normAutofit fontScale="32500" lnSpcReduction="20000"/>
          </a:bodyPr>
          <a:lstStyle/>
          <a:p>
            <a:pPr fontAlgn="base">
              <a:buClrTx/>
              <a:buFont typeface="Wingdings" panose="05000000000000000000" pitchFamily="2" charset="2"/>
              <a:buChar char="Ø"/>
            </a:pPr>
            <a:r>
              <a:rPr lang="hr-HR" sz="4800" b="1" dirty="0"/>
              <a:t>Vrijednost boda (B) </a:t>
            </a:r>
          </a:p>
          <a:p>
            <a:pPr lvl="1" fontAlgn="base">
              <a:buClrTx/>
              <a:buFont typeface="Wingdings" panose="05000000000000000000" pitchFamily="2" charset="2"/>
              <a:buChar char="ü"/>
            </a:pPr>
            <a:r>
              <a:rPr lang="hr-HR" sz="4400" dirty="0"/>
              <a:t>određuje odlukom predstavničko tijelo jedinice lokalne samouprave.</a:t>
            </a:r>
          </a:p>
          <a:p>
            <a:pPr lvl="1" fontAlgn="base">
              <a:buClrTx/>
              <a:buFont typeface="Wingdings" panose="05000000000000000000" pitchFamily="2" charset="2"/>
              <a:buChar char="ü"/>
            </a:pPr>
            <a:r>
              <a:rPr lang="hr-HR" sz="4400" dirty="0"/>
              <a:t>Ako predstavničko tijelo ne odredi vrijednost boda iz stavka 1. ovoga članka, za obračun poreza u sljedećoj kalendarskoj godini koristi se vrijednost boda iz prethodne kalendarske godine.</a:t>
            </a:r>
          </a:p>
          <a:p>
            <a:pPr fontAlgn="base">
              <a:buClrTx/>
              <a:buFont typeface="Wingdings" panose="05000000000000000000" pitchFamily="2" charset="2"/>
              <a:buChar char="Ø"/>
            </a:pPr>
            <a:r>
              <a:rPr lang="hr-HR" sz="4800" b="1" dirty="0"/>
              <a:t>Koeficijent zone (</a:t>
            </a:r>
            <a:r>
              <a:rPr lang="hr-HR" sz="4800" b="1" dirty="0" err="1"/>
              <a:t>Kz</a:t>
            </a:r>
            <a:r>
              <a:rPr lang="hr-HR" sz="4800" b="1" dirty="0"/>
              <a:t>) </a:t>
            </a:r>
          </a:p>
          <a:p>
            <a:pPr lvl="1" fontAlgn="base">
              <a:buClrTx/>
              <a:buFont typeface="Wingdings" panose="05000000000000000000" pitchFamily="2" charset="2"/>
              <a:buChar char="ü"/>
            </a:pPr>
            <a:r>
              <a:rPr lang="hr-HR" sz="4400" dirty="0"/>
              <a:t>određuje predstavničko tijelo jedinice lokalne samouprave za pojedine zone, a najviši koeficijent u prvoj zoni općine, odnosno grada iznosi 1.</a:t>
            </a:r>
          </a:p>
          <a:p>
            <a:pPr lvl="1" fontAlgn="base">
              <a:buClrTx/>
              <a:buFont typeface="Wingdings" panose="05000000000000000000" pitchFamily="2" charset="2"/>
              <a:buChar char="ü"/>
            </a:pPr>
            <a:r>
              <a:rPr lang="hr-HR" sz="4400" dirty="0"/>
              <a:t>Područja zona u gradu, odnosno općini utvrđuje predstavničko tijelo jedinice lokalne samouprave ovisno o pogodnosti položaja i komunalnoj opremljenosti određenoga područja, prema vlastitim uvjetima i mjerilima.</a:t>
            </a:r>
          </a:p>
          <a:p>
            <a:pPr fontAlgn="base">
              <a:buClrTx/>
              <a:buFont typeface="Wingdings" panose="05000000000000000000" pitchFamily="2" charset="2"/>
              <a:buChar char="Ø"/>
            </a:pPr>
            <a:r>
              <a:rPr lang="hr-HR" sz="4800" dirty="0"/>
              <a:t> </a:t>
            </a:r>
            <a:r>
              <a:rPr lang="hr-HR" sz="4800" b="1" dirty="0"/>
              <a:t>Koeficijent namjene (Kn) </a:t>
            </a:r>
            <a:r>
              <a:rPr lang="hr-HR" sz="4800" dirty="0"/>
              <a:t>ovsi o vrsti nekretnine i iznosi za</a:t>
            </a:r>
            <a:r>
              <a:rPr lang="hr-HR" dirty="0"/>
              <a:t>:</a:t>
            </a:r>
          </a:p>
          <a:p>
            <a:pPr lvl="1" fontAlgn="base">
              <a:buClrTx/>
              <a:buFont typeface="Wingdings" panose="05000000000000000000" pitchFamily="2" charset="2"/>
              <a:buChar char="ü"/>
            </a:pPr>
            <a:r>
              <a:rPr lang="hr-HR" sz="4400" dirty="0"/>
              <a:t>stambeni prostor koji služi za trajno stanovanje i prostor koji koriste neprofitne organizacije koeficijent 1</a:t>
            </a:r>
          </a:p>
          <a:p>
            <a:pPr lvl="1" fontAlgn="base">
              <a:buClrTx/>
              <a:buFont typeface="Wingdings" panose="05000000000000000000" pitchFamily="2" charset="2"/>
              <a:buChar char="ü"/>
            </a:pPr>
            <a:r>
              <a:rPr lang="hr-HR" sz="4400" dirty="0"/>
              <a:t>garažni prostor i druge pomoćne prostorije koeficijent 1</a:t>
            </a:r>
          </a:p>
          <a:p>
            <a:pPr lvl="1" fontAlgn="base">
              <a:buClrTx/>
              <a:buFont typeface="Wingdings" panose="05000000000000000000" pitchFamily="2" charset="2"/>
              <a:buChar char="ü"/>
            </a:pPr>
            <a:r>
              <a:rPr lang="hr-HR" sz="4400" dirty="0"/>
              <a:t>neizgrađeno građevinsko zemljište koeficijent 0,5.</a:t>
            </a:r>
          </a:p>
          <a:p>
            <a:pPr lvl="1" fontAlgn="base">
              <a:buClrTx/>
              <a:buFont typeface="Wingdings" panose="05000000000000000000" pitchFamily="2" charset="2"/>
              <a:buChar char="ü"/>
            </a:pPr>
            <a:r>
              <a:rPr lang="hr-HR" sz="4400" dirty="0"/>
              <a:t>za ostale prostore bez namjene koeficijent određuje predstavničko tijelo JLS u rasponu od 1 do 5.</a:t>
            </a:r>
          </a:p>
          <a:p>
            <a:pPr lvl="1" fontAlgn="base">
              <a:buClrTx/>
              <a:buFont typeface="Wingdings" panose="05000000000000000000" pitchFamily="2" charset="2"/>
              <a:buChar char="ü"/>
            </a:pPr>
            <a:r>
              <a:rPr lang="hr-HR" sz="4400" dirty="0"/>
              <a:t>za poslovni prostor i za zemljište koje služi u svrhu obavljanja poslovne djelatnosti određuje predstavničko tijelo jedinice lokalne samouprave svojom odlukom pod uvjetom da:</a:t>
            </a:r>
          </a:p>
          <a:p>
            <a:pPr lvl="2" fontAlgn="base">
              <a:buClrTx/>
              <a:buFont typeface="Wingdings" panose="05000000000000000000" pitchFamily="2" charset="2"/>
              <a:buChar char="§"/>
            </a:pPr>
            <a:r>
              <a:rPr lang="hr-HR" sz="4000" dirty="0"/>
              <a:t>za poslovni prostor koji služi za proizvodne djelatnosti, kao i za hotele, apartmanska naselja i kampove koeficijent ne može biti manji od 1 niti veći od 5</a:t>
            </a:r>
          </a:p>
          <a:p>
            <a:pPr lvl="2" fontAlgn="base">
              <a:buClrTx/>
              <a:buFont typeface="Wingdings" panose="05000000000000000000" pitchFamily="2" charset="2"/>
              <a:buChar char="§"/>
            </a:pPr>
            <a:r>
              <a:rPr lang="hr-HR" sz="4000" dirty="0"/>
              <a:t>za poslovni prostor koji služi za ostale djelatnosti koeficijent ne može biti manji od 1 niti veći od 10</a:t>
            </a:r>
          </a:p>
          <a:p>
            <a:pPr lvl="2" fontAlgn="base">
              <a:buClrTx/>
              <a:buFont typeface="Wingdings" panose="05000000000000000000" pitchFamily="2" charset="2"/>
              <a:buChar char="§"/>
            </a:pPr>
            <a:r>
              <a:rPr lang="hr-HR" sz="4000" dirty="0"/>
              <a:t>za zemljište koje služi za obavljanje poslovne djelatnosti koeficijent može biti najviše 10% koeficijenta namjene koji je određen za poslovni prostor.</a:t>
            </a:r>
          </a:p>
          <a:p>
            <a:pPr lvl="2" fontAlgn="base">
              <a:buClrTx/>
              <a:buFont typeface="Wingdings" panose="05000000000000000000" pitchFamily="2" charset="2"/>
              <a:buChar char="§"/>
            </a:pPr>
            <a:r>
              <a:rPr lang="hr-HR" sz="4000" dirty="0"/>
              <a:t>Ako se nekretnina ili njezin dio koristi za jednu ili više namjena, primjenjuje se koeficijent namjene razmjerno površini koja se koristi za tu namjenu.</a:t>
            </a:r>
          </a:p>
          <a:p>
            <a:pPr lvl="1" fontAlgn="base"/>
            <a:endParaRPr lang="hr-HR" sz="4000" dirty="0"/>
          </a:p>
          <a:p>
            <a:pPr lvl="1" fontAlgn="base">
              <a:buClrTx/>
              <a:buFont typeface="Wingdings" panose="05000000000000000000" pitchFamily="2" charset="2"/>
              <a:buChar char="ü"/>
            </a:pP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3100" dirty="0"/>
              <a:t>POREZ NA NEKRETNINE 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91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363272" cy="5976664"/>
          </a:xfrm>
        </p:spPr>
        <p:txBody>
          <a:bodyPr>
            <a:normAutofit fontScale="32500" lnSpcReduction="20000"/>
          </a:bodyPr>
          <a:lstStyle/>
          <a:p>
            <a:pPr algn="just" fontAlgn="base">
              <a:buClrTx/>
              <a:buFont typeface="Wingdings" panose="05000000000000000000" pitchFamily="2" charset="2"/>
              <a:buChar char="Ø"/>
            </a:pPr>
            <a:r>
              <a:rPr lang="hr-HR" sz="5500" b="1" dirty="0"/>
              <a:t>Korektivni koeficijenti namjene = uvećavaju osnovni koeficijent namjene</a:t>
            </a:r>
          </a:p>
          <a:p>
            <a:pPr algn="just" fontAlgn="base">
              <a:buClrTx/>
              <a:buFont typeface="Wingdings" panose="05000000000000000000" pitchFamily="2" charset="2"/>
              <a:buChar char="Ø"/>
            </a:pPr>
            <a:r>
              <a:rPr lang="hr-HR" sz="4800" dirty="0"/>
              <a:t>Za </a:t>
            </a:r>
            <a:r>
              <a:rPr lang="hr-HR" sz="4800" b="1" dirty="0"/>
              <a:t>stambeni prostor </a:t>
            </a:r>
            <a:r>
              <a:rPr lang="hr-HR" sz="4800" dirty="0"/>
              <a:t>koji ne služi za trajno stanovanje te za stambeni prostor koji služi građanima za iznajmljivanje stanova, soba i postelja putnicima i turistima na temelju odobrenja nadležnog tijela = </a:t>
            </a:r>
            <a:r>
              <a:rPr lang="hr-HR" sz="6200" b="1" dirty="0"/>
              <a:t>od 1 do 6.</a:t>
            </a:r>
          </a:p>
          <a:p>
            <a:pPr lvl="1" algn="just" fontAlgn="base">
              <a:buClrTx/>
              <a:buFont typeface="Wingdings" panose="05000000000000000000" pitchFamily="2" charset="2"/>
              <a:buChar char="ü"/>
            </a:pPr>
            <a:r>
              <a:rPr lang="hr-HR" sz="3700" dirty="0"/>
              <a:t>Radi utvrđivanja ispravnog koeficijenta namjene nadležno tijelo je dužno utvrđivati činjenicu trajnog stanovanja, pri čemu je ovlašteno osim podataka o poreznom obvezniku, prikupljati i podatke o drugim osobama koje su na bilo koji način povezane s nekretninom, a osobito utvrđivati potrošnju troškova stanovanja, mjesto gdje je zasnovan radni odnos, činjenice iz putne isprave, izjavu o izabranom liječniku, izjavu svjedoka, mjesto podnošenja porezne prijave, očevid te ostale raspoložive podatke.</a:t>
            </a:r>
          </a:p>
          <a:p>
            <a:pPr algn="just" fontAlgn="base">
              <a:buClrTx/>
              <a:buFont typeface="Wingdings" panose="05000000000000000000" pitchFamily="2" charset="2"/>
              <a:buChar char="Ø"/>
            </a:pPr>
            <a:r>
              <a:rPr lang="hr-HR" sz="4800" dirty="0"/>
              <a:t>za </a:t>
            </a:r>
            <a:r>
              <a:rPr lang="hr-HR" sz="4800" b="1" dirty="0"/>
              <a:t>poslovni prostor </a:t>
            </a:r>
            <a:r>
              <a:rPr lang="hr-HR" sz="4800" dirty="0"/>
              <a:t>gdje se djelatnost obavlja u nepokretnom kulturnom dobru ili na području kulturno povijesne cjeline = </a:t>
            </a:r>
            <a:r>
              <a:rPr lang="hr-HR" sz="6200" b="1" dirty="0"/>
              <a:t>od 1 do 12</a:t>
            </a:r>
            <a:r>
              <a:rPr lang="hr-HR" sz="4800" dirty="0"/>
              <a:t>.</a:t>
            </a:r>
          </a:p>
          <a:p>
            <a:pPr algn="just" fontAlgn="base">
              <a:buClrTx/>
              <a:buFont typeface="Wingdings" panose="05000000000000000000" pitchFamily="2" charset="2"/>
              <a:buChar char="Ø"/>
            </a:pPr>
            <a:r>
              <a:rPr lang="hr-HR" sz="4800" dirty="0"/>
              <a:t>Ministar financija će </a:t>
            </a:r>
            <a:r>
              <a:rPr lang="hr-HR" sz="4800" b="1" dirty="0"/>
              <a:t>pravilnikom</a:t>
            </a:r>
            <a:r>
              <a:rPr lang="hr-HR" sz="4800" dirty="0"/>
              <a:t> propisati način utvrđivanja korektivnih koeficijenata (</a:t>
            </a:r>
            <a:r>
              <a:rPr lang="hr-HR" sz="4400" b="1" i="1" dirty="0"/>
              <a:t>Pravilnik o utvrđivanju korektivnih koeficijenata i evidenciji o nekretninama - NN 1/2017</a:t>
            </a:r>
            <a:r>
              <a:rPr lang="hr-HR" sz="4800" dirty="0"/>
              <a:t>) prema kojem ako JLS ne donesu Odluku odnosno dok je ne donesu:</a:t>
            </a:r>
          </a:p>
          <a:p>
            <a:pPr lvl="2" algn="just" fontAlgn="base">
              <a:buClrTx/>
              <a:buFont typeface="Wingdings" panose="05000000000000000000" pitchFamily="2" charset="2"/>
              <a:buChar char="ü"/>
            </a:pPr>
            <a:r>
              <a:rPr lang="hr-HR" sz="3700" dirty="0"/>
              <a:t>Korektivni koeficijent namjene </a:t>
            </a:r>
            <a:r>
              <a:rPr lang="hr-HR" sz="3700" u="sng" dirty="0"/>
              <a:t>za stambeni prostor </a:t>
            </a:r>
            <a:r>
              <a:rPr lang="hr-HR" sz="3700" dirty="0"/>
              <a:t>koji ne služi za trajno stanovanje se </a:t>
            </a:r>
            <a:r>
              <a:rPr lang="hr-HR" sz="3700" b="1" dirty="0"/>
              <a:t>za 2018. </a:t>
            </a:r>
            <a:r>
              <a:rPr lang="hr-HR" sz="3700" dirty="0"/>
              <a:t>utvrđuje dijeljenjem visine </a:t>
            </a:r>
            <a:r>
              <a:rPr lang="hr-HR" sz="3700" dirty="0" smtClean="0">
                <a:solidFill>
                  <a:srgbClr val="00B050"/>
                </a:solidFill>
              </a:rPr>
              <a:t>godišnjeg</a:t>
            </a:r>
            <a:r>
              <a:rPr lang="hr-HR" sz="3700" dirty="0" smtClean="0"/>
              <a:t> poreza </a:t>
            </a:r>
            <a:r>
              <a:rPr lang="hr-HR" sz="3700" dirty="0"/>
              <a:t>na kuće za odmor koji je bio na snazi u 2017) i </a:t>
            </a:r>
            <a:r>
              <a:rPr lang="hr-HR" sz="3700" dirty="0">
                <a:solidFill>
                  <a:srgbClr val="00B050"/>
                </a:solidFill>
              </a:rPr>
              <a:t>godišnje</a:t>
            </a:r>
            <a:r>
              <a:rPr lang="hr-HR" sz="3700" dirty="0">
                <a:solidFill>
                  <a:srgbClr val="FF0000"/>
                </a:solidFill>
              </a:rPr>
              <a:t> </a:t>
            </a:r>
            <a:r>
              <a:rPr lang="hr-HR" sz="3700" dirty="0"/>
              <a:t>vrijednosti boda komunalne naknade (koji je bio na snazi u 2017.). </a:t>
            </a:r>
          </a:p>
          <a:p>
            <a:pPr lvl="2" algn="just" fontAlgn="base">
              <a:buClrTx/>
              <a:buFont typeface="Wingdings" panose="05000000000000000000" pitchFamily="2" charset="2"/>
              <a:buChar char="ü"/>
            </a:pPr>
            <a:r>
              <a:rPr lang="hr-HR" sz="3700" dirty="0"/>
              <a:t>Korektivni koeficijent namjene </a:t>
            </a:r>
            <a:r>
              <a:rPr lang="hr-HR" sz="3700" u="sng" dirty="0"/>
              <a:t>za poslovni prostor </a:t>
            </a:r>
            <a:r>
              <a:rPr lang="hr-HR" sz="3700" dirty="0"/>
              <a:t>koji se nalazi u nepokretnom kulturnom dobru ili na području zaštićene kulturno povijesne cjeline </a:t>
            </a:r>
            <a:r>
              <a:rPr lang="hr-HR" sz="3700" b="1" dirty="0"/>
              <a:t>za 2018</a:t>
            </a:r>
            <a:r>
              <a:rPr lang="hr-HR" sz="3700" dirty="0"/>
              <a:t>. godinu se utvrđuje dijeljenjem visine spomeničke rente po m2 (koja je bila na snazi u 2017. i </a:t>
            </a:r>
            <a:r>
              <a:rPr lang="hr-HR" sz="3700" dirty="0" smtClean="0"/>
              <a:t>vrijednosti </a:t>
            </a:r>
            <a:r>
              <a:rPr lang="hr-HR" sz="3700" dirty="0"/>
              <a:t>boda komunalne naknade (koji je bio na snazi u 2017.).</a:t>
            </a:r>
          </a:p>
          <a:p>
            <a:pPr marL="630936" lvl="2" indent="0" algn="just" fontAlgn="base">
              <a:buClrTx/>
              <a:buNone/>
            </a:pPr>
            <a:endParaRPr lang="hr-HR" dirty="0"/>
          </a:p>
          <a:p>
            <a:pPr marL="393192" lvl="1" indent="0" fontAlgn="base">
              <a:buClrTx/>
              <a:buNone/>
            </a:pPr>
            <a:r>
              <a:rPr lang="hr-HR" sz="4300" dirty="0"/>
              <a:t>*Napomena: paziti da se korektivni koeficijent za stambene prostore izračunava tako da se vrijednost boda komunalne naknade svede na godišnju razinu</a:t>
            </a:r>
          </a:p>
          <a:p>
            <a:pPr marL="393192" lvl="1" indent="0" fontAlgn="base">
              <a:buClrTx/>
              <a:buNone/>
            </a:pPr>
            <a:endParaRPr lang="hr-HR" sz="4300" dirty="0"/>
          </a:p>
          <a:p>
            <a:pPr marL="393192" lvl="1" indent="0" algn="ctr" fontAlgn="base">
              <a:buClrTx/>
              <a:buNone/>
            </a:pPr>
            <a:r>
              <a:rPr lang="hr-HR" sz="4300" dirty="0"/>
              <a:t>	 = iznos poreza na kuće za odmor / (vrijednost boda x 12)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3100" dirty="0"/>
              <a:t>POREZ NA NEKRETNINE 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49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688632"/>
          </a:xfrm>
        </p:spPr>
        <p:txBody>
          <a:bodyPr>
            <a:normAutofit fontScale="77500" lnSpcReduction="20000"/>
          </a:bodyPr>
          <a:lstStyle/>
          <a:p>
            <a:pPr fontAlgn="base">
              <a:buClrTx/>
              <a:buFont typeface="Wingdings" panose="05000000000000000000" pitchFamily="2" charset="2"/>
              <a:buChar char="Ø"/>
            </a:pPr>
            <a:r>
              <a:rPr lang="hr-HR" b="1" dirty="0"/>
              <a:t>Koeficijent stanja (</a:t>
            </a:r>
            <a:r>
              <a:rPr lang="hr-HR" b="1" dirty="0" err="1"/>
              <a:t>Ks</a:t>
            </a:r>
            <a:r>
              <a:rPr lang="hr-HR" b="1" dirty="0"/>
              <a:t>) </a:t>
            </a:r>
          </a:p>
          <a:p>
            <a:pPr lvl="1" fontAlgn="base">
              <a:buClrTx/>
              <a:buFont typeface="Wingdings" panose="05000000000000000000" pitchFamily="2" charset="2"/>
              <a:buChar char="Ø"/>
            </a:pPr>
            <a:r>
              <a:rPr lang="hr-HR" dirty="0"/>
              <a:t>utvrđuje se za: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dirty="0"/>
              <a:t>prostore koji zbog oštećenja ili nedostataka pojedinih dijelova nisu prikladni za uporabu sukladno svojoj namjeni koeficijent  = </a:t>
            </a:r>
            <a:r>
              <a:rPr lang="hr-HR" sz="2600" b="1" u="sng" dirty="0"/>
              <a:t>0,8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dirty="0"/>
              <a:t>prostore koji su prikladni za uporabu sukladno svojoj namjeni koeficijent= </a:t>
            </a:r>
            <a:r>
              <a:rPr lang="hr-HR" sz="2600" b="1" u="sng" dirty="0"/>
              <a:t>1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dirty="0"/>
              <a:t>prostore koji su prikladni za uporabu sukladno svojoj namjeni i raspolažu dodatnim sadržajima = koeficijent =</a:t>
            </a:r>
            <a:r>
              <a:rPr lang="hr-HR" sz="2600" b="1" u="sng" dirty="0"/>
              <a:t>1,2</a:t>
            </a:r>
            <a:r>
              <a:rPr lang="hr-HR" dirty="0"/>
              <a:t>.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dirty="0"/>
              <a:t>za zemljišta koeficijent stanja (</a:t>
            </a:r>
            <a:r>
              <a:rPr lang="hr-HR" dirty="0" err="1"/>
              <a:t>Ks</a:t>
            </a:r>
            <a:r>
              <a:rPr lang="hr-HR" dirty="0"/>
              <a:t>) = </a:t>
            </a:r>
            <a:r>
              <a:rPr lang="hr-HR" sz="2600" b="1" u="sng" dirty="0"/>
              <a:t>1</a:t>
            </a:r>
            <a:r>
              <a:rPr lang="hr-HR" dirty="0"/>
              <a:t>.</a:t>
            </a:r>
          </a:p>
          <a:p>
            <a:pPr fontAlgn="base">
              <a:buClrTx/>
              <a:buFont typeface="Wingdings" panose="05000000000000000000" pitchFamily="2" charset="2"/>
              <a:buChar char="Ø"/>
            </a:pPr>
            <a:r>
              <a:rPr lang="hr-HR" b="1" dirty="0"/>
              <a:t>Koeficijent dobi (</a:t>
            </a:r>
            <a:r>
              <a:rPr lang="hr-HR" b="1" dirty="0" err="1"/>
              <a:t>Kd</a:t>
            </a:r>
            <a:r>
              <a:rPr lang="hr-HR" b="1" dirty="0"/>
              <a:t>) </a:t>
            </a:r>
          </a:p>
          <a:p>
            <a:pPr lvl="1" fontAlgn="base">
              <a:buClrTx/>
              <a:buFont typeface="Wingdings" panose="05000000000000000000" pitchFamily="2" charset="2"/>
              <a:buChar char="Ø"/>
            </a:pPr>
            <a:r>
              <a:rPr lang="hr-HR" dirty="0"/>
              <a:t>ovisi o godini izgradnje te se utvrđuje za razdoblje građenja: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dirty="0"/>
              <a:t>do 1940. godine koeficijent = </a:t>
            </a:r>
            <a:r>
              <a:rPr lang="hr-HR" sz="2600" b="1" u="sng" dirty="0"/>
              <a:t>0,8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dirty="0"/>
              <a:t>od 1941. do 1970. godine koeficijent = </a:t>
            </a:r>
            <a:r>
              <a:rPr lang="hr-HR" sz="2600" b="1" u="sng" dirty="0"/>
              <a:t>0,9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dirty="0"/>
              <a:t>od 1971. do 1987. godine koeficijent = </a:t>
            </a:r>
            <a:r>
              <a:rPr lang="hr-HR" sz="2600" b="1" u="sng" dirty="0"/>
              <a:t>1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dirty="0"/>
              <a:t>od 1988. do 2005. godine koeficijent = </a:t>
            </a:r>
            <a:r>
              <a:rPr lang="hr-HR" sz="2600" b="1" u="sng" dirty="0"/>
              <a:t>1,1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dirty="0"/>
              <a:t>od 2006. godine i dalje koeficijent =</a:t>
            </a:r>
            <a:r>
              <a:rPr lang="hr-HR" sz="2600" b="1" u="sng" dirty="0"/>
              <a:t>1,2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dirty="0"/>
              <a:t>za zemljišta koeficijent dobi je = </a:t>
            </a:r>
            <a:r>
              <a:rPr lang="hr-HR" sz="2600" b="1" u="sng" dirty="0"/>
              <a:t>1</a:t>
            </a:r>
          </a:p>
          <a:p>
            <a:pPr lvl="1" fontAlgn="base">
              <a:buClrTx/>
              <a:buFont typeface="Wingdings" panose="05000000000000000000" pitchFamily="2" charset="2"/>
              <a:buChar char="Ø"/>
            </a:pPr>
            <a:r>
              <a:rPr lang="hr-HR" dirty="0"/>
              <a:t>Iznimno ako je na nekretnini izvedena rekonstrukcija sukladno propisima o gradnji, koeficijent dobi utvrđuje se prema razdoblju rekonstrukcije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3100" dirty="0"/>
              <a:t>POREZ NA NEKRETNINE 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2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660849"/>
              </p:ext>
            </p:extLst>
          </p:nvPr>
        </p:nvGraphicFramePr>
        <p:xfrm>
          <a:off x="374845" y="1628800"/>
          <a:ext cx="8229602" cy="3777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9967"/>
                <a:gridCol w="1019967">
                  <a:extLst>
                    <a:ext uri="{9D8B030D-6E8A-4147-A177-3AD203B41FA5}">
                      <a16:colId xmlns="" xmlns:a16="http://schemas.microsoft.com/office/drawing/2014/main" val="1389305962"/>
                    </a:ext>
                  </a:extLst>
                </a:gridCol>
                <a:gridCol w="1055674">
                  <a:extLst>
                    <a:ext uri="{9D8B030D-6E8A-4147-A177-3AD203B41FA5}">
                      <a16:colId xmlns="" xmlns:a16="http://schemas.microsoft.com/office/drawing/2014/main" val="2625614184"/>
                    </a:ext>
                  </a:extLst>
                </a:gridCol>
                <a:gridCol w="1090605">
                  <a:extLst>
                    <a:ext uri="{9D8B030D-6E8A-4147-A177-3AD203B41FA5}">
                      <a16:colId xmlns="" xmlns:a16="http://schemas.microsoft.com/office/drawing/2014/main" val="2603974075"/>
                    </a:ext>
                  </a:extLst>
                </a:gridCol>
                <a:gridCol w="1090605">
                  <a:extLst>
                    <a:ext uri="{9D8B030D-6E8A-4147-A177-3AD203B41FA5}">
                      <a16:colId xmlns="" xmlns:a16="http://schemas.microsoft.com/office/drawing/2014/main" val="2765589560"/>
                    </a:ext>
                  </a:extLst>
                </a:gridCol>
                <a:gridCol w="1090605">
                  <a:extLst>
                    <a:ext uri="{9D8B030D-6E8A-4147-A177-3AD203B41FA5}">
                      <a16:colId xmlns="" xmlns:a16="http://schemas.microsoft.com/office/drawing/2014/main" val="1333909058"/>
                    </a:ext>
                  </a:extLst>
                </a:gridCol>
                <a:gridCol w="1090605">
                  <a:extLst>
                    <a:ext uri="{9D8B030D-6E8A-4147-A177-3AD203B41FA5}">
                      <a16:colId xmlns="" xmlns:a16="http://schemas.microsoft.com/office/drawing/2014/main" val="2353126786"/>
                    </a:ext>
                  </a:extLst>
                </a:gridCol>
                <a:gridCol w="771574">
                  <a:extLst>
                    <a:ext uri="{9D8B030D-6E8A-4147-A177-3AD203B41FA5}">
                      <a16:colId xmlns="" xmlns:a16="http://schemas.microsoft.com/office/drawing/2014/main" val="466654633"/>
                    </a:ext>
                  </a:extLst>
                </a:gridCol>
              </a:tblGrid>
              <a:tr h="1235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Površina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hr-HR" sz="1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vrijednost boda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Koeficijent zone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Koeficijent namjene (osnovni 1+ korektivni 0)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Koeficijent stanja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Koeficijent dobi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Ukupno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7987545"/>
                  </a:ext>
                </a:extLst>
              </a:tr>
              <a:tr h="617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Komunalna</a:t>
                      </a:r>
                      <a:r>
                        <a:rPr lang="hr-HR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naknada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1.200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17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Porez na nekretnine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5264748"/>
                  </a:ext>
                </a:extLst>
              </a:tr>
              <a:tr h="326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1.152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6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1.200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6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1.152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6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1.728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Pravokutnik 10"/>
          <p:cNvSpPr/>
          <p:nvPr/>
        </p:nvSpPr>
        <p:spPr>
          <a:xfrm>
            <a:off x="465017" y="1177007"/>
            <a:ext cx="8139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Godišnji izračun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stambeni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prostor koji služi za stalno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stanovanje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3100" dirty="0"/>
              <a:t>PRIMJER IZRAČUNA POREZA NA NEKRETNINE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83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Primjer</a:t>
            </a:r>
          </a:p>
          <a:p>
            <a:pPr lvl="1"/>
            <a:r>
              <a:rPr lang="hr-HR" u="sng" dirty="0" smtClean="0"/>
              <a:t>Stambeni prostor koji ne služi za trajno stanovanje</a:t>
            </a:r>
          </a:p>
          <a:p>
            <a:pPr marL="630936" lvl="2" indent="0">
              <a:buNone/>
            </a:pPr>
            <a:r>
              <a:rPr lang="hr-HR" dirty="0" smtClean="0"/>
              <a:t>Vrijednost boda za obračun komunalne naknade = 0,5</a:t>
            </a:r>
          </a:p>
          <a:p>
            <a:pPr marL="630936" lvl="2" indent="0">
              <a:buNone/>
            </a:pPr>
            <a:r>
              <a:rPr lang="hr-HR" dirty="0" smtClean="0"/>
              <a:t>Stopa poreza na kuću za odmor = 15kn/m2</a:t>
            </a:r>
          </a:p>
          <a:p>
            <a:pPr marL="630936" lvl="2" indent="0">
              <a:buNone/>
            </a:pPr>
            <a:r>
              <a:rPr lang="hr-HR" dirty="0" smtClean="0"/>
              <a:t>Koeficijent namjene za stambenu nekretninu = 1</a:t>
            </a:r>
          </a:p>
          <a:p>
            <a:pPr marL="630936" lvl="2" indent="0">
              <a:buNone/>
            </a:pPr>
            <a:endParaRPr lang="hr-HR" dirty="0" smtClean="0"/>
          </a:p>
          <a:p>
            <a:pPr marL="630936" lvl="2" indent="0">
              <a:buNone/>
            </a:pPr>
            <a:r>
              <a:rPr lang="hr-HR" dirty="0" smtClean="0"/>
              <a:t>Korektivni koeficijent za povremeno stanovanje =</a:t>
            </a:r>
          </a:p>
          <a:p>
            <a:pPr marL="630936" lvl="2" indent="0">
              <a:buNone/>
            </a:pPr>
            <a:r>
              <a:rPr lang="hr-HR" dirty="0" smtClean="0">
                <a:solidFill>
                  <a:srgbClr val="0070C0"/>
                </a:solidFill>
              </a:rPr>
              <a:t>Godišnja</a:t>
            </a:r>
            <a:r>
              <a:rPr lang="hr-HR" dirty="0" smtClean="0"/>
              <a:t> stopa poreza na kuću za odmor/</a:t>
            </a:r>
            <a:r>
              <a:rPr lang="hr-HR" dirty="0" smtClean="0">
                <a:solidFill>
                  <a:srgbClr val="0070C0"/>
                </a:solidFill>
              </a:rPr>
              <a:t>Godišnja</a:t>
            </a:r>
            <a:r>
              <a:rPr lang="hr-HR" dirty="0" smtClean="0"/>
              <a:t> vrijednost boda (Vrijednost boda*12) =</a:t>
            </a:r>
          </a:p>
          <a:p>
            <a:pPr marL="630936" lvl="2" indent="0">
              <a:buNone/>
            </a:pPr>
            <a:r>
              <a:rPr lang="hr-HR" dirty="0" smtClean="0"/>
              <a:t>15 / 0,5 * 12 = 15 / 6 = 2,5</a:t>
            </a:r>
          </a:p>
          <a:p>
            <a:pPr marL="630936" lvl="2" indent="0">
              <a:buNone/>
            </a:pPr>
            <a:endParaRPr lang="hr-HR" dirty="0"/>
          </a:p>
          <a:p>
            <a:pPr marL="630936" lvl="2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Koeficijent za primjenu </a:t>
            </a:r>
            <a:r>
              <a:rPr lang="hr-HR" dirty="0" smtClean="0"/>
              <a:t>= stambena namjena + korektivni koeficijent = 1 + 2,5 = </a:t>
            </a:r>
            <a:r>
              <a:rPr lang="hr-HR" b="1" dirty="0" smtClean="0">
                <a:solidFill>
                  <a:srgbClr val="FF0000"/>
                </a:solidFill>
              </a:rPr>
              <a:t>3,5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Korekcija koeficijenta namjene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5692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992463"/>
              </p:ext>
            </p:extLst>
          </p:nvPr>
        </p:nvGraphicFramePr>
        <p:xfrm>
          <a:off x="427509" y="1124744"/>
          <a:ext cx="8229602" cy="3434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9967"/>
                <a:gridCol w="1019967">
                  <a:extLst>
                    <a:ext uri="{9D8B030D-6E8A-4147-A177-3AD203B41FA5}">
                      <a16:colId xmlns="" xmlns:a16="http://schemas.microsoft.com/office/drawing/2014/main" val="1389305962"/>
                    </a:ext>
                  </a:extLst>
                </a:gridCol>
                <a:gridCol w="1055674">
                  <a:extLst>
                    <a:ext uri="{9D8B030D-6E8A-4147-A177-3AD203B41FA5}">
                      <a16:colId xmlns="" xmlns:a16="http://schemas.microsoft.com/office/drawing/2014/main" val="2625614184"/>
                    </a:ext>
                  </a:extLst>
                </a:gridCol>
                <a:gridCol w="1090605">
                  <a:extLst>
                    <a:ext uri="{9D8B030D-6E8A-4147-A177-3AD203B41FA5}">
                      <a16:colId xmlns="" xmlns:a16="http://schemas.microsoft.com/office/drawing/2014/main" val="2603974075"/>
                    </a:ext>
                  </a:extLst>
                </a:gridCol>
                <a:gridCol w="1090605">
                  <a:extLst>
                    <a:ext uri="{9D8B030D-6E8A-4147-A177-3AD203B41FA5}">
                      <a16:colId xmlns="" xmlns:a16="http://schemas.microsoft.com/office/drawing/2014/main" val="2765589560"/>
                    </a:ext>
                  </a:extLst>
                </a:gridCol>
                <a:gridCol w="1090605">
                  <a:extLst>
                    <a:ext uri="{9D8B030D-6E8A-4147-A177-3AD203B41FA5}">
                      <a16:colId xmlns="" xmlns:a16="http://schemas.microsoft.com/office/drawing/2014/main" val="1333909058"/>
                    </a:ext>
                  </a:extLst>
                </a:gridCol>
                <a:gridCol w="1090605">
                  <a:extLst>
                    <a:ext uri="{9D8B030D-6E8A-4147-A177-3AD203B41FA5}">
                      <a16:colId xmlns="" xmlns:a16="http://schemas.microsoft.com/office/drawing/2014/main" val="2353126786"/>
                    </a:ext>
                  </a:extLst>
                </a:gridCol>
                <a:gridCol w="771574">
                  <a:extLst>
                    <a:ext uri="{9D8B030D-6E8A-4147-A177-3AD203B41FA5}">
                      <a16:colId xmlns="" xmlns:a16="http://schemas.microsoft.com/office/drawing/2014/main" val="466654633"/>
                    </a:ext>
                  </a:extLst>
                </a:gridCol>
              </a:tblGrid>
              <a:tr h="979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Površina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hr-HR" sz="1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vrijednost </a:t>
                      </a: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boda / poreza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Koeficijent zone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Koeficijent namjene (osnovni 1+ korektivni </a:t>
                      </a: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2,5)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Koeficijent stanja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Koeficijent dobi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Ukupno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7987545"/>
                  </a:ext>
                </a:extLst>
              </a:tr>
              <a:tr h="391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Komunalna</a:t>
                      </a:r>
                      <a:r>
                        <a:rPr lang="hr-HR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naknada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7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Porez na kuće za odmor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1.500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5264748"/>
                  </a:ext>
                </a:extLst>
              </a:tr>
              <a:tr h="285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Porez na nekretninu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1.344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2.016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2.100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2.016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3.024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476672"/>
            <a:ext cx="8147248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hr-HR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Godišnji izračun </a:t>
            </a:r>
            <a:r>
              <a:rPr kumimoji="0" lang="hr-HR" altLang="sr-Latn-RS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stambeni </a:t>
            </a:r>
            <a:r>
              <a:rPr kumimoji="0" lang="hr-HR" altLang="sr-Latn-RS" sz="20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prostor koji ne služi za stalno </a:t>
            </a:r>
            <a:r>
              <a:rPr kumimoji="0" lang="hr-HR" altLang="sr-Latn-RS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stanovanje</a:t>
            </a:r>
            <a:endParaRPr kumimoji="0" lang="hr-HR" altLang="sr-Latn-RS" sz="20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3100" dirty="0"/>
              <a:t>PRIMJER IZRAČUNA POREZA NA NEKRETNINE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endParaRPr lang="en-US" sz="2800" dirty="0"/>
          </a:p>
        </p:txBody>
      </p:sp>
      <p:sp>
        <p:nvSpPr>
          <p:cNvPr id="2" name="Oval 1"/>
          <p:cNvSpPr/>
          <p:nvPr/>
        </p:nvSpPr>
        <p:spPr>
          <a:xfrm>
            <a:off x="7812360" y="1916832"/>
            <a:ext cx="936104" cy="11521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611560" y="4653136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u="sng" dirty="0"/>
              <a:t>Koeficijent </a:t>
            </a:r>
            <a:r>
              <a:rPr lang="hr-HR" sz="1400" u="sng" dirty="0" smtClean="0"/>
              <a:t>dobi</a:t>
            </a:r>
            <a:r>
              <a:rPr lang="hr-HR" sz="1400" dirty="0" smtClean="0"/>
              <a:t>				</a:t>
            </a:r>
            <a:r>
              <a:rPr lang="hr-HR" sz="1400" u="sng" dirty="0" smtClean="0"/>
              <a:t>Koeficijent </a:t>
            </a:r>
            <a:r>
              <a:rPr lang="hr-HR" sz="1400" u="sng" dirty="0"/>
              <a:t>stanja</a:t>
            </a:r>
          </a:p>
          <a:p>
            <a:r>
              <a:rPr lang="hr-HR" sz="1400" dirty="0"/>
              <a:t>do 1940. godine		</a:t>
            </a:r>
            <a:r>
              <a:rPr lang="hr-HR" sz="1400" dirty="0" smtClean="0"/>
              <a:t>0,8		nije </a:t>
            </a:r>
            <a:r>
              <a:rPr lang="hr-HR" sz="1400" dirty="0"/>
              <a:t>za upotrebu		0,8</a:t>
            </a:r>
          </a:p>
          <a:p>
            <a:r>
              <a:rPr lang="hr-HR" sz="1400" dirty="0" smtClean="0"/>
              <a:t>od </a:t>
            </a:r>
            <a:r>
              <a:rPr lang="hr-HR" sz="1400" dirty="0"/>
              <a:t>1941. do 1970. godine	</a:t>
            </a:r>
            <a:r>
              <a:rPr lang="hr-HR" sz="1400" dirty="0" smtClean="0"/>
              <a:t>0,9		prikladno </a:t>
            </a:r>
            <a:r>
              <a:rPr lang="hr-HR" sz="1400" dirty="0"/>
              <a:t>za upotrebu	</a:t>
            </a:r>
            <a:r>
              <a:rPr lang="hr-HR" sz="1400" dirty="0" smtClean="0"/>
              <a:t>1</a:t>
            </a:r>
          </a:p>
          <a:p>
            <a:r>
              <a:rPr lang="hr-HR" sz="1400" dirty="0" smtClean="0"/>
              <a:t>od </a:t>
            </a:r>
            <a:r>
              <a:rPr lang="hr-HR" sz="1400" dirty="0"/>
              <a:t>1971. do 1987. godine	</a:t>
            </a:r>
            <a:r>
              <a:rPr lang="hr-HR" sz="1400" dirty="0" smtClean="0"/>
              <a:t>1		sa </a:t>
            </a:r>
            <a:r>
              <a:rPr lang="hr-HR" sz="1400" dirty="0"/>
              <a:t>dodatnim sadrzajem	</a:t>
            </a:r>
            <a:r>
              <a:rPr lang="hr-HR" sz="1400" dirty="0" smtClean="0"/>
              <a:t>1,2</a:t>
            </a:r>
            <a:endParaRPr lang="hr-HR" sz="1400" dirty="0"/>
          </a:p>
          <a:p>
            <a:r>
              <a:rPr lang="hr-HR" sz="1400" dirty="0" smtClean="0"/>
              <a:t>od </a:t>
            </a:r>
            <a:r>
              <a:rPr lang="hr-HR" sz="1400" dirty="0"/>
              <a:t>1988. do 2005. godine	1,1</a:t>
            </a:r>
          </a:p>
          <a:p>
            <a:r>
              <a:rPr lang="hr-HR" sz="1400" dirty="0"/>
              <a:t>od 2006. godine i </a:t>
            </a:r>
            <a:r>
              <a:rPr lang="hr-HR" sz="1400" dirty="0" smtClean="0"/>
              <a:t>dalje</a:t>
            </a:r>
            <a:r>
              <a:rPr lang="hr-HR" sz="1400" dirty="0"/>
              <a:t>	</a:t>
            </a:r>
            <a:r>
              <a:rPr lang="hr-HR" sz="1400" dirty="0" smtClean="0"/>
              <a:t>1,2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39809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400600"/>
          </a:xfrm>
        </p:spPr>
        <p:txBody>
          <a:bodyPr>
            <a:normAutofit/>
          </a:bodyPr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hr-HR" sz="2400" dirty="0">
                <a:latin typeface="Bookman Old Style" pitchFamily="18" charset="0"/>
              </a:rPr>
              <a:t>Analiza postojećeg poreznog sustava = osnovana je Radna skupina grupe poreznih stručnjaka </a:t>
            </a:r>
            <a:r>
              <a:rPr lang="hr-HR" sz="2400" dirty="0" smtClean="0">
                <a:latin typeface="Bookman Old Style" pitchFamily="18" charset="0"/>
              </a:rPr>
              <a:t>pod vodstvom </a:t>
            </a:r>
            <a:r>
              <a:rPr lang="hr-HR" sz="2400" dirty="0">
                <a:latin typeface="Bookman Old Style" pitchFamily="18" charset="0"/>
              </a:rPr>
              <a:t>Ministarstva financija:</a:t>
            </a:r>
          </a:p>
          <a:p>
            <a:pPr lvl="1" algn="just">
              <a:buClrTx/>
              <a:buFont typeface="Wingdings" panose="05000000000000000000" pitchFamily="2" charset="2"/>
              <a:buChar char="Ø"/>
            </a:pPr>
            <a:r>
              <a:rPr lang="hr-HR" sz="2400" b="1" u="sng" dirty="0">
                <a:latin typeface="Bookman Old Style" pitchFamily="18" charset="0"/>
              </a:rPr>
              <a:t>Zadatak:</a:t>
            </a:r>
          </a:p>
          <a:p>
            <a:pPr lvl="2" algn="just">
              <a:buClrTx/>
              <a:buFont typeface="Wingdings" panose="05000000000000000000" pitchFamily="2" charset="2"/>
              <a:buChar char="Ø"/>
            </a:pPr>
            <a:r>
              <a:rPr lang="hr-HR" sz="1700" dirty="0">
                <a:latin typeface="Bookman Old Style" pitchFamily="18" charset="0"/>
              </a:rPr>
              <a:t>kompletna revizija zatečenog poreznog sustava, </a:t>
            </a:r>
          </a:p>
          <a:p>
            <a:pPr lvl="2" algn="just">
              <a:buClrTx/>
              <a:buFont typeface="Wingdings" panose="05000000000000000000" pitchFamily="2" charset="2"/>
              <a:buChar char="Ø"/>
            </a:pPr>
            <a:r>
              <a:rPr lang="hr-HR" sz="1700" dirty="0">
                <a:latin typeface="Bookman Old Style" pitchFamily="18" charset="0"/>
              </a:rPr>
              <a:t>da utvrde glavne porezne prepreke za razvoj hrvatskog gospodarstva te </a:t>
            </a:r>
          </a:p>
          <a:p>
            <a:pPr lvl="2" algn="just">
              <a:buClrTx/>
              <a:buFont typeface="Wingdings" panose="05000000000000000000" pitchFamily="2" charset="2"/>
              <a:buChar char="Ø"/>
            </a:pPr>
            <a:r>
              <a:rPr lang="hr-HR" sz="1700" dirty="0">
                <a:latin typeface="Bookman Old Style" pitchFamily="18" charset="0"/>
              </a:rPr>
              <a:t>da predlože novu zakonsku poreznu regulativu sa ciljem stabilan i održiv sustav koji se neće mijenjati svake godine, </a:t>
            </a:r>
          </a:p>
          <a:p>
            <a:pPr lvl="1" algn="just">
              <a:buClrTx/>
              <a:buFont typeface="Wingdings" panose="05000000000000000000" pitchFamily="2" charset="2"/>
              <a:buChar char="Ø"/>
            </a:pPr>
            <a:r>
              <a:rPr lang="hr-HR" sz="2400" b="1" u="sng" dirty="0">
                <a:latin typeface="Bookman Old Style" pitchFamily="18" charset="0"/>
              </a:rPr>
              <a:t>Područje rada </a:t>
            </a:r>
            <a:r>
              <a:rPr lang="hr-HR" sz="1900" dirty="0">
                <a:latin typeface="Bookman Old Style" pitchFamily="18" charset="0"/>
              </a:rPr>
              <a:t>(određeno odlukom ministra financija):</a:t>
            </a:r>
          </a:p>
          <a:p>
            <a:pPr lvl="2" algn="just">
              <a:buClrTx/>
              <a:buFont typeface="Wingdings" panose="05000000000000000000" pitchFamily="2" charset="2"/>
              <a:buChar char="Ø"/>
            </a:pPr>
            <a:r>
              <a:rPr lang="hr-HR" sz="1700" dirty="0">
                <a:latin typeface="Bookman Old Style" pitchFamily="18" charset="0"/>
              </a:rPr>
              <a:t>državni porezi (PDV, porez na dobit, trošarine i porez te naknade na području igara na sreću), </a:t>
            </a:r>
          </a:p>
          <a:p>
            <a:pPr lvl="2" algn="just">
              <a:buClrTx/>
              <a:buFont typeface="Wingdings" panose="05000000000000000000" pitchFamily="2" charset="2"/>
              <a:buChar char="Ø"/>
            </a:pPr>
            <a:r>
              <a:rPr lang="hr-HR" sz="1700" dirty="0">
                <a:latin typeface="Bookman Old Style" pitchFamily="18" charset="0"/>
              </a:rPr>
              <a:t>zajedničke poreze (porez na dohodak i porez na promet nekretnina) i</a:t>
            </a:r>
          </a:p>
          <a:p>
            <a:pPr lvl="2" algn="just">
              <a:buClrTx/>
              <a:buFont typeface="Wingdings" panose="05000000000000000000" pitchFamily="2" charset="2"/>
              <a:buChar char="Ø"/>
            </a:pPr>
            <a:r>
              <a:rPr lang="hr-HR" sz="1700" b="1" dirty="0">
                <a:latin typeface="Bookman Old Style" pitchFamily="18" charset="0"/>
              </a:rPr>
              <a:t>komunalna naknada odnosno porez na nekretnine, u dijelu sagledavanja ukupnih učinaka transformacije komunalne naknade u vrijednosni porez na nekretnine.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dirty="0"/>
              <a:t/>
            </a:r>
            <a:br>
              <a:rPr lang="hr-HR" sz="2400" dirty="0"/>
            </a:br>
            <a:r>
              <a:rPr lang="pl-PL" sz="2800" dirty="0">
                <a:latin typeface="Bookman Old Style" pitchFamily="18" charset="0"/>
              </a:rPr>
              <a:t>NACIONALNI </a:t>
            </a:r>
            <a:r>
              <a:rPr lang="pl-PL" sz="2800" dirty="0" smtClean="0">
                <a:latin typeface="Bookman Old Style" pitchFamily="18" charset="0"/>
              </a:rPr>
              <a:t>PROGRAM REFORMI </a:t>
            </a:r>
            <a:r>
              <a:rPr lang="pl-PL" sz="2800" dirty="0">
                <a:latin typeface="Bookman Old Style" pitchFamily="18" charset="0"/>
              </a:rPr>
              <a:t>ZA 2016.</a:t>
            </a:r>
            <a:br>
              <a:rPr lang="pl-PL" sz="2800" dirty="0">
                <a:latin typeface="Bookman Old Style" pitchFamily="18" charset="0"/>
              </a:rPr>
            </a:br>
            <a:endParaRPr lang="en-US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1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Primjer</a:t>
            </a:r>
          </a:p>
          <a:p>
            <a:pPr lvl="1"/>
            <a:r>
              <a:rPr lang="hr-HR" dirty="0" smtClean="0"/>
              <a:t>Suvenirnica u nepokretnom kulturnom dobru</a:t>
            </a:r>
          </a:p>
          <a:p>
            <a:pPr marL="630936" lvl="2" indent="0">
              <a:buNone/>
            </a:pPr>
            <a:r>
              <a:rPr lang="hr-HR" dirty="0"/>
              <a:t>Vrijednost boda za obračun komunalne naknade = 0,5</a:t>
            </a:r>
          </a:p>
          <a:p>
            <a:pPr marL="630936" lvl="2" indent="0">
              <a:buNone/>
            </a:pPr>
            <a:r>
              <a:rPr lang="hr-HR" dirty="0" smtClean="0"/>
              <a:t>Spomenička renta </a:t>
            </a:r>
            <a:r>
              <a:rPr lang="hr-HR" dirty="0"/>
              <a:t>= </a:t>
            </a:r>
            <a:r>
              <a:rPr lang="hr-HR" dirty="0" smtClean="0"/>
              <a:t>2kn/m2</a:t>
            </a:r>
            <a:endParaRPr lang="hr-HR" dirty="0"/>
          </a:p>
          <a:p>
            <a:pPr marL="630936" lvl="2" indent="0">
              <a:buNone/>
            </a:pPr>
            <a:r>
              <a:rPr lang="hr-HR" dirty="0"/>
              <a:t>Koeficijent namjene za </a:t>
            </a:r>
            <a:r>
              <a:rPr lang="hr-HR" dirty="0" smtClean="0"/>
              <a:t>poslovni prostor </a:t>
            </a:r>
            <a:r>
              <a:rPr lang="hr-HR" dirty="0"/>
              <a:t>= </a:t>
            </a:r>
            <a:r>
              <a:rPr lang="hr-HR" dirty="0" smtClean="0"/>
              <a:t>3</a:t>
            </a:r>
            <a:endParaRPr lang="hr-HR" dirty="0"/>
          </a:p>
          <a:p>
            <a:pPr marL="630936" lvl="2" indent="0">
              <a:buNone/>
            </a:pPr>
            <a:endParaRPr lang="hr-HR" dirty="0"/>
          </a:p>
          <a:p>
            <a:pPr marL="630936" lvl="2" indent="0">
              <a:buNone/>
            </a:pPr>
            <a:r>
              <a:rPr lang="hr-HR" dirty="0"/>
              <a:t>Korektivni koeficijent </a:t>
            </a:r>
            <a:r>
              <a:rPr lang="hr-HR" dirty="0" smtClean="0"/>
              <a:t>namjene </a:t>
            </a:r>
            <a:r>
              <a:rPr lang="hr-HR" dirty="0"/>
              <a:t>=</a:t>
            </a:r>
          </a:p>
          <a:p>
            <a:pPr marL="630936" lvl="2" indent="0">
              <a:buNone/>
            </a:pPr>
            <a:r>
              <a:rPr lang="hr-HR" dirty="0" smtClean="0"/>
              <a:t>Visina spomeničke rente / Vrijednost boda </a:t>
            </a:r>
            <a:r>
              <a:rPr lang="hr-HR" dirty="0"/>
              <a:t>=</a:t>
            </a:r>
          </a:p>
          <a:p>
            <a:pPr marL="630936" lvl="2" indent="0">
              <a:buNone/>
            </a:pPr>
            <a:r>
              <a:rPr lang="hr-HR" dirty="0" smtClean="0"/>
              <a:t>2 </a:t>
            </a:r>
            <a:r>
              <a:rPr lang="hr-HR" dirty="0"/>
              <a:t>/ 0,5 </a:t>
            </a:r>
            <a:r>
              <a:rPr lang="hr-HR" dirty="0" smtClean="0"/>
              <a:t>= 4</a:t>
            </a:r>
            <a:endParaRPr lang="hr-HR" dirty="0"/>
          </a:p>
          <a:p>
            <a:pPr marL="630936" lvl="2" indent="0">
              <a:buNone/>
            </a:pPr>
            <a:endParaRPr lang="hr-HR" dirty="0"/>
          </a:p>
          <a:p>
            <a:pPr marL="630936" lvl="2" indent="0">
              <a:buNone/>
            </a:pPr>
            <a:r>
              <a:rPr lang="hr-HR" dirty="0">
                <a:solidFill>
                  <a:srgbClr val="FF0000"/>
                </a:solidFill>
              </a:rPr>
              <a:t>Koeficijent za primjenu </a:t>
            </a:r>
            <a:r>
              <a:rPr lang="hr-HR" dirty="0"/>
              <a:t>= </a:t>
            </a:r>
            <a:r>
              <a:rPr lang="hr-HR" dirty="0" smtClean="0"/>
              <a:t>poslovni prostor </a:t>
            </a:r>
            <a:r>
              <a:rPr lang="hr-HR" dirty="0"/>
              <a:t>+ korektivni koeficijent = </a:t>
            </a:r>
            <a:r>
              <a:rPr lang="hr-HR" dirty="0" smtClean="0"/>
              <a:t>3 </a:t>
            </a:r>
            <a:r>
              <a:rPr lang="hr-HR" dirty="0"/>
              <a:t>+ </a:t>
            </a:r>
            <a:r>
              <a:rPr lang="hr-HR" dirty="0" smtClean="0"/>
              <a:t>4 </a:t>
            </a:r>
            <a:r>
              <a:rPr lang="hr-HR" dirty="0"/>
              <a:t>= </a:t>
            </a:r>
            <a:r>
              <a:rPr lang="hr-HR" b="1" dirty="0" smtClean="0">
                <a:solidFill>
                  <a:srgbClr val="FF0000"/>
                </a:solidFill>
              </a:rPr>
              <a:t>7</a:t>
            </a:r>
            <a:endParaRPr lang="hr-HR" b="1" dirty="0">
              <a:solidFill>
                <a:srgbClr val="FF0000"/>
              </a:solidFill>
            </a:endParaRPr>
          </a:p>
          <a:p>
            <a:pPr lvl="1"/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Korekcija koeficijenta namjene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0066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612193"/>
              </p:ext>
            </p:extLst>
          </p:nvPr>
        </p:nvGraphicFramePr>
        <p:xfrm>
          <a:off x="427509" y="1628800"/>
          <a:ext cx="8229602" cy="2651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9967"/>
                <a:gridCol w="1019967">
                  <a:extLst>
                    <a:ext uri="{9D8B030D-6E8A-4147-A177-3AD203B41FA5}">
                      <a16:colId xmlns="" xmlns:a16="http://schemas.microsoft.com/office/drawing/2014/main" val="1389305962"/>
                    </a:ext>
                  </a:extLst>
                </a:gridCol>
                <a:gridCol w="1055674">
                  <a:extLst>
                    <a:ext uri="{9D8B030D-6E8A-4147-A177-3AD203B41FA5}">
                      <a16:colId xmlns="" xmlns:a16="http://schemas.microsoft.com/office/drawing/2014/main" val="2625614184"/>
                    </a:ext>
                  </a:extLst>
                </a:gridCol>
                <a:gridCol w="1090605">
                  <a:extLst>
                    <a:ext uri="{9D8B030D-6E8A-4147-A177-3AD203B41FA5}">
                      <a16:colId xmlns="" xmlns:a16="http://schemas.microsoft.com/office/drawing/2014/main" val="2603974075"/>
                    </a:ext>
                  </a:extLst>
                </a:gridCol>
                <a:gridCol w="1090605">
                  <a:extLst>
                    <a:ext uri="{9D8B030D-6E8A-4147-A177-3AD203B41FA5}">
                      <a16:colId xmlns="" xmlns:a16="http://schemas.microsoft.com/office/drawing/2014/main" val="2765589560"/>
                    </a:ext>
                  </a:extLst>
                </a:gridCol>
                <a:gridCol w="1090605">
                  <a:extLst>
                    <a:ext uri="{9D8B030D-6E8A-4147-A177-3AD203B41FA5}">
                      <a16:colId xmlns="" xmlns:a16="http://schemas.microsoft.com/office/drawing/2014/main" val="1333909058"/>
                    </a:ext>
                  </a:extLst>
                </a:gridCol>
                <a:gridCol w="1090605">
                  <a:extLst>
                    <a:ext uri="{9D8B030D-6E8A-4147-A177-3AD203B41FA5}">
                      <a16:colId xmlns="" xmlns:a16="http://schemas.microsoft.com/office/drawing/2014/main" val="2353126786"/>
                    </a:ext>
                  </a:extLst>
                </a:gridCol>
                <a:gridCol w="771574">
                  <a:extLst>
                    <a:ext uri="{9D8B030D-6E8A-4147-A177-3AD203B41FA5}">
                      <a16:colId xmlns="" xmlns:a16="http://schemas.microsoft.com/office/drawing/2014/main" val="4666546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Površina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hr-HR" sz="1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vrijednost </a:t>
                      </a: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boda / poreza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Koeficijent zone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Koeficijent namjene (osnovni </a:t>
                      </a: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3+ </a:t>
                      </a: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korektivni </a:t>
                      </a: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4)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Koeficijent stanja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Koeficijent dobi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Ukupno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7987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Komunalna</a:t>
                      </a:r>
                      <a:r>
                        <a:rPr lang="hr-HR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naknada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1.800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Spomenička renta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2.400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5264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Porez</a:t>
                      </a:r>
                      <a:r>
                        <a:rPr lang="hr-HR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 nekretninu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2.688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4.032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4.200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4.032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6.048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862554"/>
            <a:ext cx="8147248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hr-HR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Godišnji izračun </a:t>
            </a:r>
            <a:r>
              <a:rPr kumimoji="0" lang="hr-HR" altLang="sr-Latn-RS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suvenirnica u nepokretnom</a:t>
            </a:r>
            <a:r>
              <a:rPr kumimoji="0" lang="hr-HR" altLang="sr-Latn-RS" sz="200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kulturnom dobru</a:t>
            </a:r>
            <a:endParaRPr kumimoji="0" lang="hr-HR" altLang="sr-Latn-RS" sz="20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3100" dirty="0"/>
              <a:t>PRIMJER IZRAČUNA POREZA NA NEKRETNINE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endParaRPr lang="en-US" sz="2800" dirty="0"/>
          </a:p>
        </p:txBody>
      </p:sp>
      <p:sp>
        <p:nvSpPr>
          <p:cNvPr id="2" name="Oval 1"/>
          <p:cNvSpPr/>
          <p:nvPr/>
        </p:nvSpPr>
        <p:spPr>
          <a:xfrm>
            <a:off x="7812360" y="2132856"/>
            <a:ext cx="936104" cy="86409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611560" y="4566027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u="sng" dirty="0"/>
              <a:t>Koeficijent </a:t>
            </a:r>
            <a:r>
              <a:rPr lang="hr-HR" sz="1400" u="sng" dirty="0" smtClean="0"/>
              <a:t>dobi</a:t>
            </a:r>
            <a:r>
              <a:rPr lang="hr-HR" sz="1400" dirty="0" smtClean="0"/>
              <a:t>				</a:t>
            </a:r>
            <a:r>
              <a:rPr lang="hr-HR" sz="1400" u="sng" dirty="0" smtClean="0"/>
              <a:t>Koeficijent </a:t>
            </a:r>
            <a:r>
              <a:rPr lang="hr-HR" sz="1400" u="sng" dirty="0"/>
              <a:t>stanja</a:t>
            </a:r>
          </a:p>
          <a:p>
            <a:r>
              <a:rPr lang="hr-HR" sz="1400" dirty="0"/>
              <a:t>do 1940. godine		</a:t>
            </a:r>
            <a:r>
              <a:rPr lang="hr-HR" sz="1400" dirty="0" smtClean="0"/>
              <a:t>0,8		nije </a:t>
            </a:r>
            <a:r>
              <a:rPr lang="hr-HR" sz="1400" dirty="0"/>
              <a:t>za upotrebu		0,8</a:t>
            </a:r>
          </a:p>
          <a:p>
            <a:r>
              <a:rPr lang="hr-HR" sz="1400" dirty="0" smtClean="0"/>
              <a:t>od </a:t>
            </a:r>
            <a:r>
              <a:rPr lang="hr-HR" sz="1400" dirty="0"/>
              <a:t>1941. do 1970. godine	</a:t>
            </a:r>
            <a:r>
              <a:rPr lang="hr-HR" sz="1400" dirty="0" smtClean="0"/>
              <a:t>0,9		prikladno </a:t>
            </a:r>
            <a:r>
              <a:rPr lang="hr-HR" sz="1400" dirty="0"/>
              <a:t>za upotrebu	</a:t>
            </a:r>
            <a:r>
              <a:rPr lang="hr-HR" sz="1400" dirty="0" smtClean="0"/>
              <a:t>1</a:t>
            </a:r>
          </a:p>
          <a:p>
            <a:r>
              <a:rPr lang="hr-HR" sz="1400" dirty="0" smtClean="0"/>
              <a:t>od </a:t>
            </a:r>
            <a:r>
              <a:rPr lang="hr-HR" sz="1400" dirty="0"/>
              <a:t>1971. do 1987. godine	</a:t>
            </a:r>
            <a:r>
              <a:rPr lang="hr-HR" sz="1400" dirty="0" smtClean="0"/>
              <a:t>1		sa </a:t>
            </a:r>
            <a:r>
              <a:rPr lang="hr-HR" sz="1400" dirty="0"/>
              <a:t>dodatnim sadrzajem	</a:t>
            </a:r>
            <a:r>
              <a:rPr lang="hr-HR" sz="1400" dirty="0" smtClean="0"/>
              <a:t>1,2</a:t>
            </a:r>
            <a:endParaRPr lang="hr-HR" sz="1400" dirty="0"/>
          </a:p>
          <a:p>
            <a:r>
              <a:rPr lang="hr-HR" sz="1400" dirty="0" smtClean="0"/>
              <a:t>od </a:t>
            </a:r>
            <a:r>
              <a:rPr lang="hr-HR" sz="1400" dirty="0"/>
              <a:t>1988. do 2005. godine	1,1</a:t>
            </a:r>
          </a:p>
          <a:p>
            <a:r>
              <a:rPr lang="hr-HR" sz="1400" dirty="0"/>
              <a:t>od 2006. godine i </a:t>
            </a:r>
            <a:r>
              <a:rPr lang="hr-HR" sz="1400" dirty="0" smtClean="0"/>
              <a:t>dalje</a:t>
            </a:r>
            <a:r>
              <a:rPr lang="hr-HR" sz="1400" dirty="0"/>
              <a:t>	</a:t>
            </a:r>
            <a:r>
              <a:rPr lang="hr-HR" sz="1400" dirty="0" smtClean="0"/>
              <a:t>1,2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998632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363272" cy="5616624"/>
          </a:xfrm>
        </p:spPr>
        <p:txBody>
          <a:bodyPr>
            <a:normAutofit fontScale="70000" lnSpcReduction="20000"/>
          </a:bodyPr>
          <a:lstStyle/>
          <a:p>
            <a:pPr marL="109728" indent="0" fontAlgn="base">
              <a:buClrTx/>
              <a:buNone/>
            </a:pPr>
            <a:r>
              <a:rPr lang="hr-HR" sz="3400" b="1" dirty="0"/>
              <a:t>5. </a:t>
            </a:r>
            <a:r>
              <a:rPr lang="hr-HR" sz="3400" b="1" i="1" dirty="0"/>
              <a:t>NAČIN UTVRĐIVANJA</a:t>
            </a:r>
          </a:p>
          <a:p>
            <a:pPr algn="just" fontAlgn="base">
              <a:buClrTx/>
              <a:buFont typeface="Wingdings" panose="05000000000000000000" pitchFamily="2" charset="2"/>
              <a:buChar char="Ø"/>
            </a:pPr>
            <a:r>
              <a:rPr lang="hr-HR" sz="2900" dirty="0"/>
              <a:t>Obveza plaćanja poreza na nekretnine </a:t>
            </a:r>
            <a:r>
              <a:rPr lang="hr-HR" sz="2900" b="1" dirty="0"/>
              <a:t>utvrđuje se rješenjem</a:t>
            </a:r>
          </a:p>
          <a:p>
            <a:pPr lvl="1" algn="just" fontAlgn="base">
              <a:buClrTx/>
              <a:buFont typeface="Wingdings" panose="05000000000000000000" pitchFamily="2" charset="2"/>
              <a:buChar char="Ø"/>
            </a:pPr>
            <a:r>
              <a:rPr lang="hr-HR" dirty="0"/>
              <a:t>Rješenje o porezu na nekretnine donosi se do 31. ožujka za tekuću kalendarsku godinu, a prema stanju nekretnine i poreznog obveznika na dan 1. siječnja tekuće godine </a:t>
            </a:r>
          </a:p>
          <a:p>
            <a:pPr lvl="3" fontAlgn="base">
              <a:buClrTx/>
              <a:buFont typeface="Wingdings" panose="05000000000000000000" pitchFamily="2" charset="2"/>
              <a:buChar char="Ø"/>
            </a:pPr>
            <a:r>
              <a:rPr lang="hr-HR" dirty="0"/>
              <a:t>na snazi dok ne nastane promjena koja je od utjecaja na utvrđivanje porezne obveze.</a:t>
            </a:r>
          </a:p>
          <a:p>
            <a:pPr lvl="1" algn="just" fontAlgn="base">
              <a:buClrTx/>
              <a:buFont typeface="Wingdings" panose="05000000000000000000" pitchFamily="2" charset="2"/>
              <a:buChar char="Ø"/>
            </a:pPr>
            <a:r>
              <a:rPr lang="hr-HR" dirty="0"/>
              <a:t>Rješenjem o porezu utvrđuje se porezni obveznik, iznos poreza po m</a:t>
            </a:r>
            <a:r>
              <a:rPr lang="hr-HR" baseline="30000" dirty="0"/>
              <a:t>2</a:t>
            </a:r>
            <a:r>
              <a:rPr lang="hr-HR" dirty="0"/>
              <a:t> obračunske površine, obračunska površina, ukupni iznos poreza i rokovi plaćanja. </a:t>
            </a:r>
          </a:p>
          <a:p>
            <a:pPr lvl="3" algn="just" fontAlgn="base">
              <a:buClrTx/>
              <a:buFont typeface="Wingdings" panose="05000000000000000000" pitchFamily="2" charset="2"/>
              <a:buChar char="Ø"/>
            </a:pPr>
            <a:r>
              <a:rPr lang="hr-HR" dirty="0"/>
              <a:t>Ukupni iznos poreza utvrđuje se u godišnjem iznosu.</a:t>
            </a:r>
          </a:p>
          <a:p>
            <a:pPr lvl="1" algn="just" fontAlgn="base">
              <a:buClrTx/>
              <a:buFont typeface="Wingdings" panose="05000000000000000000" pitchFamily="2" charset="2"/>
              <a:buChar char="Ø"/>
            </a:pPr>
            <a:r>
              <a:rPr lang="hr-HR" dirty="0"/>
              <a:t>Promjene koje nastanu tijekom godine, a od utjecaja su na utvrđivanje porezne obveze, primjenjuju se od sljedeće kalendarske godine. </a:t>
            </a:r>
          </a:p>
          <a:p>
            <a:pPr lvl="3" algn="just" fontAlgn="base">
              <a:buClrTx/>
              <a:buFont typeface="Wingdings" panose="05000000000000000000" pitchFamily="2" charset="2"/>
              <a:buChar char="Ø"/>
            </a:pPr>
            <a:r>
              <a:rPr lang="hr-HR" dirty="0"/>
              <a:t>Promjene od utjecaja na utvrđivanje porezne obveze su sve činjenice koje utječu na visinu obračuna i utvrđivanje osobe poreznog obveznika.</a:t>
            </a:r>
          </a:p>
          <a:p>
            <a:pPr lvl="1" algn="just" fontAlgn="base">
              <a:buClrTx/>
              <a:buFont typeface="Wingdings" panose="05000000000000000000" pitchFamily="2" charset="2"/>
              <a:buChar char="Ø"/>
            </a:pPr>
            <a:r>
              <a:rPr lang="hr-HR" dirty="0"/>
              <a:t>Rješenjem se ne dokazuje vlasništvo na nekretnini.</a:t>
            </a:r>
          </a:p>
          <a:p>
            <a:pPr algn="just" fontAlgn="base">
              <a:buClrTx/>
              <a:buFont typeface="Wingdings" panose="05000000000000000000" pitchFamily="2" charset="2"/>
              <a:buChar char="Ø"/>
            </a:pPr>
            <a:r>
              <a:rPr lang="hr-HR" dirty="0"/>
              <a:t>Na postupak utvrđivanja i naplate poreza iz ovoga Zakona te druga </a:t>
            </a:r>
            <a:r>
              <a:rPr lang="hr-HR" dirty="0" err="1"/>
              <a:t>postupovna</a:t>
            </a:r>
            <a:r>
              <a:rPr lang="hr-HR" dirty="0"/>
              <a:t> pitanja koja nisu uređena Zakonom primjenjuje se zakon kojim je uređen porezni postupak = OPZ </a:t>
            </a:r>
          </a:p>
          <a:p>
            <a:pPr algn="just" fontAlgn="base">
              <a:buClrTx/>
              <a:buFont typeface="Wingdings" panose="05000000000000000000" pitchFamily="2" charset="2"/>
              <a:buChar char="Ø"/>
            </a:pPr>
            <a:r>
              <a:rPr lang="hr-HR" dirty="0"/>
              <a:t>Obveznici plaćanja poreza na nekretnine koji su do 1. siječnja 2018. pravomoćnim rješenjem nadležnog upravnog tijela jedinice lokalne samouprave oslobođeni plaćanja komunalne naknade na određeno razdoblje radi ulaganja u komunalnu infrastrukturu, za to razdoblje su oslobođeni i plaćanja poreza na nekretnine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3100" dirty="0"/>
              <a:t>POREZ NA NEKRETNINE 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58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5760640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hr-HR" sz="3400" b="1" dirty="0"/>
              <a:t>VAŽNO: OBVEZE JLS</a:t>
            </a:r>
          </a:p>
          <a:p>
            <a:pPr marL="624078" indent="-514350">
              <a:buClrTx/>
              <a:buFont typeface="+mj-lt"/>
              <a:buAutoNum type="arabicParenR"/>
            </a:pPr>
            <a:r>
              <a:rPr lang="hr-HR" sz="2800" b="1" dirty="0"/>
              <a:t>do 30. </a:t>
            </a:r>
            <a:r>
              <a:rPr lang="hr-HR" sz="2800" b="1" smtClean="0"/>
              <a:t>studenog 2017</a:t>
            </a:r>
            <a:r>
              <a:rPr lang="hr-HR" sz="2800" b="1" dirty="0"/>
              <a:t>. donijeti Odluku o</a:t>
            </a:r>
          </a:p>
          <a:p>
            <a:pPr lvl="2" algn="just" fontAlgn="base">
              <a:buClrTx/>
              <a:buFont typeface="Wingdings" panose="05000000000000000000" pitchFamily="2" charset="2"/>
              <a:buChar char="ü"/>
            </a:pPr>
            <a:r>
              <a:rPr lang="hr-HR" sz="2200" dirty="0"/>
              <a:t>područjima zona, </a:t>
            </a:r>
          </a:p>
          <a:p>
            <a:pPr lvl="2" algn="just" fontAlgn="base">
              <a:buClrTx/>
              <a:buFont typeface="Wingdings" panose="05000000000000000000" pitchFamily="2" charset="2"/>
              <a:buChar char="ü"/>
            </a:pPr>
            <a:r>
              <a:rPr lang="hr-HR" sz="2200" dirty="0"/>
              <a:t>vrijednost boda (B) </a:t>
            </a:r>
            <a:r>
              <a:rPr lang="hr-HR" sz="2200" dirty="0">
                <a:solidFill>
                  <a:srgbClr val="FF0000"/>
                </a:solidFill>
              </a:rPr>
              <a:t>PAZITI DA VRIJEDNOST BODA BUDE SVEDENA NA GODIŠNJU RAZINU !!!</a:t>
            </a:r>
          </a:p>
          <a:p>
            <a:pPr lvl="2" algn="just" fontAlgn="base">
              <a:buClrTx/>
              <a:buFont typeface="Wingdings" panose="05000000000000000000" pitchFamily="2" charset="2"/>
              <a:buChar char="ü"/>
            </a:pPr>
            <a:r>
              <a:rPr lang="hr-HR" sz="2200" dirty="0"/>
              <a:t>Vrijednosti koeficijenta zona (</a:t>
            </a:r>
            <a:r>
              <a:rPr lang="hr-HR" sz="2200" dirty="0" err="1"/>
              <a:t>Kz</a:t>
            </a:r>
            <a:r>
              <a:rPr lang="hr-HR" sz="2200" dirty="0"/>
              <a:t>) za pojedine zone, </a:t>
            </a:r>
          </a:p>
          <a:p>
            <a:pPr lvl="2" algn="just" fontAlgn="base">
              <a:buClrTx/>
              <a:buFont typeface="Wingdings" panose="05000000000000000000" pitchFamily="2" charset="2"/>
              <a:buChar char="ü"/>
            </a:pPr>
            <a:r>
              <a:rPr lang="hr-HR" sz="2200" dirty="0"/>
              <a:t>Vrijednosti koeficijenta namjene (Kn) </a:t>
            </a:r>
          </a:p>
          <a:p>
            <a:pPr lvl="2" algn="just" fontAlgn="base">
              <a:buClrTx/>
              <a:buFont typeface="Wingdings" panose="05000000000000000000" pitchFamily="2" charset="2"/>
              <a:buChar char="ü"/>
            </a:pPr>
            <a:r>
              <a:rPr lang="hr-HR" sz="2200" dirty="0"/>
              <a:t>rokove plaćanja </a:t>
            </a:r>
          </a:p>
          <a:p>
            <a:pPr lvl="2" algn="just" fontAlgn="base">
              <a:buClrTx/>
              <a:buFont typeface="Wingdings" panose="05000000000000000000" pitchFamily="2" charset="2"/>
              <a:buChar char="ü"/>
            </a:pPr>
            <a:r>
              <a:rPr lang="hr-HR" sz="2200" dirty="0"/>
              <a:t>Uvjete pod kojima se za socijalno ugrožene građane može namiriti utvrđena porezna obveza, kao i izvore sredstava iz kojih će se namiriti utvrđena porezna obveza </a:t>
            </a:r>
            <a:r>
              <a:rPr lang="hr-HR" sz="1700" i="1" dirty="0"/>
              <a:t>(ovo bi trebao biti predmet posebnih općih akata kojima je regulirana socijalna skrb!!)</a:t>
            </a:r>
          </a:p>
          <a:p>
            <a:pPr marL="624078" indent="-514350" algn="just" fontAlgn="base">
              <a:buClrTx/>
              <a:buFont typeface="+mj-lt"/>
              <a:buAutoNum type="arabicParenR"/>
            </a:pPr>
            <a:r>
              <a:rPr lang="pl-PL" sz="3000" b="1" dirty="0"/>
              <a:t>Sa 01.01.2017. započeti s ustrojavanjem evidencije o nekretninama</a:t>
            </a:r>
          </a:p>
          <a:p>
            <a:pPr marL="880110" lvl="1" indent="-514350" algn="just" fontAlgn="base">
              <a:buClrTx/>
              <a:buFont typeface="Wingdings" panose="05000000000000000000" pitchFamily="2" charset="2"/>
              <a:buChar char="ü"/>
            </a:pPr>
            <a:r>
              <a:rPr lang="hr-HR" sz="2400" dirty="0"/>
              <a:t>zaključno s 15. prosinca 2017. uskladiti podatke u Evidenciji sa stvarnim stanjem na terenu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dirty="0"/>
              <a:t>ZAKON O LOKALNIM POREZIMA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2875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70000" lnSpcReduction="20000"/>
          </a:bodyPr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hr-HR" dirty="0"/>
              <a:t>porez na nekretnine = nenamjenski lokalni porez = dodatna fleksibilnost u korištenju prihoda 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hr-HR" dirty="0"/>
              <a:t>Stabilnost izvora financiranja te jasan, jednostavan i trajan porezni sustav = kvalitetnije dugoročno planiranje te ulaganje u poboljšanje kvalitete života </a:t>
            </a:r>
          </a:p>
          <a:p>
            <a:pPr lvl="1" algn="just">
              <a:buClrTx/>
              <a:buFont typeface="Wingdings" panose="05000000000000000000" pitchFamily="2" charset="2"/>
              <a:buChar char="§"/>
            </a:pPr>
            <a:r>
              <a:rPr lang="hr-HR" dirty="0"/>
              <a:t>Prema Vladi RH= povećanje prihoda postojeće komunalne naknade do 15% odnosno na godišnjoj razini povećanje postojećih prihoda za 300 milijuna kn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hr-HR" dirty="0"/>
              <a:t>Mogućnost uspostave optimalne unutarnje organizacije bez zakonskih ograničenja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hr-HR" dirty="0"/>
              <a:t>Jedinstvena primjena propisa = OPZ 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hr-HR" dirty="0"/>
              <a:t>uvođenje poreza na nekretnine = smanjenje opterećenja lokalnih službenika u broju postupaka i izdanih upravnih akata 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hr-HR" dirty="0"/>
              <a:t>Obvezatno ažuriranje postojećih baza podataka = dodatan posao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FF0000"/>
                </a:solidFill>
              </a:rPr>
              <a:t>Temeljito analiziranje postojećih akata o komunalnoj naknadi radi kvalitetne pripreme Odluke o parametrima za izračun poreza na nekretnine </a:t>
            </a:r>
          </a:p>
          <a:p>
            <a:pPr lvl="2" algn="just">
              <a:buClrTx/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FF0000"/>
                </a:solidFill>
              </a:rPr>
              <a:t>učinak na Proračun </a:t>
            </a:r>
          </a:p>
          <a:p>
            <a:pPr lvl="2" algn="just">
              <a:buClrTx/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FF0000"/>
                </a:solidFill>
              </a:rPr>
              <a:t>učinak na sve ili pojedine porezne obveznike</a:t>
            </a:r>
          </a:p>
          <a:p>
            <a:pPr marL="630936" lvl="2" indent="0">
              <a:buClrTx/>
              <a:buNone/>
            </a:pPr>
            <a:endParaRPr lang="hr-HR" dirty="0"/>
          </a:p>
          <a:p>
            <a:pPr lvl="2">
              <a:buClrTx/>
              <a:buFont typeface="Wingdings" panose="05000000000000000000" pitchFamily="2" charset="2"/>
              <a:buChar char="Ø"/>
            </a:pPr>
            <a:endParaRPr lang="hr-HR" dirty="0"/>
          </a:p>
          <a:p>
            <a:pPr lvl="1">
              <a:buClrTx/>
              <a:buFont typeface="Wingdings" panose="05000000000000000000" pitchFamily="2" charset="2"/>
              <a:buChar char="ü"/>
            </a:pP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>POREZ NA NEKRETNINE - ZAKLJUČAK</a:t>
            </a:r>
            <a:br>
              <a:rPr lang="hr-HR" sz="24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1317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391876" cy="5472608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80000"/>
              </a:lnSpc>
            </a:pPr>
            <a:r>
              <a:rPr lang="hr-HR" sz="4400" dirty="0"/>
              <a:t>EVIDENCIJA </a:t>
            </a:r>
            <a:br>
              <a:rPr lang="hr-HR" sz="4400" dirty="0"/>
            </a:br>
            <a:r>
              <a:rPr lang="hr-HR" sz="3200" dirty="0"/>
              <a:t>O NEKRETNINAMA I O POREZNIM OBVEZNICIMA PLAĆANJA POREZA NA NEKRETNINE</a:t>
            </a:r>
            <a:br>
              <a:rPr lang="hr-HR" sz="3200" dirty="0"/>
            </a:br>
            <a:r>
              <a:rPr lang="hr-HR" sz="2400" dirty="0"/>
              <a:t/>
            </a:r>
            <a:br>
              <a:rPr lang="hr-HR" sz="2400" dirty="0"/>
            </a:b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73555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400600"/>
          </a:xfrm>
        </p:spPr>
        <p:txBody>
          <a:bodyPr>
            <a:normAutofit fontScale="92500"/>
          </a:bodyPr>
          <a:lstStyle/>
          <a:p>
            <a:pPr fontAlgn="base">
              <a:buClrTx/>
              <a:buNone/>
            </a:pPr>
            <a:r>
              <a:rPr lang="hr-HR" sz="3400" b="1" dirty="0"/>
              <a:t>JLS su obvezne voditi Evidenciju koja sadrži najmanje sljedeće podatke</a:t>
            </a:r>
            <a:r>
              <a:rPr lang="hr-HR" sz="3400" b="1" dirty="0" smtClean="0"/>
              <a:t>:</a:t>
            </a:r>
          </a:p>
          <a:p>
            <a:pPr fontAlgn="base">
              <a:buClrTx/>
              <a:buNone/>
            </a:pPr>
            <a:endParaRPr lang="hr-HR" sz="3400" dirty="0"/>
          </a:p>
          <a:p>
            <a:pPr marL="907542" lvl="1" indent="-514350" fontAlgn="base">
              <a:buClrTx/>
              <a:buFont typeface="+mj-lt"/>
              <a:buAutoNum type="arabicParenR"/>
            </a:pPr>
            <a:r>
              <a:rPr lang="hr-HR" sz="3000" b="1" dirty="0"/>
              <a:t>Podaci o poreznim </a:t>
            </a:r>
            <a:r>
              <a:rPr lang="hr-HR" sz="3000" b="1" dirty="0" smtClean="0"/>
              <a:t>obveznicima</a:t>
            </a:r>
          </a:p>
          <a:p>
            <a:pPr marL="907542" lvl="1" indent="-514350" fontAlgn="base">
              <a:buClrTx/>
              <a:buFont typeface="+mj-lt"/>
              <a:buAutoNum type="arabicParenR"/>
            </a:pPr>
            <a:r>
              <a:rPr lang="hr-HR" sz="3000" b="1" dirty="0" smtClean="0"/>
              <a:t>Podaci o nekretnini </a:t>
            </a:r>
          </a:p>
          <a:p>
            <a:pPr marL="907542" lvl="1" indent="-514350" fontAlgn="base">
              <a:buClrTx/>
              <a:buFont typeface="+mj-lt"/>
              <a:buAutoNum type="arabicParenR"/>
            </a:pPr>
            <a:r>
              <a:rPr lang="hr-HR" sz="3000" b="1" dirty="0" smtClean="0"/>
              <a:t>Podaci o samostalnom posjedniku </a:t>
            </a:r>
            <a:r>
              <a:rPr lang="hr-HR" sz="2100" b="1" dirty="0" smtClean="0"/>
              <a:t>(</a:t>
            </a:r>
            <a:r>
              <a:rPr lang="pl-PL" sz="2400" dirty="0" smtClean="0"/>
              <a:t>kada je porezna obveza pravnim poslom prenesena na nesamostalnog posjednika – </a:t>
            </a:r>
            <a:r>
              <a:rPr lang="pl-PL" sz="2000" dirty="0" smtClean="0"/>
              <a:t>isti podaci kao i za poreznog obveznika</a:t>
            </a:r>
            <a:r>
              <a:rPr lang="pl-PL" sz="2400" dirty="0" smtClean="0"/>
              <a:t>)</a:t>
            </a:r>
          </a:p>
          <a:p>
            <a:pPr marL="907542" lvl="1" indent="-514350" fontAlgn="base">
              <a:buClrTx/>
              <a:buFont typeface="+mj-lt"/>
              <a:buAutoNum type="arabicParenR"/>
            </a:pPr>
            <a:r>
              <a:rPr lang="pl-PL" sz="3000" b="1" dirty="0" smtClean="0"/>
              <a:t>Drugi podaci bitni za oporezivanje</a:t>
            </a:r>
            <a:r>
              <a:rPr lang="hr-HR" sz="3200" i="1" dirty="0" smtClean="0"/>
              <a:t> </a:t>
            </a:r>
            <a:r>
              <a:rPr lang="hr-HR" sz="3000" i="1" dirty="0" smtClean="0"/>
              <a:t>(“…svaki podatak koji utječe na utvrđivanje poreza.” – </a:t>
            </a:r>
            <a:r>
              <a:rPr lang="hr-HR" sz="3000" i="1" dirty="0" err="1" smtClean="0"/>
              <a:t>čl</a:t>
            </a:r>
            <a:r>
              <a:rPr lang="hr-HR" sz="3000" i="1" dirty="0" smtClean="0"/>
              <a:t>. 40. st. 3. Zakona)</a:t>
            </a:r>
            <a:endParaRPr lang="hr-HR" sz="3000" b="1" dirty="0"/>
          </a:p>
          <a:p>
            <a:pPr fontAlgn="base">
              <a:buClrTx/>
              <a:buFont typeface="Wingdings" panose="05000000000000000000" pitchFamily="2" charset="2"/>
              <a:buChar char="Ø"/>
            </a:pPr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000" dirty="0"/>
              <a:t>EVIDENCIJA O NEKRETNINAMA I O POREZNIM OBVEZNICIMA PLAĆANJA POREZA NA NEKRETNINE</a:t>
            </a:r>
            <a:br>
              <a:rPr lang="hr-HR" sz="20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77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3200" b="1" dirty="0" smtClean="0"/>
              <a:t>Podaci o poreznom obvezniku: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2800" dirty="0" smtClean="0"/>
              <a:t>ime i prezime/naziv 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2800" dirty="0" smtClean="0"/>
              <a:t>osobni identifikacijski broj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2800" dirty="0" smtClean="0"/>
              <a:t>adresa prebivališta/sjedišta (vodi se po oznakama iz službenog registra o prostornim jedinicama)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2800" dirty="0" smtClean="0"/>
              <a:t>adresa za zaprimanje pismena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2800" dirty="0" smtClean="0"/>
              <a:t>svaki podatak koji utječe na utvrđivanje poreza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hr-HR" sz="2000" dirty="0" smtClean="0"/>
              <a:t>EVIDENCIJA O NEKRETNINAMA I O POREZNIM OBVEZNICIMA PLAĆANJA POREZA NA NEKRETNINE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907542" lvl="1" indent="-514350" fontAlgn="base">
              <a:buClrTx/>
              <a:buNone/>
            </a:pPr>
            <a:r>
              <a:rPr lang="hr-HR" sz="4100" b="1" dirty="0" smtClean="0"/>
              <a:t>Podaci o nekretnini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3000" dirty="0" smtClean="0"/>
              <a:t>podaci o lokaciji nekretnine (adresni podaci o građevini, katastarski podaci o zemljištu)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3000" dirty="0" smtClean="0"/>
              <a:t>površina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3000" dirty="0" smtClean="0"/>
              <a:t>godina izgradnje odnosno godina rekonstrukcije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3000" dirty="0" smtClean="0"/>
              <a:t>namjena nekretnine</a:t>
            </a:r>
          </a:p>
          <a:p>
            <a:pPr lvl="3" fontAlgn="base">
              <a:buClrTx/>
              <a:buFont typeface="Wingdings" panose="05000000000000000000" pitchFamily="2" charset="2"/>
              <a:buChar char="ü"/>
            </a:pPr>
            <a:r>
              <a:rPr lang="hr-HR" sz="2800" dirty="0" smtClean="0"/>
              <a:t>Ako nekretnina ima više namjena, posebno se vode podaci za svaku namjenu </a:t>
            </a:r>
          </a:p>
          <a:p>
            <a:pPr lvl="3" fontAlgn="base">
              <a:buClrTx/>
              <a:buFont typeface="Wingdings" panose="05000000000000000000" pitchFamily="2" charset="2"/>
              <a:buChar char="ü"/>
            </a:pPr>
            <a:r>
              <a:rPr lang="hr-HR" sz="2800" dirty="0" smtClean="0"/>
              <a:t>Kada je namjena nekretnine poslovna, djelatnost se vodi po Nacionalnoj klasifikaciji djelatnosti 2007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3000" dirty="0" smtClean="0"/>
              <a:t>stanje nekretnine</a:t>
            </a:r>
          </a:p>
          <a:p>
            <a:pPr lvl="2" fontAlgn="base">
              <a:buClrTx/>
              <a:buFont typeface="Wingdings" panose="05000000000000000000" pitchFamily="2" charset="2"/>
              <a:buChar char="ü"/>
            </a:pPr>
            <a:r>
              <a:rPr lang="hr-HR" sz="3000" dirty="0" smtClean="0"/>
              <a:t>svaki podatak koji utječe na utvrđivanje poreza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000" dirty="0" smtClean="0"/>
              <a:t>EVIDENCIJA O NEKRETNINAMA I O POREZNIM OBVEZNICIMA PLAĆANJA POREZA NA NEKRETNINE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Model strukture podataka za Evidenciju </a:t>
            </a:r>
            <a:r>
              <a:rPr lang="hr-HR" sz="2800" dirty="0" smtClean="0"/>
              <a:t>propisan je Pravilnikom o utvrđivanju korektivnih koeficijenata i evidenciji o nekretninama (NN 1/2017.)</a:t>
            </a:r>
          </a:p>
          <a:p>
            <a:r>
              <a:rPr lang="hr-HR" sz="2800" b="1" dirty="0" smtClean="0"/>
              <a:t>Podatke je bitno voditi strukturirano, dakle po šiframa, a ne opisno, kako bi se mogli preuzeti pri uvođenju vrijednosnog poreza na nekretnine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000" dirty="0" smtClean="0"/>
              <a:t>EVIDENCIJA O NEKRETNINAMA I O POREZNIM OBVEZNICIMA PLAĆANJA POREZA NA NEKRETNINE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544616"/>
          </a:xfrm>
        </p:spPr>
        <p:txBody>
          <a:bodyPr>
            <a:noAutofit/>
          </a:bodyPr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hr-HR" sz="2200" b="1" u="sng" dirty="0">
                <a:latin typeface="Bookman Old Style" pitchFamily="18" charset="0"/>
              </a:rPr>
              <a:t>Prva faza</a:t>
            </a:r>
            <a:r>
              <a:rPr lang="hr-HR" sz="2200" dirty="0">
                <a:latin typeface="Bookman Old Style" pitchFamily="18" charset="0"/>
              </a:rPr>
              <a:t>: do 1. siječnja 2018. uvođenje „</a:t>
            </a:r>
            <a:r>
              <a:rPr lang="hr-HR" sz="2200" b="1" dirty="0">
                <a:latin typeface="Bookman Old Style" pitchFamily="18" charset="0"/>
              </a:rPr>
              <a:t>jednostavnog“ poreza na </a:t>
            </a:r>
            <a:r>
              <a:rPr lang="hr-HR" sz="2200" b="1" dirty="0" smtClean="0">
                <a:latin typeface="Bookman Old Style" pitchFamily="18" charset="0"/>
              </a:rPr>
              <a:t>nekretnine = porez zamjena za komunalnu naknadu</a:t>
            </a:r>
          </a:p>
          <a:p>
            <a:pPr algn="just">
              <a:buClrTx/>
              <a:buNone/>
            </a:pPr>
            <a:endParaRPr lang="hr-HR" sz="2200" dirty="0">
              <a:latin typeface="Bookman Old Style" pitchFamily="18" charset="0"/>
            </a:endParaRPr>
          </a:p>
          <a:p>
            <a:pPr lvl="1" algn="just">
              <a:buClrTx/>
              <a:buFont typeface="Wingdings" panose="05000000000000000000" pitchFamily="2" charset="2"/>
              <a:buChar char="Ø"/>
            </a:pPr>
            <a:r>
              <a:rPr lang="hr-HR" sz="2200" b="1" dirty="0">
                <a:latin typeface="Bookman Old Style" pitchFamily="18" charset="0"/>
              </a:rPr>
              <a:t>Dodatni koeficijenti za obračun</a:t>
            </a:r>
            <a:r>
              <a:rPr lang="hr-HR" sz="2200" dirty="0">
                <a:latin typeface="Bookman Old Style" pitchFamily="18" charset="0"/>
              </a:rPr>
              <a:t>:</a:t>
            </a:r>
          </a:p>
          <a:p>
            <a:pPr lvl="2" algn="just">
              <a:buClrTx/>
              <a:buFont typeface="Wingdings" panose="05000000000000000000" pitchFamily="2" charset="2"/>
              <a:buChar char="ü"/>
            </a:pPr>
            <a:r>
              <a:rPr lang="hr-HR" sz="2200" dirty="0">
                <a:latin typeface="Bookman Old Style" pitchFamily="18" charset="0"/>
              </a:rPr>
              <a:t>dob (godina izgradnje ili rekonstrukcije)</a:t>
            </a:r>
          </a:p>
          <a:p>
            <a:pPr lvl="2" algn="just">
              <a:buClrTx/>
              <a:buFont typeface="Wingdings" panose="05000000000000000000" pitchFamily="2" charset="2"/>
              <a:buChar char="ü"/>
            </a:pPr>
            <a:r>
              <a:rPr lang="hr-HR" sz="2200" dirty="0">
                <a:latin typeface="Bookman Old Style" pitchFamily="18" charset="0"/>
              </a:rPr>
              <a:t>stanje nekretnine (useljivo/neuseljivo)</a:t>
            </a:r>
          </a:p>
          <a:p>
            <a:pPr lvl="2" algn="just">
              <a:buClrTx/>
              <a:buFont typeface="Wingdings" panose="05000000000000000000" pitchFamily="2" charset="2"/>
              <a:buChar char="ü"/>
            </a:pPr>
            <a:r>
              <a:rPr lang="hr-HR" sz="2200" dirty="0">
                <a:latin typeface="Bookman Old Style" pitchFamily="18" charset="0"/>
              </a:rPr>
              <a:t>ispravljanje postojeće nepravednosti u obračunu komunalne naknade = plaćanje poreza približiti plaćanju prema vrijednosti</a:t>
            </a:r>
          </a:p>
          <a:p>
            <a:pPr lvl="1" algn="just">
              <a:buClrTx/>
              <a:buFont typeface="Wingdings" panose="05000000000000000000" pitchFamily="2" charset="2"/>
              <a:buChar char="Ø"/>
            </a:pPr>
            <a:r>
              <a:rPr lang="hr-HR" sz="2200" b="1" u="sng" dirty="0">
                <a:latin typeface="Bookman Old Style" pitchFamily="18" charset="0"/>
              </a:rPr>
              <a:t>Nositelji izrade evidencija = JLS</a:t>
            </a:r>
            <a:r>
              <a:rPr lang="hr-HR" sz="2200" b="1" dirty="0">
                <a:latin typeface="Bookman Old Style" pitchFamily="18" charset="0"/>
              </a:rPr>
              <a:t> </a:t>
            </a:r>
          </a:p>
          <a:p>
            <a:pPr lvl="2" algn="just">
              <a:buClrTx/>
              <a:buFont typeface="Wingdings" panose="05000000000000000000" pitchFamily="2" charset="2"/>
              <a:buChar char="ü"/>
            </a:pPr>
            <a:r>
              <a:rPr lang="hr-HR" sz="2200" dirty="0">
                <a:latin typeface="Bookman Old Style" pitchFamily="18" charset="0"/>
              </a:rPr>
              <a:t>Osnova = postojeće evidencije </a:t>
            </a:r>
            <a:r>
              <a:rPr lang="hr-HR" sz="2200" dirty="0" smtClean="0">
                <a:latin typeface="Bookman Old Style" pitchFamily="18" charset="0"/>
              </a:rPr>
              <a:t>za </a:t>
            </a:r>
            <a:r>
              <a:rPr lang="hr-HR" sz="2200" dirty="0">
                <a:latin typeface="Bookman Old Style" pitchFamily="18" charset="0"/>
              </a:rPr>
              <a:t>obračun komunalne naknade</a:t>
            </a:r>
          </a:p>
          <a:p>
            <a:pPr lvl="2" algn="just">
              <a:buClrTx/>
              <a:buFont typeface="Wingdings" panose="05000000000000000000" pitchFamily="2" charset="2"/>
              <a:buChar char="ü"/>
            </a:pPr>
            <a:r>
              <a:rPr lang="hr-HR" sz="2200" dirty="0" smtClean="0">
                <a:latin typeface="Bookman Old Style" pitchFamily="18" charset="0"/>
              </a:rPr>
              <a:t>dodatni koeficijenti -  </a:t>
            </a:r>
            <a:r>
              <a:rPr lang="hr-HR" sz="2200" dirty="0">
                <a:latin typeface="Bookman Old Style" pitchFamily="18" charset="0"/>
              </a:rPr>
              <a:t>na načelu </a:t>
            </a:r>
            <a:r>
              <a:rPr lang="hr-HR" sz="2200" dirty="0" smtClean="0">
                <a:latin typeface="Bookman Old Style" pitchFamily="18" charset="0"/>
              </a:rPr>
              <a:t>jednostavnosti</a:t>
            </a:r>
            <a:endParaRPr lang="hr-HR" sz="2200" dirty="0">
              <a:latin typeface="Bookman Old Styl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>
                <a:latin typeface="Bookman Old Style" pitchFamily="18" charset="0"/>
              </a:rPr>
              <a:t>NACIONALNI </a:t>
            </a:r>
            <a:r>
              <a:rPr lang="pl-PL" sz="2400" dirty="0" smtClean="0">
                <a:latin typeface="Bookman Old Style" pitchFamily="18" charset="0"/>
              </a:rPr>
              <a:t>PROGRAM </a:t>
            </a:r>
            <a:r>
              <a:rPr lang="pl-PL" sz="2400" dirty="0">
                <a:latin typeface="Bookman Old Style" pitchFamily="18" charset="0"/>
              </a:rPr>
              <a:t>REFORMI ZA 2016.</a:t>
            </a:r>
            <a:br>
              <a:rPr lang="pl-PL" sz="2400" dirty="0">
                <a:latin typeface="Bookman Old Style" pitchFamily="18" charset="0"/>
              </a:rPr>
            </a:br>
            <a:endParaRPr lang="en-US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32" y="980728"/>
            <a:ext cx="8533456" cy="5544616"/>
          </a:xfrm>
        </p:spPr>
        <p:txBody>
          <a:bodyPr>
            <a:normAutofit fontScale="85000" lnSpcReduction="10000"/>
          </a:bodyPr>
          <a:lstStyle/>
          <a:p>
            <a:pPr marL="109728" indent="0" algn="just" fontAlgn="base">
              <a:buClrTx/>
              <a:buNone/>
            </a:pPr>
            <a:r>
              <a:rPr lang="hr-HR" b="1" dirty="0" smtClean="0"/>
              <a:t>OBVEZE JLS TIJEKOM 2017.</a:t>
            </a:r>
          </a:p>
          <a:p>
            <a:r>
              <a:rPr lang="hr-HR" dirty="0" smtClean="0"/>
              <a:t>Od 1.1.2017. USTROJAVANJE / AŽURIRANJE EVIDENCIJA </a:t>
            </a:r>
          </a:p>
          <a:p>
            <a:r>
              <a:rPr lang="hr-HR" dirty="0" smtClean="0"/>
              <a:t>Do 31.3.2017. DGU, MGIPU I PU će JLS isporučiti podatke iz svojih evidencija – uspoređivanje podataka, pozivanje poreznih obveznika radi utvrđivanja stvarnog stanja</a:t>
            </a:r>
          </a:p>
          <a:p>
            <a:r>
              <a:rPr lang="hr-HR" dirty="0" smtClean="0"/>
              <a:t>Do 31.10.2017. porezni obveznici mogu sami dostaviti podatke o sebi/poreznom obvezniku i o nekretnini, bez pozivanja</a:t>
            </a:r>
          </a:p>
          <a:p>
            <a:r>
              <a:rPr lang="hr-HR" dirty="0" smtClean="0"/>
              <a:t>Do 30.11.2017. odluka predstavničkog tijela</a:t>
            </a:r>
          </a:p>
          <a:p>
            <a:r>
              <a:rPr lang="hr-HR" dirty="0" smtClean="0"/>
              <a:t>Do 15.12.2017. podaci u Evidenciji su usklađeni sa stvarnim stanjem na terenu</a:t>
            </a:r>
          </a:p>
          <a:p>
            <a:r>
              <a:rPr lang="hr-HR" dirty="0" smtClean="0"/>
              <a:t>Do kraja godine još jedna isporuka podataka od MGIPU i PU za 2017.</a:t>
            </a:r>
          </a:p>
          <a:p>
            <a:r>
              <a:rPr lang="hr-HR" dirty="0" smtClean="0"/>
              <a:t>Rješenja do 31.3.2018. sa stanjem na dan 1.1.2018.</a:t>
            </a:r>
          </a:p>
          <a:p>
            <a:pPr marL="109728" indent="0" algn="just" fontAlgn="base">
              <a:buClrTx/>
              <a:buNone/>
            </a:pPr>
            <a:endParaRPr lang="hr-HR" dirty="0" smtClean="0"/>
          </a:p>
          <a:p>
            <a:pPr marL="109728" indent="0" algn="just" fontAlgn="base">
              <a:buClrTx/>
              <a:buNone/>
            </a:pP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hr-HR" sz="2000" dirty="0" smtClean="0"/>
              <a:t>EVIDENCIJA O NEKRETNINAMA I O POREZNIM OBVEZNICIMA PLAĆANJA POREZA NA NEKRETNINE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73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None/>
            </a:pPr>
            <a:r>
              <a:rPr lang="hr-HR" b="1" dirty="0" smtClean="0"/>
              <a:t>Ministarstvo financija, Porezna uprava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hr-HR" b="1" dirty="0" smtClean="0"/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r>
              <a:rPr lang="vi-VN" b="1" dirty="0" smtClean="0"/>
              <a:t>PODACI IZ EVIDENCIJE OIB</a:t>
            </a:r>
            <a:r>
              <a:rPr lang="hr-HR" b="1" dirty="0" smtClean="0"/>
              <a:t> </a:t>
            </a:r>
            <a:r>
              <a:rPr lang="hr-HR" b="1" i="1" dirty="0" smtClean="0"/>
              <a:t>(</a:t>
            </a:r>
            <a:r>
              <a:rPr lang="hr-HR" b="1" i="1" dirty="0" err="1" smtClean="0"/>
              <a:t>.xls</a:t>
            </a:r>
            <a:r>
              <a:rPr lang="hr-HR" b="1" i="1" dirty="0" smtClean="0"/>
              <a:t> format</a:t>
            </a:r>
            <a:r>
              <a:rPr lang="hr-HR" b="1" dirty="0" smtClean="0"/>
              <a:t>):</a:t>
            </a:r>
            <a:endParaRPr lang="vi-VN" i="1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vi-VN" i="1" dirty="0" smtClean="0"/>
              <a:t>osobni identifikacijski broj (OIB)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vi-VN" i="1" dirty="0" smtClean="0"/>
              <a:t>OIB status + razlog i datum neaktivnosti</a:t>
            </a:r>
            <a:r>
              <a:rPr lang="hr-HR" i="1" dirty="0" smtClean="0"/>
              <a:t> (smrt, prestanak državljanstva, razni razlozi prestanka </a:t>
            </a:r>
            <a:r>
              <a:rPr lang="hr-HR" i="1" dirty="0" err="1" smtClean="0"/>
              <a:t>t.d</a:t>
            </a:r>
            <a:r>
              <a:rPr lang="hr-HR" i="1" dirty="0" smtClean="0"/>
              <a:t>.)</a:t>
            </a:r>
            <a:endParaRPr lang="vi-VN" i="1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vi-VN" i="1" dirty="0" smtClean="0"/>
              <a:t>matični broj građana (MBG) i matični broj subjekta (MBS)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vi-VN" i="1" dirty="0" smtClean="0"/>
              <a:t>ime i prezime/naziv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vi-VN" i="1" dirty="0" smtClean="0"/>
              <a:t>adresa prebivališta/sjedišta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vi-VN" i="1" dirty="0" smtClean="0"/>
              <a:t>ime roditelja</a:t>
            </a:r>
            <a:endParaRPr lang="hr-HR" i="1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000" dirty="0" smtClean="0"/>
              <a:t>EVIDENCIJA O NEKRETNINAMA I O POREZNIM OBVEZNICIMA PLAĆANJA POREZA NA NEKRETNINE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lvl="1" indent="-256032">
              <a:spcBef>
                <a:spcPts val="400"/>
              </a:spcBef>
              <a:buSzPct val="68000"/>
              <a:buNone/>
            </a:pPr>
            <a:r>
              <a:rPr lang="hr-HR" sz="3100" b="1" dirty="0" smtClean="0"/>
              <a:t>Ministarstvo financija, Porezna uprava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hr-HR" sz="3100" b="1" dirty="0" smtClean="0"/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r>
              <a:rPr lang="vi-VN" sz="3100" b="1" dirty="0" smtClean="0"/>
              <a:t>PODACI IZ EVIDENCIJE </a:t>
            </a:r>
            <a:r>
              <a:rPr lang="hr-HR" sz="3100" b="1" dirty="0" smtClean="0"/>
              <a:t>PROMETA NEKRETNINA</a:t>
            </a:r>
            <a:r>
              <a:rPr lang="hr-HR" sz="2400" b="1" i="1" dirty="0" smtClean="0"/>
              <a:t>(</a:t>
            </a:r>
            <a:r>
              <a:rPr lang="hr-HR" sz="2400" b="1" i="1" dirty="0" err="1" smtClean="0"/>
              <a:t>.xls</a:t>
            </a:r>
            <a:r>
              <a:rPr lang="hr-HR" sz="2400" b="1" i="1" dirty="0" smtClean="0"/>
              <a:t> format</a:t>
            </a:r>
            <a:r>
              <a:rPr lang="hr-HR" sz="2400" b="1" dirty="0" smtClean="0"/>
              <a:t>)</a:t>
            </a:r>
            <a:r>
              <a:rPr lang="hr-HR" sz="3100" b="1" dirty="0" smtClean="0"/>
              <a:t>:</a:t>
            </a:r>
          </a:p>
          <a:p>
            <a:pPr lvl="0"/>
            <a:r>
              <a:rPr lang="hr-HR" sz="2800" i="1" dirty="0" smtClean="0"/>
              <a:t>podaci o stjecatelju nekretnine (OIB, ime i prezime/naziv, adresa iz Evidencije OIB)</a:t>
            </a:r>
          </a:p>
          <a:p>
            <a:pPr lvl="0"/>
            <a:r>
              <a:rPr lang="hr-HR" sz="2800" i="1" dirty="0" smtClean="0"/>
              <a:t>podaci o </a:t>
            </a:r>
            <a:r>
              <a:rPr lang="hr-HR" sz="2800" i="1" dirty="0" err="1" smtClean="0"/>
              <a:t>otuđitelju</a:t>
            </a:r>
            <a:r>
              <a:rPr lang="hr-HR" sz="2800" i="1" dirty="0" smtClean="0"/>
              <a:t> / isporučitelju nekretnine (OIB, ime i prezime/naziv, adresa iz Evidencije OIB)</a:t>
            </a:r>
          </a:p>
          <a:p>
            <a:pPr lvl="0"/>
            <a:r>
              <a:rPr lang="hr-HR" sz="2800" i="1" dirty="0" smtClean="0"/>
              <a:t>podaci o prometu nekretnina (datum sklapanja ugovora, pravomoćnosti sudske odluke ili pravomoćnosti rješenja ministra pravosuđa temeljem kojeg se stječe nekretnina) što govori o promjeni vlasnika nekretnine, dakle i mogućoj promjeni poreznog obveznika</a:t>
            </a:r>
          </a:p>
          <a:p>
            <a:r>
              <a:rPr lang="hr-HR" sz="2800" i="1" dirty="0" smtClean="0"/>
              <a:t>podaci o nekretnini (tip nekretnine, lokacija, površina nekretnine i godina izgradnje)</a:t>
            </a:r>
            <a:endParaRPr lang="vi-VN" i="1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000" dirty="0" smtClean="0"/>
              <a:t>EVIDENCIJA O NEKRETNINAMA I O POREZNIM OBVEZNICIMA PLAĆANJA POREZA NA NEKRETNINE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r-HR" b="1" dirty="0" smtClean="0"/>
              <a:t>Ministarstvo graditeljstva i prostornoga uređenja</a:t>
            </a:r>
          </a:p>
          <a:p>
            <a:endParaRPr lang="hr-HR" dirty="0" smtClean="0"/>
          </a:p>
          <a:p>
            <a:pPr>
              <a:buNone/>
            </a:pPr>
            <a:r>
              <a:rPr lang="hr-HR" sz="2600" b="1" dirty="0" smtClean="0"/>
              <a:t>PODACI VEZANI UZ IZDANE AKTE O GRADNJI, za 2015. i 2016. godinu (mogu se samostalno prikupljati i ranije izdani akti):</a:t>
            </a:r>
          </a:p>
          <a:p>
            <a:r>
              <a:rPr lang="hr-HR" sz="2600" i="1" dirty="0" smtClean="0"/>
              <a:t>Predmet</a:t>
            </a:r>
          </a:p>
          <a:p>
            <a:r>
              <a:rPr lang="hr-HR" sz="2600" i="1" dirty="0" smtClean="0"/>
              <a:t>Ime i prezime odnosno naziv podnositelja zahtjeva</a:t>
            </a:r>
          </a:p>
          <a:p>
            <a:r>
              <a:rPr lang="hr-HR" sz="2600" i="1" dirty="0" smtClean="0"/>
              <a:t>Adresa podnositelja zahtjeva</a:t>
            </a:r>
          </a:p>
          <a:p>
            <a:r>
              <a:rPr lang="hr-HR" sz="2600" i="1" dirty="0" smtClean="0"/>
              <a:t>OIB podnositelja zahtjeva</a:t>
            </a:r>
          </a:p>
          <a:p>
            <a:r>
              <a:rPr lang="hr-HR" sz="2600" i="1" dirty="0" smtClean="0"/>
              <a:t>Kratki opis</a:t>
            </a:r>
          </a:p>
          <a:p>
            <a:r>
              <a:rPr lang="hr-HR" sz="2600" i="1" dirty="0" smtClean="0"/>
              <a:t>Županija</a:t>
            </a:r>
          </a:p>
          <a:p>
            <a:r>
              <a:rPr lang="hr-HR" sz="2600" i="1" dirty="0" smtClean="0"/>
              <a:t>Grad/općina</a:t>
            </a:r>
          </a:p>
          <a:p>
            <a:r>
              <a:rPr lang="hr-HR" sz="2600" i="1" dirty="0" smtClean="0"/>
              <a:t>Katastarska općina</a:t>
            </a:r>
          </a:p>
          <a:p>
            <a:r>
              <a:rPr lang="hr-HR" sz="2600" i="1" dirty="0" smtClean="0"/>
              <a:t>Katastarska čestica</a:t>
            </a:r>
          </a:p>
          <a:p>
            <a:r>
              <a:rPr lang="hr-HR" sz="2600" i="1" dirty="0" smtClean="0"/>
              <a:t>Datum rješavanja</a:t>
            </a:r>
            <a:endParaRPr lang="hr-HR" i="1" dirty="0" smtClean="0"/>
          </a:p>
          <a:p>
            <a:pPr>
              <a:buNone/>
            </a:pPr>
            <a:endParaRPr lang="hr-HR" b="1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000" dirty="0" smtClean="0"/>
              <a:t>EVIDENCIJA O NEKRETNINAMA I O POREZNIM OBVEZNICIMA PLAĆANJA POREZA NA NEKRETNINE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2800" b="1" dirty="0" smtClean="0"/>
              <a:t>Ministarstvo graditeljstva i prostornoga uređenja</a:t>
            </a:r>
          </a:p>
          <a:p>
            <a:pPr>
              <a:buNone/>
            </a:pPr>
            <a:endParaRPr lang="hr-HR" sz="2800" b="1" dirty="0" smtClean="0"/>
          </a:p>
          <a:p>
            <a:pPr>
              <a:buNone/>
            </a:pPr>
            <a:r>
              <a:rPr lang="hr-HR" b="1" dirty="0" smtClean="0"/>
              <a:t>Važeći prostorni planovi Hrvatskog zavoda za prostorni razvoj</a:t>
            </a:r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r>
              <a:rPr lang="hr-HR" dirty="0" smtClean="0"/>
              <a:t>- podatci se </a:t>
            </a:r>
            <a:r>
              <a:rPr lang="hr-HR" u="sng" dirty="0" smtClean="0"/>
              <a:t>neće</a:t>
            </a:r>
            <a:r>
              <a:rPr lang="hr-HR" dirty="0" smtClean="0"/>
              <a:t> isporučivati s razine županija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000" dirty="0" smtClean="0"/>
              <a:t>EVIDENCIJA O NEKRETNINAMA I O POREZNIM OBVEZNICIMA PLAĆANJA POREZA NA NEKRETNINE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b="1" dirty="0" smtClean="0"/>
              <a:t>Državna geodetska uprava</a:t>
            </a:r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r>
              <a:rPr lang="hr-HR" b="1" dirty="0" smtClean="0"/>
              <a:t>PODATCI IZ REGISTRA PROSTORNIH JEDINICA (</a:t>
            </a:r>
            <a:r>
              <a:rPr lang="hr-HR" b="1" i="1" dirty="0" smtClean="0"/>
              <a:t>adresni podatci - </a:t>
            </a:r>
            <a:r>
              <a:rPr lang="hr-HR" sz="2800" b="1" i="1" dirty="0" err="1" smtClean="0"/>
              <a:t>.shp</a:t>
            </a:r>
            <a:r>
              <a:rPr lang="hr-HR" sz="2800" b="1" i="1" dirty="0" smtClean="0"/>
              <a:t> format</a:t>
            </a:r>
            <a:r>
              <a:rPr lang="hr-HR" sz="2800" b="1" dirty="0" smtClean="0"/>
              <a:t>)</a:t>
            </a:r>
            <a:endParaRPr lang="hr-HR" b="1" i="1" dirty="0" smtClean="0"/>
          </a:p>
          <a:p>
            <a:r>
              <a:rPr lang="hr-HR" i="1" dirty="0" smtClean="0"/>
              <a:t>naziv  JLS  i matični broj</a:t>
            </a:r>
          </a:p>
          <a:p>
            <a:r>
              <a:rPr lang="hr-HR" i="1" dirty="0" smtClean="0"/>
              <a:t>naziv naselja i matični broj</a:t>
            </a:r>
          </a:p>
          <a:p>
            <a:r>
              <a:rPr lang="hr-HR" i="1" dirty="0" smtClean="0"/>
              <a:t>naziv ulice ili trga i redni broj</a:t>
            </a:r>
          </a:p>
          <a:p>
            <a:r>
              <a:rPr lang="hr-HR" i="1" dirty="0" smtClean="0"/>
              <a:t>broj zgrade (kućni broj)- za oporezivi prostor</a:t>
            </a:r>
          </a:p>
          <a:p>
            <a:r>
              <a:rPr lang="hr-HR" i="1" dirty="0" smtClean="0"/>
              <a:t>naziv </a:t>
            </a:r>
            <a:r>
              <a:rPr lang="hr-HR" i="1" dirty="0" err="1" smtClean="0"/>
              <a:t>k.o</a:t>
            </a:r>
            <a:r>
              <a:rPr lang="hr-HR" i="1" dirty="0" smtClean="0"/>
              <a:t>. i matični broj te k.č.br. – za oporezivo zemljište</a:t>
            </a:r>
          </a:p>
          <a:p>
            <a:pPr>
              <a:buFont typeface="Wingdings" pitchFamily="2" charset="2"/>
              <a:buChar char="Ø"/>
            </a:pPr>
            <a:endParaRPr lang="hr-HR" b="1" i="1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000" dirty="0" smtClean="0"/>
              <a:t>EVIDENCIJA O NEKRETNINAMA I O POREZNIM OBVEZNICIMA PLAĆANJA POREZA NA NEKRETNINE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hr-HR" sz="2000" dirty="0" smtClean="0"/>
              <a:t>EVIDENCIJA O NEKRETNINAMA I O POREZNIM OBVEZNICIMA PLAĆANJA POREZA NA NEKRETNINE</a:t>
            </a:r>
            <a:endParaRPr lang="hr-HR" sz="2000" dirty="0"/>
          </a:p>
        </p:txBody>
      </p:sp>
      <p:pic>
        <p:nvPicPr>
          <p:cNvPr id="4" name="Content Placeholder 3" descr="cid:image001.png@01D28B93.04967BB0"/>
          <p:cNvPicPr>
            <a:picLocks noGrp="1"/>
          </p:cNvPicPr>
          <p:nvPr>
            <p:ph idx="1"/>
          </p:nvPr>
        </p:nvPicPr>
        <p:blipFill>
          <a:blip r:embed="rId2" r:link="rId3" cstate="print"/>
          <a:srcRect l="18500" t="12476" r="5376"/>
          <a:stretch>
            <a:fillRect/>
          </a:stretch>
        </p:blipFill>
        <p:spPr bwMode="auto">
          <a:xfrm>
            <a:off x="899592" y="1196752"/>
            <a:ext cx="7344816" cy="450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slov 2"/>
          <p:cNvSpPr txBox="1">
            <a:spLocks/>
          </p:cNvSpPr>
          <p:nvPr/>
        </p:nvSpPr>
        <p:spPr>
          <a:xfrm>
            <a:off x="539552" y="558924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PREGLED ULICA I KUĆNIH BROJEVA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/>
              <a:t>Državna geodetska uprava</a:t>
            </a:r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r>
              <a:rPr lang="hr-HR" b="1" dirty="0" smtClean="0"/>
              <a:t>PODATCI IZ DIGITALNOG KATASTARSKOG PLANA</a:t>
            </a:r>
            <a:r>
              <a:rPr lang="hr-HR" sz="2400" b="1" i="1" dirty="0" smtClean="0"/>
              <a:t> (</a:t>
            </a:r>
            <a:r>
              <a:rPr lang="hr-HR" sz="2400" b="1" i="1" dirty="0" err="1" smtClean="0"/>
              <a:t>.shp</a:t>
            </a:r>
            <a:r>
              <a:rPr lang="hr-HR" sz="2400" b="1" i="1" dirty="0" smtClean="0"/>
              <a:t> format)</a:t>
            </a:r>
            <a:endParaRPr lang="hr-HR" b="1" dirty="0" smtClean="0"/>
          </a:p>
          <a:p>
            <a:pPr>
              <a:buFont typeface="Wingdings" pitchFamily="2" charset="2"/>
              <a:buChar char="Ø"/>
            </a:pPr>
            <a:r>
              <a:rPr lang="vi-VN" i="1" dirty="0" smtClean="0"/>
              <a:t>brojevi katastarskih čestica</a:t>
            </a:r>
            <a:r>
              <a:rPr lang="hr-HR" i="1" dirty="0" smtClean="0"/>
              <a:t> (osnovni broj i podbroj)</a:t>
            </a:r>
            <a:r>
              <a:rPr lang="vi-VN" i="1" dirty="0" smtClean="0"/>
              <a:t>,</a:t>
            </a:r>
            <a:endParaRPr lang="hr-HR" i="1" dirty="0" smtClean="0"/>
          </a:p>
          <a:p>
            <a:pPr>
              <a:buFont typeface="Wingdings" pitchFamily="2" charset="2"/>
              <a:buChar char="Ø"/>
            </a:pPr>
            <a:r>
              <a:rPr lang="hr-HR" i="1" dirty="0" smtClean="0"/>
              <a:t>m</a:t>
            </a:r>
            <a:r>
              <a:rPr lang="vi-VN" i="1" dirty="0" smtClean="0"/>
              <a:t>eđ</a:t>
            </a:r>
            <a:r>
              <a:rPr lang="hr-HR" i="1" dirty="0" smtClean="0"/>
              <a:t>e </a:t>
            </a:r>
            <a:r>
              <a:rPr lang="vi-VN" i="1" dirty="0" smtClean="0"/>
              <a:t>i drug</a:t>
            </a:r>
            <a:r>
              <a:rPr lang="hr-HR" i="1" dirty="0" smtClean="0"/>
              <a:t>e </a:t>
            </a:r>
            <a:r>
              <a:rPr lang="vi-VN" i="1" dirty="0" smtClean="0"/>
              <a:t>granic</a:t>
            </a:r>
            <a:r>
              <a:rPr lang="hr-HR" i="1" dirty="0" smtClean="0"/>
              <a:t>e</a:t>
            </a:r>
            <a:r>
              <a:rPr lang="vi-VN" i="1" dirty="0" smtClean="0"/>
              <a:t> katastarskih čestica,</a:t>
            </a:r>
            <a:endParaRPr lang="hr-HR" i="1" dirty="0" smtClean="0"/>
          </a:p>
          <a:p>
            <a:pPr>
              <a:buNone/>
            </a:pPr>
            <a:endParaRPr lang="hr-HR" b="1" i="1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000" dirty="0" smtClean="0"/>
              <a:t>EVIDENCIJA O NEKRETNINAMA I O POREZNIM OBVEZNICIMA PLAĆANJA POREZA NA NEKRETNINE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000" dirty="0" smtClean="0"/>
              <a:t>EVIDENCIJA O </a:t>
            </a:r>
            <a:r>
              <a:rPr lang="hr-HR" sz="2000" b="0" dirty="0" smtClean="0"/>
              <a:t>NEKRETNINAMA</a:t>
            </a:r>
            <a:r>
              <a:rPr lang="hr-HR" sz="2000" dirty="0" smtClean="0"/>
              <a:t> I O POREZNIM OBVEZNICIMA PLAĆANJA POREZA NA NEKRETNINE</a:t>
            </a:r>
            <a:endParaRPr lang="hr-H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964" b="5296"/>
          <a:stretch>
            <a:fillRect/>
          </a:stretch>
        </p:blipFill>
        <p:spPr bwMode="auto">
          <a:xfrm>
            <a:off x="539552" y="1340768"/>
            <a:ext cx="827262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slov 2"/>
          <p:cNvSpPr txBox="1">
            <a:spLocks/>
          </p:cNvSpPr>
          <p:nvPr/>
        </p:nvSpPr>
        <p:spPr>
          <a:xfrm>
            <a:off x="611560" y="57150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JASTREBARSKO</a:t>
            </a:r>
            <a:endParaRPr kumimoji="0" lang="hr-H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000" dirty="0" smtClean="0"/>
              <a:t>EVIDENCIJA O </a:t>
            </a:r>
            <a:r>
              <a:rPr lang="hr-HR" sz="2000" b="0" dirty="0" smtClean="0"/>
              <a:t>NEKRETNINAMA</a:t>
            </a:r>
            <a:r>
              <a:rPr lang="hr-HR" sz="2000" dirty="0" smtClean="0"/>
              <a:t> I O POREZNIM OBVEZNICIMA PLAĆANJA POREZA NA NEKRETNINE</a:t>
            </a:r>
            <a:endParaRPr lang="hr-HR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173" r="5253" b="14005"/>
          <a:stretch>
            <a:fillRect/>
          </a:stretch>
        </p:blipFill>
        <p:spPr bwMode="auto">
          <a:xfrm>
            <a:off x="1115616" y="1700808"/>
            <a:ext cx="686113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relica dolje 4"/>
          <p:cNvSpPr/>
          <p:nvPr/>
        </p:nvSpPr>
        <p:spPr>
          <a:xfrm rot="2047167">
            <a:off x="3003569" y="2247002"/>
            <a:ext cx="1296144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r>
              <a:rPr lang="hr-HR" sz="1000" dirty="0" smtClean="0"/>
              <a:t>WESTIN</a:t>
            </a:r>
            <a:endParaRPr lang="hr-HR" sz="1000" dirty="0"/>
          </a:p>
        </p:txBody>
      </p:sp>
      <p:sp>
        <p:nvSpPr>
          <p:cNvPr id="6" name="Naslov 2"/>
          <p:cNvSpPr txBox="1">
            <a:spLocks/>
          </p:cNvSpPr>
          <p:nvPr/>
        </p:nvSpPr>
        <p:spPr>
          <a:xfrm>
            <a:off x="467544" y="4797152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DIGITALNI KATASTARSKI PLAN</a:t>
            </a: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4954555"/>
          </a:xfrm>
        </p:spPr>
        <p:txBody>
          <a:bodyPr>
            <a:noAutofit/>
          </a:bodyPr>
          <a:lstStyle/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hr-HR" sz="2000" b="1" dirty="0" smtClean="0">
                <a:latin typeface="Bookman Old Style" pitchFamily="18" charset="0"/>
              </a:rPr>
              <a:t>Jednostavni porez plaćao bi se za sve prostore </a:t>
            </a:r>
            <a:r>
              <a:rPr lang="hr-HR" sz="2000" dirty="0" smtClean="0">
                <a:latin typeface="Bookman Old Style" pitchFamily="18" charset="0"/>
              </a:rPr>
              <a:t>na koje se sada plaća (ili se trebala plaćati) komunalna naknada</a:t>
            </a:r>
          </a:p>
          <a:p>
            <a:pPr lvl="2">
              <a:buClrTx/>
              <a:buFont typeface="Wingdings" pitchFamily="2" charset="2"/>
              <a:buChar char="ü"/>
            </a:pPr>
            <a:r>
              <a:rPr lang="hr-HR" sz="2000" dirty="0" smtClean="0">
                <a:latin typeface="Bookman Old Style" pitchFamily="18" charset="0"/>
              </a:rPr>
              <a:t>oporezivanje stambenih prostora, poslovnih prostora, garaža, građevnog zemljišta koje služi u svrhu obavljanja poslovne djelatnosti i neizgrađenog građevinskog zemljišta</a:t>
            </a:r>
          </a:p>
          <a:p>
            <a:pPr lvl="2">
              <a:buClrTx/>
              <a:buFont typeface="Wingdings" pitchFamily="2" charset="2"/>
              <a:buChar char="ü"/>
            </a:pPr>
            <a:r>
              <a:rPr lang="hr-HR" sz="2000" dirty="0" smtClean="0">
                <a:latin typeface="Bookman Old Style" pitchFamily="18" charset="0"/>
              </a:rPr>
              <a:t>Oporezivanje i prostora bez namjene</a:t>
            </a:r>
          </a:p>
          <a:p>
            <a:pPr lvl="2">
              <a:buClrTx/>
              <a:buFont typeface="Wingdings" pitchFamily="2" charset="2"/>
              <a:buChar char="ü"/>
            </a:pPr>
            <a:r>
              <a:rPr lang="hr-HR" sz="2000" dirty="0" smtClean="0">
                <a:latin typeface="Bookman Old Style" pitchFamily="18" charset="0"/>
              </a:rPr>
              <a:t>Porez plaća vlasnik, odnosno korisnik - solidarno jamstvo vlasnika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hr-HR" sz="2000" b="1" dirty="0" smtClean="0">
                <a:latin typeface="Bookman Old Style" pitchFamily="18" charset="0"/>
              </a:rPr>
              <a:t>oslobađanja od plaćanja poreza ne bi bila regulirana zakonom</a:t>
            </a:r>
            <a:endParaRPr lang="hr-HR" sz="2000" dirty="0" smtClean="0">
              <a:latin typeface="Bookman Old Style" pitchFamily="18" charset="0"/>
            </a:endParaRPr>
          </a:p>
          <a:p>
            <a:pPr lvl="2">
              <a:buClrTx/>
              <a:buFont typeface="Wingdings" panose="05000000000000000000" pitchFamily="2" charset="2"/>
              <a:buChar char="ü"/>
            </a:pPr>
            <a:r>
              <a:rPr lang="hr-HR" sz="2000" dirty="0" smtClean="0">
                <a:latin typeface="Bookman Old Style" pitchFamily="18" charset="0"/>
              </a:rPr>
              <a:t>JLS ne bi imala mogućnosti samostalnog utvrđivanja oslobođenja za pojedinog ili grupe korisnika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hr-HR" sz="2000" b="1" dirty="0" smtClean="0">
                <a:latin typeface="Bookman Old Style" pitchFamily="18" charset="0"/>
              </a:rPr>
              <a:t>Porez će utvrđivati i naplaćivati jedinice lokalne samouprave </a:t>
            </a:r>
            <a:r>
              <a:rPr lang="hr-HR" sz="2000" dirty="0" smtClean="0">
                <a:latin typeface="Bookman Old Style" pitchFamily="18" charset="0"/>
              </a:rPr>
              <a:t>(mogući prijenos ovlasti </a:t>
            </a:r>
            <a:r>
              <a:rPr lang="hr-HR" sz="2000" dirty="0" smtClean="0">
                <a:solidFill>
                  <a:srgbClr val="FF0000"/>
                </a:solidFill>
                <a:latin typeface="Bookman Old Style" pitchFamily="18" charset="0"/>
              </a:rPr>
              <a:t>na Poreznu upravu ili </a:t>
            </a:r>
            <a:r>
              <a:rPr lang="hr-HR" sz="2000" dirty="0" smtClean="0">
                <a:latin typeface="Bookman Old Style" pitchFamily="18" charset="0"/>
              </a:rPr>
              <a:t>drugu JLS) 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hr-HR" sz="2000" b="1" dirty="0" smtClean="0">
                <a:latin typeface="Bookman Old Style" pitchFamily="18" charset="0"/>
              </a:rPr>
              <a:t>Izuzeće od plaćanja </a:t>
            </a:r>
            <a:r>
              <a:rPr lang="hr-HR" sz="2000" dirty="0" smtClean="0">
                <a:latin typeface="Bookman Old Style" pitchFamily="18" charset="0"/>
              </a:rPr>
              <a:t>samo na nekretnine u vlasništvu JLS </a:t>
            </a:r>
            <a:r>
              <a:rPr lang="hr-HR" sz="2000" dirty="0" smtClean="0">
                <a:solidFill>
                  <a:srgbClr val="FF0000"/>
                </a:solidFill>
                <a:latin typeface="Bookman Old Style" pitchFamily="18" charset="0"/>
              </a:rPr>
              <a:t>i ustanova kojima je JLS osnivač</a:t>
            </a:r>
          </a:p>
          <a:p>
            <a:pPr marL="393192" lvl="1" indent="0">
              <a:buClrTx/>
              <a:buNone/>
            </a:pPr>
            <a:endParaRPr lang="hr-HR" sz="2000" dirty="0" smtClean="0">
              <a:latin typeface="Bookman Old Style" pitchFamily="18" charset="0"/>
            </a:endParaRPr>
          </a:p>
          <a:p>
            <a:endParaRPr lang="hr-HR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pl-PL" sz="2200" dirty="0" smtClean="0">
                <a:latin typeface="Bookman Old Style" pitchFamily="18" charset="0"/>
              </a:rPr>
              <a:t>NACIONALNI PROGRAM REFORMI ZA 2016.</a:t>
            </a:r>
            <a:br>
              <a:rPr lang="pl-PL" sz="2200" dirty="0" smtClean="0">
                <a:latin typeface="Bookman Old Style" pitchFamily="18" charset="0"/>
              </a:rPr>
            </a:b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000" dirty="0" smtClean="0"/>
              <a:t>EVIDENCIJA O NEKRETNINAMA I O POREZNIM OBVEZNICIMA PLAĆANJA POREZA NA NEKRETNINE</a:t>
            </a:r>
            <a:endParaRPr lang="hr-HR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248" t="19173" r="7242" b="20369"/>
          <a:stretch>
            <a:fillRect/>
          </a:stretch>
        </p:blipFill>
        <p:spPr bwMode="auto">
          <a:xfrm>
            <a:off x="1403648" y="2060848"/>
            <a:ext cx="626469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slov 2"/>
          <p:cNvSpPr txBox="1">
            <a:spLocks/>
          </p:cNvSpPr>
          <p:nvPr/>
        </p:nvSpPr>
        <p:spPr>
          <a:xfrm>
            <a:off x="539552" y="1412776"/>
            <a:ext cx="8229600" cy="79208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700" b="1" dirty="0" smtClean="0"/>
              <a:t>PODATCI S GEOPORTALA DGU</a:t>
            </a:r>
            <a:endParaRPr lang="hr-HR" sz="2700" b="1" dirty="0"/>
          </a:p>
        </p:txBody>
      </p:sp>
      <p:sp>
        <p:nvSpPr>
          <p:cNvPr id="5" name="Naslov 2"/>
          <p:cNvSpPr txBox="1">
            <a:spLocks/>
          </p:cNvSpPr>
          <p:nvPr/>
        </p:nvSpPr>
        <p:spPr>
          <a:xfrm>
            <a:off x="539552" y="5085184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r">
              <a:spcBef>
                <a:spcPct val="0"/>
              </a:spcBef>
              <a:buFont typeface="Wingdings" pitchFamily="2" charset="2"/>
              <a:buChar char="Ø"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hr-HR" sz="2400" b="1" dirty="0" smtClean="0"/>
              <a:t>DGU nema zakonske obveze za isporuku podataka</a:t>
            </a:r>
          </a:p>
          <a:p>
            <a:pPr algn="r">
              <a:spcBef>
                <a:spcPct val="0"/>
              </a:spcBef>
              <a:buFont typeface="Wingdings" pitchFamily="2" charset="2"/>
              <a:buChar char="Ø"/>
            </a:pPr>
            <a:r>
              <a:rPr lang="hr-HR" sz="2400" b="1" dirty="0" smtClean="0"/>
              <a:t> preuzimanje bez naknade putem uspostavljenog           </a:t>
            </a:r>
            <a:r>
              <a:rPr lang="hr-HR" sz="2400" b="1" dirty="0" err="1" smtClean="0"/>
              <a:t>wms</a:t>
            </a:r>
            <a:r>
              <a:rPr lang="hr-HR" sz="2400" b="1" dirty="0" smtClean="0"/>
              <a:t> servisa na pregledniku </a:t>
            </a:r>
            <a:r>
              <a:rPr lang="hr-HR" sz="2400" b="1" dirty="0" err="1" smtClean="0"/>
              <a:t>Geoportal</a:t>
            </a:r>
            <a:r>
              <a:rPr lang="hr-HR" sz="2400" b="1" dirty="0" smtClean="0"/>
              <a:t> DGU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000" dirty="0" smtClean="0"/>
              <a:t>EVIDENCIJA O NEKRETNINAMA I O POREZNIM OBVEZNICIMA PLAĆANJA POREZA NA NEKRETNINE</a:t>
            </a:r>
            <a:endParaRPr lang="hr-HR" sz="2000" dirty="0"/>
          </a:p>
        </p:txBody>
      </p:sp>
      <p:sp>
        <p:nvSpPr>
          <p:cNvPr id="6" name="Naslov 2"/>
          <p:cNvSpPr txBox="1">
            <a:spLocks/>
          </p:cNvSpPr>
          <p:nvPr/>
        </p:nvSpPr>
        <p:spPr>
          <a:xfrm>
            <a:off x="467544" y="4797152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PODATCI O POREZNIM OBVEZNICIMA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76" t="20764" r="24146" b="36279"/>
          <a:stretch>
            <a:fillRect/>
          </a:stretch>
        </p:blipFill>
        <p:spPr bwMode="auto">
          <a:xfrm>
            <a:off x="243519" y="1628800"/>
            <a:ext cx="840093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000" dirty="0" smtClean="0"/>
              <a:t>EVIDENCIJA O NEKRETNINAMA I O POREZNIM OBVEZNICIMA PLAĆANJA POREZA NA NEKRETNINE</a:t>
            </a:r>
            <a:endParaRPr lang="hr-HR" sz="2000" dirty="0"/>
          </a:p>
        </p:txBody>
      </p:sp>
      <p:sp>
        <p:nvSpPr>
          <p:cNvPr id="5" name="Naslov 2"/>
          <p:cNvSpPr txBox="1">
            <a:spLocks/>
          </p:cNvSpPr>
          <p:nvPr/>
        </p:nvSpPr>
        <p:spPr>
          <a:xfrm>
            <a:off x="755576" y="458112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PODATCI O NEKRETNINAMA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76" t="20764" r="25141" b="37870"/>
          <a:stretch>
            <a:fillRect/>
          </a:stretch>
        </p:blipFill>
        <p:spPr bwMode="auto">
          <a:xfrm>
            <a:off x="223824" y="1611285"/>
            <a:ext cx="8452632" cy="296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200" b="1" u="sng" dirty="0" smtClean="0">
                <a:latin typeface="Bookman Old Style" pitchFamily="18" charset="0"/>
              </a:rPr>
              <a:t>Druga faza</a:t>
            </a:r>
            <a:r>
              <a:rPr lang="hr-HR" sz="2200" dirty="0" smtClean="0">
                <a:latin typeface="Bookman Old Style" pitchFamily="18" charset="0"/>
              </a:rPr>
              <a:t>: do 1. siječnja 2020. uvest će se „puni“ porez na nekretnine zasnovan na procjeni vrijednosti </a:t>
            </a:r>
          </a:p>
          <a:p>
            <a:pPr algn="just"/>
            <a:r>
              <a:rPr lang="hr-HR" sz="2200" dirty="0" smtClean="0">
                <a:latin typeface="Bookman Old Style" pitchFamily="18" charset="0"/>
              </a:rPr>
              <a:t>Plaćanje „punog“ poreza na nekretnine u znatnoj mjeri omogućit će stvarno upravljanje prihodima od strane JLS </a:t>
            </a:r>
          </a:p>
          <a:p>
            <a:pPr algn="just"/>
            <a:r>
              <a:rPr lang="hr-HR" sz="2200" dirty="0" smtClean="0">
                <a:latin typeface="Bookman Old Style" pitchFamily="18" charset="0"/>
              </a:rPr>
              <a:t>Primjenom „punog“ poreza na nekretnine očekuje se povećanje prihoda od imovinskih poreza na razinu prosjeka EU</a:t>
            </a:r>
          </a:p>
          <a:p>
            <a:pPr algn="just"/>
            <a:endParaRPr lang="hr-HR" sz="2200" dirty="0">
              <a:latin typeface="Bookman Old Style" pitchFamily="18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 smtClean="0">
                <a:latin typeface="Bookman Old Style" pitchFamily="18" charset="0"/>
              </a:rPr>
              <a:t>NACIONALNI PROGRAM REFORMI ZA 2016.</a:t>
            </a: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sz="quarter" idx="10"/>
          </p:nvPr>
        </p:nvSpPr>
        <p:spPr>
          <a:xfrm>
            <a:off x="611560" y="476672"/>
            <a:ext cx="6840760" cy="792088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tx1"/>
                </a:solidFill>
                <a:latin typeface="Bookman Old Style" pitchFamily="18" charset="0"/>
              </a:rPr>
              <a:t>Pregled poreza u EU28 i Hrvatske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17145E-0764-436C-92B8-F6BA45303844}" type="slidenum">
              <a:rPr lang="hr-HR" smtClean="0"/>
              <a:pPr/>
              <a:t>7</a:t>
            </a:fld>
            <a:endParaRPr lang="hr-HR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28800"/>
            <a:ext cx="8229600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36712"/>
            <a:ext cx="8329642" cy="496855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ClrTx/>
              <a:buNone/>
            </a:pPr>
            <a:endParaRPr lang="hr-HR" sz="2400" dirty="0"/>
          </a:p>
          <a:p>
            <a:pPr marL="514350" indent="-514350">
              <a:lnSpc>
                <a:spcPct val="80000"/>
              </a:lnSpc>
              <a:buClrTx/>
              <a:buNone/>
            </a:pPr>
            <a:endParaRPr lang="hr-HR" sz="2400" dirty="0"/>
          </a:p>
          <a:p>
            <a:pPr marL="514350" indent="-514350">
              <a:lnSpc>
                <a:spcPct val="80000"/>
              </a:lnSpc>
              <a:buClrTx/>
              <a:buNone/>
            </a:pPr>
            <a:endParaRPr lang="hr-HR" sz="2400" dirty="0"/>
          </a:p>
          <a:p>
            <a:pPr marL="514350" indent="-514350">
              <a:lnSpc>
                <a:spcPct val="80000"/>
              </a:lnSpc>
              <a:buClrTx/>
              <a:buNone/>
            </a:pPr>
            <a:endParaRPr lang="hr-HR" sz="2400" dirty="0"/>
          </a:p>
          <a:p>
            <a:pPr marL="514350" indent="-514350" algn="ctr">
              <a:lnSpc>
                <a:spcPct val="80000"/>
              </a:lnSpc>
              <a:buClrTx/>
              <a:buNone/>
            </a:pPr>
            <a:r>
              <a:rPr lang="hr-HR" sz="4000" b="1" dirty="0">
                <a:latin typeface="Bookman Old Style" pitchFamily="18" charset="0"/>
              </a:rPr>
              <a:t>ZAKON O LOKALNIM </a:t>
            </a:r>
            <a:r>
              <a:rPr lang="hr-HR" sz="4000" b="1" dirty="0" smtClean="0">
                <a:latin typeface="Bookman Old Style" pitchFamily="18" charset="0"/>
              </a:rPr>
              <a:t>POREZIMA</a:t>
            </a:r>
          </a:p>
          <a:p>
            <a:pPr marL="514350" indent="-514350" algn="ctr">
              <a:lnSpc>
                <a:spcPct val="80000"/>
              </a:lnSpc>
              <a:buClrTx/>
              <a:buNone/>
            </a:pPr>
            <a:endParaRPr lang="hr-HR" sz="4000" b="1" dirty="0">
              <a:latin typeface="Bookman Old Style" pitchFamily="18" charset="0"/>
            </a:endParaRPr>
          </a:p>
          <a:p>
            <a:pPr marL="514350" indent="-514350" algn="ctr">
              <a:lnSpc>
                <a:spcPct val="80000"/>
              </a:lnSpc>
              <a:buClrTx/>
              <a:buNone/>
            </a:pPr>
            <a:r>
              <a:rPr lang="hr-HR" sz="2800" b="1" dirty="0">
                <a:latin typeface="Bookman Old Style" pitchFamily="18" charset="0"/>
              </a:rPr>
              <a:t>(Narodne novine </a:t>
            </a:r>
            <a:r>
              <a:rPr lang="hr-HR" sz="2800" b="1" dirty="0" err="1">
                <a:latin typeface="Bookman Old Style" pitchFamily="18" charset="0"/>
              </a:rPr>
              <a:t>br</a:t>
            </a:r>
            <a:r>
              <a:rPr lang="hr-HR" sz="2800" b="1" dirty="0">
                <a:latin typeface="Bookman Old Style" pitchFamily="18" charset="0"/>
              </a:rPr>
              <a:t> 115/16)</a:t>
            </a:r>
          </a:p>
          <a:p>
            <a:pPr marL="770382" lvl="1" indent="-514350" algn="just">
              <a:lnSpc>
                <a:spcPct val="80000"/>
              </a:lnSpc>
              <a:buClrTx/>
              <a:buNone/>
            </a:pPr>
            <a:endParaRPr lang="hr-HR" sz="2000" dirty="0"/>
          </a:p>
          <a:p>
            <a:pPr marL="770382" lvl="1" indent="-514350" algn="just">
              <a:lnSpc>
                <a:spcPct val="80000"/>
              </a:lnSpc>
              <a:buNone/>
            </a:pPr>
            <a:endParaRPr lang="hr-HR" sz="2000" dirty="0"/>
          </a:p>
          <a:p>
            <a:pPr marL="514350" indent="-514350">
              <a:lnSpc>
                <a:spcPct val="80000"/>
              </a:lnSpc>
              <a:buNone/>
            </a:pPr>
            <a:endParaRPr lang="hr-HR" sz="22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80000"/>
              </a:lnSpc>
              <a:buNone/>
            </a:pPr>
            <a:endParaRPr lang="hr-HR" u="sng" dirty="0"/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hr-HR" dirty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496944" cy="5832648"/>
          </a:xfrm>
        </p:spPr>
        <p:txBody>
          <a:bodyPr>
            <a:normAutofit/>
          </a:bodyPr>
          <a:lstStyle/>
          <a:p>
            <a:pPr algn="just">
              <a:buClrTx/>
              <a:buFont typeface="Wingdings" panose="05000000000000000000" pitchFamily="2" charset="2"/>
              <a:buChar char="Ø"/>
            </a:pPr>
            <a:endParaRPr lang="hr-HR" sz="2200" dirty="0" smtClean="0">
              <a:latin typeface="Bookman Old Style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hr-HR" sz="2200" dirty="0" smtClean="0">
                <a:latin typeface="Bookman Old Style" pitchFamily="18" charset="0"/>
              </a:rPr>
              <a:t>uređen </a:t>
            </a:r>
            <a:r>
              <a:rPr lang="hr-HR" sz="2200" dirty="0">
                <a:latin typeface="Bookman Old Style" pitchFamily="18" charset="0"/>
              </a:rPr>
              <a:t>sustav utvrđivanja i naplate lokalnih poreza kao izvora financiranja jedinica lokalne i područne (regionalne) samouprave</a:t>
            </a:r>
          </a:p>
          <a:p>
            <a:pPr marL="109728" indent="0" algn="just" fontAlgn="base">
              <a:buClrTx/>
              <a:buNone/>
            </a:pPr>
            <a:endParaRPr lang="hr-HR" sz="2200" dirty="0">
              <a:latin typeface="Bookman Old Style" pitchFamily="18" charset="0"/>
            </a:endParaRPr>
          </a:p>
          <a:p>
            <a:pPr algn="just" fontAlgn="base">
              <a:buClrTx/>
              <a:buFont typeface="Wingdings" panose="05000000000000000000" pitchFamily="2" charset="2"/>
              <a:buChar char="Ø"/>
            </a:pPr>
            <a:r>
              <a:rPr lang="hr-HR" sz="2200" b="1" u="sng" dirty="0">
                <a:latin typeface="Bookman Old Style" pitchFamily="18" charset="0"/>
              </a:rPr>
              <a:t>POREZI JEDINICA LOKALNE SAMOUPRAVE</a:t>
            </a:r>
          </a:p>
          <a:p>
            <a:pPr marL="624078" indent="-514350" algn="just" fontAlgn="base">
              <a:buClrTx/>
              <a:buFont typeface="+mj-lt"/>
              <a:buAutoNum type="arabicParenR"/>
            </a:pPr>
            <a:r>
              <a:rPr lang="hr-HR" sz="2200" b="1" dirty="0">
                <a:latin typeface="Bookman Old Style" pitchFamily="18" charset="0"/>
              </a:rPr>
              <a:t>Fakultativni </a:t>
            </a:r>
            <a:r>
              <a:rPr lang="hr-HR" sz="2200" dirty="0">
                <a:latin typeface="Bookman Old Style" pitchFamily="18" charset="0"/>
              </a:rPr>
              <a:t>(mogu se uvesti):</a:t>
            </a:r>
          </a:p>
          <a:p>
            <a:pPr marL="1088136" lvl="2" indent="-457200" algn="just" fontAlgn="base">
              <a:buClrTx/>
              <a:buFont typeface="+mj-lt"/>
              <a:buAutoNum type="alphaLcParenR"/>
            </a:pPr>
            <a:r>
              <a:rPr lang="hr-HR" sz="2200" dirty="0">
                <a:latin typeface="Bookman Old Style" pitchFamily="18" charset="0"/>
              </a:rPr>
              <a:t>prirez porezu na dohodak</a:t>
            </a:r>
          </a:p>
          <a:p>
            <a:pPr marL="1088136" lvl="2" indent="-457200" algn="just" fontAlgn="base">
              <a:buClrTx/>
              <a:buFont typeface="+mj-lt"/>
              <a:buAutoNum type="alphaLcParenR"/>
            </a:pPr>
            <a:r>
              <a:rPr lang="hr-HR" sz="2200" dirty="0">
                <a:latin typeface="Bookman Old Style" pitchFamily="18" charset="0"/>
              </a:rPr>
              <a:t>porez na potrošnju</a:t>
            </a:r>
          </a:p>
          <a:p>
            <a:pPr marL="1088136" lvl="2" indent="-457200" algn="just" fontAlgn="base">
              <a:buClrTx/>
              <a:buFont typeface="+mj-lt"/>
              <a:buAutoNum type="alphaLcParenR"/>
            </a:pPr>
            <a:r>
              <a:rPr lang="hr-HR" sz="2200" dirty="0">
                <a:latin typeface="Bookman Old Style" pitchFamily="18" charset="0"/>
              </a:rPr>
              <a:t>porez na kuće za odmor</a:t>
            </a:r>
          </a:p>
          <a:p>
            <a:pPr marL="1088136" lvl="2" indent="-457200" algn="just" fontAlgn="base">
              <a:buClrTx/>
              <a:buFont typeface="+mj-lt"/>
              <a:buAutoNum type="alphaLcParenR"/>
            </a:pPr>
            <a:r>
              <a:rPr lang="hr-HR" sz="2200" dirty="0">
                <a:latin typeface="Bookman Old Style" pitchFamily="18" charset="0"/>
              </a:rPr>
              <a:t>porez na korištenje javnih površina</a:t>
            </a:r>
          </a:p>
          <a:p>
            <a:pPr marL="624078" indent="-514350" algn="just">
              <a:buClrTx/>
              <a:buFont typeface="+mj-lt"/>
              <a:buAutoNum type="arabicParenR"/>
            </a:pPr>
            <a:r>
              <a:rPr lang="hr-HR" sz="2200" b="1" dirty="0">
                <a:latin typeface="Bookman Old Style" pitchFamily="18" charset="0"/>
              </a:rPr>
              <a:t>Obvezni</a:t>
            </a:r>
            <a:r>
              <a:rPr lang="hr-HR" sz="2200" dirty="0">
                <a:latin typeface="Bookman Old Style" pitchFamily="18" charset="0"/>
              </a:rPr>
              <a:t> (JLS su ga dužne uvesti i naplaćivati):</a:t>
            </a:r>
          </a:p>
          <a:p>
            <a:pPr marL="1117854" lvl="2" indent="-514350" algn="just">
              <a:buClrTx/>
              <a:buNone/>
            </a:pPr>
            <a:r>
              <a:rPr lang="hr-HR" sz="2200" b="1" dirty="0">
                <a:latin typeface="Bookman Old Style" pitchFamily="18" charset="0"/>
              </a:rPr>
              <a:t>porez na nekretnine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hr-HR" sz="2400" dirty="0">
                <a:latin typeface="Bookman Old Style" pitchFamily="18" charset="0"/>
              </a:rPr>
              <a:t>ZAKON O LOKALNIM POREZIMA</a:t>
            </a:r>
            <a:endParaRPr lang="en-US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2012</TotalTime>
  <Words>3827</Words>
  <Application>Microsoft Office PowerPoint</Application>
  <PresentationFormat>On-screen Show (4:3)</PresentationFormat>
  <Paragraphs>613</Paragraphs>
  <Slides>52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Concourse</vt:lpstr>
      <vt:lpstr>NOVI ZAKON O LOKALNIM POREZIMA  </vt:lpstr>
      <vt:lpstr>Preporuke Vijeća Europe</vt:lpstr>
      <vt:lpstr> NACIONALNI PROGRAM REFORMI ZA 2016. </vt:lpstr>
      <vt:lpstr>NACIONALNI PROGRAM REFORMI ZA 2016. </vt:lpstr>
      <vt:lpstr>NACIONALNI PROGRAM REFORMI ZA 2016. </vt:lpstr>
      <vt:lpstr>NACIONALNI PROGRAM REFORMI ZA 2016.</vt:lpstr>
      <vt:lpstr>PowerPoint Presentation</vt:lpstr>
      <vt:lpstr>PowerPoint Presentation</vt:lpstr>
      <vt:lpstr>ZAKON O LOKALNIM POREZIMA</vt:lpstr>
      <vt:lpstr>ZAKON O LOKALNIM POREZIMA</vt:lpstr>
      <vt:lpstr>ZAKON O LOKALNIM POREZIMA</vt:lpstr>
      <vt:lpstr>ZAKON O LOKALNIM POREZIMA </vt:lpstr>
      <vt:lpstr>ZAKON O LOKALNIM POREZIMA </vt:lpstr>
      <vt:lpstr>ZAKON O LOKALNIM POREZIMA </vt:lpstr>
      <vt:lpstr>ZAKON O LOKALNIM POREZIMA </vt:lpstr>
      <vt:lpstr>ZAKON O LOKALNIM POREZIMA </vt:lpstr>
      <vt:lpstr>ZAKON O LOKALNIM POREZIMA </vt:lpstr>
      <vt:lpstr>ZAKON O LOKALNIM POREZIMA </vt:lpstr>
      <vt:lpstr>POREZ NA NEKRETNINE </vt:lpstr>
      <vt:lpstr>  POREZ NA NEKRETNINE   </vt:lpstr>
      <vt:lpstr>  POREZ NA NEKRETNINE   </vt:lpstr>
      <vt:lpstr>  POREZ NA NEKRETNINE   </vt:lpstr>
      <vt:lpstr>  POREZ NA NEKRETNINE   </vt:lpstr>
      <vt:lpstr>  POREZ NA NEKRETNINE   </vt:lpstr>
      <vt:lpstr>  POREZ NA NEKRETNINE   </vt:lpstr>
      <vt:lpstr>  POREZ NA NEKRETNINE   </vt:lpstr>
      <vt:lpstr>  PRIMJER IZRAČUNA POREZA NA NEKRETNINE  </vt:lpstr>
      <vt:lpstr>Korekcija koeficijenta namjene</vt:lpstr>
      <vt:lpstr>  PRIMJER IZRAČUNA POREZA NA NEKRETNINE  </vt:lpstr>
      <vt:lpstr>Korekcija koeficijenta namjene</vt:lpstr>
      <vt:lpstr>  PRIMJER IZRAČUNA POREZA NA NEKRETNINE  </vt:lpstr>
      <vt:lpstr>  POREZ NA NEKRETNINE   </vt:lpstr>
      <vt:lpstr>ZAKON O LOKALNIM POREZIMA </vt:lpstr>
      <vt:lpstr> POREZ NA NEKRETNINE - ZAKLJUČAK </vt:lpstr>
      <vt:lpstr>EVIDENCIJA  O NEKRETNINAMA I O POREZNIM OBVEZNICIMA PLAĆANJA POREZA NA NEKRETNINE  </vt:lpstr>
      <vt:lpstr>   EVIDENCIJA O NEKRETNINAMA I O POREZNIM OBVEZNICIMA PLAĆANJA POREZA NA NEKRETNINE   </vt:lpstr>
      <vt:lpstr>EVIDENCIJA O NEKRETNINAMA I O POREZNIM OBVEZNICIMA PLAĆANJA POREZA NA NEKRETNINE</vt:lpstr>
      <vt:lpstr>EVIDENCIJA O NEKRETNINAMA I O POREZNIM OBVEZNICIMA PLAĆANJA POREZA NA NEKRETNINE</vt:lpstr>
      <vt:lpstr>EVIDENCIJA O NEKRETNINAMA I O POREZNIM OBVEZNICIMA PLAĆANJA POREZA NA NEKRETNINE</vt:lpstr>
      <vt:lpstr>EVIDENCIJA O NEKRETNINAMA I O POREZNIM OBVEZNICIMA PLAĆANJA POREZA NA NEKRETNINE</vt:lpstr>
      <vt:lpstr>EVIDENCIJA O NEKRETNINAMA I O POREZNIM OBVEZNICIMA PLAĆANJA POREZA NA NEKRETNINE</vt:lpstr>
      <vt:lpstr>EVIDENCIJA O NEKRETNINAMA I O POREZNIM OBVEZNICIMA PLAĆANJA POREZA NA NEKRETNINE</vt:lpstr>
      <vt:lpstr>EVIDENCIJA O NEKRETNINAMA I O POREZNIM OBVEZNICIMA PLAĆANJA POREZA NA NEKRETNINE</vt:lpstr>
      <vt:lpstr>EVIDENCIJA O NEKRETNINAMA I O POREZNIM OBVEZNICIMA PLAĆANJA POREZA NA NEKRETNINE</vt:lpstr>
      <vt:lpstr>EVIDENCIJA O NEKRETNINAMA I O POREZNIM OBVEZNICIMA PLAĆANJA POREZA NA NEKRETNINE</vt:lpstr>
      <vt:lpstr>EVIDENCIJA O NEKRETNINAMA I O POREZNIM OBVEZNICIMA PLAĆANJA POREZA NA NEKRETNINE</vt:lpstr>
      <vt:lpstr>EVIDENCIJA O NEKRETNINAMA I O POREZNIM OBVEZNICIMA PLAĆANJA POREZA NA NEKRETNINE</vt:lpstr>
      <vt:lpstr>EVIDENCIJA O NEKRETNINAMA I O POREZNIM OBVEZNICIMA PLAĆANJA POREZA NA NEKRETNINE</vt:lpstr>
      <vt:lpstr>EVIDENCIJA O NEKRETNINAMA I O POREZNIM OBVEZNICIMA PLAĆANJA POREZA NA NEKRETNINE</vt:lpstr>
      <vt:lpstr>EVIDENCIJA O NEKRETNINAMA I O POREZNIM OBVEZNICIMA PLAĆANJA POREZA NA NEKRETNINE</vt:lpstr>
      <vt:lpstr>EVIDENCIJA O NEKRETNINAMA I O POREZNIM OBVEZNICIMA PLAĆANJA POREZA NA NEKRETNINE</vt:lpstr>
      <vt:lpstr>EVIDENCIJA O NEKRETNINAMA I O POREZNIM OBVEZNICIMA PLAĆANJA POREZA NA NEKRETNINE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INFORMACIJA O “PAKETU” NOVIH POREZNIH I DRUGIH PROPISA OD UTJECAJA NA PRORAČUN JLS</dc:title>
  <dc:creator>Danijel Jerman</dc:creator>
  <cp:lastModifiedBy>Dario</cp:lastModifiedBy>
  <cp:revision>163</cp:revision>
  <cp:lastPrinted>2017-01-24T11:09:03Z</cp:lastPrinted>
  <dcterms:created xsi:type="dcterms:W3CDTF">2012-02-20T13:15:55Z</dcterms:created>
  <dcterms:modified xsi:type="dcterms:W3CDTF">2017-02-22T13:30:08Z</dcterms:modified>
</cp:coreProperties>
</file>