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5"/>
  </p:notesMasterIdLst>
  <p:sldIdLst>
    <p:sldId id="256" r:id="rId2"/>
    <p:sldId id="369" r:id="rId3"/>
    <p:sldId id="362" r:id="rId4"/>
    <p:sldId id="363" r:id="rId5"/>
    <p:sldId id="386" r:id="rId6"/>
    <p:sldId id="387" r:id="rId7"/>
    <p:sldId id="388" r:id="rId8"/>
    <p:sldId id="389" r:id="rId9"/>
    <p:sldId id="390" r:id="rId10"/>
    <p:sldId id="364" r:id="rId11"/>
    <p:sldId id="365" r:id="rId12"/>
    <p:sldId id="366" r:id="rId13"/>
    <p:sldId id="391" r:id="rId14"/>
    <p:sldId id="384" r:id="rId15"/>
    <p:sldId id="385" r:id="rId16"/>
    <p:sldId id="297" r:id="rId17"/>
    <p:sldId id="367" r:id="rId18"/>
    <p:sldId id="302" r:id="rId19"/>
    <p:sldId id="300" r:id="rId20"/>
    <p:sldId id="370" r:id="rId21"/>
    <p:sldId id="379" r:id="rId22"/>
    <p:sldId id="371" r:id="rId23"/>
    <p:sldId id="380" r:id="rId24"/>
    <p:sldId id="372" r:id="rId25"/>
    <p:sldId id="381" r:id="rId26"/>
    <p:sldId id="373" r:id="rId27"/>
    <p:sldId id="374" r:id="rId28"/>
    <p:sldId id="382" r:id="rId29"/>
    <p:sldId id="375" r:id="rId30"/>
    <p:sldId id="383" r:id="rId31"/>
    <p:sldId id="376" r:id="rId32"/>
    <p:sldId id="377" r:id="rId33"/>
    <p:sldId id="378" r:id="rId34"/>
  </p:sldIdLst>
  <p:sldSz cx="9144000" cy="6858000" type="screen4x3"/>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5" autoAdjust="0"/>
    <p:restoredTop sz="88801" autoAdjust="0"/>
  </p:normalViewPr>
  <p:slideViewPr>
    <p:cSldViewPr>
      <p:cViewPr>
        <p:scale>
          <a:sx n="100" d="100"/>
          <a:sy n="100" d="100"/>
        </p:scale>
        <p:origin x="-600" y="3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2973AC4F-ED18-4828-ABE4-34F47128DC25}" type="datetimeFigureOut">
              <a:rPr lang="hr-HR" smtClean="0"/>
              <a:pPr/>
              <a:t>15.3.2017.</a:t>
            </a:fld>
            <a:endParaRPr lang="hr-HR"/>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1CD6B1AF-5106-4DCC-9833-0E95B5A2962A}" type="slidenum">
              <a:rPr lang="hr-HR" smtClean="0"/>
              <a:pPr/>
              <a:t>‹#›</a:t>
            </a:fld>
            <a:endParaRPr lang="hr-HR"/>
          </a:p>
        </p:txBody>
      </p:sp>
    </p:spTree>
    <p:extLst>
      <p:ext uri="{BB962C8B-B14F-4D97-AF65-F5344CB8AC3E}">
        <p14:creationId xmlns:p14="http://schemas.microsoft.com/office/powerpoint/2010/main" xmlns="" val="1349248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sz="1200" kern="1200" dirty="0">
                <a:solidFill>
                  <a:schemeClr val="tx1"/>
                </a:solidFill>
                <a:effectLst/>
                <a:latin typeface="+mn-lt"/>
                <a:ea typeface="+mn-ea"/>
                <a:cs typeface="+mn-cs"/>
              </a:rPr>
              <a:t>Tko je ovlašten utvrditi elemente (površinu) neizgrađenog zemljišta za utvrđivanje poreza na nekretnine? Hoće li to utvrđivati katastar, ovlašteni geodeti, arhitekti? Na temelju kojeg dokumenta će se izvršiti obračun poreza? </a:t>
            </a:r>
            <a:endParaRPr lang="hr-HR" dirty="0">
              <a:effectLst/>
            </a:endParaRP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Člankom 33. Zakona o lokalnim porezima propisano je da se porez na nekretnine obračunava na ukupnu korisnu površinu zgrade, te na stvarnu površinu zemljišta. Kako utvrditi stvarnu površinu zemljišta ako na jednoj velikoj čestici zemlje ima više kuća kojima su različiti vlasnici odnosno korisnici? Kako utvrditi koliko kojoj kući pripada stvarne površine zemljišta? Što ako na jednoj čestici ima dva objekta (npr. Kuća i magazin), kako odrediti koliko zemljišta pripada kući, a koliko magazinu?</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Člankom 33. stavka 1. , propisuje se da se porez na nekretnine obračunava na ukupnu neto podnu površinu (prostora koji je oporeziv) sukladno propisu o uvjetima i mjerilima za utvrđivanje zaštićene najamnine , molimo malo protumačiti kako i koje podatke primijeniti za utvrđivanje površine, zbog različitog tumačenja izračuna, kako i na koji način najtočnije odrediti površinu koja se koristi za daljnje utvrđivanje poreza.</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Ukoliko na parceli postoji zgrada u sklopu koje se nalazi garaža, donosi li se zasebno rješenje za stambeni prostor i posebno za garažni prostor?</a:t>
            </a:r>
          </a:p>
          <a:p>
            <a:endParaRPr lang="hr-HR" dirty="0"/>
          </a:p>
        </p:txBody>
      </p:sp>
      <p:sp>
        <p:nvSpPr>
          <p:cNvPr id="4" name="Slide Number Placeholder 3"/>
          <p:cNvSpPr>
            <a:spLocks noGrp="1"/>
          </p:cNvSpPr>
          <p:nvPr>
            <p:ph type="sldNum" sz="quarter" idx="10"/>
          </p:nvPr>
        </p:nvSpPr>
        <p:spPr/>
        <p:txBody>
          <a:bodyPr/>
          <a:lstStyle/>
          <a:p>
            <a:fld id="{1CD6B1AF-5106-4DCC-9833-0E95B5A2962A}" type="slidenum">
              <a:rPr lang="hr-HR" smtClean="0"/>
              <a:pPr/>
              <a:t>16</a:t>
            </a:fld>
            <a:endParaRPr lang="hr-HR"/>
          </a:p>
        </p:txBody>
      </p:sp>
    </p:spTree>
    <p:extLst>
      <p:ext uri="{BB962C8B-B14F-4D97-AF65-F5344CB8AC3E}">
        <p14:creationId xmlns:p14="http://schemas.microsoft.com/office/powerpoint/2010/main" xmlns="" val="3467560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sz="1200" kern="1200" dirty="0">
                <a:solidFill>
                  <a:schemeClr val="tx1"/>
                </a:solidFill>
                <a:effectLst/>
                <a:latin typeface="+mn-lt"/>
                <a:ea typeface="+mn-ea"/>
                <a:cs typeface="+mn-cs"/>
              </a:rPr>
              <a:t>KOEFICIJENT NAMJENE I KOREKTIVNI KOEFICIJENTI</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Molim Vas tumačenje kako utvrditi poslovnu djelatnost za prazne proizvodne i druge poslovne prostore koji se ne koriste, a kupljeni su npr.  u stečajnom postupku i nisu stavljeni u funkciju. Hoćemo li primjenjivati NKD prema posljednjoj djelatnosti koja se tu obavljala prije stečaja, jer novi vlasnici su registrirani na druge djelatnosti, a poslovni prostori stoje prazni i djelomično devastirani. </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Čl. 36 st. 3 – „iznajmljivanje stanova….na temelju odobrenja nadležnog tijela“ – tko će nam dostaviti podatke i kako obračunati koeficijent namjene kod iznajmljivanja dijela kuće?</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Vezano za porez na kuće za odmor, uz zakonsku definiciju da je kuća za odmor svaka zgrada ili dio zgrade ili stan koji se koriste povremeno ili sezonski, da li se u Odluku o gradskim porezima može dodati “što minimalno podrazumijeva da je na objektu postavljena vanjska stolarija i da posjeduje sanitarni čvor” i što bi to točno podrazumijevalo (sanitarni čvor u sklopu kuće, tzv poljski wc ili nešto drugo) te da li postoji uporište za takvo definiranje kuće za odmor?</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Da li će Jedinici lokalne samouprave biti dužne naplaćivati spomeničku rentu, budući je člankom 114. Zakona o zaštiti kulturnih dobara propisano da su fizičke i pravne osobe, koje su obveznici poreza na dohodak ili poreza na dobit, a koje obavljaju gospodarsku djelatnost u nepokretnom kulturnom dobru ili na području kulturnopovijesne cjeline, obveznici spomeničke rente? Napominjem, kako godišnjim planom normativnih aktivnosti Vlade RH donesenog na 14-oj sjednici Vlade dana 29.12.2016. godine, nije predviđena Izmjena i dopuna, niti donošenje novog Zakona o zaštiti kulturnih dobara (da se ne dogodi da odredbe o porezu na nekretnine iz Zakona o lokalnim porezima stupe na snagu, a da istodobno ostane na snazi članak 114. Zakona o zaštiti kulturnih dobara.).</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Što ako porezni obveznik promjeni namjenu nekretnine iz stambene u apartman dana 02.01. tekuće godine te ponovno vrati namjenu iz apartmana u stambenu namjenu dana 31.12. iste tekuće godine, na koji način će se za to razdoblje obračunati porez na nekretnine, a s obzirom na članak 50. st. 1. i 2..?</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Što znači , odnosno na što se odnosi kada je namjena nekretnine poslovna djelatnost koja se vodi po Nacionalnoj klasifikaciji djelatnost 2007. Iz čega utvrđujemo da je namjena poslovna: da li iz činjenice da se u nekoj nekretnini obavlja npr. trgovina, ugostiteljska djelatnost ili iz vlasničkog lista u kojem se npr. samo navodi poslovni prostor ali bez posebnog navođenja obavljanja djelatnosti.</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Vezano na stambeni prostor koji služi građanima za iznajmljivanje stanova, soba i postelja putnicima i turistima, na temelju odobrenja nadležnog tijela, npr. vlasnik iznajmljuje dvije sobe  s kupaonicama određene površine m2, a u istoj etaži postoje zajedničko stubište, hodnik koji ne ulazi u površinu soba za iznajmljivanje, ona služi za iznajmljivanje njome se kreću turisti ali se ne navodi da je u površini koja se iznajmljuje, to je uglavnom kod malih iznajmljivača gdje se iznajmljuje 1,2 sobe, studio apartmani a u pola etaže, a druga se polovica koristi za stanovanje obitelji koja tu živi,  kako onda tu razliku površine obračunati po kojem koeficijentu namjene</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Npr. imamo stambeni prostor u kojem se nalazi ured javnog bilježnika, a nalazi se u zoni obračuna spomeničke rente, kako tu odrediti namjenu prostora u vlasništvu se vodi kao stambeni, a  činjenica je da se u istom obavlja djelatnost  javno bilježničkog  ureda</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Što ako stranka dostavi rješenje o iznajmljivanju samo za npr. jedan apartman, a  za drugi ne,  jer joj nije u interesu više plaćati, da li ne bi bilo možda bolje da se  od nadležnog tijela traže  rješenja ili  da ih dostavljaju po službenoj dužnosti</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Do sada smo imali obračun komunalne naknade za poslovni prostor u mirovanju, kad se  obavlja poslovna djelatnost manje od 6 mjeseci u kalendarskoj godini, da li to znači da kod poreza na nekretnine se  obračunava kao poslovni  prostor, kao da radi jer je priveden svrsi</a:t>
            </a:r>
          </a:p>
          <a:p>
            <a:endParaRPr lang="hr-HR" sz="1200" kern="1200" dirty="0">
              <a:solidFill>
                <a:schemeClr val="tx1"/>
              </a:solidFill>
              <a:effectLst/>
              <a:latin typeface="+mn-lt"/>
              <a:ea typeface="+mn-ea"/>
              <a:cs typeface="+mn-cs"/>
            </a:endParaRPr>
          </a:p>
          <a:p>
            <a:r>
              <a:rPr lang="hr-HR" sz="1200" kern="1200" dirty="0">
                <a:solidFill>
                  <a:schemeClr val="tx1"/>
                </a:solidFill>
                <a:effectLst/>
                <a:latin typeface="+mn-lt"/>
                <a:ea typeface="+mn-ea"/>
                <a:cs typeface="+mn-cs"/>
              </a:rPr>
              <a:t>Da li ovom odredbom propisan korektivni koeficijent namjene sadrži i dosadašnji porez na kuće za odmor?</a:t>
            </a:r>
          </a:p>
          <a:p>
            <a:endParaRPr lang="hr-HR" dirty="0"/>
          </a:p>
          <a:p>
            <a:endParaRPr lang="hr-HR" dirty="0"/>
          </a:p>
        </p:txBody>
      </p:sp>
      <p:sp>
        <p:nvSpPr>
          <p:cNvPr id="4" name="Slide Number Placeholder 3"/>
          <p:cNvSpPr>
            <a:spLocks noGrp="1"/>
          </p:cNvSpPr>
          <p:nvPr>
            <p:ph type="sldNum" sz="quarter" idx="10"/>
          </p:nvPr>
        </p:nvSpPr>
        <p:spPr/>
        <p:txBody>
          <a:bodyPr/>
          <a:lstStyle/>
          <a:p>
            <a:fld id="{1CD6B1AF-5106-4DCC-9833-0E95B5A2962A}" type="slidenum">
              <a:rPr lang="hr-HR" smtClean="0"/>
              <a:pPr/>
              <a:t>18</a:t>
            </a:fld>
            <a:endParaRPr lang="hr-HR"/>
          </a:p>
        </p:txBody>
      </p:sp>
    </p:spTree>
    <p:extLst>
      <p:ext uri="{BB962C8B-B14F-4D97-AF65-F5344CB8AC3E}">
        <p14:creationId xmlns:p14="http://schemas.microsoft.com/office/powerpoint/2010/main" xmlns="" val="3544066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sz="1200" kern="1200" dirty="0">
                <a:solidFill>
                  <a:schemeClr val="tx1"/>
                </a:solidFill>
                <a:effectLst/>
                <a:latin typeface="+mn-lt"/>
                <a:ea typeface="+mn-ea"/>
                <a:cs typeface="+mn-cs"/>
              </a:rPr>
              <a:t>KOEFICIJENT STANJA</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Kako utvrditi je li objekt sposoban za stanovanje (osoba urušila kupaonicu i jednu sobu radi adaptacije)</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Kako, sukladno članku 37. st. 1.,  utvrditi da li je (ili nije) neki prostor prikladan za uporabu sukladno svojoj namjeni zbog oštećenja ili nedostatka pojedinih dijelova, tj. koliko oštećenje mora biti i na koji način odrediti tu količinu oštećenja prostorna ili nedostatka pojedinih dijelova prostora?</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Što se temeljem članka 2. stavak 1. toč. 18. još smatra dodatnim sadržajima pored: bazena, saune, sportskih terena, uzletno-sletne staze, heliodroma (ovo iz razloga da se izbjegnu eventualne žalbe ako upravno tijelo smatra da se nešto smatra dodatnim sadržajem a stranka bude to osporavat jer nije taksativno navedeno u zakonu)?</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KOEFICIJENT DOBI</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Ako je rekonstruiran samo dio objekta,  da li se propisani koeficijent određuje posebno za dio koji je rekonstruiran a posebno za dio koji nije rekonstruiran.</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U članku 38. stavku 2. Zakona o lokalnim porezima  navedeno je : Iznimno od stavka 1. ovog članka, ako je na prostorima iz članka 2. stavka 1. točke 13. ovog Zakona izvedena rekonstrukcija sukladno propisima o gradnji, koeficijent dobi utvrđuje se pema razdoblju rekonstrukcije. Kojim aktima će se dokazivati razdoblje rekonstrukcije  za objekte koji su bili ili su još uvijek  u postupku legalizacije s obzirom na to da u Rješenjima o  izvedenom stanju nije navedeno vrijeme kada je izvršena nelegalna rekonstrukcija?</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Kako, sukladno članku 38. st. 1. Zakona o lokalnim porezima, na prostore koji podliježu porezu na nekretnine, odredit razdoblje građenja, tj. kako utvrditi da li je neki objekt izgrađen za razdoblje: do 1940, od 1941 do 1970, od 1971 do 1987, od 1988 do 2005 i od 2006 na dalje? Što ako neki porezni obveznik ima akt za gradnju (npr. rješenje o izvedenom stanju iz 2013. god. – akt o legalizaciji), a kao dokaz da je taj objekt izgrađen ranije ima: račune struje, vode, telefona, odvoza otpada iz npr. 1983. godine, budući se po ZUP-u mogu koristiti i drugi dokazi (isprave, saslušanje svjedoka, nalaz i mišljenje vještaka, očevid, izjava stranke – članci ZUP-a od 58. – 70.) a po već dosadašnjoj upravnosudskoj praksi?</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Kako, sukladno članku 38. st. 2. Zakona o lokalnim porezima, na prostore koji podliježu porezu na nekretnine a na kojima je izvedena rekonstrukcija sukladno propisima o gradnji utvrditi koeficijent dobi prema razdoblju rekonstrukcije, budući se po pravomoćnom aktu za rekonstrukciju moglo prijavit početak gradnje a završi rekonstrukciju bilo kad tj. privest je namjeni? Također, kako kod objekata koji su bili u postupku legalizacije utvrditi kada je neki objekt izgrađen ili rekonstruiran (pogotovo ako objekti postupku legalizacije nisu imali nikakav akt za gradnju)?</a:t>
            </a:r>
          </a:p>
          <a:p>
            <a:r>
              <a:rPr lang="hr-HR" sz="1200" kern="1200" dirty="0">
                <a:solidFill>
                  <a:schemeClr val="tx1"/>
                </a:solidFill>
                <a:effectLst/>
                <a:latin typeface="+mn-lt"/>
                <a:ea typeface="+mn-ea"/>
                <a:cs typeface="+mn-cs"/>
              </a:rPr>
              <a:t> </a:t>
            </a:r>
          </a:p>
          <a:p>
            <a:r>
              <a:rPr lang="hr-HR" sz="1200" kern="1200" dirty="0">
                <a:solidFill>
                  <a:schemeClr val="tx1"/>
                </a:solidFill>
                <a:effectLst/>
                <a:latin typeface="+mn-lt"/>
                <a:ea typeface="+mn-ea"/>
                <a:cs typeface="+mn-cs"/>
              </a:rPr>
              <a:t>Što je s legaliziranim objektima koji je prošle godine legaliziran, a prilikom izgradnje devedesetih godina nije imao dozvole?</a:t>
            </a:r>
          </a:p>
          <a:p>
            <a:endParaRPr lang="hr-HR" dirty="0"/>
          </a:p>
        </p:txBody>
      </p:sp>
      <p:sp>
        <p:nvSpPr>
          <p:cNvPr id="4" name="Slide Number Placeholder 3"/>
          <p:cNvSpPr>
            <a:spLocks noGrp="1"/>
          </p:cNvSpPr>
          <p:nvPr>
            <p:ph type="sldNum" sz="quarter" idx="10"/>
          </p:nvPr>
        </p:nvSpPr>
        <p:spPr/>
        <p:txBody>
          <a:bodyPr/>
          <a:lstStyle/>
          <a:p>
            <a:fld id="{1CD6B1AF-5106-4DCC-9833-0E95B5A2962A}" type="slidenum">
              <a:rPr lang="hr-HR" smtClean="0"/>
              <a:pPr/>
              <a:t>19</a:t>
            </a:fld>
            <a:endParaRPr lang="hr-HR"/>
          </a:p>
        </p:txBody>
      </p:sp>
    </p:spTree>
    <p:extLst>
      <p:ext uri="{BB962C8B-B14F-4D97-AF65-F5344CB8AC3E}">
        <p14:creationId xmlns:p14="http://schemas.microsoft.com/office/powerpoint/2010/main" xmlns="" val="14082727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ED15245-AFF8-4F03-A5B3-18E4722593E3}" type="datetimeFigureOut">
              <a:rPr lang="en-US" smtClean="0"/>
              <a:pPr/>
              <a:t>3/15/2017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9F783A1-E79E-4870-8088-C8CC384D3A4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ED15245-AFF8-4F03-A5B3-18E4722593E3}" type="datetimeFigureOut">
              <a:rPr lang="en-US" smtClean="0"/>
              <a:pPr/>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F783A1-E79E-4870-8088-C8CC384D3A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ED15245-AFF8-4F03-A5B3-18E4722593E3}" type="datetimeFigureOut">
              <a:rPr lang="en-US" smtClean="0"/>
              <a:pPr/>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F783A1-E79E-4870-8088-C8CC384D3A4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ED15245-AFF8-4F03-A5B3-18E4722593E3}" type="datetimeFigureOut">
              <a:rPr lang="en-US" smtClean="0"/>
              <a:pPr/>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F783A1-E79E-4870-8088-C8CC384D3A4A}"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ED15245-AFF8-4F03-A5B3-18E4722593E3}" type="datetimeFigureOut">
              <a:rPr lang="en-US" smtClean="0"/>
              <a:pPr/>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F783A1-E79E-4870-8088-C8CC384D3A4A}"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ED15245-AFF8-4F03-A5B3-18E4722593E3}" type="datetimeFigureOut">
              <a:rPr lang="en-US" smtClean="0"/>
              <a:pPr/>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F783A1-E79E-4870-8088-C8CC384D3A4A}"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ED15245-AFF8-4F03-A5B3-18E4722593E3}" type="datetimeFigureOut">
              <a:rPr lang="en-US" smtClean="0"/>
              <a:pPr/>
              <a:t>3/15/2017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F783A1-E79E-4870-8088-C8CC384D3A4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ED15245-AFF8-4F03-A5B3-18E4722593E3}" type="datetimeFigureOut">
              <a:rPr lang="en-US" smtClean="0"/>
              <a:pPr/>
              <a:t>3/15/2017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F783A1-E79E-4870-8088-C8CC384D3A4A}"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D15245-AFF8-4F03-A5B3-18E4722593E3}" type="datetimeFigureOut">
              <a:rPr lang="en-US" smtClean="0"/>
              <a:pPr/>
              <a:t>3/15/2017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F783A1-E79E-4870-8088-C8CC384D3A4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9ED15245-AFF8-4F03-A5B3-18E4722593E3}" type="datetimeFigureOut">
              <a:rPr lang="en-US" smtClean="0"/>
              <a:pPr/>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F783A1-E79E-4870-8088-C8CC384D3A4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ED15245-AFF8-4F03-A5B3-18E4722593E3}" type="datetimeFigureOut">
              <a:rPr lang="en-US" smtClean="0"/>
              <a:pPr/>
              <a:t>3/15/2017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9F783A1-E79E-4870-8088-C8CC384D3A4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ED15245-AFF8-4F03-A5B3-18E4722593E3}" type="datetimeFigureOut">
              <a:rPr lang="en-US" smtClean="0"/>
              <a:pPr/>
              <a:t>3/15/2017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9F783A1-E79E-4870-8088-C8CC384D3A4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00042"/>
            <a:ext cx="7772400" cy="4081086"/>
          </a:xfrm>
        </p:spPr>
        <p:txBody>
          <a:bodyPr>
            <a:noAutofit/>
          </a:bodyPr>
          <a:lstStyle/>
          <a:p>
            <a:pPr algn="ctr"/>
            <a:r>
              <a:rPr lang="hr-HR" sz="3200" dirty="0" smtClean="0">
                <a:latin typeface="Bookman Old Style" pitchFamily="18" charset="0"/>
              </a:rPr>
              <a:t>PRIMJENA OPZ-A PRI OPOREZIVANJU NEKRETNINA</a:t>
            </a:r>
            <a:br>
              <a:rPr lang="hr-HR" sz="3200" dirty="0" smtClean="0">
                <a:latin typeface="Bookman Old Style" pitchFamily="18" charset="0"/>
              </a:rPr>
            </a:br>
            <a:r>
              <a:rPr lang="hr-HR" sz="2000" dirty="0" err="1" smtClean="0">
                <a:latin typeface="Bookman Old Style" pitchFamily="18" charset="0"/>
              </a:rPr>
              <a:t>mr.sc</a:t>
            </a:r>
            <a:r>
              <a:rPr lang="hr-HR" sz="2000" dirty="0" smtClean="0">
                <a:latin typeface="Bookman Old Style" pitchFamily="18" charset="0"/>
              </a:rPr>
              <a:t>. Marijana Vuraić Kudeljan</a:t>
            </a:r>
            <a:endParaRPr 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a:bodyPr>
          <a:lstStyle/>
          <a:p>
            <a:pPr algn="just"/>
            <a:endParaRPr lang="hr-HR" sz="2000" dirty="0" smtClean="0">
              <a:latin typeface="Bookman Old Style" pitchFamily="18" charset="0"/>
            </a:endParaRPr>
          </a:p>
          <a:p>
            <a:pPr algn="just"/>
            <a:r>
              <a:rPr lang="hr-HR" sz="2000" b="1" dirty="0" smtClean="0">
                <a:latin typeface="Bookman Old Style" pitchFamily="18" charset="0"/>
              </a:rPr>
              <a:t>Porezni obveznik </a:t>
            </a:r>
            <a:r>
              <a:rPr lang="hr-HR" sz="2000" dirty="0" smtClean="0">
                <a:latin typeface="Bookman Old Style" pitchFamily="18" charset="0"/>
              </a:rPr>
              <a:t>– članak 32. Zakona o lokalnim porezima:</a:t>
            </a:r>
          </a:p>
          <a:p>
            <a:pPr algn="just">
              <a:buNone/>
            </a:pPr>
            <a:endParaRPr lang="hr-HR" sz="2000" dirty="0" smtClean="0">
              <a:latin typeface="Bookman Old Style" pitchFamily="18" charset="0"/>
            </a:endParaRPr>
          </a:p>
          <a:p>
            <a:pPr algn="just"/>
            <a:r>
              <a:rPr lang="hr-HR" sz="2000" b="1" dirty="0" smtClean="0">
                <a:latin typeface="Bookman Old Style" pitchFamily="18" charset="0"/>
              </a:rPr>
              <a:t>pravilo</a:t>
            </a:r>
            <a:r>
              <a:rPr lang="hr-HR" sz="2000" dirty="0" smtClean="0">
                <a:latin typeface="Bookman Old Style" pitchFamily="18" charset="0"/>
              </a:rPr>
              <a:t> - svaka osoba koja nekretninu samostalno posjeduje – </a:t>
            </a:r>
            <a:r>
              <a:rPr lang="hr-HR" sz="2000" b="1" dirty="0" smtClean="0">
                <a:latin typeface="Bookman Old Style" pitchFamily="18" charset="0"/>
              </a:rPr>
              <a:t>vlasnik nekretnine</a:t>
            </a:r>
            <a:r>
              <a:rPr lang="hr-HR" sz="2000" dirty="0" smtClean="0">
                <a:latin typeface="Bookman Old Style" pitchFamily="18" charset="0"/>
              </a:rPr>
              <a:t>; članak 32. stavak 1. Zakona</a:t>
            </a:r>
          </a:p>
          <a:p>
            <a:pPr algn="just">
              <a:buNone/>
            </a:pPr>
            <a:endParaRPr lang="hr-HR" sz="2000" dirty="0" smtClean="0">
              <a:latin typeface="Bookman Old Style" pitchFamily="18" charset="0"/>
            </a:endParaRPr>
          </a:p>
          <a:p>
            <a:pPr algn="just"/>
            <a:r>
              <a:rPr lang="hr-HR" sz="2000" b="1" dirty="0" smtClean="0">
                <a:latin typeface="Bookman Old Style" pitchFamily="18" charset="0"/>
              </a:rPr>
              <a:t>iznimno</a:t>
            </a:r>
            <a:r>
              <a:rPr lang="hr-HR" sz="2000" dirty="0" smtClean="0">
                <a:latin typeface="Bookman Old Style" pitchFamily="18" charset="0"/>
              </a:rPr>
              <a:t> porezni obveznike je</a:t>
            </a:r>
          </a:p>
          <a:p>
            <a:pPr algn="just">
              <a:buNone/>
            </a:pPr>
            <a:r>
              <a:rPr lang="hr-HR" sz="2000" dirty="0" smtClean="0">
                <a:latin typeface="Bookman Old Style" pitchFamily="18" charset="0"/>
              </a:rPr>
              <a:t>1. nesamostalni posjednik – članak 32. stavak 2. Zakona</a:t>
            </a:r>
          </a:p>
          <a:p>
            <a:pPr algn="just">
              <a:buNone/>
            </a:pPr>
            <a:r>
              <a:rPr lang="hr-HR" sz="2000" dirty="0" smtClean="0">
                <a:latin typeface="Bookman Old Style" pitchFamily="18" charset="0"/>
              </a:rPr>
              <a:t>2. nekretnina – članak 32. stavak 4. Zakona</a:t>
            </a:r>
            <a:endParaRPr lang="hr-HR" sz="2000"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Porez na nekretnine – porezni obveznik</a:t>
            </a:r>
            <a:endParaRPr lang="hr-HR"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67544" y="1268760"/>
            <a:ext cx="8229600" cy="5040560"/>
          </a:xfrm>
        </p:spPr>
        <p:txBody>
          <a:bodyPr>
            <a:normAutofit fontScale="92500" lnSpcReduction="10000"/>
          </a:bodyPr>
          <a:lstStyle/>
          <a:p>
            <a:pPr algn="just"/>
            <a:r>
              <a:rPr lang="hr-HR" sz="2000" dirty="0" smtClean="0">
                <a:latin typeface="Bookman Old Style" pitchFamily="18" charset="0"/>
              </a:rPr>
              <a:t>Porezni obveznik – nesamostalni posjednik:</a:t>
            </a:r>
          </a:p>
          <a:p>
            <a:pPr algn="just">
              <a:buNone/>
            </a:pPr>
            <a:endParaRPr lang="hr-HR" sz="2000" dirty="0" smtClean="0">
              <a:latin typeface="Bookman Old Style" pitchFamily="18" charset="0"/>
            </a:endParaRPr>
          </a:p>
          <a:p>
            <a:pPr algn="just">
              <a:buNone/>
            </a:pPr>
            <a:r>
              <a:rPr lang="hr-HR" sz="2000" dirty="0" smtClean="0">
                <a:latin typeface="Bookman Old Style" pitchFamily="18" charset="0"/>
              </a:rPr>
              <a:t>1. ako je porezna obveza </a:t>
            </a:r>
            <a:r>
              <a:rPr lang="hr-HR" sz="2000" b="1" u="sng" dirty="0" smtClean="0">
                <a:latin typeface="Bookman Old Style" pitchFamily="18" charset="0"/>
              </a:rPr>
              <a:t>pravnim poslom </a:t>
            </a:r>
            <a:r>
              <a:rPr lang="hr-HR" sz="2000" dirty="0" smtClean="0">
                <a:latin typeface="Bookman Old Style" pitchFamily="18" charset="0"/>
              </a:rPr>
              <a:t>prenesena na nesamostalnog posjednika – samostalni posjednik jamči za plaćanje poreza </a:t>
            </a:r>
          </a:p>
          <a:p>
            <a:pPr algn="just">
              <a:buNone/>
            </a:pPr>
            <a:r>
              <a:rPr lang="hr-HR" sz="2000" dirty="0" smtClean="0">
                <a:latin typeface="Bookman Old Style" pitchFamily="18" charset="0"/>
              </a:rPr>
              <a:t>2. ako se koristi nekretnina u vlasništvu JLS, županije ili Republike Hrvatske – odredba </a:t>
            </a:r>
            <a:r>
              <a:rPr lang="hr-HR" sz="2000" b="1" dirty="0" smtClean="0">
                <a:latin typeface="Bookman Old Style" pitchFamily="18" charset="0"/>
              </a:rPr>
              <a:t>obvezne naravi</a:t>
            </a:r>
          </a:p>
          <a:p>
            <a:pPr algn="just">
              <a:buNone/>
            </a:pPr>
            <a:r>
              <a:rPr lang="hr-HR" sz="2000" dirty="0" smtClean="0">
                <a:latin typeface="Bookman Old Style" pitchFamily="18" charset="0"/>
              </a:rPr>
              <a:t>3. ako nema </a:t>
            </a:r>
            <a:r>
              <a:rPr lang="hr-HR" sz="2000" b="1" dirty="0" smtClean="0">
                <a:latin typeface="Bookman Old Style" pitchFamily="18" charset="0"/>
              </a:rPr>
              <a:t>valjani pravni temelj </a:t>
            </a:r>
            <a:r>
              <a:rPr lang="hr-HR" sz="2000" dirty="0" smtClean="0">
                <a:latin typeface="Bookman Old Style" pitchFamily="18" charset="0"/>
              </a:rPr>
              <a:t>posjedovanja nekretnine</a:t>
            </a:r>
          </a:p>
          <a:p>
            <a:pPr algn="just">
              <a:buNone/>
            </a:pPr>
            <a:r>
              <a:rPr lang="hr-HR" sz="2000" dirty="0" smtClean="0">
                <a:latin typeface="Bookman Old Style" pitchFamily="18" charset="0"/>
              </a:rPr>
              <a:t>4. </a:t>
            </a:r>
            <a:r>
              <a:rPr lang="hr-HR" sz="2000" b="1" dirty="0" smtClean="0">
                <a:latin typeface="Bookman Old Style" pitchFamily="18" charset="0"/>
              </a:rPr>
              <a:t>ako je vlasnik nepoznat </a:t>
            </a:r>
            <a:r>
              <a:rPr lang="hr-HR" sz="2000" dirty="0" smtClean="0">
                <a:latin typeface="Bookman Old Style" pitchFamily="18" charset="0"/>
              </a:rPr>
              <a:t>– kada je fizička osoba umrla a nisu poznati nasljednici, pravna osoba brisana, a nije poznato tko je stekao nekretninu</a:t>
            </a:r>
          </a:p>
          <a:p>
            <a:pPr algn="just">
              <a:buNone/>
            </a:pPr>
            <a:endParaRPr lang="hr-HR" sz="2000" dirty="0" smtClean="0">
              <a:latin typeface="Bookman Old Style" pitchFamily="18" charset="0"/>
            </a:endParaRPr>
          </a:p>
          <a:p>
            <a:pPr algn="just"/>
            <a:r>
              <a:rPr lang="hr-HR" sz="2000" dirty="0" smtClean="0">
                <a:latin typeface="Bookman Old Style" pitchFamily="18" charset="0"/>
              </a:rPr>
              <a:t>u slučaju 3. i 4. – nesamostalni posjednici daju izjavu tko se smatra poreznim obveznikom; svi posjednici jamče solidarno za plaćanje poreza</a:t>
            </a:r>
          </a:p>
          <a:p>
            <a:pPr algn="just"/>
            <a:r>
              <a:rPr lang="hr-HR" sz="2000" dirty="0" smtClean="0">
                <a:latin typeface="Bookman Old Style" pitchFamily="18" charset="0"/>
              </a:rPr>
              <a:t>ako je obveznik nesamostalni posjednik – članovi kućanstva jamče za plaćanje poreza</a:t>
            </a:r>
          </a:p>
          <a:p>
            <a:pPr algn="just"/>
            <a:endParaRPr lang="hr-HR" sz="2000" dirty="0">
              <a:latin typeface="Bookman Old Style" pitchFamily="18" charset="0"/>
            </a:endParaRPr>
          </a:p>
        </p:txBody>
      </p:sp>
      <p:sp>
        <p:nvSpPr>
          <p:cNvPr id="3" name="Naslov 2"/>
          <p:cNvSpPr>
            <a:spLocks noGrp="1"/>
          </p:cNvSpPr>
          <p:nvPr>
            <p:ph type="title"/>
          </p:nvPr>
        </p:nvSpPr>
        <p:spPr/>
        <p:txBody>
          <a:bodyPr>
            <a:normAutofit/>
          </a:bodyPr>
          <a:lstStyle/>
          <a:p>
            <a:r>
              <a:rPr lang="pl-PL" sz="2800" dirty="0" smtClean="0">
                <a:latin typeface="Bookman Old Style" pitchFamily="18" charset="0"/>
              </a:rPr>
              <a:t>Porez na nekretnine – porezni obveznik</a:t>
            </a:r>
            <a:endParaRPr lang="hr-HR" sz="2800" dirty="0">
              <a:latin typeface="Bookman Old Style"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a:bodyPr>
          <a:lstStyle/>
          <a:p>
            <a:pPr algn="just"/>
            <a:r>
              <a:rPr lang="hr-HR" sz="2000" dirty="0" smtClean="0">
                <a:latin typeface="Bookman Old Style" pitchFamily="18" charset="0"/>
              </a:rPr>
              <a:t>Porezni obveznik – nekretnina</a:t>
            </a:r>
          </a:p>
          <a:p>
            <a:pPr algn="just">
              <a:buNone/>
            </a:pPr>
            <a:endParaRPr lang="hr-HR" sz="2000" dirty="0" smtClean="0">
              <a:latin typeface="Bookman Old Style" pitchFamily="18" charset="0"/>
            </a:endParaRPr>
          </a:p>
          <a:p>
            <a:pPr marL="365760" lvl="3" indent="-256032" algn="just">
              <a:spcBef>
                <a:spcPts val="400"/>
              </a:spcBef>
              <a:buClr>
                <a:schemeClr val="accent1"/>
              </a:buClr>
              <a:buSzPct val="68000"/>
              <a:buFont typeface="Wingdings 3"/>
              <a:buChar char=""/>
            </a:pPr>
            <a:r>
              <a:rPr lang="hr-HR" dirty="0" smtClean="0">
                <a:latin typeface="Bookman Old Style" pitchFamily="18" charset="0"/>
              </a:rPr>
              <a:t>ako porezni obveznik nije poznat; zaključkom se „nekretnini” dodjeljuje zastupnik po službenoj dužnosti prema zakonu kojim se uređuje porezni postupak (OPZ)</a:t>
            </a:r>
          </a:p>
          <a:p>
            <a:pPr algn="just"/>
            <a:endParaRPr lang="hr-HR" sz="2000"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Porez na nekretnine – porezni obveznik</a:t>
            </a:r>
            <a:endParaRPr lang="hr-HR" sz="2800" dirty="0">
              <a:latin typeface="Bookman Old Style"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a:bodyPr>
          <a:lstStyle/>
          <a:p>
            <a:pPr algn="just"/>
            <a:r>
              <a:rPr lang="hr-HR" sz="2000" dirty="0" smtClean="0">
                <a:latin typeface="Bookman Old Style" pitchFamily="18" charset="0"/>
              </a:rPr>
              <a:t>Kako utvrditi obveznika plaćanja poreza na nekretnine ako je vlasnik s prebivalištem na drugoj adresi, a u nekretnini trajno živi majka /otac roditelji i u tu imaju prebivalište. To su obiteljske kuće koje su roditelji darovali /prepisali na djecu za života, a oni roditelji tu žive nemaju vlasništvo ali se koristi za stalno življenje. Da li tu vlasnik mora prenijeti obvezu pravnim poslom na majku /oca  ili je dovoljna izjava korisnika da on plaća porez i mora li izjava biti ovjerena kod javnog bilježnika.</a:t>
            </a:r>
          </a:p>
          <a:p>
            <a:pPr algn="just"/>
            <a:endParaRPr lang="hr-HR" sz="2000" dirty="0" smtClean="0">
              <a:latin typeface="Bookman Old Style" pitchFamily="18" charset="0"/>
            </a:endParaRPr>
          </a:p>
          <a:p>
            <a:pPr algn="just"/>
            <a:r>
              <a:rPr lang="hr-HR" sz="2000" dirty="0" smtClean="0">
                <a:latin typeface="Bookman Old Style" pitchFamily="18" charset="0"/>
              </a:rPr>
              <a:t>porezni obveznik – samostalni posjednik </a:t>
            </a:r>
          </a:p>
          <a:p>
            <a:pPr algn="just"/>
            <a:r>
              <a:rPr lang="hr-HR" sz="2000" dirty="0" smtClean="0">
                <a:latin typeface="Bookman Old Style" pitchFamily="18" charset="0"/>
              </a:rPr>
              <a:t>namjena nekretnine  - trajno stanovanje</a:t>
            </a:r>
          </a:p>
          <a:p>
            <a:pPr algn="just"/>
            <a:r>
              <a:rPr lang="hr-HR" sz="2000" dirty="0" smtClean="0">
                <a:latin typeface="Bookman Old Style" pitchFamily="18" charset="0"/>
              </a:rPr>
              <a:t>nema izjava niti prijenosa porezne obveze</a:t>
            </a:r>
          </a:p>
          <a:p>
            <a:pPr algn="just"/>
            <a:endParaRPr lang="hr-HR" sz="2000"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Primjer / pitanje</a:t>
            </a:r>
            <a:endParaRPr lang="hr-HR" sz="2800" dirty="0">
              <a:latin typeface="Bookman Old Style"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lnSpcReduction="10000"/>
          </a:bodyPr>
          <a:lstStyle/>
          <a:p>
            <a:pPr algn="just"/>
            <a:r>
              <a:rPr lang="hr-HR" sz="2000" dirty="0" smtClean="0">
                <a:latin typeface="Bookman Old Style" pitchFamily="18" charset="0"/>
              </a:rPr>
              <a:t>U slučaju kad se porezna obveza </a:t>
            </a:r>
            <a:r>
              <a:rPr lang="hr-HR" sz="2000" b="1" dirty="0" smtClean="0">
                <a:latin typeface="Bookman Old Style" pitchFamily="18" charset="0"/>
              </a:rPr>
              <a:t>pravnim poslom prenosi </a:t>
            </a:r>
            <a:r>
              <a:rPr lang="hr-HR" sz="2000" dirty="0" smtClean="0">
                <a:latin typeface="Bookman Old Style" pitchFamily="18" charset="0"/>
              </a:rPr>
              <a:t>na nesamostalnog posjednika, da li se ugovori ili sporazumi ovjeravaju kod javnog bilježnika i da li se u njima  mora jasno navesti da se porezna obveza prenosi sa samostalnog na nesamostalnog  posjednika, u kojem roku i  da li se mora dati izjava da poreznu obvezu preuzima   samostalni posjednik ako istu ne podmiri nesamostalni</a:t>
            </a:r>
          </a:p>
          <a:p>
            <a:pPr algn="just"/>
            <a:endParaRPr lang="hr-HR" sz="2000" dirty="0" smtClean="0">
              <a:latin typeface="Bookman Old Style" pitchFamily="18" charset="0"/>
            </a:endParaRPr>
          </a:p>
          <a:p>
            <a:pPr algn="just"/>
            <a:r>
              <a:rPr lang="hr-HR" sz="2000" dirty="0" smtClean="0">
                <a:latin typeface="Bookman Old Style" pitchFamily="18" charset="0"/>
              </a:rPr>
              <a:t>Hoće li pravni posao biti ovjeren kod javnog bilježnika, ovisi o prirodi posla, prijenos porezne obveze – bitan sadržaj pravnog posla = mora biti sadržan u ispravi koju su potpisale obje strane; pretpostavka je da se prijenos primjenjuje za cijelo vrijeme trajanja pravnog posla; obveza samostalnog posjednika na jamstvo glede plaćanja poreza – zakonska odredba (nije potrebna izjava)</a:t>
            </a:r>
            <a:endParaRPr lang="hr-HR" sz="2000"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Primjer</a:t>
            </a:r>
            <a:endParaRPr lang="hr-HR" sz="2800" dirty="0">
              <a:latin typeface="Bookman Old Style"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57200" y="1124744"/>
            <a:ext cx="8229600" cy="4882547"/>
          </a:xfrm>
        </p:spPr>
        <p:txBody>
          <a:bodyPr>
            <a:normAutofit/>
          </a:bodyPr>
          <a:lstStyle/>
          <a:p>
            <a:pPr algn="just"/>
            <a:r>
              <a:rPr lang="hr-HR" sz="2000" dirty="0" smtClean="0">
                <a:latin typeface="Bookman Old Style" pitchFamily="18" charset="0"/>
              </a:rPr>
              <a:t>Vezano uz odredbu članka 32. stavka 3. Zakona, ako je vlasnik nepoznat te ako nema valjanog pravnog temelja za posjedovanje nekretnine iz stavka 2.; dužni su dati izjavu tko se smatra poreznim  obveznikom -  da li ovo primijeniti kad imamo </a:t>
            </a:r>
            <a:r>
              <a:rPr lang="hr-HR" sz="2000" dirty="0" err="1" smtClean="0">
                <a:latin typeface="Bookman Old Style" pitchFamily="18" charset="0"/>
              </a:rPr>
              <a:t>npr</a:t>
            </a:r>
            <a:r>
              <a:rPr lang="hr-HR" sz="2000" dirty="0" smtClean="0">
                <a:latin typeface="Bookman Old Style" pitchFamily="18" charset="0"/>
              </a:rPr>
              <a:t>. više suvlasnika?</a:t>
            </a:r>
          </a:p>
          <a:p>
            <a:pPr algn="just"/>
            <a:endParaRPr lang="hr-HR" sz="2000" dirty="0" smtClean="0">
              <a:latin typeface="Bookman Old Style" pitchFamily="18" charset="0"/>
            </a:endParaRPr>
          </a:p>
          <a:p>
            <a:pPr algn="just"/>
            <a:r>
              <a:rPr lang="hr-HR" sz="2000" dirty="0" smtClean="0">
                <a:latin typeface="Bookman Old Style" pitchFamily="18" charset="0"/>
              </a:rPr>
              <a:t>porezni obveznik </a:t>
            </a:r>
            <a:r>
              <a:rPr lang="hr-HR" sz="2000" b="1" dirty="0" smtClean="0">
                <a:latin typeface="Bookman Old Style" pitchFamily="18" charset="0"/>
              </a:rPr>
              <a:t>je svaka osoba</a:t>
            </a:r>
            <a:r>
              <a:rPr lang="hr-HR" sz="2000" dirty="0" smtClean="0">
                <a:latin typeface="Bookman Old Style" pitchFamily="18" charset="0"/>
              </a:rPr>
              <a:t> koja se smatra samostalnim ili nesamostalnim posjednikom</a:t>
            </a:r>
          </a:p>
          <a:p>
            <a:pPr algn="just"/>
            <a:r>
              <a:rPr lang="hr-HR" sz="2000" dirty="0" smtClean="0">
                <a:latin typeface="Bookman Old Style" pitchFamily="18" charset="0"/>
              </a:rPr>
              <a:t>Pravilo – svakom poreznom obvezniku utvrđuje se njegova porezna obveza</a:t>
            </a:r>
          </a:p>
          <a:p>
            <a:pPr algn="just"/>
            <a:r>
              <a:rPr lang="hr-HR" sz="2000" dirty="0" smtClean="0">
                <a:latin typeface="Bookman Old Style" pitchFamily="18" charset="0"/>
              </a:rPr>
              <a:t>Iznimka: ako je vlasnik nepoznat, te ako nema valjanog pravnog posla za posjedovanje nekretnine – IZJAVA tko se smatra obveznikom, ali rješenje se svima dostavlja; svi korisnici se smatraju jamcima za plaćanje poreza</a:t>
            </a:r>
          </a:p>
          <a:p>
            <a:pPr algn="just"/>
            <a:endParaRPr lang="hr-HR" sz="2000" dirty="0">
              <a:latin typeface="Bookman Old Style" pitchFamily="18" charset="0"/>
            </a:endParaRPr>
          </a:p>
        </p:txBody>
      </p:sp>
      <p:sp>
        <p:nvSpPr>
          <p:cNvPr id="3" name="Naslov 2"/>
          <p:cNvSpPr>
            <a:spLocks noGrp="1"/>
          </p:cNvSpPr>
          <p:nvPr>
            <p:ph type="title"/>
          </p:nvPr>
        </p:nvSpPr>
        <p:spPr>
          <a:xfrm>
            <a:off x="457200" y="274638"/>
            <a:ext cx="8229600" cy="850106"/>
          </a:xfrm>
        </p:spPr>
        <p:txBody>
          <a:bodyPr>
            <a:normAutofit/>
          </a:bodyPr>
          <a:lstStyle/>
          <a:p>
            <a:r>
              <a:rPr lang="hr-HR" sz="2800" dirty="0" smtClean="0">
                <a:latin typeface="Bookman Old Style" pitchFamily="18" charset="0"/>
              </a:rPr>
              <a:t>Primjer</a:t>
            </a:r>
            <a:endParaRPr lang="hr-HR" sz="2800" dirty="0">
              <a:latin typeface="Bookman Old Style"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363272" cy="5616624"/>
          </a:xfrm>
        </p:spPr>
        <p:txBody>
          <a:bodyPr>
            <a:normAutofit/>
          </a:bodyPr>
          <a:lstStyle/>
          <a:p>
            <a:pPr marL="109728" indent="0" algn="just" fontAlgn="base">
              <a:buNone/>
            </a:pPr>
            <a:r>
              <a:rPr lang="hr-HR" sz="2000" b="1" i="1" dirty="0" smtClean="0">
                <a:latin typeface="Bookman Old Style" pitchFamily="18" charset="0"/>
              </a:rPr>
              <a:t>POREZNA </a:t>
            </a:r>
            <a:r>
              <a:rPr lang="hr-HR" sz="2000" b="1" i="1" dirty="0">
                <a:latin typeface="Bookman Old Style" pitchFamily="18" charset="0"/>
              </a:rPr>
              <a:t>OSNOVICA</a:t>
            </a:r>
            <a:endParaRPr lang="hr-HR" sz="2000" i="1" dirty="0">
              <a:latin typeface="Bookman Old Style" pitchFamily="18" charset="0"/>
            </a:endParaRPr>
          </a:p>
          <a:p>
            <a:pPr algn="just" fontAlgn="base">
              <a:buClrTx/>
              <a:buFont typeface="Wingdings" panose="05000000000000000000" pitchFamily="2" charset="2"/>
              <a:buChar char="ü"/>
            </a:pPr>
            <a:r>
              <a:rPr lang="hr-HR" sz="2000" dirty="0">
                <a:latin typeface="Bookman Old Style" pitchFamily="18" charset="0"/>
              </a:rPr>
              <a:t>ukupna neto podna površina nekretnine(m2) (prostora koji je oporeziv) sukladno propisu o uvjetima i mjerilima za utvrđivanje zaštićene najamnine </a:t>
            </a:r>
          </a:p>
          <a:p>
            <a:pPr algn="just" fontAlgn="base">
              <a:buClrTx/>
              <a:buFont typeface="Wingdings" panose="05000000000000000000" pitchFamily="2" charset="2"/>
              <a:buChar char="ü"/>
            </a:pPr>
            <a:r>
              <a:rPr lang="hr-HR" sz="2000" dirty="0">
                <a:latin typeface="Bookman Old Style" pitchFamily="18" charset="0"/>
              </a:rPr>
              <a:t>stvarna površina zemljišta</a:t>
            </a:r>
          </a:p>
          <a:p>
            <a:pPr marL="109728" indent="0" algn="just" fontAlgn="base">
              <a:buClrTx/>
              <a:buNone/>
            </a:pPr>
            <a:endParaRPr lang="hr-HR" sz="2000" dirty="0">
              <a:latin typeface="Bookman Old Style" pitchFamily="18" charset="0"/>
            </a:endParaRPr>
          </a:p>
          <a:p>
            <a:pPr marL="109728" indent="0" algn="just" fontAlgn="base">
              <a:buNone/>
            </a:pPr>
            <a:r>
              <a:rPr lang="hr-HR" sz="2000" b="1" i="1" dirty="0" smtClean="0">
                <a:latin typeface="Bookman Old Style" pitchFamily="18" charset="0"/>
              </a:rPr>
              <a:t>UTVRĐIVANJE </a:t>
            </a:r>
            <a:r>
              <a:rPr lang="hr-HR" sz="2000" b="1" i="1" dirty="0">
                <a:latin typeface="Bookman Old Style" pitchFamily="18" charset="0"/>
              </a:rPr>
              <a:t>POREZA</a:t>
            </a:r>
          </a:p>
          <a:p>
            <a:pPr algn="just" fontAlgn="base">
              <a:buClrTx/>
              <a:buFont typeface="Wingdings" panose="05000000000000000000" pitchFamily="2" charset="2"/>
              <a:buChar char="Ø"/>
            </a:pPr>
            <a:r>
              <a:rPr lang="hr-HR" sz="2000" dirty="0">
                <a:latin typeface="Bookman Old Style" pitchFamily="18" charset="0"/>
              </a:rPr>
              <a:t>Umnožak površine nekretnine i:</a:t>
            </a:r>
          </a:p>
          <a:p>
            <a:pPr lvl="1" algn="just" fontAlgn="base">
              <a:buClrTx/>
              <a:buFont typeface="Wingdings" panose="05000000000000000000" pitchFamily="2" charset="2"/>
              <a:buChar char="ü"/>
            </a:pPr>
            <a:r>
              <a:rPr lang="hr-HR" sz="2000" dirty="0">
                <a:latin typeface="Bookman Old Style" pitchFamily="18" charset="0"/>
              </a:rPr>
              <a:t>vrijednosti boda (B)</a:t>
            </a:r>
          </a:p>
          <a:p>
            <a:pPr lvl="1" algn="just" fontAlgn="base">
              <a:buClrTx/>
              <a:buFont typeface="Wingdings" panose="05000000000000000000" pitchFamily="2" charset="2"/>
              <a:buChar char="ü"/>
            </a:pPr>
            <a:r>
              <a:rPr lang="hr-HR" sz="2000" dirty="0">
                <a:latin typeface="Bookman Old Style" pitchFamily="18" charset="0"/>
              </a:rPr>
              <a:t>koeficijenta zone (</a:t>
            </a:r>
            <a:r>
              <a:rPr lang="hr-HR" sz="2000" dirty="0" err="1">
                <a:latin typeface="Bookman Old Style" pitchFamily="18" charset="0"/>
              </a:rPr>
              <a:t>Kz</a:t>
            </a:r>
            <a:r>
              <a:rPr lang="hr-HR" sz="2000" dirty="0">
                <a:latin typeface="Bookman Old Style" pitchFamily="18" charset="0"/>
              </a:rPr>
              <a:t>)</a:t>
            </a:r>
          </a:p>
          <a:p>
            <a:pPr lvl="1" algn="just" fontAlgn="base">
              <a:buClrTx/>
              <a:buFont typeface="Wingdings" panose="05000000000000000000" pitchFamily="2" charset="2"/>
              <a:buChar char="ü"/>
            </a:pPr>
            <a:r>
              <a:rPr lang="hr-HR" sz="2000" dirty="0">
                <a:latin typeface="Bookman Old Style" pitchFamily="18" charset="0"/>
              </a:rPr>
              <a:t> koeficijenta namjene (Kn) + korektivni koeficijent (samo za neke nekretnine)</a:t>
            </a:r>
          </a:p>
          <a:p>
            <a:pPr lvl="1" algn="just" fontAlgn="base">
              <a:buClrTx/>
              <a:buFont typeface="Wingdings" panose="05000000000000000000" pitchFamily="2" charset="2"/>
              <a:buChar char="ü"/>
            </a:pPr>
            <a:r>
              <a:rPr lang="hr-HR" sz="2000" dirty="0">
                <a:latin typeface="Bookman Old Style" pitchFamily="18" charset="0"/>
              </a:rPr>
              <a:t>koeficijenta stanja (</a:t>
            </a:r>
            <a:r>
              <a:rPr lang="hr-HR" sz="2000" dirty="0" err="1">
                <a:latin typeface="Bookman Old Style" pitchFamily="18" charset="0"/>
              </a:rPr>
              <a:t>Ks</a:t>
            </a:r>
            <a:r>
              <a:rPr lang="hr-HR" sz="2000" dirty="0">
                <a:latin typeface="Bookman Old Style" pitchFamily="18" charset="0"/>
              </a:rPr>
              <a:t>)</a:t>
            </a:r>
          </a:p>
          <a:p>
            <a:pPr lvl="1" algn="just" fontAlgn="base">
              <a:buClrTx/>
              <a:buFont typeface="Wingdings" panose="05000000000000000000" pitchFamily="2" charset="2"/>
              <a:buChar char="ü"/>
            </a:pPr>
            <a:r>
              <a:rPr lang="hr-HR" sz="2000" dirty="0">
                <a:latin typeface="Bookman Old Style" pitchFamily="18" charset="0"/>
              </a:rPr>
              <a:t>koeficijenta dobi (</a:t>
            </a:r>
            <a:r>
              <a:rPr lang="hr-HR" sz="2000" dirty="0" err="1">
                <a:latin typeface="Bookman Old Style" pitchFamily="18" charset="0"/>
              </a:rPr>
              <a:t>Kd</a:t>
            </a:r>
            <a:r>
              <a:rPr lang="hr-HR" sz="2000" dirty="0">
                <a:latin typeface="Bookman Old Style" pitchFamily="18" charset="0"/>
              </a:rPr>
              <a:t>) </a:t>
            </a:r>
          </a:p>
          <a:p>
            <a:pPr marL="393192" lvl="1" indent="0" algn="just" fontAlgn="base">
              <a:buClrTx/>
              <a:buNone/>
            </a:pPr>
            <a:r>
              <a:rPr lang="hr-HR" sz="2000" dirty="0">
                <a:latin typeface="Bookman Old Style" pitchFamily="18" charset="0"/>
              </a:rPr>
              <a:t>	</a:t>
            </a:r>
          </a:p>
        </p:txBody>
      </p:sp>
      <p:sp>
        <p:nvSpPr>
          <p:cNvPr id="2" name="Title 1"/>
          <p:cNvSpPr>
            <a:spLocks noGrp="1"/>
          </p:cNvSpPr>
          <p:nvPr>
            <p:ph type="title"/>
          </p:nvPr>
        </p:nvSpPr>
        <p:spPr>
          <a:xfrm>
            <a:off x="457200" y="116632"/>
            <a:ext cx="8229600" cy="504056"/>
          </a:xfrm>
        </p:spPr>
        <p:txBody>
          <a:bodyPr>
            <a:noAutofit/>
          </a:bodyPr>
          <a:lstStyle/>
          <a:p>
            <a:r>
              <a:rPr lang="hr-HR" sz="2800" dirty="0">
                <a:latin typeface="Bookman Old Style" pitchFamily="18" charset="0"/>
              </a:rPr>
              <a:t/>
            </a:r>
            <a:br>
              <a:rPr lang="hr-HR" sz="2800" dirty="0">
                <a:latin typeface="Bookman Old Style" pitchFamily="18" charset="0"/>
              </a:rPr>
            </a:br>
            <a:r>
              <a:rPr lang="hr-HR" sz="2800" dirty="0">
                <a:latin typeface="Bookman Old Style" pitchFamily="18" charset="0"/>
              </a:rPr>
              <a:t/>
            </a:r>
            <a:br>
              <a:rPr lang="hr-HR" sz="2800" dirty="0">
                <a:latin typeface="Bookman Old Style" pitchFamily="18" charset="0"/>
              </a:rPr>
            </a:br>
            <a:r>
              <a:rPr lang="hr-HR" sz="2800" dirty="0" smtClean="0">
                <a:latin typeface="Bookman Old Style" pitchFamily="18" charset="0"/>
              </a:rPr>
              <a:t>Porez na nekretnine – porezna osnovica</a:t>
            </a:r>
            <a:r>
              <a:rPr lang="hr-HR" sz="2800" dirty="0">
                <a:latin typeface="Bookman Old Style" pitchFamily="18" charset="0"/>
              </a:rPr>
              <a:t/>
            </a:r>
            <a:br>
              <a:rPr lang="hr-HR" sz="2800" dirty="0">
                <a:latin typeface="Bookman Old Style" pitchFamily="18" charset="0"/>
              </a:rPr>
            </a:br>
            <a:r>
              <a:rPr lang="hr-HR" sz="2800" dirty="0">
                <a:latin typeface="Bookman Old Style" pitchFamily="18" charset="0"/>
              </a:rPr>
              <a:t/>
            </a:r>
            <a:br>
              <a:rPr lang="hr-HR" sz="2800" dirty="0">
                <a:latin typeface="Bookman Old Style" pitchFamily="18" charset="0"/>
              </a:rPr>
            </a:br>
            <a:endParaRPr lang="en-US" sz="2800" dirty="0">
              <a:latin typeface="Bookman Old Style" pitchFamily="18" charset="0"/>
            </a:endParaRPr>
          </a:p>
        </p:txBody>
      </p:sp>
    </p:spTree>
    <p:extLst>
      <p:ext uri="{BB962C8B-B14F-4D97-AF65-F5344CB8AC3E}">
        <p14:creationId xmlns:p14="http://schemas.microsoft.com/office/powerpoint/2010/main" xmlns="" val="31468990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179512" y="1196752"/>
            <a:ext cx="8712968" cy="4810539"/>
          </a:xfrm>
        </p:spPr>
        <p:txBody>
          <a:bodyPr>
            <a:noAutofit/>
          </a:bodyPr>
          <a:lstStyle/>
          <a:p>
            <a:pPr algn="just" fontAlgn="base">
              <a:buClrTx/>
              <a:buFont typeface="Wingdings" panose="05000000000000000000" pitchFamily="2" charset="2"/>
              <a:buChar char="Ø"/>
            </a:pPr>
            <a:r>
              <a:rPr lang="hr-HR" sz="1600" dirty="0" smtClean="0">
                <a:latin typeface="Bookman Old Style" pitchFamily="18" charset="0"/>
              </a:rPr>
              <a:t> </a:t>
            </a:r>
            <a:r>
              <a:rPr lang="hr-HR" sz="1600" b="1" dirty="0" smtClean="0">
                <a:latin typeface="Bookman Old Style" pitchFamily="18" charset="0"/>
              </a:rPr>
              <a:t>Koeficijent namjene (Kn) </a:t>
            </a:r>
            <a:r>
              <a:rPr lang="hr-HR" sz="1600" dirty="0" smtClean="0">
                <a:latin typeface="Bookman Old Style" pitchFamily="18" charset="0"/>
              </a:rPr>
              <a:t>ovsi o vrsti nekretnine i iznosi za:</a:t>
            </a:r>
          </a:p>
          <a:p>
            <a:pPr lvl="1" algn="just" fontAlgn="base">
              <a:buClrTx/>
              <a:buFont typeface="Wingdings" panose="05000000000000000000" pitchFamily="2" charset="2"/>
              <a:buChar char="ü"/>
            </a:pPr>
            <a:r>
              <a:rPr lang="hr-HR" sz="1600" dirty="0" smtClean="0">
                <a:latin typeface="Bookman Old Style" pitchFamily="18" charset="0"/>
              </a:rPr>
              <a:t>stambeni prostor koji služi za trajno stanovanje i prostor koji koriste neprofitne organizacije koeficijent 1</a:t>
            </a:r>
          </a:p>
          <a:p>
            <a:pPr lvl="1" algn="just" fontAlgn="base">
              <a:buClrTx/>
              <a:buFont typeface="Wingdings" panose="05000000000000000000" pitchFamily="2" charset="2"/>
              <a:buChar char="ü"/>
            </a:pPr>
            <a:r>
              <a:rPr lang="hr-HR" sz="1600" dirty="0" smtClean="0">
                <a:latin typeface="Bookman Old Style" pitchFamily="18" charset="0"/>
              </a:rPr>
              <a:t>garažni prostor i druge pomoćne prostorije koeficijent 1</a:t>
            </a:r>
          </a:p>
          <a:p>
            <a:pPr lvl="1" algn="just" fontAlgn="base">
              <a:buClrTx/>
              <a:buFont typeface="Wingdings" panose="05000000000000000000" pitchFamily="2" charset="2"/>
              <a:buChar char="ü"/>
            </a:pPr>
            <a:r>
              <a:rPr lang="hr-HR" sz="1600" dirty="0" smtClean="0">
                <a:latin typeface="Bookman Old Style" pitchFamily="18" charset="0"/>
              </a:rPr>
              <a:t>neizgrađeno građevinsko zemljište koeficijent 0,5.</a:t>
            </a:r>
          </a:p>
          <a:p>
            <a:pPr lvl="1" algn="just" fontAlgn="base">
              <a:buClrTx/>
              <a:buFont typeface="Wingdings" panose="05000000000000000000" pitchFamily="2" charset="2"/>
              <a:buChar char="ü"/>
            </a:pPr>
            <a:r>
              <a:rPr lang="hr-HR" sz="1600" dirty="0" smtClean="0">
                <a:latin typeface="Bookman Old Style" pitchFamily="18" charset="0"/>
              </a:rPr>
              <a:t>za ostale prostore bez namjene koeficijent određuje predstavničko tijelo JLS u rasponu od 1 do 5.</a:t>
            </a:r>
          </a:p>
          <a:p>
            <a:pPr lvl="1" algn="just" fontAlgn="base">
              <a:buClrTx/>
              <a:buFont typeface="Wingdings" panose="05000000000000000000" pitchFamily="2" charset="2"/>
              <a:buChar char="ü"/>
            </a:pPr>
            <a:r>
              <a:rPr lang="hr-HR" sz="1600" dirty="0" smtClean="0">
                <a:latin typeface="Bookman Old Style" pitchFamily="18" charset="0"/>
              </a:rPr>
              <a:t>za poslovni prostor i za zemljište koje služi u svrhu obavljanja poslovne djelatnosti određuje predstavničko tijelo jedinice lokalne samouprave svojom odlukom pod uvjetom da:</a:t>
            </a:r>
          </a:p>
          <a:p>
            <a:pPr lvl="2" algn="just" fontAlgn="base">
              <a:buClrTx/>
              <a:buFont typeface="Wingdings" panose="05000000000000000000" pitchFamily="2" charset="2"/>
              <a:buChar char="§"/>
            </a:pPr>
            <a:r>
              <a:rPr lang="hr-HR" sz="1600" dirty="0" smtClean="0">
                <a:latin typeface="Bookman Old Style" pitchFamily="18" charset="0"/>
              </a:rPr>
              <a:t>za poslovni prostor koji služi za proizvodne djelatnosti, kao i za hotele, apartmanska naselja i kampove koeficijent ne može biti manji od 1 niti veći od 5</a:t>
            </a:r>
          </a:p>
          <a:p>
            <a:pPr lvl="2" algn="just" fontAlgn="base">
              <a:buClrTx/>
              <a:buFont typeface="Wingdings" panose="05000000000000000000" pitchFamily="2" charset="2"/>
              <a:buChar char="§"/>
            </a:pPr>
            <a:r>
              <a:rPr lang="hr-HR" sz="1600" dirty="0" smtClean="0">
                <a:latin typeface="Bookman Old Style" pitchFamily="18" charset="0"/>
              </a:rPr>
              <a:t>za poslovni prostor koji služi za ostale djelatnosti koeficijent ne može biti manji od 1 niti veći od 10</a:t>
            </a:r>
          </a:p>
          <a:p>
            <a:pPr lvl="2" algn="just" fontAlgn="base">
              <a:buClrTx/>
              <a:buFont typeface="Wingdings" panose="05000000000000000000" pitchFamily="2" charset="2"/>
              <a:buChar char="§"/>
            </a:pPr>
            <a:r>
              <a:rPr lang="hr-HR" sz="1600" dirty="0" smtClean="0">
                <a:latin typeface="Bookman Old Style" pitchFamily="18" charset="0"/>
              </a:rPr>
              <a:t>za zemljište koje služi za obavljanje poslovne djelatnosti koeficijent može biti najviše 10% koeficijenta namjene koji je određen za poslovni prostor.</a:t>
            </a:r>
          </a:p>
          <a:p>
            <a:pPr lvl="2" algn="just" fontAlgn="base">
              <a:buClrTx/>
              <a:buFont typeface="Wingdings" panose="05000000000000000000" pitchFamily="2" charset="2"/>
              <a:buChar char="§"/>
            </a:pPr>
            <a:r>
              <a:rPr lang="hr-HR" sz="1600" dirty="0" smtClean="0">
                <a:latin typeface="Bookman Old Style" pitchFamily="18" charset="0"/>
              </a:rPr>
              <a:t>Ako se nekretnina ili njezin dio koristi za jednu ili više namjena, primjenjuje se koeficijent namjene razmjerno površini koja se koristi za tu namjenu.</a:t>
            </a:r>
          </a:p>
          <a:p>
            <a:endParaRPr lang="hr-HR" sz="1600" dirty="0"/>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Porez na nekretnine – koeficijent namjene</a:t>
            </a:r>
            <a:endParaRPr lang="hr-HR" sz="2800" dirty="0">
              <a:latin typeface="Bookman Old Style"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363272" cy="5976664"/>
          </a:xfrm>
        </p:spPr>
        <p:txBody>
          <a:bodyPr>
            <a:normAutofit fontScale="32500" lnSpcReduction="20000"/>
          </a:bodyPr>
          <a:lstStyle/>
          <a:p>
            <a:pPr algn="just" fontAlgn="base">
              <a:buClrTx/>
              <a:buFont typeface="Wingdings" panose="05000000000000000000" pitchFamily="2" charset="2"/>
              <a:buChar char="Ø"/>
            </a:pPr>
            <a:r>
              <a:rPr lang="hr-HR" sz="5500" b="1" dirty="0">
                <a:latin typeface="Bookman Old Style" pitchFamily="18" charset="0"/>
              </a:rPr>
              <a:t>Korektivni koeficijenti namjene = uvećavaju osnovni koeficijent namjene</a:t>
            </a:r>
          </a:p>
          <a:p>
            <a:pPr algn="just" fontAlgn="base">
              <a:buClrTx/>
              <a:buFont typeface="Wingdings" panose="05000000000000000000" pitchFamily="2" charset="2"/>
              <a:buChar char="Ø"/>
            </a:pPr>
            <a:r>
              <a:rPr lang="hr-HR" sz="4800" dirty="0">
                <a:latin typeface="Bookman Old Style" pitchFamily="18" charset="0"/>
              </a:rPr>
              <a:t>Za </a:t>
            </a:r>
            <a:r>
              <a:rPr lang="hr-HR" sz="4800" b="1" dirty="0">
                <a:latin typeface="Bookman Old Style" pitchFamily="18" charset="0"/>
              </a:rPr>
              <a:t>stambeni prostor </a:t>
            </a:r>
            <a:r>
              <a:rPr lang="hr-HR" sz="4800" dirty="0">
                <a:latin typeface="Bookman Old Style" pitchFamily="18" charset="0"/>
              </a:rPr>
              <a:t>koji ne služi za trajno stanovanje te za stambeni prostor koji služi građanima za iznajmljivanje stanova, soba i postelja putnicima i turistima na temelju odobrenja nadležnog tijela = </a:t>
            </a:r>
            <a:r>
              <a:rPr lang="hr-HR" sz="6200" b="1" dirty="0">
                <a:latin typeface="Bookman Old Style" pitchFamily="18" charset="0"/>
              </a:rPr>
              <a:t>od 1 do 6.</a:t>
            </a:r>
          </a:p>
          <a:p>
            <a:pPr lvl="1" algn="just" fontAlgn="base">
              <a:buClrTx/>
              <a:buFont typeface="Wingdings" panose="05000000000000000000" pitchFamily="2" charset="2"/>
              <a:buChar char="ü"/>
            </a:pPr>
            <a:r>
              <a:rPr lang="hr-HR" sz="3700" dirty="0">
                <a:latin typeface="Bookman Old Style" pitchFamily="18" charset="0"/>
              </a:rPr>
              <a:t>Radi utvrđivanja ispravnog koeficijenta namjene nadležno tijelo je dužno utvrđivati činjenicu trajnog stanovanja, pri čemu je ovlašteno osim podataka o poreznom obvezniku, prikupljati i podatke o drugim osobama koje su na bilo koji način povezane s nekretninom, a osobito utvrđivati potrošnju troškova stanovanja, mjesto gdje je zasnovan radni odnos, činjenice iz putne isprave, izjavu o izabranom liječniku, izjavu svjedoka, mjesto podnošenja porezne prijave, očevid te ostale raspoložive podatke.</a:t>
            </a:r>
          </a:p>
          <a:p>
            <a:pPr algn="just" fontAlgn="base">
              <a:buClrTx/>
              <a:buFont typeface="Wingdings" panose="05000000000000000000" pitchFamily="2" charset="2"/>
              <a:buChar char="Ø"/>
            </a:pPr>
            <a:r>
              <a:rPr lang="hr-HR" sz="4800" dirty="0">
                <a:latin typeface="Bookman Old Style" pitchFamily="18" charset="0"/>
              </a:rPr>
              <a:t>za </a:t>
            </a:r>
            <a:r>
              <a:rPr lang="hr-HR" sz="4800" b="1" dirty="0">
                <a:latin typeface="Bookman Old Style" pitchFamily="18" charset="0"/>
              </a:rPr>
              <a:t>poslovni prostor </a:t>
            </a:r>
            <a:r>
              <a:rPr lang="hr-HR" sz="4800" dirty="0">
                <a:latin typeface="Bookman Old Style" pitchFamily="18" charset="0"/>
              </a:rPr>
              <a:t>gdje se djelatnost obavlja u nepokretnom kulturnom dobru ili na području kulturno povijesne cjeline = </a:t>
            </a:r>
            <a:r>
              <a:rPr lang="hr-HR" sz="6200" b="1" dirty="0">
                <a:latin typeface="Bookman Old Style" pitchFamily="18" charset="0"/>
              </a:rPr>
              <a:t>od 1 do 12</a:t>
            </a:r>
            <a:r>
              <a:rPr lang="hr-HR" sz="4800" dirty="0">
                <a:latin typeface="Bookman Old Style" pitchFamily="18" charset="0"/>
              </a:rPr>
              <a:t>.</a:t>
            </a:r>
          </a:p>
          <a:p>
            <a:pPr algn="just" fontAlgn="base">
              <a:buClrTx/>
              <a:buFont typeface="Wingdings" panose="05000000000000000000" pitchFamily="2" charset="2"/>
              <a:buChar char="Ø"/>
            </a:pPr>
            <a:r>
              <a:rPr lang="hr-HR" sz="4800" dirty="0">
                <a:latin typeface="Bookman Old Style" pitchFamily="18" charset="0"/>
              </a:rPr>
              <a:t>Ministar financija će </a:t>
            </a:r>
            <a:r>
              <a:rPr lang="hr-HR" sz="4800" b="1" dirty="0">
                <a:latin typeface="Bookman Old Style" pitchFamily="18" charset="0"/>
              </a:rPr>
              <a:t>pravilnikom</a:t>
            </a:r>
            <a:r>
              <a:rPr lang="hr-HR" sz="4800" dirty="0">
                <a:latin typeface="Bookman Old Style" pitchFamily="18" charset="0"/>
              </a:rPr>
              <a:t> propisati način utvrđivanja korektivnih koeficijenata (</a:t>
            </a:r>
            <a:r>
              <a:rPr lang="hr-HR" sz="4400" b="1" i="1" dirty="0">
                <a:latin typeface="Bookman Old Style" pitchFamily="18" charset="0"/>
              </a:rPr>
              <a:t>Pravilnik o utvrđivanju korektivnih koeficijenata i evidenciji o nekretninama - NN 1/2017</a:t>
            </a:r>
            <a:r>
              <a:rPr lang="hr-HR" sz="4800" dirty="0">
                <a:latin typeface="Bookman Old Style" pitchFamily="18" charset="0"/>
              </a:rPr>
              <a:t>) prema kojem ako JLS ne donesu Odluku odnosno dok je ne donesu:</a:t>
            </a:r>
          </a:p>
          <a:p>
            <a:pPr lvl="2" algn="just" fontAlgn="base">
              <a:buClrTx/>
              <a:buFont typeface="Wingdings" panose="05000000000000000000" pitchFamily="2" charset="2"/>
              <a:buChar char="ü"/>
            </a:pPr>
            <a:r>
              <a:rPr lang="hr-HR" sz="3700" dirty="0">
                <a:latin typeface="Bookman Old Style" pitchFamily="18" charset="0"/>
              </a:rPr>
              <a:t>Korektivni koeficijent namjene </a:t>
            </a:r>
            <a:r>
              <a:rPr lang="hr-HR" sz="3700" u="sng" dirty="0">
                <a:latin typeface="Bookman Old Style" pitchFamily="18" charset="0"/>
              </a:rPr>
              <a:t>za stambeni prostor </a:t>
            </a:r>
            <a:r>
              <a:rPr lang="hr-HR" sz="3700" dirty="0">
                <a:latin typeface="Bookman Old Style" pitchFamily="18" charset="0"/>
              </a:rPr>
              <a:t>koji ne služi za trajno stanovanje se </a:t>
            </a:r>
            <a:r>
              <a:rPr lang="hr-HR" sz="3700" b="1" dirty="0">
                <a:latin typeface="Bookman Old Style" pitchFamily="18" charset="0"/>
              </a:rPr>
              <a:t>za 2018. </a:t>
            </a:r>
            <a:r>
              <a:rPr lang="hr-HR" sz="3700" dirty="0">
                <a:latin typeface="Bookman Old Style" pitchFamily="18" charset="0"/>
              </a:rPr>
              <a:t>utvrđuje dijeljenjem visine poreza na kuće za odmor koji je bio na snazi u 2017) i </a:t>
            </a:r>
            <a:r>
              <a:rPr lang="hr-HR" sz="3700" dirty="0">
                <a:solidFill>
                  <a:srgbClr val="00B050"/>
                </a:solidFill>
                <a:latin typeface="Bookman Old Style" pitchFamily="18" charset="0"/>
              </a:rPr>
              <a:t>godišnje</a:t>
            </a:r>
            <a:r>
              <a:rPr lang="hr-HR" sz="3700" dirty="0">
                <a:solidFill>
                  <a:srgbClr val="FF0000"/>
                </a:solidFill>
                <a:latin typeface="Bookman Old Style" pitchFamily="18" charset="0"/>
              </a:rPr>
              <a:t> </a:t>
            </a:r>
            <a:r>
              <a:rPr lang="hr-HR" sz="3700" dirty="0">
                <a:latin typeface="Bookman Old Style" pitchFamily="18" charset="0"/>
              </a:rPr>
              <a:t>vrijednosti boda komunalne naknade (koji je bio na snazi u 2017.). </a:t>
            </a:r>
          </a:p>
          <a:p>
            <a:pPr lvl="2" algn="just" fontAlgn="base">
              <a:buClrTx/>
              <a:buFont typeface="Wingdings" panose="05000000000000000000" pitchFamily="2" charset="2"/>
              <a:buChar char="ü"/>
            </a:pPr>
            <a:r>
              <a:rPr lang="hr-HR" sz="3700" dirty="0">
                <a:latin typeface="Bookman Old Style" pitchFamily="18" charset="0"/>
              </a:rPr>
              <a:t>Korektivni koeficijent namjene </a:t>
            </a:r>
            <a:r>
              <a:rPr lang="hr-HR" sz="3700" u="sng" dirty="0">
                <a:latin typeface="Bookman Old Style" pitchFamily="18" charset="0"/>
              </a:rPr>
              <a:t>za poslovni prostor </a:t>
            </a:r>
            <a:r>
              <a:rPr lang="hr-HR" sz="3700" dirty="0">
                <a:latin typeface="Bookman Old Style" pitchFamily="18" charset="0"/>
              </a:rPr>
              <a:t>koji se nalazi u nepokretnom kulturnom dobru ili na području zaštićene kulturno povijesne cjeline </a:t>
            </a:r>
            <a:r>
              <a:rPr lang="hr-HR" sz="3700" b="1" dirty="0">
                <a:latin typeface="Bookman Old Style" pitchFamily="18" charset="0"/>
              </a:rPr>
              <a:t>za 2018</a:t>
            </a:r>
            <a:r>
              <a:rPr lang="hr-HR" sz="3700" dirty="0">
                <a:latin typeface="Bookman Old Style" pitchFamily="18" charset="0"/>
              </a:rPr>
              <a:t>. godinu se utvrđuje dijeljenjem visine spomeničke rente po m2 (koja je bila na snazi u 2017. </a:t>
            </a:r>
            <a:r>
              <a:rPr lang="hr-HR" sz="3700">
                <a:latin typeface="Bookman Old Style" pitchFamily="18" charset="0"/>
              </a:rPr>
              <a:t>i </a:t>
            </a:r>
            <a:r>
              <a:rPr lang="hr-HR" sz="3700" smtClean="0">
                <a:latin typeface="Bookman Old Style" pitchFamily="18" charset="0"/>
              </a:rPr>
              <a:t>vrijednosti </a:t>
            </a:r>
            <a:r>
              <a:rPr lang="hr-HR" sz="3700" dirty="0">
                <a:latin typeface="Bookman Old Style" pitchFamily="18" charset="0"/>
              </a:rPr>
              <a:t>boda komunalne naknade (koji je bio na snazi u 2017.).</a:t>
            </a:r>
          </a:p>
          <a:p>
            <a:pPr marL="630936" lvl="2" indent="0" algn="just" fontAlgn="base">
              <a:buClrTx/>
              <a:buNone/>
            </a:pPr>
            <a:endParaRPr lang="hr-HR" dirty="0">
              <a:latin typeface="Bookman Old Style" pitchFamily="18" charset="0"/>
            </a:endParaRPr>
          </a:p>
          <a:p>
            <a:pPr marL="393192" lvl="1" indent="0" fontAlgn="base">
              <a:buClrTx/>
              <a:buNone/>
            </a:pPr>
            <a:r>
              <a:rPr lang="hr-HR" sz="4300" dirty="0">
                <a:latin typeface="Bookman Old Style" pitchFamily="18" charset="0"/>
              </a:rPr>
              <a:t>*Napomena: paziti da se korektivni koeficijent za stambene prostore izračunava tako da se vrijednost boda komunalne naknade svede na godišnju razinu</a:t>
            </a:r>
          </a:p>
          <a:p>
            <a:pPr marL="393192" lvl="1" indent="0" fontAlgn="base">
              <a:buClrTx/>
              <a:buNone/>
            </a:pPr>
            <a:endParaRPr lang="hr-HR" sz="4300" dirty="0">
              <a:latin typeface="Bookman Old Style" pitchFamily="18" charset="0"/>
            </a:endParaRPr>
          </a:p>
          <a:p>
            <a:pPr marL="393192" lvl="1" indent="0" algn="ctr" fontAlgn="base">
              <a:buClrTx/>
              <a:buNone/>
            </a:pPr>
            <a:r>
              <a:rPr lang="hr-HR" sz="4300" dirty="0">
                <a:latin typeface="Bookman Old Style" pitchFamily="18" charset="0"/>
              </a:rPr>
              <a:t>	 = iznos poreza na kuće za odmor / (vrijednost boda x 12)</a:t>
            </a:r>
          </a:p>
        </p:txBody>
      </p:sp>
      <p:sp>
        <p:nvSpPr>
          <p:cNvPr id="2" name="Title 1"/>
          <p:cNvSpPr>
            <a:spLocks noGrp="1"/>
          </p:cNvSpPr>
          <p:nvPr>
            <p:ph type="title"/>
          </p:nvPr>
        </p:nvSpPr>
        <p:spPr>
          <a:xfrm>
            <a:off x="457200" y="116632"/>
            <a:ext cx="8229600" cy="504056"/>
          </a:xfrm>
        </p:spPr>
        <p:txBody>
          <a:bodyPr>
            <a:normAutofit/>
          </a:bodyPr>
          <a:lstStyle/>
          <a:p>
            <a:r>
              <a:rPr lang="hr-HR" sz="2400" dirty="0" smtClean="0">
                <a:latin typeface="Bookman Old Style" pitchFamily="18" charset="0"/>
              </a:rPr>
              <a:t>Porez na nekretnine – korektivni faktori</a:t>
            </a:r>
            <a:endParaRPr lang="en-US" sz="2800" dirty="0">
              <a:latin typeface="Bookman Old Style" pitchFamily="18" charset="0"/>
            </a:endParaRPr>
          </a:p>
        </p:txBody>
      </p:sp>
    </p:spTree>
    <p:extLst>
      <p:ext uri="{BB962C8B-B14F-4D97-AF65-F5344CB8AC3E}">
        <p14:creationId xmlns:p14="http://schemas.microsoft.com/office/powerpoint/2010/main" xmlns="" val="17949266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363272" cy="5688632"/>
          </a:xfrm>
        </p:spPr>
        <p:txBody>
          <a:bodyPr>
            <a:normAutofit fontScale="77500" lnSpcReduction="20000"/>
          </a:bodyPr>
          <a:lstStyle/>
          <a:p>
            <a:pPr fontAlgn="base">
              <a:buClrTx/>
              <a:buFont typeface="Wingdings" panose="05000000000000000000" pitchFamily="2" charset="2"/>
              <a:buChar char="Ø"/>
            </a:pPr>
            <a:r>
              <a:rPr lang="hr-HR" b="1" dirty="0">
                <a:latin typeface="Bookman Old Style" pitchFamily="18" charset="0"/>
              </a:rPr>
              <a:t>Koeficijent stanja (</a:t>
            </a:r>
            <a:r>
              <a:rPr lang="hr-HR" b="1" dirty="0" err="1">
                <a:latin typeface="Bookman Old Style" pitchFamily="18" charset="0"/>
              </a:rPr>
              <a:t>Ks</a:t>
            </a:r>
            <a:r>
              <a:rPr lang="hr-HR" b="1" dirty="0">
                <a:latin typeface="Bookman Old Style" pitchFamily="18" charset="0"/>
              </a:rPr>
              <a:t>) </a:t>
            </a:r>
          </a:p>
          <a:p>
            <a:pPr lvl="1" fontAlgn="base">
              <a:buClrTx/>
              <a:buFont typeface="Wingdings" panose="05000000000000000000" pitchFamily="2" charset="2"/>
              <a:buChar char="Ø"/>
            </a:pPr>
            <a:r>
              <a:rPr lang="hr-HR" dirty="0">
                <a:latin typeface="Bookman Old Style" pitchFamily="18" charset="0"/>
              </a:rPr>
              <a:t>utvrđuje se za:</a:t>
            </a:r>
          </a:p>
          <a:p>
            <a:pPr lvl="2" fontAlgn="base">
              <a:buClrTx/>
              <a:buFont typeface="Wingdings" panose="05000000000000000000" pitchFamily="2" charset="2"/>
              <a:buChar char="ü"/>
            </a:pPr>
            <a:r>
              <a:rPr lang="hr-HR" dirty="0">
                <a:latin typeface="Bookman Old Style" pitchFamily="18" charset="0"/>
              </a:rPr>
              <a:t>prostore koji zbog oštećenja ili nedostataka pojedinih dijelova nisu prikladni za uporabu sukladno svojoj namjeni koeficijent  = </a:t>
            </a:r>
            <a:r>
              <a:rPr lang="hr-HR" sz="2600" b="1" u="sng" dirty="0">
                <a:latin typeface="Bookman Old Style" pitchFamily="18" charset="0"/>
              </a:rPr>
              <a:t>0,8</a:t>
            </a:r>
          </a:p>
          <a:p>
            <a:pPr lvl="2" fontAlgn="base">
              <a:buClrTx/>
              <a:buFont typeface="Wingdings" panose="05000000000000000000" pitchFamily="2" charset="2"/>
              <a:buChar char="ü"/>
            </a:pPr>
            <a:r>
              <a:rPr lang="hr-HR" dirty="0">
                <a:latin typeface="Bookman Old Style" pitchFamily="18" charset="0"/>
              </a:rPr>
              <a:t>prostore koji su prikladni za uporabu sukladno svojoj namjeni koeficijent= </a:t>
            </a:r>
            <a:r>
              <a:rPr lang="hr-HR" sz="2600" b="1" u="sng" dirty="0">
                <a:latin typeface="Bookman Old Style" pitchFamily="18" charset="0"/>
              </a:rPr>
              <a:t>1</a:t>
            </a:r>
          </a:p>
          <a:p>
            <a:pPr lvl="2" fontAlgn="base">
              <a:buClrTx/>
              <a:buFont typeface="Wingdings" panose="05000000000000000000" pitchFamily="2" charset="2"/>
              <a:buChar char="ü"/>
            </a:pPr>
            <a:r>
              <a:rPr lang="hr-HR" dirty="0">
                <a:latin typeface="Bookman Old Style" pitchFamily="18" charset="0"/>
              </a:rPr>
              <a:t>prostore koji su prikladni za uporabu sukladno svojoj namjeni i raspolažu dodatnim sadržajima = koeficijent =</a:t>
            </a:r>
            <a:r>
              <a:rPr lang="hr-HR" sz="2600" b="1" u="sng" dirty="0">
                <a:latin typeface="Bookman Old Style" pitchFamily="18" charset="0"/>
              </a:rPr>
              <a:t>1,2</a:t>
            </a:r>
            <a:r>
              <a:rPr lang="hr-HR" dirty="0">
                <a:latin typeface="Bookman Old Style" pitchFamily="18" charset="0"/>
              </a:rPr>
              <a:t>.</a:t>
            </a:r>
          </a:p>
          <a:p>
            <a:pPr lvl="2" fontAlgn="base">
              <a:buClrTx/>
              <a:buFont typeface="Wingdings" panose="05000000000000000000" pitchFamily="2" charset="2"/>
              <a:buChar char="ü"/>
            </a:pPr>
            <a:r>
              <a:rPr lang="hr-HR" dirty="0">
                <a:latin typeface="Bookman Old Style" pitchFamily="18" charset="0"/>
              </a:rPr>
              <a:t>za zemljišta koeficijent stanja (</a:t>
            </a:r>
            <a:r>
              <a:rPr lang="hr-HR" dirty="0" err="1">
                <a:latin typeface="Bookman Old Style" pitchFamily="18" charset="0"/>
              </a:rPr>
              <a:t>Ks</a:t>
            </a:r>
            <a:r>
              <a:rPr lang="hr-HR" dirty="0">
                <a:latin typeface="Bookman Old Style" pitchFamily="18" charset="0"/>
              </a:rPr>
              <a:t>) = </a:t>
            </a:r>
            <a:r>
              <a:rPr lang="hr-HR" sz="2600" b="1" u="sng" dirty="0">
                <a:latin typeface="Bookman Old Style" pitchFamily="18" charset="0"/>
              </a:rPr>
              <a:t>1</a:t>
            </a:r>
            <a:r>
              <a:rPr lang="hr-HR" dirty="0">
                <a:latin typeface="Bookman Old Style" pitchFamily="18" charset="0"/>
              </a:rPr>
              <a:t>.</a:t>
            </a:r>
          </a:p>
          <a:p>
            <a:pPr fontAlgn="base">
              <a:buClrTx/>
              <a:buFont typeface="Wingdings" panose="05000000000000000000" pitchFamily="2" charset="2"/>
              <a:buChar char="Ø"/>
            </a:pPr>
            <a:r>
              <a:rPr lang="hr-HR" b="1" dirty="0">
                <a:latin typeface="Bookman Old Style" pitchFamily="18" charset="0"/>
              </a:rPr>
              <a:t>Koeficijent dobi (</a:t>
            </a:r>
            <a:r>
              <a:rPr lang="hr-HR" b="1" dirty="0" err="1">
                <a:latin typeface="Bookman Old Style" pitchFamily="18" charset="0"/>
              </a:rPr>
              <a:t>Kd</a:t>
            </a:r>
            <a:r>
              <a:rPr lang="hr-HR" b="1" dirty="0">
                <a:latin typeface="Bookman Old Style" pitchFamily="18" charset="0"/>
              </a:rPr>
              <a:t>) </a:t>
            </a:r>
          </a:p>
          <a:p>
            <a:pPr lvl="1" fontAlgn="base">
              <a:buClrTx/>
              <a:buFont typeface="Wingdings" panose="05000000000000000000" pitchFamily="2" charset="2"/>
              <a:buChar char="Ø"/>
            </a:pPr>
            <a:r>
              <a:rPr lang="hr-HR" dirty="0">
                <a:latin typeface="Bookman Old Style" pitchFamily="18" charset="0"/>
              </a:rPr>
              <a:t>ovisi o godini izgradnje te se utvrđuje za razdoblje građenja:</a:t>
            </a:r>
          </a:p>
          <a:p>
            <a:pPr lvl="2" fontAlgn="base">
              <a:buClrTx/>
              <a:buFont typeface="Wingdings" panose="05000000000000000000" pitchFamily="2" charset="2"/>
              <a:buChar char="ü"/>
            </a:pPr>
            <a:r>
              <a:rPr lang="hr-HR" dirty="0">
                <a:latin typeface="Bookman Old Style" pitchFamily="18" charset="0"/>
              </a:rPr>
              <a:t>do 1940. godine koeficijent = </a:t>
            </a:r>
            <a:r>
              <a:rPr lang="hr-HR" sz="2600" b="1" u="sng" dirty="0">
                <a:latin typeface="Bookman Old Style" pitchFamily="18" charset="0"/>
              </a:rPr>
              <a:t>0,8</a:t>
            </a:r>
          </a:p>
          <a:p>
            <a:pPr lvl="2" fontAlgn="base">
              <a:buClrTx/>
              <a:buFont typeface="Wingdings" panose="05000000000000000000" pitchFamily="2" charset="2"/>
              <a:buChar char="ü"/>
            </a:pPr>
            <a:r>
              <a:rPr lang="hr-HR" dirty="0">
                <a:latin typeface="Bookman Old Style" pitchFamily="18" charset="0"/>
              </a:rPr>
              <a:t>od 1941. do 1970. godine koeficijent = </a:t>
            </a:r>
            <a:r>
              <a:rPr lang="hr-HR" sz="2600" b="1" u="sng" dirty="0">
                <a:latin typeface="Bookman Old Style" pitchFamily="18" charset="0"/>
              </a:rPr>
              <a:t>0,9</a:t>
            </a:r>
          </a:p>
          <a:p>
            <a:pPr lvl="2" fontAlgn="base">
              <a:buClrTx/>
              <a:buFont typeface="Wingdings" panose="05000000000000000000" pitchFamily="2" charset="2"/>
              <a:buChar char="ü"/>
            </a:pPr>
            <a:r>
              <a:rPr lang="hr-HR" dirty="0">
                <a:latin typeface="Bookman Old Style" pitchFamily="18" charset="0"/>
              </a:rPr>
              <a:t>od 1971. do 1987. godine koeficijent = </a:t>
            </a:r>
            <a:r>
              <a:rPr lang="hr-HR" sz="2600" b="1" u="sng" dirty="0">
                <a:latin typeface="Bookman Old Style" pitchFamily="18" charset="0"/>
              </a:rPr>
              <a:t>1</a:t>
            </a:r>
          </a:p>
          <a:p>
            <a:pPr lvl="2" fontAlgn="base">
              <a:buClrTx/>
              <a:buFont typeface="Wingdings" panose="05000000000000000000" pitchFamily="2" charset="2"/>
              <a:buChar char="ü"/>
            </a:pPr>
            <a:r>
              <a:rPr lang="hr-HR" dirty="0">
                <a:latin typeface="Bookman Old Style" pitchFamily="18" charset="0"/>
              </a:rPr>
              <a:t>od 1988. do 2005. godine koeficijent = </a:t>
            </a:r>
            <a:r>
              <a:rPr lang="hr-HR" sz="2600" b="1" u="sng" dirty="0">
                <a:latin typeface="Bookman Old Style" pitchFamily="18" charset="0"/>
              </a:rPr>
              <a:t>1,1</a:t>
            </a:r>
          </a:p>
          <a:p>
            <a:pPr lvl="2" fontAlgn="base">
              <a:buClrTx/>
              <a:buFont typeface="Wingdings" panose="05000000000000000000" pitchFamily="2" charset="2"/>
              <a:buChar char="ü"/>
            </a:pPr>
            <a:r>
              <a:rPr lang="hr-HR" dirty="0">
                <a:latin typeface="Bookman Old Style" pitchFamily="18" charset="0"/>
              </a:rPr>
              <a:t>od 2006. godine i dalje koeficijent =</a:t>
            </a:r>
            <a:r>
              <a:rPr lang="hr-HR" sz="2600" b="1" u="sng" dirty="0">
                <a:latin typeface="Bookman Old Style" pitchFamily="18" charset="0"/>
              </a:rPr>
              <a:t>1,2</a:t>
            </a:r>
          </a:p>
          <a:p>
            <a:pPr lvl="2" fontAlgn="base">
              <a:buClrTx/>
              <a:buFont typeface="Wingdings" panose="05000000000000000000" pitchFamily="2" charset="2"/>
              <a:buChar char="ü"/>
            </a:pPr>
            <a:r>
              <a:rPr lang="hr-HR" dirty="0">
                <a:latin typeface="Bookman Old Style" pitchFamily="18" charset="0"/>
              </a:rPr>
              <a:t>za zemljišta koeficijent dobi je = </a:t>
            </a:r>
            <a:r>
              <a:rPr lang="hr-HR" sz="2600" b="1" u="sng" dirty="0">
                <a:latin typeface="Bookman Old Style" pitchFamily="18" charset="0"/>
              </a:rPr>
              <a:t>1</a:t>
            </a:r>
          </a:p>
          <a:p>
            <a:pPr lvl="1" fontAlgn="base">
              <a:buClrTx/>
              <a:buFont typeface="Wingdings" panose="05000000000000000000" pitchFamily="2" charset="2"/>
              <a:buChar char="Ø"/>
            </a:pPr>
            <a:r>
              <a:rPr lang="hr-HR" dirty="0">
                <a:latin typeface="Bookman Old Style" pitchFamily="18" charset="0"/>
              </a:rPr>
              <a:t>Iznimno ako je na nekretnini izvedena rekonstrukcija sukladno propisima o gradnji, koeficijent dobi utvrđuje se prema razdoblju rekonstrukcije</a:t>
            </a:r>
          </a:p>
        </p:txBody>
      </p:sp>
      <p:sp>
        <p:nvSpPr>
          <p:cNvPr id="2" name="Title 1"/>
          <p:cNvSpPr>
            <a:spLocks noGrp="1"/>
          </p:cNvSpPr>
          <p:nvPr>
            <p:ph type="title"/>
          </p:nvPr>
        </p:nvSpPr>
        <p:spPr>
          <a:xfrm>
            <a:off x="457200" y="116632"/>
            <a:ext cx="8229600" cy="504056"/>
          </a:xfrm>
        </p:spPr>
        <p:txBody>
          <a:bodyPr>
            <a:noAutofit/>
          </a:bodyPr>
          <a:lstStyle/>
          <a:p>
            <a:r>
              <a:rPr lang="hr-HR" sz="2800" dirty="0">
                <a:latin typeface="Bookman Old Style" pitchFamily="18" charset="0"/>
              </a:rPr>
              <a:t/>
            </a:r>
            <a:br>
              <a:rPr lang="hr-HR" sz="2800" dirty="0">
                <a:latin typeface="Bookman Old Style" pitchFamily="18" charset="0"/>
              </a:rPr>
            </a:br>
            <a:r>
              <a:rPr lang="hr-HR" sz="2800" dirty="0">
                <a:latin typeface="Bookman Old Style" pitchFamily="18" charset="0"/>
              </a:rPr>
              <a:t/>
            </a:r>
            <a:br>
              <a:rPr lang="hr-HR" sz="2800" dirty="0">
                <a:latin typeface="Bookman Old Style" pitchFamily="18" charset="0"/>
              </a:rPr>
            </a:br>
            <a:r>
              <a:rPr lang="hr-HR" sz="2800" dirty="0" smtClean="0">
                <a:latin typeface="Bookman Old Style" pitchFamily="18" charset="0"/>
              </a:rPr>
              <a:t>Porez na nekretnine</a:t>
            </a:r>
            <a:r>
              <a:rPr lang="hr-HR" sz="2800" dirty="0">
                <a:latin typeface="Bookman Old Style" pitchFamily="18" charset="0"/>
              </a:rPr>
              <a:t/>
            </a:r>
            <a:br>
              <a:rPr lang="hr-HR" sz="2800" dirty="0">
                <a:latin typeface="Bookman Old Style" pitchFamily="18" charset="0"/>
              </a:rPr>
            </a:br>
            <a:r>
              <a:rPr lang="hr-HR" sz="2800" dirty="0">
                <a:latin typeface="Bookman Old Style" pitchFamily="18" charset="0"/>
              </a:rPr>
              <a:t/>
            </a:r>
            <a:br>
              <a:rPr lang="hr-HR" sz="2800" dirty="0">
                <a:latin typeface="Bookman Old Style" pitchFamily="18" charset="0"/>
              </a:rPr>
            </a:br>
            <a:endParaRPr lang="en-US" sz="2800" dirty="0">
              <a:latin typeface="Bookman Old Style" pitchFamily="18" charset="0"/>
            </a:endParaRPr>
          </a:p>
        </p:txBody>
      </p:sp>
    </p:spTree>
    <p:extLst>
      <p:ext uri="{BB962C8B-B14F-4D97-AF65-F5344CB8AC3E}">
        <p14:creationId xmlns:p14="http://schemas.microsoft.com/office/powerpoint/2010/main" xmlns="" val="21327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lnSpcReduction="10000"/>
          </a:bodyPr>
          <a:lstStyle/>
          <a:p>
            <a:pPr algn="just">
              <a:buNone/>
            </a:pPr>
            <a:r>
              <a:rPr lang="hr-HR" sz="2400" dirty="0" smtClean="0">
                <a:latin typeface="Bookman Old Style" pitchFamily="18" charset="0"/>
              </a:rPr>
              <a:t>	</a:t>
            </a:r>
            <a:r>
              <a:rPr lang="hr-HR" sz="2400" b="1" dirty="0" smtClean="0">
                <a:latin typeface="Bookman Old Style" pitchFamily="18" charset="0"/>
              </a:rPr>
              <a:t>Porez na nekretnine</a:t>
            </a:r>
            <a:r>
              <a:rPr lang="hr-HR" sz="2400" dirty="0" smtClean="0">
                <a:latin typeface="Bookman Old Style" pitchFamily="18" charset="0"/>
              </a:rPr>
              <a:t> :</a:t>
            </a:r>
          </a:p>
          <a:p>
            <a:pPr algn="just">
              <a:buNone/>
            </a:pPr>
            <a:endParaRPr lang="hr-HR" sz="2400" dirty="0" smtClean="0">
              <a:latin typeface="Bookman Old Style" pitchFamily="18" charset="0"/>
            </a:endParaRPr>
          </a:p>
          <a:p>
            <a:pPr algn="just"/>
            <a:r>
              <a:rPr lang="hr-HR" sz="2400" dirty="0" smtClean="0">
                <a:latin typeface="Bookman Old Style" pitchFamily="18" charset="0"/>
              </a:rPr>
              <a:t>Zakon o lokalnim porezima – Narodne novine broj 115/16; s primjenom od 1.1.2018.; 2017. godina – pripremne radnje za uvođenje poreza na nekretnine</a:t>
            </a:r>
          </a:p>
          <a:p>
            <a:pPr algn="just"/>
            <a:endParaRPr lang="hr-HR" sz="2400" dirty="0" smtClean="0">
              <a:latin typeface="Bookman Old Style" pitchFamily="18" charset="0"/>
            </a:endParaRPr>
          </a:p>
          <a:p>
            <a:pPr algn="just"/>
            <a:r>
              <a:rPr lang="hr-HR" sz="2400" dirty="0" smtClean="0">
                <a:latin typeface="Bookman Old Style" pitchFamily="18" charset="0"/>
              </a:rPr>
              <a:t>Pravilnik o utvrđivanju korektivnih koeficijenata i Evidenciji o nekretninama – Narodne novine 1/17, primjena od 3. siječnja 2017.</a:t>
            </a:r>
          </a:p>
          <a:p>
            <a:pPr algn="just"/>
            <a:endParaRPr lang="hr-HR" sz="2400" dirty="0" smtClean="0">
              <a:latin typeface="Bookman Old Style" pitchFamily="18" charset="0"/>
            </a:endParaRPr>
          </a:p>
          <a:p>
            <a:pPr algn="just"/>
            <a:r>
              <a:rPr lang="hr-HR" sz="2400" dirty="0" smtClean="0">
                <a:latin typeface="Bookman Old Style" pitchFamily="18" charset="0"/>
              </a:rPr>
              <a:t>Odluke jedinica lokalne samouprave  </a:t>
            </a:r>
          </a:p>
          <a:p>
            <a:pPr algn="just"/>
            <a:endParaRPr lang="hr-HR" sz="2400" dirty="0">
              <a:latin typeface="Bookman Old Style" pitchFamily="18" charset="0"/>
            </a:endParaRPr>
          </a:p>
        </p:txBody>
      </p:sp>
      <p:sp>
        <p:nvSpPr>
          <p:cNvPr id="3" name="Naslov 2"/>
          <p:cNvSpPr>
            <a:spLocks noGrp="1"/>
          </p:cNvSpPr>
          <p:nvPr>
            <p:ph type="title"/>
          </p:nvPr>
        </p:nvSpPr>
        <p:spPr/>
        <p:txBody>
          <a:bodyPr>
            <a:normAutofit/>
          </a:bodyPr>
          <a:lstStyle/>
          <a:p>
            <a:r>
              <a:rPr lang="hr-HR" sz="3200" dirty="0" smtClean="0">
                <a:latin typeface="Bookman Old Style" pitchFamily="18" charset="0"/>
              </a:rPr>
              <a:t>Porez na nekretnine</a:t>
            </a:r>
            <a:endParaRPr lang="hr-HR" sz="3200" dirty="0">
              <a:latin typeface="Bookman Old Style"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lnSpcReduction="10000"/>
          </a:bodyPr>
          <a:lstStyle/>
          <a:p>
            <a:pPr algn="just"/>
            <a:r>
              <a:rPr lang="hr-HR" sz="2200" b="1" dirty="0" smtClean="0">
                <a:latin typeface="Bookman Old Style" pitchFamily="18" charset="0"/>
              </a:rPr>
              <a:t>Članak 52. Zakona o lokalnim porezima</a:t>
            </a:r>
            <a:r>
              <a:rPr lang="hr-HR" sz="2200" dirty="0" smtClean="0">
                <a:latin typeface="Bookman Old Style" pitchFamily="18" charset="0"/>
              </a:rPr>
              <a:t>  - .. Na postupak utvrđivanje i naplate poreza iz ovoga Zakona te druga </a:t>
            </a:r>
            <a:r>
              <a:rPr lang="hr-HR" sz="2200" dirty="0" err="1" smtClean="0">
                <a:latin typeface="Bookman Old Style" pitchFamily="18" charset="0"/>
              </a:rPr>
              <a:t>postupovna</a:t>
            </a:r>
            <a:r>
              <a:rPr lang="hr-HR" sz="2200" dirty="0" smtClean="0">
                <a:latin typeface="Bookman Old Style" pitchFamily="18" charset="0"/>
              </a:rPr>
              <a:t> pitanja koja nisu uređena ovima Zakonom primjenjuje se zakon kojim je uređen porezni postupak = primjena Općeg poreznog Zakona </a:t>
            </a:r>
          </a:p>
          <a:p>
            <a:pPr algn="just">
              <a:buNone/>
            </a:pPr>
            <a:endParaRPr lang="hr-HR" sz="2200" dirty="0" smtClean="0">
              <a:latin typeface="Bookman Old Style" pitchFamily="18" charset="0"/>
            </a:endParaRPr>
          </a:p>
          <a:p>
            <a:pPr algn="just"/>
            <a:r>
              <a:rPr lang="hr-HR" sz="2200" b="1" dirty="0" smtClean="0">
                <a:latin typeface="Bookman Old Style" pitchFamily="18" charset="0"/>
              </a:rPr>
              <a:t>Opći porezni zakon (OPZ) </a:t>
            </a:r>
            <a:r>
              <a:rPr lang="hr-HR" sz="2200" dirty="0" smtClean="0">
                <a:latin typeface="Bookman Old Style" pitchFamily="18" charset="0"/>
              </a:rPr>
              <a:t>– Narodne novine broj: 115/16 s primjenom od 01.01.2017.</a:t>
            </a:r>
          </a:p>
          <a:p>
            <a:pPr algn="just">
              <a:buNone/>
            </a:pPr>
            <a:endParaRPr lang="hr-HR" sz="2200" dirty="0" smtClean="0">
              <a:latin typeface="Bookman Old Style" pitchFamily="18" charset="0"/>
            </a:endParaRPr>
          </a:p>
          <a:p>
            <a:pPr algn="just"/>
            <a:r>
              <a:rPr lang="hr-HR" sz="2200" dirty="0" smtClean="0">
                <a:latin typeface="Bookman Old Style" pitchFamily="18" charset="0"/>
              </a:rPr>
              <a:t>Članak 4. OPZ-a – </a:t>
            </a:r>
            <a:r>
              <a:rPr lang="hr-HR" sz="2200" b="1" dirty="0" smtClean="0">
                <a:latin typeface="Bookman Old Style" pitchFamily="18" charset="0"/>
              </a:rPr>
              <a:t>odnos OPZ prema Zakonu o općem upravnom postupku (ZUP) </a:t>
            </a:r>
            <a:r>
              <a:rPr lang="hr-HR" sz="2200" dirty="0" smtClean="0">
                <a:latin typeface="Bookman Old Style" pitchFamily="18" charset="0"/>
              </a:rPr>
              <a:t>- …ako ovim Zakonom nije drugačije uređeno na postupanje poreznih tijeka primjenjuje se Zakon o općem upravnom postupku</a:t>
            </a:r>
            <a:endParaRPr lang="hr-HR" sz="2200"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Primjena Općeg poreznog zakona</a:t>
            </a:r>
            <a:endParaRPr lang="hr-HR" sz="2800" dirty="0">
              <a:latin typeface="Bookman Old Style"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323528" y="1481328"/>
            <a:ext cx="8568952" cy="4972008"/>
          </a:xfrm>
        </p:spPr>
        <p:txBody>
          <a:bodyPr>
            <a:normAutofit/>
          </a:bodyPr>
          <a:lstStyle/>
          <a:p>
            <a:pPr algn="just"/>
            <a:r>
              <a:rPr lang="hr-HR" sz="2200" b="1" u="sng" dirty="0" smtClean="0">
                <a:latin typeface="Bookman Old Style" pitchFamily="18" charset="0"/>
              </a:rPr>
              <a:t>Porezni obveznik </a:t>
            </a:r>
          </a:p>
          <a:p>
            <a:pPr algn="just"/>
            <a:r>
              <a:rPr lang="hr-HR" sz="2200" dirty="0" smtClean="0">
                <a:latin typeface="Bookman Old Style" pitchFamily="18" charset="0"/>
              </a:rPr>
              <a:t>Članak 14. OPZ-a – </a:t>
            </a:r>
            <a:r>
              <a:rPr lang="hr-HR" sz="2200" b="1" dirty="0" smtClean="0">
                <a:latin typeface="Bookman Old Style" pitchFamily="18" charset="0"/>
              </a:rPr>
              <a:t>svaka osoba </a:t>
            </a:r>
            <a:r>
              <a:rPr lang="hr-HR" sz="2200" dirty="0" smtClean="0">
                <a:latin typeface="Bookman Old Style" pitchFamily="18" charset="0"/>
              </a:rPr>
              <a:t>koja je kao takva određena zakonom kojim se uređuje pojedina vrsta poreza  </a:t>
            </a:r>
          </a:p>
          <a:p>
            <a:pPr algn="just"/>
            <a:r>
              <a:rPr lang="hr-HR" sz="2200" b="1" u="sng" dirty="0" smtClean="0">
                <a:latin typeface="Bookman Old Style" pitchFamily="18" charset="0"/>
              </a:rPr>
              <a:t>Stranka u postupku</a:t>
            </a:r>
          </a:p>
          <a:p>
            <a:pPr algn="just"/>
            <a:r>
              <a:rPr lang="hr-HR" sz="2200" dirty="0" smtClean="0">
                <a:latin typeface="Bookman Old Style" pitchFamily="18" charset="0"/>
              </a:rPr>
              <a:t>Članak 31. ZUP-a – radnje u postupku mogu poduzimati </a:t>
            </a:r>
            <a:r>
              <a:rPr lang="hr-HR" sz="2200" b="1" dirty="0" smtClean="0">
                <a:latin typeface="Bookman Old Style" pitchFamily="18" charset="0"/>
              </a:rPr>
              <a:t>potpuno poslovno sposobne osobe</a:t>
            </a:r>
            <a:r>
              <a:rPr lang="hr-HR" sz="2200" dirty="0" smtClean="0">
                <a:latin typeface="Bookman Old Style" pitchFamily="18" charset="0"/>
              </a:rPr>
              <a:t>:</a:t>
            </a:r>
          </a:p>
          <a:p>
            <a:pPr algn="just">
              <a:buNone/>
            </a:pPr>
            <a:r>
              <a:rPr lang="hr-HR" sz="2200" dirty="0" smtClean="0">
                <a:latin typeface="Bookman Old Style" pitchFamily="18" charset="0"/>
              </a:rPr>
              <a:t>	1. fizička osoba – punoljetnost; potpuna poslovna sposobnost; maloljetne osobe i punoljetne osobe lišene poslovne sposobnosti nemaju poslovnu  sposobnost</a:t>
            </a:r>
          </a:p>
          <a:p>
            <a:pPr algn="just">
              <a:buNone/>
            </a:pPr>
            <a:r>
              <a:rPr lang="hr-HR" sz="2200" dirty="0" smtClean="0">
                <a:latin typeface="Bookman Old Style" pitchFamily="18" charset="0"/>
              </a:rPr>
              <a:t>	2. pravna osoba, državna tijela – nemaju poslovnu sposobnost</a:t>
            </a:r>
          </a:p>
          <a:p>
            <a:pPr algn="just">
              <a:buFont typeface="Wingdings" pitchFamily="2" charset="2"/>
              <a:buChar char="Ø"/>
            </a:pPr>
            <a:r>
              <a:rPr lang="hr-HR" sz="2200" b="1" dirty="0" smtClean="0">
                <a:latin typeface="Bookman Old Style" pitchFamily="18" charset="0"/>
              </a:rPr>
              <a:t>Radnje u poreznom postupku samostalno obavljaju samo fizičke osobe koje su potpuno poslovno sposobne</a:t>
            </a:r>
            <a:endParaRPr lang="hr-HR" sz="2200" b="1"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Primjena OPZ i ZUP-a</a:t>
            </a:r>
            <a:endParaRPr lang="hr-HR" sz="2800" dirty="0">
              <a:latin typeface="Bookman Old Style"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57200" y="1481328"/>
            <a:ext cx="8229600" cy="4755984"/>
          </a:xfrm>
        </p:spPr>
        <p:txBody>
          <a:bodyPr>
            <a:normAutofit fontScale="92500" lnSpcReduction="20000"/>
          </a:bodyPr>
          <a:lstStyle/>
          <a:p>
            <a:pPr algn="just">
              <a:buFont typeface="Wingdings" pitchFamily="2" charset="2"/>
              <a:buChar char="Ø"/>
            </a:pPr>
            <a:r>
              <a:rPr lang="hr-HR" sz="2200" dirty="0" smtClean="0">
                <a:latin typeface="Bookman Old Style" pitchFamily="18" charset="0"/>
              </a:rPr>
              <a:t>Za stranku bez </a:t>
            </a:r>
            <a:r>
              <a:rPr lang="hr-HR" sz="2200" dirty="0" err="1" smtClean="0">
                <a:latin typeface="Bookman Old Style" pitchFamily="18" charset="0"/>
              </a:rPr>
              <a:t>postupovne</a:t>
            </a:r>
            <a:r>
              <a:rPr lang="hr-HR" sz="2200" dirty="0" smtClean="0">
                <a:latin typeface="Bookman Old Style" pitchFamily="18" charset="0"/>
              </a:rPr>
              <a:t> (ili procesne) sposobnosti radnje u postupku poduzima </a:t>
            </a:r>
            <a:r>
              <a:rPr lang="hr-HR" sz="2200" b="1" u="sng" dirty="0" smtClean="0">
                <a:latin typeface="Bookman Old Style" pitchFamily="18" charset="0"/>
              </a:rPr>
              <a:t>zakonski zastupnik</a:t>
            </a:r>
            <a:r>
              <a:rPr lang="hr-HR" sz="2200" dirty="0" smtClean="0">
                <a:latin typeface="Bookman Old Style" pitchFamily="18" charset="0"/>
              </a:rPr>
              <a:t> određen na temelju zakona</a:t>
            </a:r>
          </a:p>
          <a:p>
            <a:pPr algn="just">
              <a:buFont typeface="Wingdings" pitchFamily="2" charset="2"/>
              <a:buChar char="Ø"/>
            </a:pPr>
            <a:endParaRPr lang="hr-HR" sz="2200" dirty="0" smtClean="0">
              <a:latin typeface="Bookman Old Style" pitchFamily="18" charset="0"/>
            </a:endParaRPr>
          </a:p>
          <a:p>
            <a:pPr algn="just">
              <a:buFont typeface="Wingdings" pitchFamily="2" charset="2"/>
              <a:buChar char="Ø"/>
            </a:pPr>
            <a:r>
              <a:rPr lang="hr-HR" sz="2200" b="1" dirty="0" smtClean="0">
                <a:latin typeface="Bookman Old Style" pitchFamily="18" charset="0"/>
              </a:rPr>
              <a:t>maloljetno dijete porezni obveznik </a:t>
            </a:r>
            <a:r>
              <a:rPr lang="hr-HR" sz="2200" dirty="0" smtClean="0">
                <a:latin typeface="Bookman Old Style" pitchFamily="18" charset="0"/>
              </a:rPr>
              <a:t>– zastupa roditelj po sili zakona;</a:t>
            </a:r>
          </a:p>
          <a:p>
            <a:pPr algn="just">
              <a:buFont typeface="Wingdings" pitchFamily="2" charset="2"/>
              <a:buChar char="Ø"/>
            </a:pPr>
            <a:r>
              <a:rPr lang="hr-HR" sz="2200" b="1" dirty="0" smtClean="0">
                <a:latin typeface="Bookman Old Style" pitchFamily="18" charset="0"/>
              </a:rPr>
              <a:t>maloljetno dijete bez roditeljske skrbi  </a:t>
            </a:r>
            <a:r>
              <a:rPr lang="hr-HR" sz="2200" dirty="0" smtClean="0">
                <a:latin typeface="Bookman Old Style" pitchFamily="18" charset="0"/>
              </a:rPr>
              <a:t>- zastupa skrbnik kojeg postavlja nadležno tijelo socijalne skrbi</a:t>
            </a:r>
          </a:p>
          <a:p>
            <a:pPr algn="just">
              <a:buFont typeface="Wingdings" pitchFamily="2" charset="2"/>
              <a:buChar char="Ø"/>
            </a:pPr>
            <a:r>
              <a:rPr lang="hr-HR" sz="2200" b="1" dirty="0" smtClean="0">
                <a:latin typeface="Bookman Old Style" pitchFamily="18" charset="0"/>
              </a:rPr>
              <a:t>punoljetne osobe koje su lišene poslovne sposobnosti  </a:t>
            </a:r>
            <a:r>
              <a:rPr lang="hr-HR" sz="2200" dirty="0" smtClean="0">
                <a:latin typeface="Bookman Old Style" pitchFamily="18" charset="0"/>
              </a:rPr>
              <a:t>- zastupa skrbnik</a:t>
            </a:r>
          </a:p>
          <a:p>
            <a:pPr algn="just">
              <a:buFont typeface="Wingdings" pitchFamily="2" charset="2"/>
              <a:buChar char="Ø"/>
            </a:pPr>
            <a:endParaRPr lang="hr-HR" sz="2200" dirty="0" smtClean="0">
              <a:latin typeface="Bookman Old Style" pitchFamily="18" charset="0"/>
            </a:endParaRPr>
          </a:p>
          <a:p>
            <a:pPr algn="just">
              <a:buFont typeface="Wingdings" pitchFamily="2" charset="2"/>
              <a:buChar char="Ø"/>
            </a:pPr>
            <a:r>
              <a:rPr lang="hr-HR" sz="2200" dirty="0" smtClean="0">
                <a:latin typeface="Bookman Old Style" pitchFamily="18" charset="0"/>
              </a:rPr>
              <a:t>za zastupanje u postupcima – nužna ovlast ili iz zakona ili akta nadležnog tijela</a:t>
            </a:r>
          </a:p>
          <a:p>
            <a:pPr algn="just">
              <a:buFont typeface="Wingdings" pitchFamily="2" charset="2"/>
              <a:buChar char="Ø"/>
            </a:pPr>
            <a:r>
              <a:rPr lang="hr-HR" sz="2200" dirty="0" smtClean="0">
                <a:latin typeface="Bookman Old Style" pitchFamily="18" charset="0"/>
              </a:rPr>
              <a:t>postupanje u poreznim postupcima: u rješenju porezni obveznik naveden, dostava pismena te radnje u postupku prema zakonskim zastupnicima</a:t>
            </a:r>
          </a:p>
          <a:p>
            <a:pPr algn="just">
              <a:buFont typeface="Wingdings" pitchFamily="2" charset="2"/>
              <a:buChar char="Ø"/>
            </a:pPr>
            <a:endParaRPr lang="hr-HR" sz="2200" dirty="0" smtClean="0">
              <a:latin typeface="Bookman Old Style" pitchFamily="18" charset="0"/>
            </a:endParaRPr>
          </a:p>
          <a:p>
            <a:pPr algn="just">
              <a:buFont typeface="Wingdings" pitchFamily="2" charset="2"/>
              <a:buChar char="Ø"/>
            </a:pPr>
            <a:endParaRPr lang="hr-HR" sz="2200"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Supsidijarna primjena ZUP-a</a:t>
            </a:r>
            <a:br>
              <a:rPr lang="hr-HR" sz="2800" dirty="0" smtClean="0">
                <a:latin typeface="Bookman Old Style" pitchFamily="18" charset="0"/>
              </a:rPr>
            </a:br>
            <a:r>
              <a:rPr lang="hr-HR" sz="2800" dirty="0" smtClean="0">
                <a:latin typeface="Bookman Old Style" pitchFamily="18" charset="0"/>
              </a:rPr>
              <a:t>članak 33. – zakonski zastupnik</a:t>
            </a:r>
            <a:endParaRPr lang="hr-HR" sz="2800" dirty="0">
              <a:latin typeface="Bookman Old Style"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a:bodyPr>
          <a:lstStyle/>
          <a:p>
            <a:pPr algn="just"/>
            <a:r>
              <a:rPr lang="hr-HR" sz="2200" dirty="0" smtClean="0">
                <a:latin typeface="Bookman Old Style" pitchFamily="18" charset="0"/>
              </a:rPr>
              <a:t>U postupku utvrđivanja poreza na nekretnine za određenu nekretninu utvrđen je porezni obveznik. Iz podataka OIB sustava vidljivo je da je porezni obveznik maloljetno dijete. Kako donijeti rješenje?</a:t>
            </a:r>
          </a:p>
          <a:p>
            <a:pPr algn="just"/>
            <a:endParaRPr lang="hr-HR" sz="2200" dirty="0" smtClean="0">
              <a:latin typeface="Bookman Old Style" pitchFamily="18" charset="0"/>
            </a:endParaRPr>
          </a:p>
          <a:p>
            <a:pPr algn="just"/>
            <a:r>
              <a:rPr lang="hr-HR" sz="2200" dirty="0" smtClean="0">
                <a:latin typeface="Bookman Old Style" pitchFamily="18" charset="0"/>
              </a:rPr>
              <a:t>Porezni obveznik određen je Zakonom o lokalnim porezima. Porezni obveznik je i maloljetno dijete. Iz podataka OIB sustava utvrdit će se tko su roditelji. Porezno rješenje će se uručiti roditeljima kao zakonskim zastupnicima. Roditelji pouzimaju radnje u postupku.</a:t>
            </a:r>
            <a:endParaRPr lang="hr-HR" sz="2200"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Primjer:</a:t>
            </a:r>
            <a:endParaRPr lang="hr-HR" sz="2800" dirty="0">
              <a:latin typeface="Bookman Old Style"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fontScale="92500" lnSpcReduction="10000"/>
          </a:bodyPr>
          <a:lstStyle/>
          <a:p>
            <a:pPr algn="just"/>
            <a:r>
              <a:rPr lang="hr-HR" sz="2200" dirty="0" smtClean="0">
                <a:latin typeface="Bookman Old Style" pitchFamily="18" charset="0"/>
              </a:rPr>
              <a:t>porezni obveznik može odrediti </a:t>
            </a:r>
            <a:r>
              <a:rPr lang="hr-HR" sz="2200" b="1" dirty="0" smtClean="0">
                <a:latin typeface="Bookman Old Style" pitchFamily="18" charset="0"/>
              </a:rPr>
              <a:t>opunomoćenik</a:t>
            </a:r>
            <a:r>
              <a:rPr lang="hr-HR" sz="2200" dirty="0" smtClean="0">
                <a:latin typeface="Bookman Old Style" pitchFamily="18" charset="0"/>
              </a:rPr>
              <a:t>a koji će ga zastupati pred poreznim tijelom</a:t>
            </a:r>
          </a:p>
          <a:p>
            <a:pPr algn="just">
              <a:buNone/>
            </a:pPr>
            <a:endParaRPr lang="hr-HR" sz="2200" dirty="0" smtClean="0">
              <a:latin typeface="Bookman Old Style" pitchFamily="18" charset="0"/>
            </a:endParaRPr>
          </a:p>
          <a:p>
            <a:pPr algn="just"/>
            <a:r>
              <a:rPr lang="hr-HR" sz="2200" dirty="0" smtClean="0">
                <a:latin typeface="Bookman Old Style" pitchFamily="18" charset="0"/>
              </a:rPr>
              <a:t>za opunomoćenika se može odrediti: odvjetnik, odvjetnički ured ili druga pravna osoba koja na temelju zakona može zastupati stranku odnosno </a:t>
            </a:r>
            <a:r>
              <a:rPr lang="hr-HR" sz="2200" b="1" dirty="0" smtClean="0">
                <a:latin typeface="Bookman Old Style" pitchFamily="18" charset="0"/>
              </a:rPr>
              <a:t>svaka druga potpuno poslovno sposobna osoba </a:t>
            </a:r>
            <a:r>
              <a:rPr lang="hr-HR" sz="2200" dirty="0" smtClean="0">
                <a:latin typeface="Bookman Old Style" pitchFamily="18" charset="0"/>
              </a:rPr>
              <a:t>osim one koja se bavi nadripisarstvom</a:t>
            </a:r>
          </a:p>
          <a:p>
            <a:pPr algn="just"/>
            <a:r>
              <a:rPr lang="hr-HR" sz="2200" dirty="0" smtClean="0">
                <a:latin typeface="Bookman Old Style" pitchFamily="18" charset="0"/>
              </a:rPr>
              <a:t>radnje koje poduzima opunomoćenik, </a:t>
            </a:r>
            <a:r>
              <a:rPr lang="hr-HR" sz="2200" b="1" dirty="0" smtClean="0">
                <a:latin typeface="Bookman Old Style" pitchFamily="18" charset="0"/>
              </a:rPr>
              <a:t>u granicama dane punomoći,</a:t>
            </a:r>
            <a:r>
              <a:rPr lang="hr-HR" sz="2200" dirty="0" smtClean="0">
                <a:latin typeface="Bookman Old Style" pitchFamily="18" charset="0"/>
              </a:rPr>
              <a:t> imaju pravni učinak kao da ih je dao i porezni obveznik</a:t>
            </a:r>
          </a:p>
          <a:p>
            <a:pPr algn="just"/>
            <a:endParaRPr lang="hr-HR" sz="2200" dirty="0" smtClean="0">
              <a:latin typeface="Bookman Old Style" pitchFamily="18" charset="0"/>
            </a:endParaRPr>
          </a:p>
          <a:p>
            <a:pPr algn="just"/>
            <a:r>
              <a:rPr lang="hr-HR" sz="2200" dirty="0" smtClean="0">
                <a:latin typeface="Bookman Old Style" pitchFamily="18" charset="0"/>
              </a:rPr>
              <a:t>u postupcima: ne zahtijeva se ovjera punomoći pred javnim bilježnikom, komunikacija poreznog tijela prema opunomoćeniku u okviru dane punomoći </a:t>
            </a:r>
          </a:p>
          <a:p>
            <a:pPr algn="just"/>
            <a:endParaRPr lang="hr-HR" sz="2200"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Supsidijarna primjena ZUP-a</a:t>
            </a:r>
            <a:br>
              <a:rPr lang="hr-HR" sz="2800" dirty="0" smtClean="0">
                <a:latin typeface="Bookman Old Style" pitchFamily="18" charset="0"/>
              </a:rPr>
            </a:br>
            <a:r>
              <a:rPr lang="hr-HR" sz="2800" dirty="0" smtClean="0">
                <a:latin typeface="Bookman Old Style" pitchFamily="18" charset="0"/>
              </a:rPr>
              <a:t>članak 36. – opunomoćenik</a:t>
            </a:r>
            <a:endParaRPr lang="hr-HR"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a:bodyPr>
          <a:lstStyle/>
          <a:p>
            <a:pPr algn="just"/>
            <a:r>
              <a:rPr lang="hr-HR" sz="2200" dirty="0" smtClean="0">
                <a:latin typeface="Bookman Old Style" pitchFamily="18" charset="0"/>
              </a:rPr>
              <a:t>Poreznom obvezniku upućen je poziv za dostavom podataka. Umjesto poreznog obveznika po pozivu dolazi supruga koja traži podatke o suprugu iz Evidencije o nekretninama. Postavlja se pitanje može li supruga ispuniti obveze? </a:t>
            </a:r>
          </a:p>
          <a:p>
            <a:pPr algn="just"/>
            <a:endParaRPr lang="hr-HR" sz="2200" dirty="0" smtClean="0">
              <a:latin typeface="Bookman Old Style" pitchFamily="18" charset="0"/>
            </a:endParaRPr>
          </a:p>
          <a:p>
            <a:pPr algn="just"/>
            <a:r>
              <a:rPr lang="hr-HR" sz="2200" dirty="0" smtClean="0">
                <a:latin typeface="Bookman Old Style" pitchFamily="18" charset="0"/>
              </a:rPr>
              <a:t>Supruga može ispuniti obveze jedino ako se smatra opunomoćenikom poreznog obveznika.</a:t>
            </a:r>
            <a:endParaRPr lang="hr-HR" sz="2200"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Primjer:</a:t>
            </a:r>
            <a:endParaRPr lang="hr-HR" sz="2800" dirty="0">
              <a:latin typeface="Bookman Old Style"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a:bodyPr>
          <a:lstStyle/>
          <a:p>
            <a:pPr algn="just"/>
            <a:endParaRPr lang="hr-HR" sz="2200" dirty="0" smtClean="0">
              <a:latin typeface="Bookman Old Style" pitchFamily="18" charset="0"/>
            </a:endParaRPr>
          </a:p>
          <a:p>
            <a:pPr algn="just"/>
            <a:r>
              <a:rPr lang="hr-HR" sz="2200" dirty="0" smtClean="0">
                <a:latin typeface="Bookman Old Style" pitchFamily="18" charset="0"/>
              </a:rPr>
              <a:t>Kada je porezni obveznik ovlastio određenu osobu za primitak pismena – opunomoćenik za primanje pismena o tome je dužan obavijestiti porezno tijelo</a:t>
            </a:r>
          </a:p>
          <a:p>
            <a:pPr algn="just">
              <a:buNone/>
            </a:pPr>
            <a:endParaRPr lang="hr-HR" sz="2200" dirty="0" smtClean="0">
              <a:latin typeface="Bookman Old Style" pitchFamily="18" charset="0"/>
            </a:endParaRPr>
          </a:p>
          <a:p>
            <a:pPr algn="just"/>
            <a:r>
              <a:rPr lang="hr-HR" sz="2200" dirty="0" smtClean="0">
                <a:latin typeface="Bookman Old Style" pitchFamily="18" charset="0"/>
              </a:rPr>
              <a:t>Ako se porezni obveznik nalazi u inozemstvu obvezan je imenovati opunomoćenika za primanje pismena u RH</a:t>
            </a:r>
          </a:p>
          <a:p>
            <a:pPr algn="just"/>
            <a:endParaRPr lang="hr-HR" sz="2200" dirty="0" smtClean="0">
              <a:latin typeface="Bookman Old Style" pitchFamily="18" charset="0"/>
            </a:endParaRPr>
          </a:p>
          <a:p>
            <a:pPr algn="just"/>
            <a:r>
              <a:rPr lang="hr-HR" sz="2200" b="1" dirty="0" smtClean="0">
                <a:latin typeface="Bookman Old Style" pitchFamily="18" charset="0"/>
              </a:rPr>
              <a:t>Bitno – ovlast je dana samo za primanje pismena; opunomoćenik za primanje pismena ne može poduzimati druge radnje u postupku</a:t>
            </a:r>
            <a:endParaRPr lang="hr-HR" sz="2200" b="1" dirty="0">
              <a:latin typeface="Bookman Old Style" pitchFamily="18" charset="0"/>
            </a:endParaRPr>
          </a:p>
        </p:txBody>
      </p:sp>
      <p:sp>
        <p:nvSpPr>
          <p:cNvPr id="3" name="Naslov 2"/>
          <p:cNvSpPr>
            <a:spLocks noGrp="1"/>
          </p:cNvSpPr>
          <p:nvPr>
            <p:ph type="title"/>
          </p:nvPr>
        </p:nvSpPr>
        <p:spPr>
          <a:xfrm>
            <a:off x="457200" y="274638"/>
            <a:ext cx="8507288" cy="1143000"/>
          </a:xfrm>
        </p:spPr>
        <p:txBody>
          <a:bodyPr>
            <a:normAutofit fontScale="90000"/>
          </a:bodyPr>
          <a:lstStyle/>
          <a:p>
            <a:r>
              <a:rPr lang="hr-HR" sz="2800" dirty="0" smtClean="0">
                <a:latin typeface="Bookman Old Style" pitchFamily="18" charset="0"/>
              </a:rPr>
              <a:t>Supsidijarna primjena ZUP-a</a:t>
            </a:r>
            <a:br>
              <a:rPr lang="hr-HR" sz="2800" dirty="0" smtClean="0">
                <a:latin typeface="Bookman Old Style" pitchFamily="18" charset="0"/>
              </a:rPr>
            </a:br>
            <a:r>
              <a:rPr lang="hr-HR" sz="2800" dirty="0" smtClean="0">
                <a:latin typeface="Bookman Old Style" pitchFamily="18" charset="0"/>
              </a:rPr>
              <a:t>članak 36. – opunomoćenik za primanje pismena</a:t>
            </a:r>
            <a:endParaRPr lang="hr-HR"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a:bodyPr>
          <a:lstStyle/>
          <a:p>
            <a:pPr algn="just"/>
            <a:r>
              <a:rPr lang="hr-HR" sz="2200" dirty="0" smtClean="0">
                <a:latin typeface="Bookman Old Style" pitchFamily="18" charset="0"/>
              </a:rPr>
              <a:t>Ako u tijeku postupka stranka umre ili pravna osoba prestane postojati, postupak se može obustaviti ili nastaviti ovisno o naravi upravne stvari koja je predmet postupka</a:t>
            </a:r>
          </a:p>
          <a:p>
            <a:pPr algn="just"/>
            <a:endParaRPr lang="hr-HR" sz="2200" dirty="0" smtClean="0">
              <a:latin typeface="Bookman Old Style" pitchFamily="18" charset="0"/>
            </a:endParaRPr>
          </a:p>
          <a:p>
            <a:pPr algn="just"/>
            <a:r>
              <a:rPr lang="hr-HR" sz="2200" dirty="0" smtClean="0">
                <a:latin typeface="Bookman Old Style" pitchFamily="18" charset="0"/>
              </a:rPr>
              <a:t>Postupak utvrđivanja poreza (porez na nekretnine) je postupak u javnom interesu = postupak se nastavlja</a:t>
            </a:r>
          </a:p>
          <a:p>
            <a:pPr algn="just"/>
            <a:endParaRPr lang="hr-HR" sz="2200" dirty="0" smtClean="0">
              <a:latin typeface="Bookman Old Style" pitchFamily="18" charset="0"/>
            </a:endParaRPr>
          </a:p>
        </p:txBody>
      </p:sp>
      <p:sp>
        <p:nvSpPr>
          <p:cNvPr id="3" name="Naslov 2"/>
          <p:cNvSpPr>
            <a:spLocks noGrp="1"/>
          </p:cNvSpPr>
          <p:nvPr>
            <p:ph type="title"/>
          </p:nvPr>
        </p:nvSpPr>
        <p:spPr/>
        <p:txBody>
          <a:bodyPr>
            <a:noAutofit/>
          </a:bodyPr>
          <a:lstStyle/>
          <a:p>
            <a:r>
              <a:rPr lang="hr-HR" sz="2800" dirty="0" smtClean="0">
                <a:latin typeface="Bookman Old Style" pitchFamily="18" charset="0"/>
              </a:rPr>
              <a:t>Supsidijarna primjena ZUP-a</a:t>
            </a:r>
            <a:br>
              <a:rPr lang="hr-HR" sz="2800" dirty="0" smtClean="0">
                <a:latin typeface="Bookman Old Style" pitchFamily="18" charset="0"/>
              </a:rPr>
            </a:br>
            <a:r>
              <a:rPr lang="hr-HR" sz="2800" dirty="0" smtClean="0">
                <a:latin typeface="Bookman Old Style" pitchFamily="18" charset="0"/>
              </a:rPr>
              <a:t>članak 39. – smrt stranke</a:t>
            </a:r>
            <a:endParaRPr lang="hr-HR"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lnSpcReduction="10000"/>
          </a:bodyPr>
          <a:lstStyle/>
          <a:p>
            <a:pPr algn="just"/>
            <a:r>
              <a:rPr lang="hr-HR" sz="2200" dirty="0" smtClean="0">
                <a:latin typeface="Bookman Old Style" pitchFamily="18" charset="0"/>
              </a:rPr>
              <a:t>U trenutku donošenja rješenja iz sustava OIB vidljivo je da je OIB poreznog obveznika neaktivan, a kao razlog neaktivnosti upisan je datum smrti. Postavlja se pitanje kako nastaviti postupak?</a:t>
            </a:r>
          </a:p>
          <a:p>
            <a:pPr algn="just"/>
            <a:endParaRPr lang="hr-HR" sz="2200" dirty="0" smtClean="0">
              <a:latin typeface="Bookman Old Style" pitchFamily="18" charset="0"/>
            </a:endParaRPr>
          </a:p>
          <a:p>
            <a:pPr algn="just"/>
            <a:r>
              <a:rPr lang="hr-HR" sz="2200" dirty="0" smtClean="0">
                <a:latin typeface="Bookman Old Style" pitchFamily="18" charset="0"/>
              </a:rPr>
              <a:t>Radi se o postupku utvrđivanja poreza, što je postupak u javnom interesu pa se postupak nastavlja. Kroz podatke iz Evidencije prometa nekretnina koje dostavlja Porezna uprava moguće je provjeriti je li prijavljeno pravomoćno rješenje o nasljeđivanju. Ako postoji nasljednici se proglašavaju poreznim obveznicima. Ako nema a nije poznat ni korisnik smatra se da je vlasnik nepoznat.</a:t>
            </a:r>
            <a:endParaRPr lang="hr-HR" sz="2200"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Primjer:</a:t>
            </a:r>
            <a:endParaRPr lang="hr-HR" sz="2800" dirty="0">
              <a:latin typeface="Bookman Old Style"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179512" y="1124744"/>
            <a:ext cx="8507288" cy="5472608"/>
          </a:xfrm>
        </p:spPr>
        <p:txBody>
          <a:bodyPr>
            <a:noAutofit/>
          </a:bodyPr>
          <a:lstStyle/>
          <a:p>
            <a:pPr algn="just"/>
            <a:r>
              <a:rPr lang="hr-HR" sz="2200" dirty="0" smtClean="0">
                <a:latin typeface="Bookman Old Style" pitchFamily="18" charset="0"/>
              </a:rPr>
              <a:t>po službenoj dužnosti postavlja porezno tijelo:</a:t>
            </a:r>
          </a:p>
          <a:p>
            <a:pPr algn="just"/>
            <a:r>
              <a:rPr lang="hr-HR" sz="2200" dirty="0" smtClean="0">
                <a:latin typeface="Bookman Old Style" pitchFamily="18" charset="0"/>
              </a:rPr>
              <a:t>1.	poreznom obvezniku nepoznatog sjedišta, prebivališta ili uobičajenog boravišta; porezni obveznik je poznat - ali se ne javlja poreznom tijelu, ne zaprima poštu te se ni na koji način ne može utvrditi gdje se nalazi; toj osobi se dodjeljuje zastupnik po službenoj dužnosti – radi dostave pismena - postaju izvršna i naplativa. Primjer: porezni obveznik je stranac, s kojim jedinica lokalne samouprave ne može stupiti u kontakt;</a:t>
            </a:r>
          </a:p>
          <a:p>
            <a:pPr algn="just"/>
            <a:r>
              <a:rPr lang="hr-HR" sz="2200" dirty="0" smtClean="0">
                <a:latin typeface="Bookman Old Style" pitchFamily="18" charset="0"/>
              </a:rPr>
              <a:t>2.	kada je porezni obveznik nekretnina - vlasnik nepoznat te se ne može utvrditi čak niti nesamostalni posjednik nekretnine. Ovo je situacija kada se ne može niti iz jedne evidencije utvrditi tko bi bio porezni obveznik, nekretninu nitko ne koristi</a:t>
            </a:r>
          </a:p>
          <a:p>
            <a:pPr algn="just"/>
            <a:endParaRPr lang="hr-HR" sz="2200" dirty="0">
              <a:latin typeface="Bookman Old Style" pitchFamily="18" charset="0"/>
            </a:endParaRPr>
          </a:p>
        </p:txBody>
      </p:sp>
      <p:sp>
        <p:nvSpPr>
          <p:cNvPr id="3" name="Naslov 2"/>
          <p:cNvSpPr>
            <a:spLocks noGrp="1"/>
          </p:cNvSpPr>
          <p:nvPr>
            <p:ph type="title"/>
          </p:nvPr>
        </p:nvSpPr>
        <p:spPr/>
        <p:txBody>
          <a:bodyPr>
            <a:normAutofit/>
          </a:bodyPr>
          <a:lstStyle/>
          <a:p>
            <a:r>
              <a:rPr lang="hr-HR" sz="2200" dirty="0" smtClean="0">
                <a:latin typeface="Bookman Old Style" pitchFamily="18" charset="0"/>
              </a:rPr>
              <a:t>OPZ – Članak 19. - zastupnik po službenoj dužnosti</a:t>
            </a:r>
            <a:endParaRPr lang="hr-HR" sz="2200" dirty="0">
              <a:latin typeface="Bookman Old Style"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251520" y="1124744"/>
            <a:ext cx="8435280" cy="5472608"/>
          </a:xfrm>
        </p:spPr>
        <p:txBody>
          <a:bodyPr>
            <a:normAutofit/>
          </a:bodyPr>
          <a:lstStyle/>
          <a:p>
            <a:pPr algn="just"/>
            <a:r>
              <a:rPr lang="hr-HR" sz="2000" dirty="0" smtClean="0">
                <a:latin typeface="Bookman Old Style" pitchFamily="18" charset="0"/>
              </a:rPr>
              <a:t>Predmet oporezivanja – </a:t>
            </a:r>
            <a:r>
              <a:rPr lang="hr-HR" sz="2000" b="1" dirty="0" smtClean="0">
                <a:latin typeface="Bookman Old Style" pitchFamily="18" charset="0"/>
              </a:rPr>
              <a:t>nekretnina</a:t>
            </a:r>
            <a:r>
              <a:rPr lang="hr-HR" sz="2000" dirty="0" smtClean="0">
                <a:latin typeface="Bookman Old Style" pitchFamily="18" charset="0"/>
              </a:rPr>
              <a:t> </a:t>
            </a:r>
            <a:r>
              <a:rPr lang="hr-HR" sz="2000" u="sng" dirty="0" smtClean="0">
                <a:latin typeface="Bookman Old Style" pitchFamily="18" charset="0"/>
              </a:rPr>
              <a:t>u smislu </a:t>
            </a:r>
            <a:r>
              <a:rPr lang="hr-HR" sz="2000" u="sng" dirty="0" err="1" smtClean="0">
                <a:latin typeface="Bookman Old Style" pitchFamily="18" charset="0"/>
              </a:rPr>
              <a:t>čl</a:t>
            </a:r>
            <a:r>
              <a:rPr lang="hr-HR" sz="2000" u="sng" dirty="0" smtClean="0">
                <a:latin typeface="Bookman Old Style" pitchFamily="18" charset="0"/>
              </a:rPr>
              <a:t>. 2. stavak 1. točka 13. Zakona o lokalnim porezima</a:t>
            </a:r>
            <a:r>
              <a:rPr lang="hr-HR" sz="2000" dirty="0" smtClean="0">
                <a:latin typeface="Bookman Old Style" pitchFamily="18" charset="0"/>
              </a:rPr>
              <a:t>:</a:t>
            </a:r>
          </a:p>
          <a:p>
            <a:pPr algn="just"/>
            <a:r>
              <a:rPr lang="hr-HR" sz="2000" b="1" dirty="0" smtClean="0">
                <a:latin typeface="Bookman Old Style" pitchFamily="18" charset="0"/>
              </a:rPr>
              <a:t>stambeni prostor </a:t>
            </a:r>
            <a:r>
              <a:rPr lang="hr-HR" sz="2000" dirty="0" smtClean="0">
                <a:latin typeface="Bookman Old Style" pitchFamily="18" charset="0"/>
              </a:rPr>
              <a:t>– </a:t>
            </a:r>
            <a:r>
              <a:rPr lang="hr-HR" sz="2000" i="1" dirty="0" smtClean="0">
                <a:solidFill>
                  <a:srgbClr val="00B0F0"/>
                </a:solidFill>
                <a:latin typeface="Bookman Old Style" pitchFamily="18" charset="0"/>
              </a:rPr>
              <a:t>za trajno i povremeno stanovanje</a:t>
            </a:r>
          </a:p>
          <a:p>
            <a:pPr algn="just"/>
            <a:r>
              <a:rPr lang="hr-HR" sz="2000" b="1" dirty="0" smtClean="0">
                <a:latin typeface="Bookman Old Style" pitchFamily="18" charset="0"/>
              </a:rPr>
              <a:t>poslovni prostor </a:t>
            </a:r>
            <a:r>
              <a:rPr lang="hr-HR" sz="2000" dirty="0" smtClean="0">
                <a:latin typeface="Bookman Old Style" pitchFamily="18" charset="0"/>
              </a:rPr>
              <a:t>– </a:t>
            </a:r>
            <a:r>
              <a:rPr lang="hr-HR" sz="2000" i="1" dirty="0" smtClean="0">
                <a:solidFill>
                  <a:srgbClr val="00B0F0"/>
                </a:solidFill>
                <a:latin typeface="Bookman Old Style" pitchFamily="18" charset="0"/>
              </a:rPr>
              <a:t>prema stvarnoj djelatnosti</a:t>
            </a:r>
          </a:p>
          <a:p>
            <a:pPr algn="just"/>
            <a:r>
              <a:rPr lang="hr-HR" sz="2000" b="1" dirty="0" smtClean="0">
                <a:latin typeface="Bookman Old Style" pitchFamily="18" charset="0"/>
              </a:rPr>
              <a:t>garažni prostor</a:t>
            </a:r>
          </a:p>
          <a:p>
            <a:pPr algn="just"/>
            <a:r>
              <a:rPr lang="hr-HR" sz="2000" b="1" dirty="0" smtClean="0">
                <a:latin typeface="Bookman Old Style" pitchFamily="18" charset="0"/>
              </a:rPr>
              <a:t>i drugi pomoćni prostori </a:t>
            </a:r>
            <a:r>
              <a:rPr lang="hr-HR" sz="2000" dirty="0" smtClean="0">
                <a:latin typeface="Bookman Old Style" pitchFamily="18" charset="0"/>
              </a:rPr>
              <a:t>– </a:t>
            </a:r>
            <a:r>
              <a:rPr lang="hr-HR" sz="2000" i="1" dirty="0" smtClean="0">
                <a:solidFill>
                  <a:srgbClr val="00B0F0"/>
                </a:solidFill>
                <a:latin typeface="Bookman Old Style" pitchFamily="18" charset="0"/>
              </a:rPr>
              <a:t>koji služe glavnom prostoru koji ima svoju svrhu (zajednički dijelovi/prostorije, ljetne kuhinje, zimski vrtovi…)</a:t>
            </a:r>
          </a:p>
          <a:p>
            <a:pPr algn="just"/>
            <a:r>
              <a:rPr lang="hr-HR" sz="2000" b="1" dirty="0" smtClean="0">
                <a:latin typeface="Bookman Old Style" pitchFamily="18" charset="0"/>
              </a:rPr>
              <a:t>te ostali prostori bez namjene </a:t>
            </a:r>
            <a:r>
              <a:rPr lang="hr-HR" sz="2000" dirty="0" smtClean="0">
                <a:latin typeface="Bookman Old Style" pitchFamily="18" charset="0"/>
              </a:rPr>
              <a:t>– </a:t>
            </a:r>
            <a:r>
              <a:rPr lang="hr-HR" sz="2000" i="1" dirty="0" smtClean="0">
                <a:solidFill>
                  <a:srgbClr val="00B0F0"/>
                </a:solidFill>
                <a:latin typeface="Bookman Old Style" pitchFamily="18" charset="0"/>
              </a:rPr>
              <a:t>izvedeni prostori ali bez namjene (zapušteni hoteli, izgrađeni objekti bez poslovanja)</a:t>
            </a:r>
          </a:p>
          <a:p>
            <a:pPr algn="just"/>
            <a:r>
              <a:rPr lang="hr-HR" sz="2000" b="1" dirty="0" smtClean="0">
                <a:latin typeface="Bookman Old Style" pitchFamily="18" charset="0"/>
              </a:rPr>
              <a:t>građevinsko zemljište </a:t>
            </a:r>
            <a:r>
              <a:rPr lang="hr-HR" sz="2000" dirty="0" smtClean="0">
                <a:latin typeface="Bookman Old Style" pitchFamily="18" charset="0"/>
              </a:rPr>
              <a:t>koje se koristi u svrhu obavljanja poslovne djelatnosti i </a:t>
            </a:r>
            <a:r>
              <a:rPr lang="hr-HR" sz="2000" b="1" dirty="0" smtClean="0">
                <a:latin typeface="Bookman Old Style" pitchFamily="18" charset="0"/>
              </a:rPr>
              <a:t>neizgrađeno građevinsko zemljište </a:t>
            </a:r>
            <a:r>
              <a:rPr lang="hr-HR" sz="2000" dirty="0" smtClean="0">
                <a:latin typeface="Bookman Old Style" pitchFamily="18" charset="0"/>
              </a:rPr>
              <a:t>ako se nalazi unutar građevinskog područja – </a:t>
            </a:r>
            <a:r>
              <a:rPr lang="hr-HR" sz="2000" i="1" dirty="0" smtClean="0">
                <a:solidFill>
                  <a:srgbClr val="00B0F0"/>
                </a:solidFill>
                <a:latin typeface="Bookman Old Style" pitchFamily="18" charset="0"/>
              </a:rPr>
              <a:t>izdani akti, ruševina i započeta gradnja</a:t>
            </a:r>
          </a:p>
          <a:p>
            <a:pPr algn="just">
              <a:buNone/>
            </a:pPr>
            <a:r>
              <a:rPr lang="hr-HR" sz="2000" dirty="0" smtClean="0">
                <a:latin typeface="Bookman Old Style" pitchFamily="18" charset="0"/>
              </a:rPr>
              <a:t>	</a:t>
            </a:r>
            <a:r>
              <a:rPr lang="hr-HR" sz="2000" i="1" u="sng" dirty="0" smtClean="0">
                <a:latin typeface="Bookman Old Style" pitchFamily="18" charset="0"/>
              </a:rPr>
              <a:t>za prostore bitno stvarno korištenje/namjena; za zemljišta  - obavljanje djelatnosti te  položaj unutar građevinskog područja</a:t>
            </a:r>
          </a:p>
          <a:p>
            <a:pPr algn="just"/>
            <a:endParaRPr lang="hr-HR" sz="2000" dirty="0">
              <a:latin typeface="Bookman Old Style" pitchFamily="18" charset="0"/>
            </a:endParaRPr>
          </a:p>
        </p:txBody>
      </p:sp>
      <p:sp>
        <p:nvSpPr>
          <p:cNvPr id="3" name="Naslov 2"/>
          <p:cNvSpPr>
            <a:spLocks noGrp="1"/>
          </p:cNvSpPr>
          <p:nvPr>
            <p:ph type="title"/>
          </p:nvPr>
        </p:nvSpPr>
        <p:spPr>
          <a:xfrm>
            <a:off x="457200" y="274638"/>
            <a:ext cx="8579296" cy="1143000"/>
          </a:xfrm>
        </p:spPr>
        <p:txBody>
          <a:bodyPr>
            <a:normAutofit/>
          </a:bodyPr>
          <a:lstStyle/>
          <a:p>
            <a:r>
              <a:rPr lang="hr-HR" sz="2800" dirty="0" smtClean="0">
                <a:latin typeface="Bookman Old Style" pitchFamily="18" charset="0"/>
              </a:rPr>
              <a:t>Porez na nekretnine – predmet oporezivanja</a:t>
            </a:r>
            <a:endParaRPr lang="hr-HR" sz="2800" dirty="0">
              <a:latin typeface="Bookman Old Style"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a:bodyPr>
          <a:lstStyle/>
          <a:p>
            <a:pPr algn="just"/>
            <a:r>
              <a:rPr lang="hr-HR" sz="2200" dirty="0" smtClean="0">
                <a:latin typeface="Bookman Old Style" pitchFamily="18" charset="0"/>
              </a:rPr>
              <a:t>Za zastupnika može se postaviti: porezni savjetnik, odvjetnik ili druga osoba koja ima stručna znanja</a:t>
            </a:r>
          </a:p>
          <a:p>
            <a:pPr algn="just"/>
            <a:r>
              <a:rPr lang="hr-HR" sz="2200" dirty="0" smtClean="0">
                <a:latin typeface="Bookman Old Style" pitchFamily="18" charset="0"/>
              </a:rPr>
              <a:t>Zastupnik ima pravo na nagradu i troškove zastupanja</a:t>
            </a:r>
          </a:p>
          <a:p>
            <a:pPr algn="just"/>
            <a:r>
              <a:rPr lang="hr-HR" sz="2200" dirty="0" smtClean="0">
                <a:latin typeface="Bookman Old Style" pitchFamily="18" charset="0"/>
              </a:rPr>
              <a:t>Porezno tijelo može troškove naplatiti od poreznog obveznika</a:t>
            </a:r>
          </a:p>
          <a:p>
            <a:pPr algn="just"/>
            <a:endParaRPr lang="hr-HR" sz="2200" dirty="0" smtClean="0">
              <a:latin typeface="Bookman Old Style" pitchFamily="18" charset="0"/>
            </a:endParaRPr>
          </a:p>
          <a:p>
            <a:pPr algn="just"/>
            <a:r>
              <a:rPr lang="hr-HR" sz="2200" dirty="0" smtClean="0">
                <a:latin typeface="Bookman Old Style" pitchFamily="18" charset="0"/>
              </a:rPr>
              <a:t>Pravilo: rješenje glasi na poreznog obveznika, radnje se poduzimaju prema zastupniku po službenoj dužnosti</a:t>
            </a:r>
            <a:endParaRPr lang="hr-HR" sz="2200"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OPZ – Članak 19. - zastupnik po službenoj dužnosti</a:t>
            </a:r>
            <a:endParaRPr lang="hr-HR"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a:bodyPr>
          <a:lstStyle/>
          <a:p>
            <a:pPr algn="just"/>
            <a:endParaRPr lang="hr-HR" sz="2200" dirty="0" smtClean="0">
              <a:latin typeface="Bookman Old Style" pitchFamily="18" charset="0"/>
            </a:endParaRPr>
          </a:p>
          <a:p>
            <a:pPr algn="just"/>
            <a:r>
              <a:rPr lang="hr-HR" sz="2200" dirty="0" smtClean="0">
                <a:latin typeface="Bookman Old Style" pitchFamily="18" charset="0"/>
              </a:rPr>
              <a:t>Nasljednici su dužni platiti obveze iz porezno dužničkog odnosa do visine naslijeđene imovine, osim obveza po osnovi izrečenih novčanih kazni</a:t>
            </a:r>
          </a:p>
          <a:p>
            <a:pPr algn="just"/>
            <a:r>
              <a:rPr lang="hr-HR" sz="2200" dirty="0" smtClean="0">
                <a:latin typeface="Bookman Old Style" pitchFamily="18" charset="0"/>
              </a:rPr>
              <a:t>Vrijednost </a:t>
            </a:r>
            <a:r>
              <a:rPr lang="hr-HR" sz="2200" dirty="0" err="1" smtClean="0">
                <a:latin typeface="Bookman Old Style" pitchFamily="18" charset="0"/>
              </a:rPr>
              <a:t>nasljeđene</a:t>
            </a:r>
            <a:r>
              <a:rPr lang="hr-HR" sz="2200" dirty="0" smtClean="0">
                <a:latin typeface="Bookman Old Style" pitchFamily="18" charset="0"/>
              </a:rPr>
              <a:t> imovine određuje porezno tijelo na osnovi tržišnih cijena</a:t>
            </a:r>
          </a:p>
          <a:p>
            <a:pPr algn="just"/>
            <a:endParaRPr lang="hr-HR" sz="2200" dirty="0" smtClean="0">
              <a:latin typeface="Bookman Old Style" pitchFamily="18" charset="0"/>
            </a:endParaRPr>
          </a:p>
          <a:p>
            <a:pPr algn="just"/>
            <a:r>
              <a:rPr lang="hr-HR" sz="2200" dirty="0" smtClean="0">
                <a:latin typeface="Bookman Old Style" pitchFamily="18" charset="0"/>
              </a:rPr>
              <a:t>Primjer: Nakon smrti poreznog obveznik ostao je dug poreza na nekretnine. Postavlja se pitanje može li se otpisati navedeni iznos duga? </a:t>
            </a:r>
            <a:endParaRPr lang="vi-VN" sz="2200" dirty="0" smtClean="0"/>
          </a:p>
          <a:p>
            <a:pPr algn="just"/>
            <a:endParaRPr lang="vi-VN" sz="2200" dirty="0" smtClean="0"/>
          </a:p>
          <a:p>
            <a:pPr algn="just"/>
            <a:r>
              <a:rPr lang="vi-VN" sz="2200" dirty="0" smtClean="0"/>
              <a:t> </a:t>
            </a:r>
          </a:p>
          <a:p>
            <a:pPr algn="just"/>
            <a:endParaRPr lang="hr-HR" sz="2200" dirty="0">
              <a:latin typeface="Bookman Old Style" pitchFamily="18" charset="0"/>
            </a:endParaRPr>
          </a:p>
        </p:txBody>
      </p:sp>
      <p:sp>
        <p:nvSpPr>
          <p:cNvPr id="3" name="Naslov 2"/>
          <p:cNvSpPr>
            <a:spLocks noGrp="1"/>
          </p:cNvSpPr>
          <p:nvPr>
            <p:ph type="title"/>
          </p:nvPr>
        </p:nvSpPr>
        <p:spPr>
          <a:xfrm>
            <a:off x="457200" y="274638"/>
            <a:ext cx="8435280" cy="1143000"/>
          </a:xfrm>
        </p:spPr>
        <p:txBody>
          <a:bodyPr>
            <a:normAutofit/>
          </a:bodyPr>
          <a:lstStyle/>
          <a:p>
            <a:r>
              <a:rPr lang="hr-HR" sz="2800" dirty="0" smtClean="0">
                <a:latin typeface="Bookman Old Style" pitchFamily="18" charset="0"/>
              </a:rPr>
              <a:t>OPZ – Članak 24. – Položaj pravnih </a:t>
            </a:r>
            <a:r>
              <a:rPr lang="hr-HR" sz="2800" dirty="0" err="1" smtClean="0">
                <a:latin typeface="Bookman Old Style" pitchFamily="18" charset="0"/>
              </a:rPr>
              <a:t>sljednika</a:t>
            </a:r>
            <a:r>
              <a:rPr lang="hr-HR" sz="2800" dirty="0" smtClean="0">
                <a:latin typeface="Bookman Old Style" pitchFamily="18" charset="0"/>
              </a:rPr>
              <a:t> </a:t>
            </a:r>
            <a:endParaRPr lang="hr-HR" sz="2800" dirty="0">
              <a:latin typeface="Bookman Old Style"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251520" y="1481328"/>
            <a:ext cx="8435280" cy="4525963"/>
          </a:xfrm>
        </p:spPr>
        <p:txBody>
          <a:bodyPr>
            <a:noAutofit/>
          </a:bodyPr>
          <a:lstStyle/>
          <a:p>
            <a:pPr algn="just"/>
            <a:r>
              <a:rPr lang="vi-VN" sz="2000" dirty="0" smtClean="0">
                <a:latin typeface="Bookman Old Style"/>
              </a:rPr>
              <a:t>porezni postupak</a:t>
            </a:r>
            <a:r>
              <a:rPr lang="hr-HR" sz="2000" dirty="0" smtClean="0">
                <a:latin typeface="Bookman Old Style"/>
              </a:rPr>
              <a:t> - </a:t>
            </a:r>
            <a:r>
              <a:rPr lang="vi-VN" sz="2000" dirty="0" smtClean="0">
                <a:latin typeface="Bookman Old Style"/>
              </a:rPr>
              <a:t>posebno definira pojam prebivališta </a:t>
            </a:r>
          </a:p>
          <a:p>
            <a:pPr algn="just"/>
            <a:r>
              <a:rPr lang="vi-VN" sz="2000" dirty="0" smtClean="0">
                <a:latin typeface="Bookman Old Style"/>
              </a:rPr>
              <a:t>porezni obveznik ima prebivalište ondje gdje ima stan u vlasništvu ili posjedu neprekidno najmanje 183 dana u jednoj ili u dvije kalendarske godine. Ako porezni obveznik ima u vlasništvu ili posjedu više stanova, prebivalište mjerodavno za oporezivanje utvrđuje se prema mjestu prebivališta obitelji, a za poreznog obveznika samca prema mjestu u kojem se pretežno zadržava ili prema mjestu iz kojeg pretežno odlazi na rad ili obavljanje djelatnosti. </a:t>
            </a:r>
          </a:p>
          <a:p>
            <a:pPr algn="just"/>
            <a:r>
              <a:rPr lang="vi-VN" sz="2000" dirty="0" smtClean="0">
                <a:latin typeface="Bookman Old Style"/>
              </a:rPr>
              <a:t>prebivalište poreznog obveznika za potrebe oporezivanja</a:t>
            </a:r>
            <a:r>
              <a:rPr lang="hr-HR" sz="2000" dirty="0" smtClean="0">
                <a:latin typeface="Bookman Old Style"/>
              </a:rPr>
              <a:t> -</a:t>
            </a:r>
            <a:r>
              <a:rPr lang="vi-VN" sz="2000" dirty="0" smtClean="0">
                <a:latin typeface="Bookman Old Style"/>
              </a:rPr>
              <a:t> ne veže samo uz činjenicu prijave prebivališta na policijskoj postaji već i činjenici gdje poreznom obvezniku prebiva obitelj</a:t>
            </a:r>
            <a:r>
              <a:rPr lang="hr-HR" sz="2000" dirty="0" smtClean="0">
                <a:latin typeface="Bookman Old Style"/>
              </a:rPr>
              <a:t> = </a:t>
            </a:r>
            <a:r>
              <a:rPr lang="vi-VN" sz="2000" dirty="0" smtClean="0">
                <a:latin typeface="Bookman Old Style"/>
              </a:rPr>
              <a:t>osobito važno kod utvrđivanja nekretnine za povremeni boravak kojoj se kod izračuna poreza uzima i korektivni koeficijent namjen</a:t>
            </a:r>
            <a:r>
              <a:rPr lang="hr-HR" sz="2000" dirty="0" smtClean="0">
                <a:latin typeface="Bookman Old Style"/>
              </a:rPr>
              <a:t>e</a:t>
            </a:r>
            <a:endParaRPr lang="vi-VN" sz="2000" dirty="0" smtClean="0">
              <a:latin typeface="Bookman Old Style"/>
            </a:endParaRPr>
          </a:p>
          <a:p>
            <a:endParaRPr lang="hr-HR" sz="2000" dirty="0"/>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Prebivalište – članak 43. OPZ-a</a:t>
            </a:r>
            <a:endParaRPr lang="hr-HR" sz="2800" dirty="0">
              <a:latin typeface="Bookman Old Style"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a:bodyPr>
          <a:lstStyle/>
          <a:p>
            <a:pPr algn="just"/>
            <a:r>
              <a:rPr lang="hr-HR" sz="2200" dirty="0" smtClean="0">
                <a:latin typeface="Bookman Old Style" pitchFamily="18" charset="0"/>
              </a:rPr>
              <a:t>Poreznim brojem – smatra se OIB</a:t>
            </a:r>
          </a:p>
          <a:p>
            <a:pPr algn="just"/>
            <a:r>
              <a:rPr lang="hr-HR" sz="2200" dirty="0" smtClean="0">
                <a:latin typeface="Bookman Old Style" pitchFamily="18" charset="0"/>
              </a:rPr>
              <a:t>OIB – osnovni element identifikacije poreznog obveznika; razmjena podataka putem OIB; uplata poreza putem analitike OIB-a, dohvat podataka iz OIB sustava putem OIB</a:t>
            </a:r>
            <a:endParaRPr lang="hr-HR" sz="2200"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Porezni broj – članak 16. OPZ</a:t>
            </a:r>
            <a:endParaRPr lang="hr-HR" sz="2800" dirty="0">
              <a:latin typeface="Bookman Old Style"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a:bodyPr>
          <a:lstStyle/>
          <a:p>
            <a:pPr algn="just">
              <a:buNone/>
            </a:pPr>
            <a:r>
              <a:rPr lang="hr-HR" sz="2000" dirty="0" smtClean="0">
                <a:latin typeface="Bookman Old Style" pitchFamily="18" charset="0"/>
              </a:rPr>
              <a:t>	</a:t>
            </a:r>
            <a:r>
              <a:rPr lang="hr-HR" sz="2000" b="1" dirty="0" smtClean="0">
                <a:latin typeface="Bookman Old Style" pitchFamily="18" charset="0"/>
              </a:rPr>
              <a:t>Nekretnine  –  prostori kao predmet oporezivanja</a:t>
            </a:r>
            <a:r>
              <a:rPr lang="hr-HR" sz="2000" dirty="0" smtClean="0">
                <a:latin typeface="Bookman Old Style" pitchFamily="18" charset="0"/>
              </a:rPr>
              <a:t>:</a:t>
            </a:r>
          </a:p>
          <a:p>
            <a:pPr algn="just"/>
            <a:r>
              <a:rPr lang="hr-HR" sz="2000" dirty="0" smtClean="0">
                <a:latin typeface="Bookman Old Style" pitchFamily="18" charset="0"/>
              </a:rPr>
              <a:t>bez obzira jesu li legalizirane ili ne</a:t>
            </a:r>
          </a:p>
          <a:p>
            <a:pPr algn="just"/>
            <a:r>
              <a:rPr lang="hr-HR" sz="2000" dirty="0" smtClean="0">
                <a:latin typeface="Bookman Old Style" pitchFamily="18" charset="0"/>
              </a:rPr>
              <a:t>bez obzira jesu li u zoni ili izvan građevinske zone</a:t>
            </a:r>
          </a:p>
          <a:p>
            <a:pPr algn="just"/>
            <a:endParaRPr lang="hr-HR" sz="2000" dirty="0" smtClean="0">
              <a:latin typeface="Bookman Old Style" pitchFamily="18" charset="0"/>
            </a:endParaRPr>
          </a:p>
          <a:p>
            <a:pPr algn="just">
              <a:buNone/>
            </a:pPr>
            <a:r>
              <a:rPr lang="hr-HR" sz="2000" dirty="0" smtClean="0">
                <a:latin typeface="Bookman Old Style" pitchFamily="18" charset="0"/>
              </a:rPr>
              <a:t>	</a:t>
            </a:r>
            <a:r>
              <a:rPr lang="hr-HR" sz="2000" b="1" dirty="0" smtClean="0">
                <a:latin typeface="Bookman Old Style" pitchFamily="18" charset="0"/>
              </a:rPr>
              <a:t>Ne smatraju se nekretninama – kao predmetom oporezivanja</a:t>
            </a:r>
            <a:r>
              <a:rPr lang="hr-HR" sz="2000" dirty="0" smtClean="0">
                <a:latin typeface="Bookman Old Style" pitchFamily="18" charset="0"/>
              </a:rPr>
              <a:t>:</a:t>
            </a:r>
          </a:p>
          <a:p>
            <a:pPr algn="just"/>
            <a:r>
              <a:rPr lang="hr-HR" sz="2000" dirty="0" smtClean="0">
                <a:latin typeface="Bookman Old Style" pitchFamily="18" charset="0"/>
              </a:rPr>
              <a:t>gospodarske zgrade – nisu stambeni, poslovni, garažni ni drugi pomoćni prostori, a imaju namjenu – smještaj oruđa; smještaj stoke; pod uvjetom da nisu u djelatnosti (poslovni prostor)</a:t>
            </a:r>
          </a:p>
          <a:p>
            <a:pPr algn="just"/>
            <a:r>
              <a:rPr lang="hr-HR" sz="2000" dirty="0" smtClean="0">
                <a:latin typeface="Bookman Old Style" pitchFamily="18" charset="0"/>
              </a:rPr>
              <a:t>privremene građevine</a:t>
            </a:r>
          </a:p>
          <a:p>
            <a:pPr algn="just"/>
            <a:r>
              <a:rPr lang="hr-HR" sz="2000" dirty="0" smtClean="0">
                <a:latin typeface="Bookman Old Style" pitchFamily="18" charset="0"/>
              </a:rPr>
              <a:t>opća dobra: ceste, komunalna infrastruktura</a:t>
            </a:r>
            <a:endParaRPr lang="hr-HR" sz="2000" dirty="0">
              <a:latin typeface="Bookman Old Style" pitchFamily="18" charset="0"/>
            </a:endParaRPr>
          </a:p>
        </p:txBody>
      </p:sp>
      <p:sp>
        <p:nvSpPr>
          <p:cNvPr id="3" name="Naslov 2"/>
          <p:cNvSpPr>
            <a:spLocks noGrp="1"/>
          </p:cNvSpPr>
          <p:nvPr>
            <p:ph type="title"/>
          </p:nvPr>
        </p:nvSpPr>
        <p:spPr>
          <a:xfrm>
            <a:off x="457200" y="274638"/>
            <a:ext cx="8435280" cy="1143000"/>
          </a:xfrm>
        </p:spPr>
        <p:txBody>
          <a:bodyPr>
            <a:normAutofit/>
          </a:bodyPr>
          <a:lstStyle/>
          <a:p>
            <a:r>
              <a:rPr lang="hr-HR" sz="2800" dirty="0" smtClean="0">
                <a:latin typeface="Bookman Old Style" pitchFamily="18" charset="0"/>
              </a:rPr>
              <a:t>Porez na nekretnine – predmet oporezivanja</a:t>
            </a:r>
            <a:endParaRPr lang="hr-HR"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a:bodyPr>
          <a:lstStyle/>
          <a:p>
            <a:pPr algn="just"/>
            <a:r>
              <a:rPr lang="vi-VN" sz="2000" dirty="0" smtClean="0">
                <a:latin typeface="Bookman Old Style" pitchFamily="18" charset="0"/>
              </a:rPr>
              <a:t>Što znači, odnosno na što se odnosi kada je namjena nekretnine poslovna djelatnost koja se vodi po Nacionalnoj klasifikaciji djelatnost 2007. Iz čega utvrđujemo da je namjena poslovna: da li iz činjenice da se u nekoj nekretnini obavlja npr. trgovina, ugostiteljska djelatnost ili iz vlasničkog lista u kojem se npr. samo navodi poslovni prostor ali bez posebnog navođenja obavljanja djelatnosti</a:t>
            </a:r>
          </a:p>
          <a:p>
            <a:pPr algn="just">
              <a:buNone/>
            </a:pPr>
            <a:endParaRPr lang="hr-HR" sz="2000" dirty="0" smtClean="0">
              <a:latin typeface="Bookman Old Style" pitchFamily="18" charset="0"/>
            </a:endParaRPr>
          </a:p>
          <a:p>
            <a:pPr algn="just"/>
            <a:r>
              <a:rPr lang="hr-HR" sz="2000" dirty="0" smtClean="0">
                <a:latin typeface="Bookman Old Style" pitchFamily="18" charset="0"/>
              </a:rPr>
              <a:t>Prema članku 36. Zakona proizlazi da se radi o stvarnoj namjeni, ali se ista upisuje korištenjem oznaka NKD</a:t>
            </a:r>
          </a:p>
          <a:p>
            <a:pPr algn="just"/>
            <a:r>
              <a:rPr lang="hr-HR" sz="2000" dirty="0" smtClean="0">
                <a:latin typeface="Bookman Old Style" pitchFamily="18" charset="0"/>
              </a:rPr>
              <a:t>Postupak utvrđivanja  - prijavom obveznika, kroz adresu u OIB sustavu – vidljivo sjedište pravne osobe, kroz akte dostupne jedinicama – radno vrijeme ili slično, porez na tvrtku; uviđajem na terenu</a:t>
            </a:r>
            <a:endParaRPr lang="hr-HR" sz="2000"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Primjer /pitanje</a:t>
            </a:r>
            <a:endParaRPr lang="hr-HR" sz="2800" dirty="0">
              <a:latin typeface="Bookman Old Style"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a:xfrm>
            <a:off x="457200" y="1052736"/>
            <a:ext cx="8229600" cy="4954555"/>
          </a:xfrm>
        </p:spPr>
        <p:txBody>
          <a:bodyPr>
            <a:normAutofit fontScale="92500" lnSpcReduction="10000"/>
          </a:bodyPr>
          <a:lstStyle/>
          <a:p>
            <a:pPr algn="just">
              <a:buFont typeface="Wingdings" pitchFamily="2" charset="2"/>
              <a:buChar char="Ø"/>
            </a:pPr>
            <a:r>
              <a:rPr lang="vi-VN" sz="2000" dirty="0" smtClean="0">
                <a:latin typeface="Bookman Old Style" pitchFamily="18" charset="0"/>
              </a:rPr>
              <a:t>Vezano na stambeni prostor koji služi građanima za iznajmljivanje stanova, soba i postelja putnicima i turistima, na temelju odobrenja nadležnog tijela, npr. vlasnik iznajmljuje dvije sobe  s kupaonicama određene površine m2, a u istoj etaži postoje zajedničko stubište, hodnik koji ne ulazi u površinu soba za iznajmljivanje, ona služi za iznajmljivanje njome se kreću turisti ali se ne navodi da je u površini koja se iznajmljuje, to je uglavnom kod malih iznajmljivača gdje se iznajmljuje 1,2 sobe, studio apartmani a u pola etaže, a druga se polovica koristi za stanovanje obitelji koja tu živi,  kako onda tu razliku površine obračunati po kojem koeficijentu namjene</a:t>
            </a:r>
            <a:r>
              <a:rPr lang="hr-HR" sz="2000" dirty="0" smtClean="0">
                <a:latin typeface="Bookman Old Style" pitchFamily="18" charset="0"/>
              </a:rPr>
              <a:t>?</a:t>
            </a:r>
          </a:p>
          <a:p>
            <a:pPr algn="just">
              <a:buFont typeface="Wingdings" pitchFamily="2" charset="2"/>
              <a:buChar char="Ø"/>
            </a:pPr>
            <a:endParaRPr lang="hr-HR" sz="2000" dirty="0" smtClean="0">
              <a:latin typeface="Bookman Old Style" pitchFamily="18" charset="0"/>
            </a:endParaRPr>
          </a:p>
          <a:p>
            <a:pPr algn="just">
              <a:buFont typeface="Wingdings" pitchFamily="2" charset="2"/>
              <a:buChar char="Ø"/>
            </a:pPr>
            <a:r>
              <a:rPr lang="hr-HR" sz="2000" dirty="0" smtClean="0">
                <a:latin typeface="Bookman Old Style" pitchFamily="18" charset="0"/>
              </a:rPr>
              <a:t>U poreznom postupku primjenjuju se načela</a:t>
            </a:r>
          </a:p>
          <a:p>
            <a:pPr algn="just">
              <a:buFont typeface="Wingdings" pitchFamily="2" charset="2"/>
              <a:buChar char="Ø"/>
            </a:pPr>
            <a:r>
              <a:rPr lang="hr-HR" sz="2000" dirty="0" smtClean="0">
                <a:latin typeface="Bookman Old Style" pitchFamily="18" charset="0"/>
              </a:rPr>
              <a:t>ako određene stvari nije moguće odrediti primjenjuje se ono što je povoljnije za obveznika</a:t>
            </a:r>
          </a:p>
          <a:p>
            <a:pPr algn="just">
              <a:buFont typeface="Wingdings" pitchFamily="2" charset="2"/>
              <a:buChar char="Ø"/>
            </a:pPr>
            <a:r>
              <a:rPr lang="hr-HR" sz="2000" dirty="0" smtClean="0">
                <a:latin typeface="Bookman Old Style" pitchFamily="18" charset="0"/>
              </a:rPr>
              <a:t>U konkretnom slučaju – ostali pomoćni prostor uz stambeni prostor za trajno stanovanje</a:t>
            </a:r>
            <a:endParaRPr lang="hr-HR" sz="2000" dirty="0">
              <a:latin typeface="Bookman Old Style" pitchFamily="18" charset="0"/>
            </a:endParaRPr>
          </a:p>
        </p:txBody>
      </p:sp>
      <p:sp>
        <p:nvSpPr>
          <p:cNvPr id="3" name="Naslov 2"/>
          <p:cNvSpPr>
            <a:spLocks noGrp="1"/>
          </p:cNvSpPr>
          <p:nvPr>
            <p:ph type="title"/>
          </p:nvPr>
        </p:nvSpPr>
        <p:spPr>
          <a:xfrm>
            <a:off x="457200" y="274638"/>
            <a:ext cx="8229600" cy="850106"/>
          </a:xfrm>
        </p:spPr>
        <p:txBody>
          <a:bodyPr>
            <a:normAutofit/>
          </a:bodyPr>
          <a:lstStyle/>
          <a:p>
            <a:r>
              <a:rPr lang="hr-HR" sz="2800" dirty="0" smtClean="0">
                <a:latin typeface="Bookman Old Style" pitchFamily="18" charset="0"/>
              </a:rPr>
              <a:t>Primjer /pitanje:</a:t>
            </a:r>
            <a:endParaRPr lang="hr-HR" sz="2800" dirty="0">
              <a:latin typeface="Bookman Old Style"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fontScale="92500" lnSpcReduction="10000"/>
          </a:bodyPr>
          <a:lstStyle/>
          <a:p>
            <a:pPr algn="just"/>
            <a:r>
              <a:rPr lang="hr-HR" sz="2000" dirty="0" smtClean="0">
                <a:latin typeface="Bookman Old Style" pitchFamily="18" charset="0"/>
              </a:rPr>
              <a:t>Imamo stambeni prostor u kojem se nalazi ured javnog bilježnika, a nalazi se u zoni obračuna spomeničke rente, kako tu odrediti namjenu prostora u vlasništvu se vodi kao stambeni, a  činjenica je da se u istom obavlja djelatnost  javno bilježničkog  ureda</a:t>
            </a:r>
          </a:p>
          <a:p>
            <a:pPr algn="just"/>
            <a:endParaRPr lang="hr-HR" sz="2000" dirty="0" smtClean="0">
              <a:latin typeface="Bookman Old Style" pitchFamily="18" charset="0"/>
            </a:endParaRPr>
          </a:p>
          <a:p>
            <a:pPr algn="just"/>
            <a:r>
              <a:rPr lang="hr-HR" sz="2000" dirty="0" smtClean="0">
                <a:latin typeface="Bookman Old Style" pitchFamily="18" charset="0"/>
              </a:rPr>
              <a:t>Ako nekretnina ima više namjena koeficijenti namjene primjenjuju se razmjerno površini koja se koristi za određenu namjenu (članak 36. stavak 6.)</a:t>
            </a:r>
          </a:p>
          <a:p>
            <a:pPr algn="just"/>
            <a:r>
              <a:rPr lang="hr-HR" sz="2000" dirty="0" smtClean="0">
                <a:latin typeface="Bookman Old Style" pitchFamily="18" charset="0"/>
              </a:rPr>
              <a:t>Namjena – stambena i poslovna</a:t>
            </a:r>
          </a:p>
          <a:p>
            <a:pPr algn="just"/>
            <a:r>
              <a:rPr lang="hr-HR" sz="2000" dirty="0" smtClean="0">
                <a:latin typeface="Bookman Old Style" pitchFamily="18" charset="0"/>
              </a:rPr>
              <a:t>Poslovna namjena – zatražiti dostavu popisa DI (ako za dio prostora priznaju troškovi u poslovnim knjigama) ili akt o odobrenju (iz koje je vidljiva površina) ili izjava poreznog obveznika</a:t>
            </a:r>
          </a:p>
          <a:p>
            <a:pPr algn="just"/>
            <a:r>
              <a:rPr lang="hr-HR" sz="2000" dirty="0" smtClean="0">
                <a:latin typeface="Bookman Old Style" pitchFamily="18" charset="0"/>
              </a:rPr>
              <a:t>Donosi se jedno rješenje; u obrazloženju se obvezno navodi namjena nekretnine te način utvrđivanja namjene</a:t>
            </a:r>
            <a:endParaRPr lang="hr-HR" sz="2000"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Primjer /pitanje:</a:t>
            </a:r>
            <a:endParaRPr lang="hr-HR" sz="2800" dirty="0">
              <a:latin typeface="Bookman Old Style"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lnSpcReduction="10000"/>
          </a:bodyPr>
          <a:lstStyle/>
          <a:p>
            <a:pPr algn="just"/>
            <a:r>
              <a:rPr lang="hr-HR" sz="2000" dirty="0" smtClean="0">
                <a:latin typeface="Bookman Old Style" pitchFamily="18" charset="0"/>
              </a:rPr>
              <a:t>Što ako stranka dostavi rješenje o iznajmljivanju samo za </a:t>
            </a:r>
            <a:r>
              <a:rPr lang="hr-HR" sz="2000" dirty="0" err="1" smtClean="0">
                <a:latin typeface="Bookman Old Style" pitchFamily="18" charset="0"/>
              </a:rPr>
              <a:t>npr</a:t>
            </a:r>
            <a:r>
              <a:rPr lang="hr-HR" sz="2000" dirty="0" smtClean="0">
                <a:latin typeface="Bookman Old Style" pitchFamily="18" charset="0"/>
              </a:rPr>
              <a:t>. jedan apartman, a  za drugi ne,  jer joj nije u interesu više plaćati, da li ne bi bilo možda bolje da se  od nadležnog tijela traže  rješenja ili  da ih dostavljaju po službenoj dužnosti</a:t>
            </a:r>
          </a:p>
          <a:p>
            <a:pPr algn="just"/>
            <a:endParaRPr lang="hr-HR" sz="2000" dirty="0" smtClean="0">
              <a:latin typeface="Bookman Old Style" pitchFamily="18" charset="0"/>
            </a:endParaRPr>
          </a:p>
          <a:p>
            <a:pPr algn="just"/>
            <a:r>
              <a:rPr lang="hr-HR" sz="2000" dirty="0" smtClean="0">
                <a:latin typeface="Bookman Old Style" pitchFamily="18" charset="0"/>
              </a:rPr>
              <a:t>Porezni obveznik je dužan sudjelovati u postupku i prijavljivati sve činjenice bitne za oporezivanje (članak 68. i 69. OPZ)</a:t>
            </a:r>
          </a:p>
          <a:p>
            <a:pPr algn="just"/>
            <a:r>
              <a:rPr lang="hr-HR" sz="2000" dirty="0" smtClean="0">
                <a:latin typeface="Bookman Old Style" pitchFamily="18" charset="0"/>
              </a:rPr>
              <a:t>Porezno tijelo koristi sva dokazna sredstva potrebna za utvrđivanje činjenica (članak 77. OPZ)</a:t>
            </a:r>
          </a:p>
          <a:p>
            <a:pPr algn="just"/>
            <a:r>
              <a:rPr lang="hr-HR" sz="2000" dirty="0" smtClean="0">
                <a:latin typeface="Bookman Old Style" pitchFamily="18" charset="0"/>
              </a:rPr>
              <a:t>Druge osobe … koje vode upisnike o imovini pravima poreznih obveznika .. dužni su na zahtjev poreznog tijela dostaviti podatke (članak 79. OPZ)</a:t>
            </a:r>
          </a:p>
          <a:p>
            <a:pPr algn="just"/>
            <a:r>
              <a:rPr lang="hr-HR" sz="2000" dirty="0" smtClean="0">
                <a:latin typeface="Bookman Old Style" pitchFamily="18" charset="0"/>
              </a:rPr>
              <a:t>Službena osoba poreznog tijela određuje tijek postupka </a:t>
            </a:r>
            <a:endParaRPr lang="hr-HR" sz="2000"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Primjer / pitanje</a:t>
            </a:r>
            <a:endParaRPr lang="hr-HR" sz="2800" dirty="0">
              <a:latin typeface="Bookman Old Style"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adržaja 1"/>
          <p:cNvSpPr>
            <a:spLocks noGrp="1"/>
          </p:cNvSpPr>
          <p:nvPr>
            <p:ph idx="1"/>
          </p:nvPr>
        </p:nvSpPr>
        <p:spPr/>
        <p:txBody>
          <a:bodyPr>
            <a:normAutofit/>
          </a:bodyPr>
          <a:lstStyle/>
          <a:p>
            <a:pPr algn="just"/>
            <a:r>
              <a:rPr lang="hr-HR" sz="2000" dirty="0" smtClean="0">
                <a:latin typeface="Bookman Old Style" pitchFamily="18" charset="0"/>
              </a:rPr>
              <a:t>Do sada smo imali obračun komunalne naknade za poslovni prostor u mirovanju, kad se  obavlja poslovna djelatnost manje od 6 mjeseci u kalendarskoj godini, da li to znači da kod poreza na nekretnine se  obračunava kao poslovni  prostor, kao da radi jer je priveden svrsi</a:t>
            </a:r>
          </a:p>
          <a:p>
            <a:pPr algn="just"/>
            <a:endParaRPr lang="hr-HR" sz="2000" dirty="0" smtClean="0">
              <a:latin typeface="Bookman Old Style" pitchFamily="18" charset="0"/>
            </a:endParaRPr>
          </a:p>
          <a:p>
            <a:pPr algn="just"/>
            <a:r>
              <a:rPr lang="hr-HR" sz="2000" dirty="0" smtClean="0">
                <a:latin typeface="Bookman Old Style" pitchFamily="18" charset="0"/>
              </a:rPr>
              <a:t>Za obračun poreza bitna je namjena nekretnine u trenutku utvrđivanja porezne obveze  - na dan 1. siječnja</a:t>
            </a:r>
          </a:p>
          <a:p>
            <a:pPr algn="just"/>
            <a:r>
              <a:rPr lang="hr-HR" sz="2000" dirty="0" smtClean="0">
                <a:latin typeface="Bookman Old Style" pitchFamily="18" charset="0"/>
              </a:rPr>
              <a:t>Sezonski karakter korištenja nekretnine – ne utječe na utvrđivanje porezne obveze</a:t>
            </a:r>
            <a:endParaRPr lang="hr-HR" sz="2000" dirty="0">
              <a:latin typeface="Bookman Old Style" pitchFamily="18" charset="0"/>
            </a:endParaRPr>
          </a:p>
        </p:txBody>
      </p:sp>
      <p:sp>
        <p:nvSpPr>
          <p:cNvPr id="3" name="Naslov 2"/>
          <p:cNvSpPr>
            <a:spLocks noGrp="1"/>
          </p:cNvSpPr>
          <p:nvPr>
            <p:ph type="title"/>
          </p:nvPr>
        </p:nvSpPr>
        <p:spPr/>
        <p:txBody>
          <a:bodyPr>
            <a:normAutofit/>
          </a:bodyPr>
          <a:lstStyle/>
          <a:p>
            <a:r>
              <a:rPr lang="hr-HR" sz="2800" dirty="0" smtClean="0">
                <a:latin typeface="Bookman Old Style" pitchFamily="18" charset="0"/>
              </a:rPr>
              <a:t>Primjer / pitanje</a:t>
            </a:r>
            <a:endParaRPr lang="hr-HR" sz="2800" dirty="0">
              <a:latin typeface="Bookman Old Style"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2273</TotalTime>
  <Words>3037</Words>
  <Application>Microsoft Office PowerPoint</Application>
  <PresentationFormat>Prikaz na zaslonu (4:3)</PresentationFormat>
  <Paragraphs>279</Paragraphs>
  <Slides>33</Slides>
  <Notes>3</Notes>
  <HiddenSlides>0</HiddenSlides>
  <MMClips>0</MMClips>
  <ScaleCrop>false</ScaleCrop>
  <HeadingPairs>
    <vt:vector size="4" baseType="variant">
      <vt:variant>
        <vt:lpstr>Tema</vt:lpstr>
      </vt:variant>
      <vt:variant>
        <vt:i4>1</vt:i4>
      </vt:variant>
      <vt:variant>
        <vt:lpstr>Naslovi slajdova</vt:lpstr>
      </vt:variant>
      <vt:variant>
        <vt:i4>33</vt:i4>
      </vt:variant>
    </vt:vector>
  </HeadingPairs>
  <TitlesOfParts>
    <vt:vector size="34" baseType="lpstr">
      <vt:lpstr>Concourse</vt:lpstr>
      <vt:lpstr>PRIMJENA OPZ-A PRI OPOREZIVANJU NEKRETNINA mr.sc. Marijana Vuraić Kudeljan</vt:lpstr>
      <vt:lpstr>Porez na nekretnine</vt:lpstr>
      <vt:lpstr>Porez na nekretnine – predmet oporezivanja</vt:lpstr>
      <vt:lpstr>Porez na nekretnine – predmet oporezivanja</vt:lpstr>
      <vt:lpstr>Primjer /pitanje</vt:lpstr>
      <vt:lpstr>Primjer /pitanje:</vt:lpstr>
      <vt:lpstr>Primjer /pitanje:</vt:lpstr>
      <vt:lpstr>Primjer / pitanje</vt:lpstr>
      <vt:lpstr>Primjer / pitanje</vt:lpstr>
      <vt:lpstr>Porez na nekretnine – porezni obveznik</vt:lpstr>
      <vt:lpstr>Porez na nekretnine – porezni obveznik</vt:lpstr>
      <vt:lpstr>Porez na nekretnine – porezni obveznik</vt:lpstr>
      <vt:lpstr>Primjer / pitanje</vt:lpstr>
      <vt:lpstr>Primjer</vt:lpstr>
      <vt:lpstr>Primjer</vt:lpstr>
      <vt:lpstr>  Porez na nekretnine – porezna osnovica  </vt:lpstr>
      <vt:lpstr>Porez na nekretnine – koeficijent namjene</vt:lpstr>
      <vt:lpstr>Porez na nekretnine – korektivni faktori</vt:lpstr>
      <vt:lpstr>  Porez na nekretnine  </vt:lpstr>
      <vt:lpstr>Primjena Općeg poreznog zakona</vt:lpstr>
      <vt:lpstr>Primjena OPZ i ZUP-a</vt:lpstr>
      <vt:lpstr>Supsidijarna primjena ZUP-a članak 33. – zakonski zastupnik</vt:lpstr>
      <vt:lpstr>Primjer:</vt:lpstr>
      <vt:lpstr>Supsidijarna primjena ZUP-a članak 36. – opunomoćenik</vt:lpstr>
      <vt:lpstr>Primjer:</vt:lpstr>
      <vt:lpstr>Supsidijarna primjena ZUP-a članak 36. – opunomoćenik za primanje pismena</vt:lpstr>
      <vt:lpstr>Supsidijarna primjena ZUP-a članak 39. – smrt stranke</vt:lpstr>
      <vt:lpstr>Primjer:</vt:lpstr>
      <vt:lpstr>OPZ – Članak 19. - zastupnik po službenoj dužnosti</vt:lpstr>
      <vt:lpstr>OPZ – Članak 19. - zastupnik po službenoj dužnosti</vt:lpstr>
      <vt:lpstr>OPZ – Članak 24. – Položaj pravnih sljednika </vt:lpstr>
      <vt:lpstr>Prebivalište – članak 43. OPZ-a</vt:lpstr>
      <vt:lpstr>Porezni broj – članak 16. OPZ</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INFORMACIJA O “PAKETU” NOVIH POREZNIH I DRUGIH PROPISA OD UTJECAJA NA PRORAČUN JLS</dc:title>
  <dc:creator>Danijel Jerman</dc:creator>
  <cp:lastModifiedBy>nikolina.pratzer</cp:lastModifiedBy>
  <cp:revision>209</cp:revision>
  <cp:lastPrinted>2017-01-24T11:09:03Z</cp:lastPrinted>
  <dcterms:created xsi:type="dcterms:W3CDTF">2012-02-20T13:15:55Z</dcterms:created>
  <dcterms:modified xsi:type="dcterms:W3CDTF">2017-03-15T07:37:15Z</dcterms:modified>
</cp:coreProperties>
</file>