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9" r:id="rId13"/>
    <p:sldId id="340" r:id="rId14"/>
    <p:sldId id="338" r:id="rId15"/>
    <p:sldId id="341" r:id="rId16"/>
    <p:sldId id="342" r:id="rId17"/>
    <p:sldId id="343" r:id="rId18"/>
    <p:sldId id="344" r:id="rId19"/>
    <p:sldId id="345" r:id="rId20"/>
    <p:sldId id="346" r:id="rId21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9225" autoAdjust="0"/>
  </p:normalViewPr>
  <p:slideViewPr>
    <p:cSldViewPr>
      <p:cViewPr>
        <p:scale>
          <a:sx n="70" d="100"/>
          <a:sy n="70" d="100"/>
        </p:scale>
        <p:origin x="-1470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514ABC-B917-458F-9589-5DC3CF227AE7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60FED1A-FE36-41FC-8187-0FF1C61D5DE7}">
      <dgm:prSet phldrT="[Tekst]" custT="1"/>
      <dgm:spPr/>
      <dgm:t>
        <a:bodyPr/>
        <a:lstStyle/>
        <a:p>
          <a:r>
            <a:rPr lang="hr-HR" sz="3600" dirty="0" smtClean="0"/>
            <a:t>Osobna dostava</a:t>
          </a:r>
          <a:endParaRPr lang="hr-HR" sz="3600" dirty="0"/>
        </a:p>
      </dgm:t>
    </dgm:pt>
    <dgm:pt modelId="{95001658-3A1F-4D7F-8FAD-724104E62C7A}" type="parTrans" cxnId="{E77DE315-B80E-42A5-907D-B099DDFAEA96}">
      <dgm:prSet/>
      <dgm:spPr/>
      <dgm:t>
        <a:bodyPr/>
        <a:lstStyle/>
        <a:p>
          <a:endParaRPr lang="hr-HR"/>
        </a:p>
      </dgm:t>
    </dgm:pt>
    <dgm:pt modelId="{C3C78467-5689-48E9-ADEB-09665660DA44}" type="sibTrans" cxnId="{E77DE315-B80E-42A5-907D-B099DDFAEA96}">
      <dgm:prSet/>
      <dgm:spPr/>
      <dgm:t>
        <a:bodyPr/>
        <a:lstStyle/>
        <a:p>
          <a:endParaRPr lang="hr-HR"/>
        </a:p>
      </dgm:t>
    </dgm:pt>
    <dgm:pt modelId="{9B85B21B-19E9-4843-9E02-EA51C4B856AE}">
      <dgm:prSet phldrT="[Tekst]" custT="1"/>
      <dgm:spPr/>
      <dgm:t>
        <a:bodyPr/>
        <a:lstStyle/>
        <a:p>
          <a:r>
            <a:rPr lang="hr-HR" sz="1400" dirty="0" smtClean="0"/>
            <a:t>Porezni obveznik nije zatečen – ostavljena obavijest o drugoj dostavi za 24 sata</a:t>
          </a:r>
          <a:endParaRPr lang="hr-HR" sz="1400" dirty="0"/>
        </a:p>
      </dgm:t>
    </dgm:pt>
    <dgm:pt modelId="{38E6D4F5-667B-4CD3-947A-4F9A32E577D3}" type="parTrans" cxnId="{B3D6307D-5146-4E58-BDFD-4E693CE5F93A}">
      <dgm:prSet/>
      <dgm:spPr/>
      <dgm:t>
        <a:bodyPr/>
        <a:lstStyle/>
        <a:p>
          <a:endParaRPr lang="hr-HR"/>
        </a:p>
      </dgm:t>
    </dgm:pt>
    <dgm:pt modelId="{F50B9AC5-ABBA-4E93-AC35-4E856734D13C}" type="sibTrans" cxnId="{B3D6307D-5146-4E58-BDFD-4E693CE5F93A}">
      <dgm:prSet/>
      <dgm:spPr/>
      <dgm:t>
        <a:bodyPr/>
        <a:lstStyle/>
        <a:p>
          <a:endParaRPr lang="hr-HR"/>
        </a:p>
      </dgm:t>
    </dgm:pt>
    <dgm:pt modelId="{3B1433DC-168E-4572-BA81-B93DAEF6C766}">
      <dgm:prSet phldrT="[Tekst]" custT="1"/>
      <dgm:spPr/>
      <dgm:t>
        <a:bodyPr/>
        <a:lstStyle/>
        <a:p>
          <a:r>
            <a:rPr lang="hr-HR" sz="900" dirty="0" smtClean="0"/>
            <a:t>Dostavnica potpisana od strane poreznog obveznika i vraćena poreznom tijelu</a:t>
          </a:r>
          <a:endParaRPr lang="hr-HR" sz="900" dirty="0"/>
        </a:p>
      </dgm:t>
    </dgm:pt>
    <dgm:pt modelId="{504E4DD0-82A0-447A-879B-C02A0132B4FE}" type="parTrans" cxnId="{FC476661-5E35-48C0-970F-ABFCFE178E82}">
      <dgm:prSet/>
      <dgm:spPr/>
      <dgm:t>
        <a:bodyPr/>
        <a:lstStyle/>
        <a:p>
          <a:endParaRPr lang="hr-HR"/>
        </a:p>
      </dgm:t>
    </dgm:pt>
    <dgm:pt modelId="{E95436B6-3BC9-4479-B7DD-0E26F259949A}" type="sibTrans" cxnId="{FC476661-5E35-48C0-970F-ABFCFE178E82}">
      <dgm:prSet/>
      <dgm:spPr/>
      <dgm:t>
        <a:bodyPr/>
        <a:lstStyle/>
        <a:p>
          <a:endParaRPr lang="hr-HR"/>
        </a:p>
      </dgm:t>
    </dgm:pt>
    <dgm:pt modelId="{EB75B846-FE77-44EE-84F8-2C2A5BF6B6BA}">
      <dgm:prSet phldrT="[Tekst]" custT="1"/>
      <dgm:spPr/>
      <dgm:t>
        <a:bodyPr/>
        <a:lstStyle/>
        <a:p>
          <a:r>
            <a:rPr lang="hr-HR" sz="1050" dirty="0" smtClean="0"/>
            <a:t>Nakon 24 sata porezni obveznik zatečen – uspješno uručeno rješenje</a:t>
          </a:r>
          <a:endParaRPr lang="hr-HR" sz="1050" dirty="0"/>
        </a:p>
      </dgm:t>
    </dgm:pt>
    <dgm:pt modelId="{702DF309-A7A0-40BE-8C1D-9D137014570B}" type="parTrans" cxnId="{2035513C-664B-4BE0-8492-B6A1FC4CCFA7}">
      <dgm:prSet/>
      <dgm:spPr/>
      <dgm:t>
        <a:bodyPr/>
        <a:lstStyle/>
        <a:p>
          <a:endParaRPr lang="hr-HR"/>
        </a:p>
      </dgm:t>
    </dgm:pt>
    <dgm:pt modelId="{C45A1AD8-72C6-4686-B575-35EF8D9E186A}" type="sibTrans" cxnId="{2035513C-664B-4BE0-8492-B6A1FC4CCFA7}">
      <dgm:prSet/>
      <dgm:spPr/>
      <dgm:t>
        <a:bodyPr/>
        <a:lstStyle/>
        <a:p>
          <a:endParaRPr lang="hr-HR"/>
        </a:p>
      </dgm:t>
    </dgm:pt>
    <dgm:pt modelId="{8461DFB4-69B6-43BD-9DA4-E672272F722F}">
      <dgm:prSet phldrT="[Tekst]" custT="1"/>
      <dgm:spPr/>
      <dgm:t>
        <a:bodyPr/>
        <a:lstStyle/>
        <a:p>
          <a:r>
            <a:rPr lang="hr-HR" sz="1400" dirty="0" smtClean="0"/>
            <a:t>Porezni obveznik zatečen – uspješno uručeno rješenje</a:t>
          </a:r>
          <a:endParaRPr lang="hr-HR" sz="1400" dirty="0"/>
        </a:p>
      </dgm:t>
    </dgm:pt>
    <dgm:pt modelId="{C8635537-B7A9-4219-8873-5A18CD2BB4BB}" type="parTrans" cxnId="{BA76DB41-71A7-42D2-B175-EDB1352EB7BD}">
      <dgm:prSet/>
      <dgm:spPr/>
      <dgm:t>
        <a:bodyPr/>
        <a:lstStyle/>
        <a:p>
          <a:endParaRPr lang="hr-HR"/>
        </a:p>
      </dgm:t>
    </dgm:pt>
    <dgm:pt modelId="{2ED7A0C5-40A2-44DF-B0AB-808C2552C650}" type="sibTrans" cxnId="{BA76DB41-71A7-42D2-B175-EDB1352EB7BD}">
      <dgm:prSet/>
      <dgm:spPr/>
      <dgm:t>
        <a:bodyPr/>
        <a:lstStyle/>
        <a:p>
          <a:endParaRPr lang="hr-HR"/>
        </a:p>
      </dgm:t>
    </dgm:pt>
    <dgm:pt modelId="{21CF65C4-AD19-46C3-BB95-513F2E1A0669}">
      <dgm:prSet phldrT="[Tekst]" custT="1"/>
      <dgm:spPr/>
      <dgm:t>
        <a:bodyPr/>
        <a:lstStyle/>
        <a:p>
          <a:r>
            <a:rPr lang="hr-HR" sz="1000" dirty="0" smtClean="0"/>
            <a:t>Dostavnica popunjena od strane isporučitelja  o ostavljenoj pisanoj obavijesti o mjestu preuzimanja rješenja, posljedicama </a:t>
          </a:r>
          <a:r>
            <a:rPr lang="hr-HR" sz="1000" dirty="0" err="1" smtClean="0"/>
            <a:t>nepreuzimanja</a:t>
          </a:r>
          <a:r>
            <a:rPr lang="hr-HR" sz="1000" dirty="0" smtClean="0"/>
            <a:t> te je rješenje vraćeno JLS – ne ostaviti u sandučiću – nakon 15 dana rješenje se smatra isporučeno – dokazivanje da nije preuzeto</a:t>
          </a:r>
          <a:endParaRPr lang="hr-HR" sz="1000" dirty="0"/>
        </a:p>
      </dgm:t>
    </dgm:pt>
    <dgm:pt modelId="{5622CCE0-925A-4AA9-B64B-62F80ABFD8B2}" type="parTrans" cxnId="{2AA13148-2A06-4FAC-B077-596C7544C997}">
      <dgm:prSet/>
      <dgm:spPr/>
      <dgm:t>
        <a:bodyPr/>
        <a:lstStyle/>
        <a:p>
          <a:endParaRPr lang="hr-HR"/>
        </a:p>
      </dgm:t>
    </dgm:pt>
    <dgm:pt modelId="{DDD98B71-928D-4464-8785-CC6360937715}" type="sibTrans" cxnId="{2AA13148-2A06-4FAC-B077-596C7544C997}">
      <dgm:prSet/>
      <dgm:spPr/>
      <dgm:t>
        <a:bodyPr/>
        <a:lstStyle/>
        <a:p>
          <a:endParaRPr lang="hr-HR"/>
        </a:p>
      </dgm:t>
    </dgm:pt>
    <dgm:pt modelId="{1778AB9C-1CC5-48CA-AD40-A9A16923A00B}">
      <dgm:prSet phldrT="[Tekst]" custT="1"/>
      <dgm:spPr/>
      <dgm:t>
        <a:bodyPr/>
        <a:lstStyle/>
        <a:p>
          <a:r>
            <a:rPr lang="hr-HR" sz="900" dirty="0" smtClean="0"/>
            <a:t>Dostavnica potpisana od strane poreznog obveznika i vraćena poreznom tijelu</a:t>
          </a:r>
          <a:endParaRPr lang="hr-HR" sz="900" dirty="0"/>
        </a:p>
      </dgm:t>
    </dgm:pt>
    <dgm:pt modelId="{F5483C5C-86D5-4314-8906-F6AC74242449}" type="parTrans" cxnId="{DE21AE8F-0B62-4CCF-8B45-33DF840660FA}">
      <dgm:prSet/>
      <dgm:spPr/>
      <dgm:t>
        <a:bodyPr/>
        <a:lstStyle/>
        <a:p>
          <a:endParaRPr lang="hr-HR"/>
        </a:p>
      </dgm:t>
    </dgm:pt>
    <dgm:pt modelId="{665FADF1-E8C5-4D12-B44E-67C381EFFAEB}" type="sibTrans" cxnId="{DE21AE8F-0B62-4CCF-8B45-33DF840660FA}">
      <dgm:prSet/>
      <dgm:spPr/>
      <dgm:t>
        <a:bodyPr/>
        <a:lstStyle/>
        <a:p>
          <a:endParaRPr lang="hr-HR"/>
        </a:p>
      </dgm:t>
    </dgm:pt>
    <dgm:pt modelId="{889B603F-1D2A-4608-8F14-2C6A0DBFC128}">
      <dgm:prSet phldrT="[Tekst]"/>
      <dgm:spPr/>
      <dgm:t>
        <a:bodyPr/>
        <a:lstStyle/>
        <a:p>
          <a:r>
            <a:rPr lang="hr-HR" dirty="0" smtClean="0"/>
            <a:t>Nakon 24 sata porezni obveznik nije opet zatečen - ostavljena pisana obavijest / nije htio preuzeti rješenje</a:t>
          </a:r>
          <a:endParaRPr lang="hr-HR" dirty="0"/>
        </a:p>
      </dgm:t>
    </dgm:pt>
    <dgm:pt modelId="{C258ABDE-13F2-4138-AF41-AFB3EFD737F5}" type="parTrans" cxnId="{BE8175B0-8ECF-42CB-A94C-18438D942C87}">
      <dgm:prSet/>
      <dgm:spPr/>
      <dgm:t>
        <a:bodyPr/>
        <a:lstStyle/>
        <a:p>
          <a:endParaRPr lang="hr-HR"/>
        </a:p>
      </dgm:t>
    </dgm:pt>
    <dgm:pt modelId="{3E12ADC9-B43C-4611-9223-0667E67BF267}" type="sibTrans" cxnId="{BE8175B0-8ECF-42CB-A94C-18438D942C87}">
      <dgm:prSet/>
      <dgm:spPr/>
      <dgm:t>
        <a:bodyPr/>
        <a:lstStyle/>
        <a:p>
          <a:endParaRPr lang="hr-HR"/>
        </a:p>
      </dgm:t>
    </dgm:pt>
    <dgm:pt modelId="{BAD32AB9-5DD4-4E3C-B2B2-0703F65EC445}" type="pres">
      <dgm:prSet presAssocID="{4E514ABC-B917-458F-9589-5DC3CF227AE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9A99B199-53AA-4754-A22B-629B35FC5106}" type="pres">
      <dgm:prSet presAssocID="{E60FED1A-FE36-41FC-8187-0FF1C61D5DE7}" presName="vertOne" presStyleCnt="0"/>
      <dgm:spPr/>
    </dgm:pt>
    <dgm:pt modelId="{E6F65B88-FA0A-4B6B-AC03-9E86185CD841}" type="pres">
      <dgm:prSet presAssocID="{E60FED1A-FE36-41FC-8187-0FF1C61D5DE7}" presName="txOne" presStyleLbl="node0" presStyleIdx="0" presStyleCnt="2" custScaleY="59292" custLinFactNeighborX="13481" custLinFactNeighborY="-29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5EE2772-F9A5-46CF-9E19-C9A6C322005A}" type="pres">
      <dgm:prSet presAssocID="{E60FED1A-FE36-41FC-8187-0FF1C61D5DE7}" presName="parTransOne" presStyleCnt="0"/>
      <dgm:spPr/>
    </dgm:pt>
    <dgm:pt modelId="{498DFB9C-66D4-4CCC-B54A-D75B8E2963A2}" type="pres">
      <dgm:prSet presAssocID="{E60FED1A-FE36-41FC-8187-0FF1C61D5DE7}" presName="horzOne" presStyleCnt="0"/>
      <dgm:spPr/>
    </dgm:pt>
    <dgm:pt modelId="{B5318C6F-080C-4A9A-97BD-B73E447BC788}" type="pres">
      <dgm:prSet presAssocID="{9B85B21B-19E9-4843-9E02-EA51C4B856AE}" presName="vertTwo" presStyleCnt="0"/>
      <dgm:spPr/>
    </dgm:pt>
    <dgm:pt modelId="{A09A7EE2-6E8A-4847-B333-DB2CB09CD9A7}" type="pres">
      <dgm:prSet presAssocID="{9B85B21B-19E9-4843-9E02-EA51C4B856AE}" presName="txTwo" presStyleLbl="node2" presStyleIdx="0" presStyleCnt="2" custScaleX="112321" custScaleY="64505" custLinFactNeighborX="95792" custLinFactNeighborY="-7155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4D91324-2929-4F4F-9FD9-962D0CA98366}" type="pres">
      <dgm:prSet presAssocID="{9B85B21B-19E9-4843-9E02-EA51C4B856AE}" presName="parTransTwo" presStyleCnt="0"/>
      <dgm:spPr/>
    </dgm:pt>
    <dgm:pt modelId="{FB730BED-D0CA-49BA-A149-AE7D37E966A2}" type="pres">
      <dgm:prSet presAssocID="{9B85B21B-19E9-4843-9E02-EA51C4B856AE}" presName="horzTwo" presStyleCnt="0"/>
      <dgm:spPr/>
    </dgm:pt>
    <dgm:pt modelId="{E2CD26CF-6478-498C-BF90-F16A495E119A}" type="pres">
      <dgm:prSet presAssocID="{3B1433DC-168E-4572-BA81-B93DAEF6C766}" presName="vertThree" presStyleCnt="0"/>
      <dgm:spPr/>
    </dgm:pt>
    <dgm:pt modelId="{58C1E43D-31B3-40ED-8476-83C7549886E2}" type="pres">
      <dgm:prSet presAssocID="{3B1433DC-168E-4572-BA81-B93DAEF6C766}" presName="txThree" presStyleLbl="node3" presStyleIdx="0" presStyleCnt="4" custLinFactNeighborX="59848" custLinFactNeighborY="3297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915D422F-5CB3-4C48-91E1-165BE21E877A}" type="pres">
      <dgm:prSet presAssocID="{3B1433DC-168E-4572-BA81-B93DAEF6C766}" presName="horzThree" presStyleCnt="0"/>
      <dgm:spPr/>
    </dgm:pt>
    <dgm:pt modelId="{7D029E28-C783-4F9B-9790-B118D494ECA7}" type="pres">
      <dgm:prSet presAssocID="{E95436B6-3BC9-4479-B7DD-0E26F259949A}" presName="sibSpaceThree" presStyleCnt="0"/>
      <dgm:spPr/>
    </dgm:pt>
    <dgm:pt modelId="{FAD10F65-9FB8-4E7E-8BB6-A69D9112E40F}" type="pres">
      <dgm:prSet presAssocID="{EB75B846-FE77-44EE-84F8-2C2A5BF6B6BA}" presName="vertThree" presStyleCnt="0"/>
      <dgm:spPr/>
    </dgm:pt>
    <dgm:pt modelId="{3816CFD2-0DEE-463E-A162-512FD2DF8EA7}" type="pres">
      <dgm:prSet presAssocID="{EB75B846-FE77-44EE-84F8-2C2A5BF6B6BA}" presName="txThree" presStyleLbl="node3" presStyleIdx="1" presStyleCnt="4" custScaleX="203437" custScaleY="68192" custLinFactX="100000" custLinFactNeighborX="141768" custLinFactNeighborY="-1039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88B9048-AF7B-4AE9-8BB8-29613F22016A}" type="pres">
      <dgm:prSet presAssocID="{EB75B846-FE77-44EE-84F8-2C2A5BF6B6BA}" presName="horzThree" presStyleCnt="0"/>
      <dgm:spPr/>
    </dgm:pt>
    <dgm:pt modelId="{DE1D6CC7-F7F4-446F-9316-042E8E6C4E01}" type="pres">
      <dgm:prSet presAssocID="{C45A1AD8-72C6-4686-B575-35EF8D9E186A}" presName="sibSpaceThree" presStyleCnt="0"/>
      <dgm:spPr/>
    </dgm:pt>
    <dgm:pt modelId="{A653826C-A3D6-4A29-999F-89AAE7C077D5}" type="pres">
      <dgm:prSet presAssocID="{1778AB9C-1CC5-48CA-AD40-A9A16923A00B}" presName="vertThree" presStyleCnt="0"/>
      <dgm:spPr/>
    </dgm:pt>
    <dgm:pt modelId="{6EFE1CEB-6151-4D54-951C-85D59C9026FD}" type="pres">
      <dgm:prSet presAssocID="{1778AB9C-1CC5-48CA-AD40-A9A16923A00B}" presName="txThree" presStyleLbl="node3" presStyleIdx="2" presStyleCnt="4" custScaleX="112323" custScaleY="76065" custLinFactNeighborX="7799" custLinFactNeighborY="5340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C929A5E-93D3-4B04-A166-8127DA452FA6}" type="pres">
      <dgm:prSet presAssocID="{1778AB9C-1CC5-48CA-AD40-A9A16923A00B}" presName="horzThree" presStyleCnt="0"/>
      <dgm:spPr/>
    </dgm:pt>
    <dgm:pt modelId="{2B5A2873-1670-4D7C-B4F3-5B55EDA1C716}" type="pres">
      <dgm:prSet presAssocID="{F50B9AC5-ABBA-4E93-AC35-4E856734D13C}" presName="sibSpaceTwo" presStyleCnt="0"/>
      <dgm:spPr/>
    </dgm:pt>
    <dgm:pt modelId="{5F981D48-5A9F-425C-B6E6-05CA8D9958A4}" type="pres">
      <dgm:prSet presAssocID="{8461DFB4-69B6-43BD-9DA4-E672272F722F}" presName="vertTwo" presStyleCnt="0"/>
      <dgm:spPr/>
    </dgm:pt>
    <dgm:pt modelId="{CBEE1A6D-E853-42AD-97EA-2DAA3C50BB92}" type="pres">
      <dgm:prSet presAssocID="{8461DFB4-69B6-43BD-9DA4-E672272F722F}" presName="txTwo" presStyleLbl="node2" presStyleIdx="1" presStyleCnt="2" custScaleX="96855" custScaleY="97292" custLinFactX="-68283" custLinFactY="7570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1D44EDE-976F-40E6-86FB-461E6EF3C24A}" type="pres">
      <dgm:prSet presAssocID="{8461DFB4-69B6-43BD-9DA4-E672272F722F}" presName="parTransTwo" presStyleCnt="0"/>
      <dgm:spPr/>
    </dgm:pt>
    <dgm:pt modelId="{1CEF7C8E-C910-4EAB-8338-28C3BBD9F52C}" type="pres">
      <dgm:prSet presAssocID="{8461DFB4-69B6-43BD-9DA4-E672272F722F}" presName="horzTwo" presStyleCnt="0"/>
      <dgm:spPr/>
    </dgm:pt>
    <dgm:pt modelId="{5A0773AA-E974-4748-A4EB-99CC176472D3}" type="pres">
      <dgm:prSet presAssocID="{21CF65C4-AD19-46C3-BB95-513F2E1A0669}" presName="vertThree" presStyleCnt="0"/>
      <dgm:spPr/>
    </dgm:pt>
    <dgm:pt modelId="{8A4EF4D4-7DFA-4AA0-B83B-CBAE1165F78A}" type="pres">
      <dgm:prSet presAssocID="{21CF65C4-AD19-46C3-BB95-513F2E1A0669}" presName="txThree" presStyleLbl="node3" presStyleIdx="3" presStyleCnt="4" custScaleX="259797" custScaleY="116823" custLinFactX="18177" custLinFactNeighborX="100000" custLinFactNeighborY="185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D0C6BF3-3CCF-4CBC-87EC-85FA1F4D1876}" type="pres">
      <dgm:prSet presAssocID="{21CF65C4-AD19-46C3-BB95-513F2E1A0669}" presName="horzThree" presStyleCnt="0"/>
      <dgm:spPr/>
    </dgm:pt>
    <dgm:pt modelId="{ADE9B317-C4A6-406D-BBBA-C1C24D7611BD}" type="pres">
      <dgm:prSet presAssocID="{C3C78467-5689-48E9-ADEB-09665660DA44}" presName="sibSpaceOne" presStyleCnt="0"/>
      <dgm:spPr/>
    </dgm:pt>
    <dgm:pt modelId="{4AEA5341-7E74-4E5D-ADAB-13EEA075FCA2}" type="pres">
      <dgm:prSet presAssocID="{889B603F-1D2A-4608-8F14-2C6A0DBFC128}" presName="vertOne" presStyleCnt="0"/>
      <dgm:spPr/>
    </dgm:pt>
    <dgm:pt modelId="{3F2C61AE-2798-492D-B195-2DA27C4C20B5}" type="pres">
      <dgm:prSet presAssocID="{889B603F-1D2A-4608-8F14-2C6A0DBFC128}" presName="txOne" presStyleLbl="node0" presStyleIdx="1" presStyleCnt="2" custScaleX="221827" custScaleY="68192" custLinFactY="12211" custLinFactNeighborX="-30756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E0CCC8D-EAD2-4FF4-91E1-F83694551240}" type="pres">
      <dgm:prSet presAssocID="{889B603F-1D2A-4608-8F14-2C6A0DBFC128}" presName="horzOne" presStyleCnt="0"/>
      <dgm:spPr/>
    </dgm:pt>
  </dgm:ptLst>
  <dgm:cxnLst>
    <dgm:cxn modelId="{4F4318DE-514B-4663-85E9-E53322896711}" type="presOf" srcId="{3B1433DC-168E-4572-BA81-B93DAEF6C766}" destId="{58C1E43D-31B3-40ED-8476-83C7549886E2}" srcOrd="0" destOrd="0" presId="urn:microsoft.com/office/officeart/2005/8/layout/hierarchy4"/>
    <dgm:cxn modelId="{FC476661-5E35-48C0-970F-ABFCFE178E82}" srcId="{9B85B21B-19E9-4843-9E02-EA51C4B856AE}" destId="{3B1433DC-168E-4572-BA81-B93DAEF6C766}" srcOrd="0" destOrd="0" parTransId="{504E4DD0-82A0-447A-879B-C02A0132B4FE}" sibTransId="{E95436B6-3BC9-4479-B7DD-0E26F259949A}"/>
    <dgm:cxn modelId="{05777102-B5A5-42BD-B36B-C56E2286CA9B}" type="presOf" srcId="{4E514ABC-B917-458F-9589-5DC3CF227AE7}" destId="{BAD32AB9-5DD4-4E3C-B2B2-0703F65EC445}" srcOrd="0" destOrd="0" presId="urn:microsoft.com/office/officeart/2005/8/layout/hierarchy4"/>
    <dgm:cxn modelId="{1981E2F1-BA24-4BF9-988C-610B64832BF6}" type="presOf" srcId="{9B85B21B-19E9-4843-9E02-EA51C4B856AE}" destId="{A09A7EE2-6E8A-4847-B333-DB2CB09CD9A7}" srcOrd="0" destOrd="0" presId="urn:microsoft.com/office/officeart/2005/8/layout/hierarchy4"/>
    <dgm:cxn modelId="{F57A1139-217E-4BFC-93BB-92A8B061B164}" type="presOf" srcId="{EB75B846-FE77-44EE-84F8-2C2A5BF6B6BA}" destId="{3816CFD2-0DEE-463E-A162-512FD2DF8EA7}" srcOrd="0" destOrd="0" presId="urn:microsoft.com/office/officeart/2005/8/layout/hierarchy4"/>
    <dgm:cxn modelId="{2AA13148-2A06-4FAC-B077-596C7544C997}" srcId="{8461DFB4-69B6-43BD-9DA4-E672272F722F}" destId="{21CF65C4-AD19-46C3-BB95-513F2E1A0669}" srcOrd="0" destOrd="0" parTransId="{5622CCE0-925A-4AA9-B64B-62F80ABFD8B2}" sibTransId="{DDD98B71-928D-4464-8785-CC6360937715}"/>
    <dgm:cxn modelId="{B3D6307D-5146-4E58-BDFD-4E693CE5F93A}" srcId="{E60FED1A-FE36-41FC-8187-0FF1C61D5DE7}" destId="{9B85B21B-19E9-4843-9E02-EA51C4B856AE}" srcOrd="0" destOrd="0" parTransId="{38E6D4F5-667B-4CD3-947A-4F9A32E577D3}" sibTransId="{F50B9AC5-ABBA-4E93-AC35-4E856734D13C}"/>
    <dgm:cxn modelId="{D4F0D0BE-A767-4AAC-A213-F7908800AF1E}" type="presOf" srcId="{1778AB9C-1CC5-48CA-AD40-A9A16923A00B}" destId="{6EFE1CEB-6151-4D54-951C-85D59C9026FD}" srcOrd="0" destOrd="0" presId="urn:microsoft.com/office/officeart/2005/8/layout/hierarchy4"/>
    <dgm:cxn modelId="{1DA34F23-E758-4448-A9AA-9FD03F5B8920}" type="presOf" srcId="{E60FED1A-FE36-41FC-8187-0FF1C61D5DE7}" destId="{E6F65B88-FA0A-4B6B-AC03-9E86185CD841}" srcOrd="0" destOrd="0" presId="urn:microsoft.com/office/officeart/2005/8/layout/hierarchy4"/>
    <dgm:cxn modelId="{BA76DB41-71A7-42D2-B175-EDB1352EB7BD}" srcId="{E60FED1A-FE36-41FC-8187-0FF1C61D5DE7}" destId="{8461DFB4-69B6-43BD-9DA4-E672272F722F}" srcOrd="1" destOrd="0" parTransId="{C8635537-B7A9-4219-8873-5A18CD2BB4BB}" sibTransId="{2ED7A0C5-40A2-44DF-B0AB-808C2552C650}"/>
    <dgm:cxn modelId="{2035513C-664B-4BE0-8492-B6A1FC4CCFA7}" srcId="{9B85B21B-19E9-4843-9E02-EA51C4B856AE}" destId="{EB75B846-FE77-44EE-84F8-2C2A5BF6B6BA}" srcOrd="1" destOrd="0" parTransId="{702DF309-A7A0-40BE-8C1D-9D137014570B}" sibTransId="{C45A1AD8-72C6-4686-B575-35EF8D9E186A}"/>
    <dgm:cxn modelId="{88BAF53D-B69F-4A08-9F07-2F984C07EECD}" type="presOf" srcId="{21CF65C4-AD19-46C3-BB95-513F2E1A0669}" destId="{8A4EF4D4-7DFA-4AA0-B83B-CBAE1165F78A}" srcOrd="0" destOrd="0" presId="urn:microsoft.com/office/officeart/2005/8/layout/hierarchy4"/>
    <dgm:cxn modelId="{E77DE315-B80E-42A5-907D-B099DDFAEA96}" srcId="{4E514ABC-B917-458F-9589-5DC3CF227AE7}" destId="{E60FED1A-FE36-41FC-8187-0FF1C61D5DE7}" srcOrd="0" destOrd="0" parTransId="{95001658-3A1F-4D7F-8FAD-724104E62C7A}" sibTransId="{C3C78467-5689-48E9-ADEB-09665660DA44}"/>
    <dgm:cxn modelId="{DE21AE8F-0B62-4CCF-8B45-33DF840660FA}" srcId="{9B85B21B-19E9-4843-9E02-EA51C4B856AE}" destId="{1778AB9C-1CC5-48CA-AD40-A9A16923A00B}" srcOrd="2" destOrd="0" parTransId="{F5483C5C-86D5-4314-8906-F6AC74242449}" sibTransId="{665FADF1-E8C5-4D12-B44E-67C381EFFAEB}"/>
    <dgm:cxn modelId="{BE8175B0-8ECF-42CB-A94C-18438D942C87}" srcId="{4E514ABC-B917-458F-9589-5DC3CF227AE7}" destId="{889B603F-1D2A-4608-8F14-2C6A0DBFC128}" srcOrd="1" destOrd="0" parTransId="{C258ABDE-13F2-4138-AF41-AFB3EFD737F5}" sibTransId="{3E12ADC9-B43C-4611-9223-0667E67BF267}"/>
    <dgm:cxn modelId="{CC165C23-E31F-45E1-95AC-F95620C1047D}" type="presOf" srcId="{889B603F-1D2A-4608-8F14-2C6A0DBFC128}" destId="{3F2C61AE-2798-492D-B195-2DA27C4C20B5}" srcOrd="0" destOrd="0" presId="urn:microsoft.com/office/officeart/2005/8/layout/hierarchy4"/>
    <dgm:cxn modelId="{842F703E-63EF-4158-B806-11871C15FA6F}" type="presOf" srcId="{8461DFB4-69B6-43BD-9DA4-E672272F722F}" destId="{CBEE1A6D-E853-42AD-97EA-2DAA3C50BB92}" srcOrd="0" destOrd="0" presId="urn:microsoft.com/office/officeart/2005/8/layout/hierarchy4"/>
    <dgm:cxn modelId="{82F88909-29C9-4A4A-9056-3876D5521D8B}" type="presParOf" srcId="{BAD32AB9-5DD4-4E3C-B2B2-0703F65EC445}" destId="{9A99B199-53AA-4754-A22B-629B35FC5106}" srcOrd="0" destOrd="0" presId="urn:microsoft.com/office/officeart/2005/8/layout/hierarchy4"/>
    <dgm:cxn modelId="{13EEB643-5F30-4BE7-AD0E-E8E3BD92CBA9}" type="presParOf" srcId="{9A99B199-53AA-4754-A22B-629B35FC5106}" destId="{E6F65B88-FA0A-4B6B-AC03-9E86185CD841}" srcOrd="0" destOrd="0" presId="urn:microsoft.com/office/officeart/2005/8/layout/hierarchy4"/>
    <dgm:cxn modelId="{F1750960-55A9-4E36-B7B6-97CD05A0FA55}" type="presParOf" srcId="{9A99B199-53AA-4754-A22B-629B35FC5106}" destId="{E5EE2772-F9A5-46CF-9E19-C9A6C322005A}" srcOrd="1" destOrd="0" presId="urn:microsoft.com/office/officeart/2005/8/layout/hierarchy4"/>
    <dgm:cxn modelId="{C7654749-BF62-4EF2-8ACF-E4B965517919}" type="presParOf" srcId="{9A99B199-53AA-4754-A22B-629B35FC5106}" destId="{498DFB9C-66D4-4CCC-B54A-D75B8E2963A2}" srcOrd="2" destOrd="0" presId="urn:microsoft.com/office/officeart/2005/8/layout/hierarchy4"/>
    <dgm:cxn modelId="{42A99790-5A59-4874-8D72-684E372D99CF}" type="presParOf" srcId="{498DFB9C-66D4-4CCC-B54A-D75B8E2963A2}" destId="{B5318C6F-080C-4A9A-97BD-B73E447BC788}" srcOrd="0" destOrd="0" presId="urn:microsoft.com/office/officeart/2005/8/layout/hierarchy4"/>
    <dgm:cxn modelId="{FCF0ACC3-6EB9-4B9D-B31A-BD7A68423DE7}" type="presParOf" srcId="{B5318C6F-080C-4A9A-97BD-B73E447BC788}" destId="{A09A7EE2-6E8A-4847-B333-DB2CB09CD9A7}" srcOrd="0" destOrd="0" presId="urn:microsoft.com/office/officeart/2005/8/layout/hierarchy4"/>
    <dgm:cxn modelId="{FC0AF83E-BAF4-4158-8DA9-4DB28E8D5C3D}" type="presParOf" srcId="{B5318C6F-080C-4A9A-97BD-B73E447BC788}" destId="{C4D91324-2929-4F4F-9FD9-962D0CA98366}" srcOrd="1" destOrd="0" presId="urn:microsoft.com/office/officeart/2005/8/layout/hierarchy4"/>
    <dgm:cxn modelId="{D1B11BD5-665D-4120-8486-29BE2BF790C0}" type="presParOf" srcId="{B5318C6F-080C-4A9A-97BD-B73E447BC788}" destId="{FB730BED-D0CA-49BA-A149-AE7D37E966A2}" srcOrd="2" destOrd="0" presId="urn:microsoft.com/office/officeart/2005/8/layout/hierarchy4"/>
    <dgm:cxn modelId="{B0FDF72A-2B1D-42FB-BCBD-0F0A98376EB5}" type="presParOf" srcId="{FB730BED-D0CA-49BA-A149-AE7D37E966A2}" destId="{E2CD26CF-6478-498C-BF90-F16A495E119A}" srcOrd="0" destOrd="0" presId="urn:microsoft.com/office/officeart/2005/8/layout/hierarchy4"/>
    <dgm:cxn modelId="{3093F7FD-0D80-4B2E-8001-5FDA754F1B7C}" type="presParOf" srcId="{E2CD26CF-6478-498C-BF90-F16A495E119A}" destId="{58C1E43D-31B3-40ED-8476-83C7549886E2}" srcOrd="0" destOrd="0" presId="urn:microsoft.com/office/officeart/2005/8/layout/hierarchy4"/>
    <dgm:cxn modelId="{45E01B9A-B010-4D01-963A-E9988E68F51B}" type="presParOf" srcId="{E2CD26CF-6478-498C-BF90-F16A495E119A}" destId="{915D422F-5CB3-4C48-91E1-165BE21E877A}" srcOrd="1" destOrd="0" presId="urn:microsoft.com/office/officeart/2005/8/layout/hierarchy4"/>
    <dgm:cxn modelId="{04D35665-E390-4CB9-896F-7777E96AD549}" type="presParOf" srcId="{FB730BED-D0CA-49BA-A149-AE7D37E966A2}" destId="{7D029E28-C783-4F9B-9790-B118D494ECA7}" srcOrd="1" destOrd="0" presId="urn:microsoft.com/office/officeart/2005/8/layout/hierarchy4"/>
    <dgm:cxn modelId="{4C48CD49-6CF3-4F3F-9813-F3436F93D1DD}" type="presParOf" srcId="{FB730BED-D0CA-49BA-A149-AE7D37E966A2}" destId="{FAD10F65-9FB8-4E7E-8BB6-A69D9112E40F}" srcOrd="2" destOrd="0" presId="urn:microsoft.com/office/officeart/2005/8/layout/hierarchy4"/>
    <dgm:cxn modelId="{DE2B6BDC-F9C7-45E7-8CAC-137F8D5BA229}" type="presParOf" srcId="{FAD10F65-9FB8-4E7E-8BB6-A69D9112E40F}" destId="{3816CFD2-0DEE-463E-A162-512FD2DF8EA7}" srcOrd="0" destOrd="0" presId="urn:microsoft.com/office/officeart/2005/8/layout/hierarchy4"/>
    <dgm:cxn modelId="{041B5431-AF98-4F79-8E5B-333CF453DED7}" type="presParOf" srcId="{FAD10F65-9FB8-4E7E-8BB6-A69D9112E40F}" destId="{888B9048-AF7B-4AE9-8BB8-29613F22016A}" srcOrd="1" destOrd="0" presId="urn:microsoft.com/office/officeart/2005/8/layout/hierarchy4"/>
    <dgm:cxn modelId="{5FBD5502-E29B-4B2D-8EF9-CD50C2B24114}" type="presParOf" srcId="{FB730BED-D0CA-49BA-A149-AE7D37E966A2}" destId="{DE1D6CC7-F7F4-446F-9316-042E8E6C4E01}" srcOrd="3" destOrd="0" presId="urn:microsoft.com/office/officeart/2005/8/layout/hierarchy4"/>
    <dgm:cxn modelId="{406D7242-5894-4B5E-9392-76B3B920F5AE}" type="presParOf" srcId="{FB730BED-D0CA-49BA-A149-AE7D37E966A2}" destId="{A653826C-A3D6-4A29-999F-89AAE7C077D5}" srcOrd="4" destOrd="0" presId="urn:microsoft.com/office/officeart/2005/8/layout/hierarchy4"/>
    <dgm:cxn modelId="{E616787D-971E-4789-900E-F3860E57EE34}" type="presParOf" srcId="{A653826C-A3D6-4A29-999F-89AAE7C077D5}" destId="{6EFE1CEB-6151-4D54-951C-85D59C9026FD}" srcOrd="0" destOrd="0" presId="urn:microsoft.com/office/officeart/2005/8/layout/hierarchy4"/>
    <dgm:cxn modelId="{B80D8AF9-8FA6-432B-92EA-ECAA8E15A6F4}" type="presParOf" srcId="{A653826C-A3D6-4A29-999F-89AAE7C077D5}" destId="{2C929A5E-93D3-4B04-A166-8127DA452FA6}" srcOrd="1" destOrd="0" presId="urn:microsoft.com/office/officeart/2005/8/layout/hierarchy4"/>
    <dgm:cxn modelId="{7659C42D-1841-481E-B5CE-62AAEF4C35FB}" type="presParOf" srcId="{498DFB9C-66D4-4CCC-B54A-D75B8E2963A2}" destId="{2B5A2873-1670-4D7C-B4F3-5B55EDA1C716}" srcOrd="1" destOrd="0" presId="urn:microsoft.com/office/officeart/2005/8/layout/hierarchy4"/>
    <dgm:cxn modelId="{432C7ADA-3CB4-491C-9479-9361847B484B}" type="presParOf" srcId="{498DFB9C-66D4-4CCC-B54A-D75B8E2963A2}" destId="{5F981D48-5A9F-425C-B6E6-05CA8D9958A4}" srcOrd="2" destOrd="0" presId="urn:microsoft.com/office/officeart/2005/8/layout/hierarchy4"/>
    <dgm:cxn modelId="{E8A92942-2708-44FF-8002-09664582FE4B}" type="presParOf" srcId="{5F981D48-5A9F-425C-B6E6-05CA8D9958A4}" destId="{CBEE1A6D-E853-42AD-97EA-2DAA3C50BB92}" srcOrd="0" destOrd="0" presId="urn:microsoft.com/office/officeart/2005/8/layout/hierarchy4"/>
    <dgm:cxn modelId="{E715A8A8-B82A-4CCC-ACBB-5951CC0C8A1D}" type="presParOf" srcId="{5F981D48-5A9F-425C-B6E6-05CA8D9958A4}" destId="{D1D44EDE-976F-40E6-86FB-461E6EF3C24A}" srcOrd="1" destOrd="0" presId="urn:microsoft.com/office/officeart/2005/8/layout/hierarchy4"/>
    <dgm:cxn modelId="{502DE295-84C3-4DD8-B104-E8A6151EED5D}" type="presParOf" srcId="{5F981D48-5A9F-425C-B6E6-05CA8D9958A4}" destId="{1CEF7C8E-C910-4EAB-8338-28C3BBD9F52C}" srcOrd="2" destOrd="0" presId="urn:microsoft.com/office/officeart/2005/8/layout/hierarchy4"/>
    <dgm:cxn modelId="{0419249B-E964-42A0-B2CA-E608ED4B4443}" type="presParOf" srcId="{1CEF7C8E-C910-4EAB-8338-28C3BBD9F52C}" destId="{5A0773AA-E974-4748-A4EB-99CC176472D3}" srcOrd="0" destOrd="0" presId="urn:microsoft.com/office/officeart/2005/8/layout/hierarchy4"/>
    <dgm:cxn modelId="{D6A1AAD9-CAD1-4112-9469-D136F0D82D53}" type="presParOf" srcId="{5A0773AA-E974-4748-A4EB-99CC176472D3}" destId="{8A4EF4D4-7DFA-4AA0-B83B-CBAE1165F78A}" srcOrd="0" destOrd="0" presId="urn:microsoft.com/office/officeart/2005/8/layout/hierarchy4"/>
    <dgm:cxn modelId="{AFBFFCA1-9658-4451-9B03-FE9CBDBBCB32}" type="presParOf" srcId="{5A0773AA-E974-4748-A4EB-99CC176472D3}" destId="{1D0C6BF3-3CCF-4CBC-87EC-85FA1F4D1876}" srcOrd="1" destOrd="0" presId="urn:microsoft.com/office/officeart/2005/8/layout/hierarchy4"/>
    <dgm:cxn modelId="{16F4C945-33FC-474A-87AD-6EF750402DB3}" type="presParOf" srcId="{BAD32AB9-5DD4-4E3C-B2B2-0703F65EC445}" destId="{ADE9B317-C4A6-406D-BBBA-C1C24D7611BD}" srcOrd="1" destOrd="0" presId="urn:microsoft.com/office/officeart/2005/8/layout/hierarchy4"/>
    <dgm:cxn modelId="{D7D99CEE-D28B-44A5-B641-0A9658C76060}" type="presParOf" srcId="{BAD32AB9-5DD4-4E3C-B2B2-0703F65EC445}" destId="{4AEA5341-7E74-4E5D-ADAB-13EEA075FCA2}" srcOrd="2" destOrd="0" presId="urn:microsoft.com/office/officeart/2005/8/layout/hierarchy4"/>
    <dgm:cxn modelId="{A13D7A22-8F4D-40B0-B296-AF30B20A2081}" type="presParOf" srcId="{4AEA5341-7E74-4E5D-ADAB-13EEA075FCA2}" destId="{3F2C61AE-2798-492D-B195-2DA27C4C20B5}" srcOrd="0" destOrd="0" presId="urn:microsoft.com/office/officeart/2005/8/layout/hierarchy4"/>
    <dgm:cxn modelId="{427AB23D-A4B7-4F4B-9C24-8C46941E6C1E}" type="presParOf" srcId="{4AEA5341-7E74-4E5D-ADAB-13EEA075FCA2}" destId="{3E0CCC8D-EAD2-4FF4-91E1-F8369455124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F65B88-FA0A-4B6B-AC03-9E86185CD841}">
      <dsp:nvSpPr>
        <dsp:cNvPr id="0" name=""/>
        <dsp:cNvSpPr/>
      </dsp:nvSpPr>
      <dsp:spPr>
        <a:xfrm>
          <a:off x="841652" y="912"/>
          <a:ext cx="6229012" cy="10308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 smtClean="0"/>
            <a:t>Osobna dostava</a:t>
          </a:r>
          <a:endParaRPr lang="hr-HR" sz="3600" kern="1200" dirty="0"/>
        </a:p>
      </dsp:txBody>
      <dsp:txXfrm>
        <a:off x="841652" y="912"/>
        <a:ext cx="6229012" cy="1030835"/>
      </dsp:txXfrm>
    </dsp:sp>
    <dsp:sp modelId="{A09A7EE2-6E8A-4847-B333-DB2CB09CD9A7}">
      <dsp:nvSpPr>
        <dsp:cNvPr id="0" name=""/>
        <dsp:cNvSpPr/>
      </dsp:nvSpPr>
      <dsp:spPr>
        <a:xfrm>
          <a:off x="3404642" y="1077156"/>
          <a:ext cx="3979017" cy="11214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Porezni obveznik nije zatečen – ostavljena obavijest o drugoj dostavi za 24 sata</a:t>
          </a:r>
          <a:endParaRPr lang="hr-HR" sz="1400" kern="1200" dirty="0"/>
        </a:p>
      </dsp:txBody>
      <dsp:txXfrm>
        <a:off x="3404642" y="1077156"/>
        <a:ext cx="3979017" cy="1121467"/>
      </dsp:txXfrm>
    </dsp:sp>
    <dsp:sp modelId="{58C1E43D-31B3-40ED-8476-83C7549886E2}">
      <dsp:nvSpPr>
        <dsp:cNvPr id="0" name=""/>
        <dsp:cNvSpPr/>
      </dsp:nvSpPr>
      <dsp:spPr>
        <a:xfrm>
          <a:off x="729254" y="3042899"/>
          <a:ext cx="835189" cy="17385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Dostavnica potpisana od strane poreznog obveznika i vraćena poreznom tijelu</a:t>
          </a:r>
          <a:endParaRPr lang="hr-HR" sz="900" kern="1200" dirty="0"/>
        </a:p>
      </dsp:txBody>
      <dsp:txXfrm>
        <a:off x="729254" y="3042899"/>
        <a:ext cx="835189" cy="1738574"/>
      </dsp:txXfrm>
    </dsp:sp>
    <dsp:sp modelId="{3816CFD2-0DEE-463E-A162-512FD2DF8EA7}">
      <dsp:nvSpPr>
        <dsp:cNvPr id="0" name=""/>
        <dsp:cNvSpPr/>
      </dsp:nvSpPr>
      <dsp:spPr>
        <a:xfrm>
          <a:off x="3118899" y="2288827"/>
          <a:ext cx="1699084" cy="1185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50" kern="1200" dirty="0" smtClean="0"/>
            <a:t>Nakon 24 sata porezni obveznik zatečen – uspješno uručeno rješenje</a:t>
          </a:r>
          <a:endParaRPr lang="hr-HR" sz="1050" kern="1200" dirty="0"/>
        </a:p>
      </dsp:txBody>
      <dsp:txXfrm>
        <a:off x="3118899" y="2288827"/>
        <a:ext cx="1699084" cy="1185569"/>
      </dsp:txXfrm>
    </dsp:sp>
    <dsp:sp modelId="{6EFE1CEB-6151-4D54-951C-85D59C9026FD}">
      <dsp:nvSpPr>
        <dsp:cNvPr id="0" name=""/>
        <dsp:cNvSpPr/>
      </dsp:nvSpPr>
      <dsp:spPr>
        <a:xfrm>
          <a:off x="2898976" y="3398142"/>
          <a:ext cx="938110" cy="1322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Dostavnica potpisana od strane poreznog obveznika i vraćena poreznom tijelu</a:t>
          </a:r>
          <a:endParaRPr lang="hr-HR" sz="900" kern="1200" dirty="0"/>
        </a:p>
      </dsp:txBody>
      <dsp:txXfrm>
        <a:off x="2898976" y="3398142"/>
        <a:ext cx="938110" cy="1322447"/>
      </dsp:txXfrm>
    </dsp:sp>
    <dsp:sp modelId="{CBEE1A6D-E853-42AD-97EA-2DAA3C50BB92}">
      <dsp:nvSpPr>
        <dsp:cNvPr id="0" name=""/>
        <dsp:cNvSpPr/>
      </dsp:nvSpPr>
      <dsp:spPr>
        <a:xfrm>
          <a:off x="438832" y="1479763"/>
          <a:ext cx="2101557" cy="16914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Porezni obveznik zatečen – uspješno uručeno rješenje</a:t>
          </a:r>
          <a:endParaRPr lang="hr-HR" sz="1400" kern="1200" dirty="0"/>
        </a:p>
      </dsp:txBody>
      <dsp:txXfrm>
        <a:off x="438832" y="1479763"/>
        <a:ext cx="2101557" cy="1691494"/>
      </dsp:txXfrm>
    </dsp:sp>
    <dsp:sp modelId="{8A4EF4D4-7DFA-4AA0-B83B-CBAE1165F78A}">
      <dsp:nvSpPr>
        <dsp:cNvPr id="0" name=""/>
        <dsp:cNvSpPr/>
      </dsp:nvSpPr>
      <dsp:spPr>
        <a:xfrm>
          <a:off x="5043497" y="3041026"/>
          <a:ext cx="2161334" cy="2031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Dostavnica popunjena od strane isporučitelja  o ostavljenoj pisanoj obavijesti o mjestu preuzimanja rješenja, posljedicama </a:t>
          </a:r>
          <a:r>
            <a:rPr lang="hr-HR" sz="1000" kern="1200" dirty="0" err="1" smtClean="0"/>
            <a:t>nepreuzimanja</a:t>
          </a:r>
          <a:r>
            <a:rPr lang="hr-HR" sz="1000" kern="1200" dirty="0" smtClean="0"/>
            <a:t> te je rješenje vraćeno JLS – ne ostaviti u sandučiću – nakon 15 dana rješenje se smatra isporučeno – dokazivanje da nije preuzeto</a:t>
          </a:r>
          <a:endParaRPr lang="hr-HR" sz="1000" kern="1200" dirty="0"/>
        </a:p>
      </dsp:txBody>
      <dsp:txXfrm>
        <a:off x="5043497" y="3041026"/>
        <a:ext cx="2161334" cy="2031055"/>
      </dsp:txXfrm>
    </dsp:sp>
    <dsp:sp modelId="{3F2C61AE-2798-492D-B195-2DA27C4C20B5}">
      <dsp:nvSpPr>
        <dsp:cNvPr id="0" name=""/>
        <dsp:cNvSpPr/>
      </dsp:nvSpPr>
      <dsp:spPr>
        <a:xfrm>
          <a:off x="6114007" y="1952250"/>
          <a:ext cx="1856300" cy="1185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Nakon 24 sata porezni obveznik nije opet zatečen - ostavljena pisana obavijest / nije htio preuzeti rješenje</a:t>
          </a:r>
          <a:endParaRPr lang="hr-HR" sz="1100" kern="1200" dirty="0"/>
        </a:p>
      </dsp:txBody>
      <dsp:txXfrm>
        <a:off x="6114007" y="1952250"/>
        <a:ext cx="1856300" cy="11855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3AC4F-ED18-4828-ABE4-34F47128DC25}" type="datetimeFigureOut">
              <a:rPr lang="hr-HR" smtClean="0"/>
              <a:pPr/>
              <a:t>15.3.2017.</a:t>
            </a:fld>
            <a:endParaRPr lang="hr-H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6B1AF-5106-4DCC-9833-0E95B5A2962A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349248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ED15245-AFF8-4F03-A5B3-18E4722593E3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9F783A1-E79E-4870-8088-C8CC384D3A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4513134"/>
          </a:xfrm>
        </p:spPr>
        <p:txBody>
          <a:bodyPr>
            <a:noAutofit/>
          </a:bodyPr>
          <a:lstStyle/>
          <a:p>
            <a:pPr algn="ctr"/>
            <a:r>
              <a:rPr lang="hr-HR" dirty="0" smtClean="0">
                <a:latin typeface="Bookman Old Style" pitchFamily="18" charset="0"/>
              </a:rPr>
              <a:t/>
            </a:r>
            <a:br>
              <a:rPr lang="hr-HR" dirty="0" smtClean="0">
                <a:latin typeface="Bookman Old Style" pitchFamily="18" charset="0"/>
              </a:rPr>
            </a:br>
            <a:r>
              <a:rPr lang="hr-HR" dirty="0" smtClean="0">
                <a:latin typeface="Bookman Old Style" pitchFamily="18" charset="0"/>
              </a:rPr>
              <a:t/>
            </a:r>
            <a:br>
              <a:rPr lang="hr-HR" dirty="0" smtClean="0">
                <a:latin typeface="Bookman Old Style" pitchFamily="18" charset="0"/>
              </a:rPr>
            </a:br>
            <a:r>
              <a:rPr lang="hr-HR" dirty="0" smtClean="0">
                <a:latin typeface="Bookman Old Style" pitchFamily="18" charset="0"/>
              </a:rPr>
              <a:t/>
            </a:r>
            <a:br>
              <a:rPr lang="hr-HR" dirty="0" smtClean="0">
                <a:latin typeface="Bookman Old Style" pitchFamily="18" charset="0"/>
              </a:rPr>
            </a:br>
            <a:r>
              <a:rPr lang="hr-HR" dirty="0" smtClean="0">
                <a:latin typeface="Bookman Old Style" pitchFamily="18" charset="0"/>
              </a:rPr>
              <a:t>PRIMJENA OPZ-a PRI OPOREZIVANJU NEKRETNINA</a:t>
            </a:r>
            <a:br>
              <a:rPr lang="hr-HR" dirty="0" smtClean="0">
                <a:latin typeface="Bookman Old Style" pitchFamily="18" charset="0"/>
              </a:rPr>
            </a:br>
            <a:r>
              <a:rPr lang="hr-HR" dirty="0" smtClean="0">
                <a:latin typeface="Bookman Old Style" pitchFamily="18" charset="0"/>
              </a:rPr>
              <a:t/>
            </a:r>
            <a:br>
              <a:rPr lang="hr-HR" dirty="0" smtClean="0">
                <a:latin typeface="Bookman Old Style" pitchFamily="18" charset="0"/>
              </a:rPr>
            </a:br>
            <a:r>
              <a:rPr lang="hr-HR" sz="3200" dirty="0" smtClean="0">
                <a:latin typeface="Bookman Old Style" pitchFamily="18" charset="0"/>
              </a:rPr>
              <a:t>Nikolina Pratzer</a:t>
            </a:r>
            <a:r>
              <a:rPr lang="hr-HR" sz="4000" dirty="0"/>
              <a:t/>
            </a:r>
            <a:br>
              <a:rPr lang="hr-HR" sz="4000" dirty="0"/>
            </a:br>
            <a:r>
              <a:rPr lang="hr-HR" sz="4000" dirty="0"/>
              <a:t/>
            </a:r>
            <a:br>
              <a:rPr lang="hr-HR" sz="4000" dirty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Zaglavlje</a:t>
            </a:r>
            <a:r>
              <a:rPr lang="hr-HR" sz="2900" dirty="0" smtClean="0"/>
              <a:t>: naziv poreznog tijela, brojčana oznaka, datum donošenja</a:t>
            </a:r>
          </a:p>
          <a:p>
            <a:pPr>
              <a:buNone/>
            </a:pP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Uvod</a:t>
            </a:r>
            <a:r>
              <a:rPr lang="hr-HR" sz="2900" dirty="0" smtClean="0"/>
              <a:t>: naziv poreznog tijela, propis o nadležnosti, oznaka predmeta</a:t>
            </a:r>
          </a:p>
          <a:p>
            <a:pPr>
              <a:buNone/>
            </a:pP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PRIVREMENO / POREZNE </a:t>
            </a: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RJEŠENJE </a:t>
            </a:r>
            <a:r>
              <a:rPr lang="hr-HR" sz="2900" dirty="0" smtClean="0"/>
              <a:t>– obvezno označiti</a:t>
            </a:r>
          </a:p>
          <a:p>
            <a:pPr>
              <a:buNone/>
            </a:pP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Izreka</a:t>
            </a:r>
            <a:r>
              <a:rPr lang="hr-HR" sz="2900" dirty="0" smtClean="0"/>
              <a:t>: porezni obveznik, godišnji iznos poreza po m</a:t>
            </a:r>
            <a:r>
              <a:rPr lang="hr-HR" sz="2900" baseline="30000" dirty="0" smtClean="0"/>
              <a:t>2 </a:t>
            </a:r>
            <a:r>
              <a:rPr lang="hr-HR" sz="2900" dirty="0" smtClean="0"/>
              <a:t>obračunske površine, obračunska površina, ukupni iznos poreza, rokovi plaćanja, žalba odgađa izvršenje rješenja (ako odgađa) – paziti je li rješenje terminirano za jednu ili više god</a:t>
            </a:r>
          </a:p>
          <a:p>
            <a:pPr>
              <a:buNone/>
            </a:pP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Obrazloženje</a:t>
            </a:r>
            <a:r>
              <a:rPr lang="hr-HR" sz="2900" dirty="0" smtClean="0"/>
              <a:t>: utvrđeno činjenično stanje (predmet oporezivanja i porezni obveznik), sažetak dokaznog postupka sukladno činjenici je li se provodilo neposredno rješavanje ili ispitni postupak, porezne propise temeljem kojih je utvrđena izreka rješenja, propis temeljem kojeg žalba ne/odgađa izvršenje rješenja</a:t>
            </a:r>
          </a:p>
          <a:p>
            <a:pPr>
              <a:buNone/>
            </a:pP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Uputa o pravnom lijeku</a:t>
            </a:r>
            <a:r>
              <a:rPr lang="hr-HR" sz="2900" dirty="0" smtClean="0"/>
              <a:t>: naziv tijela kojem se žalba podnosi, porezno tijelo kojem se žalba predaje, rok u kojem se predaje te visina upravne pristojbe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SADRŽAJ RJEŠENJA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 fontScale="70000" lnSpcReduction="20000"/>
          </a:bodyPr>
          <a:lstStyle/>
          <a:p>
            <a:r>
              <a:rPr lang="hr-HR" sz="2900" dirty="0" smtClean="0"/>
              <a:t>Dostava poreznom obvezniku ili opunomoćeniku ili zakonskom zastupniku ili zastupniku po službenoj dužnosti</a:t>
            </a:r>
          </a:p>
          <a:p>
            <a:pPr>
              <a:buNone/>
            </a:pPr>
            <a:endParaRPr lang="hr-HR" sz="2900" dirty="0" smtClean="0"/>
          </a:p>
          <a:p>
            <a:r>
              <a:rPr lang="hr-HR" sz="2900" dirty="0" smtClean="0"/>
              <a:t>Dostava poreznog rješenja poreznom jamcu – uvažavajući načela upravnog postupka razmotriti osnovanost dostave rješenja</a:t>
            </a:r>
          </a:p>
          <a:p>
            <a:pPr>
              <a:buNone/>
            </a:pPr>
            <a:endParaRPr lang="hr-HR" sz="2900" dirty="0" smtClean="0"/>
          </a:p>
          <a:p>
            <a:r>
              <a:rPr lang="hr-HR" sz="2900" dirty="0" smtClean="0"/>
              <a:t>Obvezna osobna dostava – različita od dostave po ZUP-u</a:t>
            </a:r>
          </a:p>
          <a:p>
            <a:pPr>
              <a:buNone/>
            </a:pPr>
            <a:endParaRPr lang="hr-HR" sz="2900" dirty="0" smtClean="0"/>
          </a:p>
          <a:p>
            <a:r>
              <a:rPr lang="hr-HR" sz="2900" dirty="0" smtClean="0"/>
              <a:t>Rješenje se ne može oglasiti na oglasnu ploču – porezna tajna</a:t>
            </a:r>
          </a:p>
          <a:p>
            <a:pPr>
              <a:buNone/>
            </a:pPr>
            <a:endParaRPr lang="hr-HR" sz="2900" dirty="0" smtClean="0"/>
          </a:p>
          <a:p>
            <a:r>
              <a:rPr lang="hr-HR" sz="2900" dirty="0" smtClean="0"/>
              <a:t>Tiskana koverta za dostavu poreznih rješenja po OPZ-u</a:t>
            </a:r>
          </a:p>
          <a:p>
            <a:pPr>
              <a:buNone/>
            </a:pPr>
            <a:endParaRPr lang="hr-HR" sz="2900" dirty="0" smtClean="0"/>
          </a:p>
          <a:p>
            <a:r>
              <a:rPr lang="hr-HR" sz="2900" dirty="0" smtClean="0"/>
              <a:t>Pravilno izvršena dostava je preduvjet za nastupanje izvršnosti rješenja</a:t>
            </a:r>
          </a:p>
          <a:p>
            <a:pPr>
              <a:buNone/>
            </a:pPr>
            <a:endParaRPr lang="hr-HR" sz="2900" dirty="0" smtClean="0"/>
          </a:p>
          <a:p>
            <a:r>
              <a:rPr lang="hr-HR" sz="2900" dirty="0" smtClean="0"/>
              <a:t>Od dostave se računaju rokovi za žalbu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DOSTAVA POREZNOG RJEŠENJA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DOSTAVA POREZNOG RJEŠENJA</a:t>
            </a:r>
          </a:p>
        </p:txBody>
      </p:sp>
      <p:pic>
        <p:nvPicPr>
          <p:cNvPr id="5" name="Rezervirano mjesto sadržaja 4"/>
          <p:cNvPicPr>
            <a:picLocks noGrp="1"/>
          </p:cNvPicPr>
          <p:nvPr>
            <p:ph idx="1"/>
          </p:nvPr>
        </p:nvPicPr>
        <p:blipFill>
          <a:blip r:embed="rId2" cstate="print">
            <a:lum contrast="-10000"/>
          </a:blip>
          <a:srcRect/>
          <a:stretch>
            <a:fillRect/>
          </a:stretch>
        </p:blipFill>
        <p:spPr bwMode="auto">
          <a:xfrm>
            <a:off x="457200" y="1603063"/>
            <a:ext cx="8229600" cy="4282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72143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Dostava u RH</a:t>
            </a:r>
          </a:p>
          <a:p>
            <a:r>
              <a:rPr lang="hr-HR" dirty="0" smtClean="0"/>
              <a:t>Adresa prebivališta odnosno adresa sjedišta poreznog obveznika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Dostava u inozemstvo</a:t>
            </a:r>
          </a:p>
          <a:p>
            <a:r>
              <a:rPr lang="hr-HR" dirty="0" smtClean="0"/>
              <a:t>Preko nadležnog poreznog tijela u inozemstvu</a:t>
            </a:r>
          </a:p>
          <a:p>
            <a:r>
              <a:rPr lang="hr-HR" dirty="0" smtClean="0"/>
              <a:t>Preporučena pošiljka poreznom obvezniku s narančastom povratnicom</a:t>
            </a:r>
          </a:p>
          <a:p>
            <a:r>
              <a:rPr lang="hr-HR" dirty="0" smtClean="0"/>
              <a:t>Preko diplomatskog / konzularnog predstavništva RH u inozemstvu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Nepoznatom poreznom obvezniku ili strancu kojem nije poznata adresa dodijeliti zastupnika po službenoj dužnosti – uspješno izvršena dostava kao preduvjet izvršnosti rješenja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DOSTAVA POREZNOG RJEŠENJA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072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DOSTAVA POREZNOG RJEŠENJA</a:t>
            </a:r>
          </a:p>
        </p:txBody>
      </p:sp>
      <p:cxnSp>
        <p:nvCxnSpPr>
          <p:cNvPr id="6" name="Ravni poveznik sa strelicom 5"/>
          <p:cNvCxnSpPr/>
          <p:nvPr/>
        </p:nvCxnSpPr>
        <p:spPr>
          <a:xfrm rot="5400000">
            <a:off x="2928926" y="2000240"/>
            <a:ext cx="500066" cy="500066"/>
          </a:xfrm>
          <a:prstGeom prst="straightConnector1">
            <a:avLst/>
          </a:prstGeom>
          <a:ln w="3810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sa strelicom 7"/>
          <p:cNvCxnSpPr/>
          <p:nvPr/>
        </p:nvCxnSpPr>
        <p:spPr>
          <a:xfrm rot="16200000" flipH="1">
            <a:off x="5429256" y="2000240"/>
            <a:ext cx="500066" cy="500066"/>
          </a:xfrm>
          <a:prstGeom prst="straightConnector1">
            <a:avLst/>
          </a:prstGeom>
          <a:ln w="3810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sa strelicom 9"/>
          <p:cNvCxnSpPr/>
          <p:nvPr/>
        </p:nvCxnSpPr>
        <p:spPr>
          <a:xfrm>
            <a:off x="6072198" y="3214686"/>
            <a:ext cx="500066" cy="214314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sa strelicom 11"/>
          <p:cNvCxnSpPr/>
          <p:nvPr/>
        </p:nvCxnSpPr>
        <p:spPr>
          <a:xfrm rot="5400000">
            <a:off x="4607719" y="3393281"/>
            <a:ext cx="357190" cy="285752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Prvostupanjsko tijelo </a:t>
            </a:r>
          </a:p>
          <a:p>
            <a:r>
              <a:rPr lang="hr-HR" dirty="0" smtClean="0"/>
              <a:t>Upravni odjel jedinice lokalne samouprave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Drugostupanjsko tijelo</a:t>
            </a:r>
          </a:p>
          <a:p>
            <a:r>
              <a:rPr lang="hr-HR" dirty="0" smtClean="0"/>
              <a:t>Za općine i gradove – županije</a:t>
            </a:r>
          </a:p>
          <a:p>
            <a:r>
              <a:rPr lang="hr-HR" dirty="0" smtClean="0"/>
              <a:t>Za velike gradove – Ministarstvo financija, Samostalni sektor za drugostupanjski postupak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ŽALBA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Rok za žalbu </a:t>
            </a:r>
            <a:r>
              <a:rPr lang="hr-HR" dirty="0" smtClean="0"/>
              <a:t>– 30 dana</a:t>
            </a:r>
          </a:p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Odricanje</a:t>
            </a:r>
            <a:r>
              <a:rPr lang="hr-HR" dirty="0" smtClean="0"/>
              <a:t> prava na žalbu – ne može se povući</a:t>
            </a:r>
          </a:p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Odustanak</a:t>
            </a:r>
            <a:r>
              <a:rPr lang="hr-HR" dirty="0" smtClean="0"/>
              <a:t> od izjavljene žalbe – ne može se povući</a:t>
            </a:r>
          </a:p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Prvostupanjsko tijelo </a:t>
            </a:r>
            <a:r>
              <a:rPr lang="hr-HR" dirty="0" smtClean="0"/>
              <a:t>– razmotriti žalbene navode i odlučiti po žalbi – načelo učinkovitosti i ekonomičnosti</a:t>
            </a:r>
          </a:p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Drugostupanjsko tijelo </a:t>
            </a:r>
            <a:r>
              <a:rPr lang="hr-HR" dirty="0" smtClean="0"/>
              <a:t>– meritorno riješiti po žalbi, ne nužno vraćati na ponovno postupanje</a:t>
            </a:r>
          </a:p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Povrat u prijašnje stanje </a:t>
            </a:r>
            <a:r>
              <a:rPr lang="hr-HR" dirty="0" smtClean="0"/>
              <a:t>– za podnošenje žalbe - objektivni i subjektivni rok</a:t>
            </a:r>
          </a:p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Dokazivanje da nije zaprimljeno porezno rješenje </a:t>
            </a:r>
            <a:r>
              <a:rPr lang="hr-HR" dirty="0" smtClean="0"/>
              <a:t>– nije vezano rokovima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ŽALBA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019506"/>
          </a:xfrm>
        </p:spPr>
        <p:txBody>
          <a:bodyPr>
            <a:noAutofit/>
          </a:bodyPr>
          <a:lstStyle/>
          <a:p>
            <a:r>
              <a:rPr lang="hr-HR" sz="1700" dirty="0" smtClean="0"/>
              <a:t>Prisilno izvršenje porezne obveze</a:t>
            </a:r>
          </a:p>
          <a:p>
            <a:r>
              <a:rPr lang="hr-HR" sz="1700" dirty="0" smtClean="0"/>
              <a:t>Ako je dan rok za dobrovoljno izvršenje, izvršnost nastupa nakon proteka tog roka – računanje kamata od dana dospijeća – izvršnosti rješenja odnosno u skladu s utvrđenim rokovima plaćanja odlukom JLS</a:t>
            </a:r>
          </a:p>
          <a:p>
            <a:pPr>
              <a:buNone/>
            </a:pPr>
            <a:endParaRPr lang="hr-HR" sz="1700" dirty="0" smtClean="0"/>
          </a:p>
          <a:p>
            <a:pPr>
              <a:buNone/>
            </a:pPr>
            <a:r>
              <a:rPr lang="hr-HR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Izvršnost nastupa</a:t>
            </a:r>
            <a:r>
              <a:rPr lang="hr-HR" sz="1700" dirty="0" smtClean="0"/>
              <a:t>:</a:t>
            </a:r>
          </a:p>
          <a:p>
            <a:r>
              <a:rPr lang="hr-HR" sz="1700" dirty="0" smtClean="0"/>
              <a:t>Istekom roka za žalbu ako žalba nije izjavljena – nakon 30 dana - porezno rješenje u ispitnom postupku</a:t>
            </a:r>
          </a:p>
          <a:p>
            <a:r>
              <a:rPr lang="hr-HR" sz="1700" dirty="0" smtClean="0"/>
              <a:t>Dostavom stranci ako žalba ne odgađa izvršenje rješenja – odmah - rješenja donesena neposrednim rješavanjem</a:t>
            </a:r>
          </a:p>
          <a:p>
            <a:r>
              <a:rPr lang="hr-HR" sz="1700" dirty="0" smtClean="0"/>
              <a:t>Dostavom stranci rješenja kojim se žalba odbacuje ili odbija – odmah - prvostupanjskog tijela</a:t>
            </a:r>
          </a:p>
          <a:p>
            <a:r>
              <a:rPr lang="hr-HR" sz="1700" dirty="0" smtClean="0"/>
              <a:t>Dostavom stranci drugostupanjskog rješenja – odmah</a:t>
            </a:r>
          </a:p>
          <a:p>
            <a:endParaRPr lang="hr-HR" sz="1700" dirty="0" smtClean="0"/>
          </a:p>
          <a:p>
            <a:pPr>
              <a:buNone/>
            </a:pPr>
            <a:r>
              <a:rPr lang="hr-HR" sz="1700" dirty="0" smtClean="0"/>
              <a:t>Voditi računa o roku od 15 dana ako porezni obveznik nije zaprimio rješenje već se isto smatra dostavljenih po proteku 15 dana nakon ostavljene pisane obavijesti o </a:t>
            </a:r>
            <a:r>
              <a:rPr lang="hr-HR" sz="1700" dirty="0" err="1" smtClean="0"/>
              <a:t>pokušanoj</a:t>
            </a:r>
            <a:r>
              <a:rPr lang="hr-HR" sz="1700" dirty="0" smtClean="0"/>
              <a:t> osobnoj dostavi</a:t>
            </a:r>
            <a:endParaRPr lang="hr-HR" sz="1700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14380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IZVRŠNOST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POREZNA TAJNA </a:t>
            </a:r>
          </a:p>
          <a:p>
            <a:r>
              <a:rPr lang="hr-HR" dirty="0" smtClean="0"/>
              <a:t>čuvati sve podatke koji se saznaju u poreznom postupku</a:t>
            </a:r>
          </a:p>
          <a:p>
            <a:r>
              <a:rPr lang="hr-HR" dirty="0" smtClean="0"/>
              <a:t>iznimno se podaci mogu dati kako to propisuje </a:t>
            </a:r>
            <a:r>
              <a:rPr lang="hr-HR" dirty="0" err="1" smtClean="0"/>
              <a:t>čl</a:t>
            </a:r>
            <a:r>
              <a:rPr lang="hr-HR" dirty="0" smtClean="0"/>
              <a:t> 8. OPZ-a</a:t>
            </a:r>
          </a:p>
          <a:p>
            <a:pPr marL="880110" lvl="1" indent="-514350">
              <a:buAutoNum type="arabicPeriod"/>
            </a:pPr>
            <a:r>
              <a:rPr lang="hr-HR" sz="1800" dirty="0" smtClean="0"/>
              <a:t>Uvid poreznom jamcu radi uređenja odnosa s poreznim obveznikom</a:t>
            </a:r>
          </a:p>
          <a:p>
            <a:pPr marL="880110" lvl="1" indent="-514350">
              <a:buAutoNum type="arabicPeriod"/>
            </a:pPr>
            <a:r>
              <a:rPr lang="hr-HR" sz="1800" dirty="0" smtClean="0"/>
              <a:t>Uz pisani pristanak poreznog obveznika</a:t>
            </a:r>
          </a:p>
          <a:p>
            <a:pPr marL="880110" lvl="1" indent="-514350">
              <a:buAutoNum type="arabicPeriod"/>
            </a:pPr>
            <a:r>
              <a:rPr lang="hr-HR" sz="1800" dirty="0" smtClean="0"/>
              <a:t>Radi naplate poreznog duga</a:t>
            </a:r>
          </a:p>
          <a:p>
            <a:pPr marL="880110" lvl="1" indent="-514350">
              <a:buAutoNum type="arabicPeriod"/>
            </a:pPr>
            <a:r>
              <a:rPr lang="hr-HR" sz="1800" dirty="0" smtClean="0"/>
              <a:t>Na zahtjev drugog tijela po službenoj dužnosti</a:t>
            </a:r>
          </a:p>
          <a:p>
            <a:pPr marL="880110" lvl="1" indent="-514350">
              <a:buAutoNum type="arabicPeriod"/>
            </a:pPr>
            <a:r>
              <a:rPr lang="hr-HR" sz="1800" dirty="0" smtClean="0"/>
              <a:t>Radi pružanja pravne pomoći</a:t>
            </a:r>
          </a:p>
          <a:p>
            <a:pPr marL="880110" lvl="1" indent="-514350">
              <a:buAutoNum type="arabicPeriod"/>
            </a:pPr>
            <a:r>
              <a:rPr lang="hr-HR" sz="1800" dirty="0" smtClean="0"/>
              <a:t>Ostalo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POSEBNI INSTITUTI OPZ-a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93574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hr-H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ZASTARA</a:t>
            </a:r>
          </a:p>
          <a:p>
            <a:r>
              <a:rPr lang="hr-HR" sz="2500" dirty="0" smtClean="0"/>
              <a:t>Pravna sigurnost poreznih obveznika s namjerom vremenskog ograničenja zadiranja u oporezive situacije</a:t>
            </a:r>
          </a:p>
          <a:p>
            <a:pPr>
              <a:buNone/>
            </a:pPr>
            <a:r>
              <a:rPr lang="hr-H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Rok</a:t>
            </a:r>
            <a:r>
              <a:rPr lang="hr-HR" sz="2500" dirty="0" smtClean="0"/>
              <a:t>: 6 godina - paziti po službenoj dužnosti - i prvostupanjsko i drugostupanjsko tijelo</a:t>
            </a:r>
          </a:p>
          <a:p>
            <a:pPr>
              <a:buNone/>
            </a:pPr>
            <a:r>
              <a:rPr lang="hr-H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Pravo i obveza</a:t>
            </a:r>
          </a:p>
          <a:p>
            <a:pPr lvl="1"/>
            <a:r>
              <a:rPr lang="hr-HR" sz="2500" dirty="0" smtClean="0"/>
              <a:t>Utvrđivati poreznu obvezu</a:t>
            </a:r>
          </a:p>
          <a:p>
            <a:pPr lvl="1"/>
            <a:r>
              <a:rPr lang="hr-HR" sz="2500" dirty="0" smtClean="0"/>
              <a:t>Naplatiti utvrđenu poreznu obvezu</a:t>
            </a:r>
          </a:p>
          <a:p>
            <a:pPr lvl="1"/>
            <a:r>
              <a:rPr lang="hr-HR" sz="2500" dirty="0" smtClean="0"/>
              <a:t>Ostvariti pravo na povrat poreza</a:t>
            </a:r>
          </a:p>
          <a:p>
            <a:pPr>
              <a:buNone/>
            </a:pPr>
            <a:r>
              <a:rPr lang="hr-H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Računanje roka</a:t>
            </a:r>
            <a:r>
              <a:rPr lang="hr-HR" sz="2500" dirty="0" smtClean="0"/>
              <a:t>: </a:t>
            </a:r>
          </a:p>
          <a:p>
            <a:r>
              <a:rPr lang="hr-HR" sz="2500" dirty="0" smtClean="0"/>
              <a:t>istekom godine u kojoj je nastala porezna obveza</a:t>
            </a:r>
          </a:p>
          <a:p>
            <a:r>
              <a:rPr lang="hr-HR" sz="2500" dirty="0" smtClean="0"/>
              <a:t>istekom godine u kojoj je postalo izvršno rješenje, </a:t>
            </a:r>
          </a:p>
          <a:p>
            <a:r>
              <a:rPr lang="hr-HR" sz="2500" dirty="0" smtClean="0"/>
              <a:t>istekom godine u kojoj je porezni obveznik stekao pravo na povrat </a:t>
            </a:r>
          </a:p>
          <a:p>
            <a:r>
              <a:rPr lang="hr-HR" sz="2500" dirty="0" smtClean="0"/>
              <a:t>1.1.2019. za 2018.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25470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POSEBNI INSTITUTI OPZ-a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fontScale="92500"/>
          </a:bodyPr>
          <a:lstStyle/>
          <a:p>
            <a:r>
              <a:rPr lang="hr-HR" sz="2200" dirty="0" smtClean="0">
                <a:latin typeface="Bookman Old Style" pitchFamily="18" charset="0"/>
              </a:rPr>
              <a:t>JESU LI POZNATE SVE ČINJENICE DA BI SE DONIJELO RJEŠENJE (sve o nekretnini, tko je porezni obveznik…) </a:t>
            </a:r>
            <a:r>
              <a:rPr lang="hr-HR" sz="2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</a:p>
          <a:p>
            <a:pPr>
              <a:buNone/>
            </a:pPr>
            <a:endParaRPr lang="hr-HR" sz="2200" dirty="0" smtClean="0">
              <a:latin typeface="Bookman Old Style" pitchFamily="18" charset="0"/>
            </a:endParaRPr>
          </a:p>
          <a:p>
            <a:r>
              <a:rPr lang="hr-HR" sz="2200" dirty="0" smtClean="0">
                <a:latin typeface="Bookman Old Style" pitchFamily="18" charset="0"/>
              </a:rPr>
              <a:t>TREBA LI SE JOŠ NEŠTO PRIBAVITI OD NEKOG DRUGOG TIJELA </a:t>
            </a:r>
            <a:r>
              <a:rPr lang="hr-HR" sz="2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  <a:r>
              <a:rPr lang="hr-HR" sz="2200" dirty="0" smtClean="0">
                <a:latin typeface="Bookman Old Style" pitchFamily="18" charset="0"/>
              </a:rPr>
              <a:t> OD KOJEG </a:t>
            </a:r>
            <a:r>
              <a:rPr lang="hr-HR" sz="2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  <a:r>
              <a:rPr lang="hr-HR" sz="2200" dirty="0" smtClean="0">
                <a:latin typeface="Bookman Old Style" pitchFamily="18" charset="0"/>
              </a:rPr>
              <a:t> KAKO </a:t>
            </a:r>
            <a:r>
              <a:rPr lang="hr-HR" sz="2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</a:p>
          <a:p>
            <a:pPr>
              <a:buNone/>
            </a:pPr>
            <a:endParaRPr lang="hr-HR" sz="2200" dirty="0" smtClean="0">
              <a:latin typeface="Bookman Old Style" pitchFamily="18" charset="0"/>
            </a:endParaRPr>
          </a:p>
          <a:p>
            <a:r>
              <a:rPr lang="hr-HR" sz="2200" dirty="0" smtClean="0">
                <a:latin typeface="Bookman Old Style" pitchFamily="18" charset="0"/>
              </a:rPr>
              <a:t>TREBA LI IZAĆI NA TEREN </a:t>
            </a:r>
            <a:r>
              <a:rPr lang="hr-HR" sz="2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</a:p>
          <a:p>
            <a:pPr>
              <a:buNone/>
            </a:pPr>
            <a:endParaRPr lang="hr-HR" sz="2200" dirty="0" smtClean="0">
              <a:latin typeface="Bookman Old Style" pitchFamily="18" charset="0"/>
            </a:endParaRPr>
          </a:p>
          <a:p>
            <a:r>
              <a:rPr lang="hr-HR" sz="2200" dirty="0" smtClean="0">
                <a:latin typeface="Bookman Old Style" pitchFamily="18" charset="0"/>
              </a:rPr>
              <a:t>TREBA LI ZVATI POREZNOG OBVEZNIKA </a:t>
            </a:r>
            <a:r>
              <a:rPr lang="hr-HR" sz="2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  <a:r>
              <a:rPr lang="hr-HR" sz="2200" dirty="0" smtClean="0">
                <a:latin typeface="Bookman Old Style" pitchFamily="18" charset="0"/>
              </a:rPr>
              <a:t> ŠTO AKO SE NE ODAZOVE </a:t>
            </a:r>
            <a:r>
              <a:rPr lang="hr-HR" sz="2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</a:p>
          <a:p>
            <a:pPr>
              <a:buNone/>
            </a:pPr>
            <a:endParaRPr lang="hr-HR" sz="22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NAKON ŠTO SU DOBIVENI SVI ODGOVORI MOŽE SE IZDATI RJEŠENJE </a:t>
            </a:r>
            <a:r>
              <a:rPr lang="hr-HR" sz="2200" dirty="0" smtClean="0">
                <a:solidFill>
                  <a:srgbClr val="0070C0"/>
                </a:solidFill>
                <a:latin typeface="Bookman Old Style" pitchFamily="18" charset="0"/>
              </a:rPr>
              <a:t>!!!</a:t>
            </a:r>
            <a:r>
              <a:rPr lang="hr-HR" sz="2200" dirty="0" smtClean="0">
                <a:latin typeface="Bookman Old Style" pitchFamily="18" charset="0"/>
              </a:rPr>
              <a:t> E A </a:t>
            </a: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KAKVO RJEŠENJE IZDATI</a:t>
            </a:r>
            <a:r>
              <a:rPr lang="hr-HR" sz="2200" dirty="0" smtClean="0">
                <a:solidFill>
                  <a:srgbClr val="0070C0"/>
                </a:solidFill>
                <a:latin typeface="Bookman Old Style" pitchFamily="18" charset="0"/>
              </a:rPr>
              <a:t>? </a:t>
            </a:r>
            <a:r>
              <a:rPr lang="hr-HR" sz="2200" dirty="0" smtClean="0">
                <a:latin typeface="Bookman Old Style" pitchFamily="18" charset="0"/>
              </a:rPr>
              <a:t>KOJI </a:t>
            </a: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POSTUPAK PROVESTI </a:t>
            </a:r>
            <a:r>
              <a:rPr lang="hr-HR" sz="2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</a:p>
          <a:p>
            <a:endParaRPr lang="hr-HR" sz="2200" dirty="0" smtClean="0">
              <a:latin typeface="Bookman Old Style" pitchFamily="18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UTVRĐIVANJE POREZNE OBVEZE</a:t>
            </a:r>
            <a:endParaRPr lang="hr-HR" sz="32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/>
          <a:lstStyle/>
          <a:p>
            <a:pPr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OTPIS POREZNOG DUGA</a:t>
            </a:r>
          </a:p>
          <a:p>
            <a:r>
              <a:rPr lang="hr-HR" dirty="0" smtClean="0"/>
              <a:t>Institut OPZ-a kojim se može provesti otpis poreznog duga uz primjenu Zakona o stečaju potrošača, dakle za socijalno ugrožene građane</a:t>
            </a:r>
          </a:p>
          <a:p>
            <a:r>
              <a:rPr lang="hr-HR" dirty="0" smtClean="0"/>
              <a:t>Ne primjenjuje se na porez na nekretnine budući JLS može svojom odlukom odrediti plaćanje poreza za takve građane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POSEBNI INSTITUTI OPZ-a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Porezni obveznik</a:t>
            </a:r>
          </a:p>
          <a:p>
            <a:r>
              <a:rPr lang="hr-HR" dirty="0" smtClean="0"/>
              <a:t>Vlastite evidencije</a:t>
            </a:r>
          </a:p>
          <a:p>
            <a:r>
              <a:rPr lang="hr-HR" dirty="0" smtClean="0"/>
              <a:t>Podaci središnje države</a:t>
            </a:r>
          </a:p>
          <a:p>
            <a:r>
              <a:rPr lang="hr-HR" dirty="0" smtClean="0"/>
              <a:t>Podaci drugih upravnih odjela u JLS</a:t>
            </a:r>
          </a:p>
          <a:p>
            <a:r>
              <a:rPr lang="hr-HR" dirty="0" smtClean="0"/>
              <a:t>Podaci drugih državnih tijela</a:t>
            </a:r>
          </a:p>
          <a:p>
            <a:r>
              <a:rPr lang="hr-HR" dirty="0" smtClean="0"/>
              <a:t>Očevid</a:t>
            </a:r>
          </a:p>
          <a:p>
            <a:r>
              <a:rPr lang="hr-HR" dirty="0" smtClean="0"/>
              <a:t>Zakonska rješenja (maksimalni koeficijenti za stanje i dob)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IZVOR INFORMACIJA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 smtClean="0"/>
              <a:t>S POREZNIM OBVEZNIKOM</a:t>
            </a:r>
          </a:p>
          <a:p>
            <a:pPr>
              <a:buNone/>
            </a:pPr>
            <a:endParaRPr lang="hr-HR" dirty="0" smtClean="0"/>
          </a:p>
          <a:p>
            <a:pPr lvl="1"/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Prijava činjenica bitnih za oporezivanje </a:t>
            </a:r>
            <a:r>
              <a:rPr lang="hr-HR" dirty="0" smtClean="0"/>
              <a:t>– sve ono što se neće dobiti razmjenom podataka s državom – promjena namjene prostora iz stambenog u poslovni, iz prostora za stalno stanovanje u prostor za povremeno stanovanje, poslovni prostor je postao prostor bez namjene…</a:t>
            </a:r>
          </a:p>
          <a:p>
            <a:pPr lvl="1">
              <a:buNone/>
            </a:pPr>
            <a:endParaRPr lang="hr-HR" dirty="0" smtClean="0"/>
          </a:p>
          <a:p>
            <a:pPr lvl="1"/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Poziv</a:t>
            </a:r>
            <a:r>
              <a:rPr lang="hr-HR" dirty="0" smtClean="0"/>
              <a:t> – obvezno sadrži upozorenje na posljedice </a:t>
            </a:r>
            <a:r>
              <a:rPr lang="hr-HR" dirty="0" err="1" smtClean="0"/>
              <a:t>nepostupanja</a:t>
            </a:r>
            <a:r>
              <a:rPr lang="hr-HR" dirty="0" smtClean="0"/>
              <a:t> – dati rok za javljanje – ako se ne javi donijeti rješenje temeljem poznatih podataka</a:t>
            </a:r>
          </a:p>
          <a:p>
            <a:pPr lvl="1">
              <a:buNone/>
            </a:pPr>
            <a:endParaRPr lang="hr-HR" dirty="0" smtClean="0"/>
          </a:p>
          <a:p>
            <a:pPr lvl="1">
              <a:buNone/>
            </a:pPr>
            <a:endParaRPr lang="hr-HR" dirty="0" smtClean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dirty="0" smtClean="0">
                <a:latin typeface="Bookman Old Style" pitchFamily="18" charset="0"/>
              </a:rPr>
              <a:t>INSTRUMENTI ZA KOMUNIKACIJU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>S DRUGIM TIJELIMA – JLS I DRŽAVNA UPRAVA</a:t>
            </a:r>
          </a:p>
          <a:p>
            <a:pPr lvl="1"/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Pružanje pravne pomoći</a:t>
            </a:r>
          </a:p>
          <a:p>
            <a:pPr lvl="1">
              <a:buNone/>
            </a:pPr>
            <a:endParaRPr lang="hr-H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hr-HR" dirty="0" smtClean="0"/>
              <a:t>Poznato koje </a:t>
            </a: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evidencije vode drugi upravni odjeli unutar JLS </a:t>
            </a:r>
            <a:r>
              <a:rPr lang="hr-HR" dirty="0" smtClean="0"/>
              <a:t>– tražiti podatke koji bi mogli biti korisni - </a:t>
            </a:r>
            <a:r>
              <a:rPr lang="hr-HR" dirty="0" err="1" smtClean="0"/>
              <a:t>npr</a:t>
            </a:r>
            <a:r>
              <a:rPr lang="hr-HR" dirty="0" smtClean="0"/>
              <a:t> je li izdano rješenje za turistički najam stambenog prostora (primjena korektivnog koeficijenta namjene)</a:t>
            </a:r>
          </a:p>
          <a:p>
            <a:pPr lvl="2"/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Međusobna komunikacija između JLS</a:t>
            </a:r>
            <a:r>
              <a:rPr lang="hr-HR" dirty="0" smtClean="0"/>
              <a:t> radi razmjene informacija o poreznim obveznicima  - </a:t>
            </a:r>
            <a:r>
              <a:rPr lang="hr-HR" dirty="0" err="1" smtClean="0"/>
              <a:t>npr</a:t>
            </a:r>
            <a:r>
              <a:rPr lang="hr-HR" dirty="0" smtClean="0"/>
              <a:t> utvrđivanje stvarnog prebivanja na prostoru jedne JLS (primjena korektivnog koeficijenta namjene)</a:t>
            </a:r>
          </a:p>
          <a:p>
            <a:pPr lvl="2"/>
            <a:r>
              <a:rPr lang="hr-HR" dirty="0" smtClean="0"/>
              <a:t>I drugo…</a:t>
            </a:r>
          </a:p>
          <a:p>
            <a:pPr lvl="1">
              <a:buNone/>
            </a:pP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INSTRUMENTI ZA KOMUNIKACIJU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b="1" dirty="0" smtClean="0"/>
              <a:t>NEPOSREDNO RJEŠAVANJE</a:t>
            </a:r>
          </a:p>
          <a:p>
            <a:pPr lvl="1"/>
            <a:r>
              <a:rPr lang="hr-HR" dirty="0" smtClean="0"/>
              <a:t>temeljem podataka koje dostavi sam porezni obveznik</a:t>
            </a:r>
          </a:p>
          <a:p>
            <a:pPr lvl="1"/>
            <a:r>
              <a:rPr lang="hr-HR" dirty="0" smtClean="0"/>
              <a:t>temeljem podataka s kojima raspolaže porezno tijelo ili ih je pribavilo od nekog drugog tijela</a:t>
            </a:r>
          </a:p>
          <a:p>
            <a:pPr lvl="1">
              <a:buNone/>
            </a:pPr>
            <a:endParaRPr lang="hr-HR" dirty="0" smtClean="0"/>
          </a:p>
          <a:p>
            <a:pPr>
              <a:buNone/>
            </a:pPr>
            <a:r>
              <a:rPr lang="hr-HR" b="1" dirty="0" smtClean="0"/>
              <a:t>ISPITNI POSTUPAK</a:t>
            </a:r>
          </a:p>
          <a:p>
            <a:pPr lvl="1"/>
            <a:r>
              <a:rPr lang="hr-HR" dirty="0" smtClean="0"/>
              <a:t>podaci su nepotpuni ili se razlikuju pa ih je potrebno ispitati sudjelovanjem poreznog obveznika, obavljanjem očevida… korištenjem svih dokaznih sredstava potrebnih za utvrđivanje činjenica bitnih za oporezivanje </a:t>
            </a:r>
          </a:p>
          <a:p>
            <a:pPr lvl="1">
              <a:buNone/>
            </a:pPr>
            <a:endParaRPr lang="hr-HR" dirty="0" smtClean="0"/>
          </a:p>
          <a:p>
            <a:pPr algn="ctr"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koristiti instrumente za komunikaciju </a:t>
            </a:r>
          </a:p>
          <a:p>
            <a:pPr algn="ctr"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poreznim obveznikom i drugim tijelima</a:t>
            </a:r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POREZNI POSTUPAK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b="1" dirty="0" smtClean="0"/>
              <a:t>PRIVREMENO POREZNO RJEŠENJE</a:t>
            </a:r>
          </a:p>
          <a:p>
            <a:pPr lvl="1"/>
            <a:r>
              <a:rPr lang="hr-HR" dirty="0" smtClean="0"/>
              <a:t>Samo kada se rješenje donosi temeljem činjenica koje je dostavio porezni obveznik, bez da se te činjenice usporedi s činjenicama iz vlastitih ili tuđih evidencija – neposredno rješavanje</a:t>
            </a:r>
          </a:p>
          <a:p>
            <a:pPr lvl="1"/>
            <a:r>
              <a:rPr lang="hr-HR" dirty="0" smtClean="0"/>
              <a:t>U </a:t>
            </a:r>
            <a:r>
              <a:rPr lang="hr-HR" dirty="0" err="1" smtClean="0"/>
              <a:t>zastarnim</a:t>
            </a:r>
            <a:r>
              <a:rPr lang="hr-HR" dirty="0" smtClean="0"/>
              <a:t> rokovima se može donijeti porezno rješenje kojim se zamjenjuje privremeno porezno rješenje i utvrđuje nova porezna obveza za isto porezno razdoblje ako se utvrdi da su činjenice bitne za oporezivanje različite od onog što je dostavio porezni obveznik </a:t>
            </a:r>
          </a:p>
          <a:p>
            <a:pPr lvl="1"/>
            <a:r>
              <a:rPr lang="hr-HR" dirty="0" err="1" smtClean="0"/>
              <a:t>Npr</a:t>
            </a:r>
            <a:r>
              <a:rPr lang="hr-HR" dirty="0" smtClean="0"/>
              <a:t> različita godina izgradnje, stanje nekretnine, površina i slično </a:t>
            </a:r>
          </a:p>
          <a:p>
            <a:pPr lvl="1"/>
            <a:r>
              <a:rPr lang="hr-HR" dirty="0" smtClean="0"/>
              <a:t>Žalba ne odgađa izvršenje rješenja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DONOŠENJE RJEŠENJA PO OPZ-u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hr-HR" b="1" dirty="0" smtClean="0"/>
              <a:t>POREZNO RJEŠENJE</a:t>
            </a:r>
          </a:p>
          <a:p>
            <a:pPr lvl="1">
              <a:buNone/>
            </a:pPr>
            <a:r>
              <a:rPr lang="hr-HR" dirty="0" smtClean="0"/>
              <a:t>se donosi uvijek kada se ne donosi privremeno porezno rješenje</a:t>
            </a:r>
          </a:p>
          <a:p>
            <a:pPr lvl="1">
              <a:buNone/>
            </a:pPr>
            <a:endParaRPr lang="hr-HR" dirty="0" smtClean="0"/>
          </a:p>
          <a:p>
            <a:pPr marL="850392" lvl="1" indent="-457200">
              <a:buFont typeface="+mj-lt"/>
              <a:buAutoNum type="arabicPeriod"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Neposredno rješavanje </a:t>
            </a:r>
            <a:r>
              <a:rPr lang="hr-HR" dirty="0" smtClean="0"/>
              <a:t>– bez sudjelovanja poreznog obveznika - žalba ne odgađa izvršenje rješenja </a:t>
            </a:r>
          </a:p>
          <a:p>
            <a:pPr marL="850392" lvl="1" indent="-457200">
              <a:buFont typeface="+mj-lt"/>
              <a:buAutoNum type="arabicPeriod"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Ispitni postupak  </a:t>
            </a:r>
            <a:r>
              <a:rPr lang="hr-HR" dirty="0" smtClean="0"/>
              <a:t>- obvezno sudjelovanje poreznog obveznika - žalba odgađa izvršenje rješenja</a:t>
            </a:r>
          </a:p>
          <a:p>
            <a:pPr lvl="1">
              <a:buNone/>
            </a:pPr>
            <a:endParaRPr lang="hr-HR" dirty="0" smtClean="0"/>
          </a:p>
          <a:p>
            <a:pPr lvl="1">
              <a:buNone/>
            </a:pPr>
            <a:r>
              <a:rPr lang="hr-HR" dirty="0" smtClean="0"/>
              <a:t>	Teret dokazivanja u ispitnom postupku – </a:t>
            </a:r>
          </a:p>
          <a:p>
            <a:pPr lvl="2"/>
            <a:r>
              <a:rPr lang="hr-HR" dirty="0" smtClean="0"/>
              <a:t>porezno tijelo - činjenice koje utvrđuju porez ali i one koje idu u prilog poreznom obvezniku</a:t>
            </a:r>
          </a:p>
          <a:p>
            <a:pPr lvl="2"/>
            <a:r>
              <a:rPr lang="hr-HR" dirty="0" smtClean="0"/>
              <a:t>porezni obveznik – činjenice koje smanjuju porez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78098"/>
          </a:xfrm>
        </p:spPr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DONOŠENJE RJEŠENJA PO OPZ-u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latin typeface="Bookman Old Style" pitchFamily="18" charset="0"/>
              </a:rPr>
              <a:t>POREZNI POSTUPAK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8124" t="25537" r="29118" b="17187"/>
          <a:stretch>
            <a:fillRect/>
          </a:stretch>
        </p:blipFill>
        <p:spPr bwMode="auto">
          <a:xfrm>
            <a:off x="1835696" y="1310625"/>
            <a:ext cx="5832648" cy="488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2335</TotalTime>
  <Words>1263</Words>
  <Application>Microsoft Office PowerPoint</Application>
  <PresentationFormat>Prikaz na zaslonu (4:3)</PresentationFormat>
  <Paragraphs>153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1" baseType="lpstr">
      <vt:lpstr>Concourse</vt:lpstr>
      <vt:lpstr>   PRIMJENA OPZ-a PRI OPOREZIVANJU NEKRETNINA  Nikolina Pratzer  </vt:lpstr>
      <vt:lpstr>UTVRĐIVANJE POREZNE OBVEZE</vt:lpstr>
      <vt:lpstr>IZVOR INFORMACIJA</vt:lpstr>
      <vt:lpstr>INSTRUMENTI ZA KOMUNIKACIJU</vt:lpstr>
      <vt:lpstr>INSTRUMENTI ZA KOMUNIKACIJU</vt:lpstr>
      <vt:lpstr>POREZNI POSTUPAK</vt:lpstr>
      <vt:lpstr>DONOŠENJE RJEŠENJA PO OPZ-u</vt:lpstr>
      <vt:lpstr>DONOŠENJE RJEŠENJA PO OPZ-u</vt:lpstr>
      <vt:lpstr>POREZNI POSTUPAK</vt:lpstr>
      <vt:lpstr>SADRŽAJ RJEŠENJA</vt:lpstr>
      <vt:lpstr>DOSTAVA POREZNOG RJEŠENJA</vt:lpstr>
      <vt:lpstr>DOSTAVA POREZNOG RJEŠENJA</vt:lpstr>
      <vt:lpstr>DOSTAVA POREZNOG RJEŠENJA</vt:lpstr>
      <vt:lpstr>DOSTAVA POREZNOG RJEŠENJA</vt:lpstr>
      <vt:lpstr>ŽALBA</vt:lpstr>
      <vt:lpstr>ŽALBA</vt:lpstr>
      <vt:lpstr>IZVRŠNOST</vt:lpstr>
      <vt:lpstr>POSEBNI INSTITUTI OPZ-a</vt:lpstr>
      <vt:lpstr>POSEBNI INSTITUTI OPZ-a</vt:lpstr>
      <vt:lpstr>POSEBNI INSTITUTI OPZ-a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INFORMACIJA O “PAKETU” NOVIH POREZNIH I DRUGIH PROPISA OD UTJECAJA NA PRORAČUN JLS</dc:title>
  <dc:creator>Danijel Jerman</dc:creator>
  <cp:lastModifiedBy>nikolina.pratzer</cp:lastModifiedBy>
  <cp:revision>204</cp:revision>
  <cp:lastPrinted>2017-01-24T11:09:03Z</cp:lastPrinted>
  <dcterms:created xsi:type="dcterms:W3CDTF">2012-02-20T13:15:55Z</dcterms:created>
  <dcterms:modified xsi:type="dcterms:W3CDTF">2017-03-15T07:52:27Z</dcterms:modified>
</cp:coreProperties>
</file>