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56" r:id="rId3"/>
    <p:sldId id="257" r:id="rId4"/>
    <p:sldId id="258" r:id="rId5"/>
    <p:sldId id="270" r:id="rId6"/>
    <p:sldId id="261" r:id="rId7"/>
    <p:sldId id="266" r:id="rId8"/>
    <p:sldId id="268" r:id="rId9"/>
    <p:sldId id="269" r:id="rId10"/>
    <p:sldId id="265" r:id="rId11"/>
    <p:sldId id="259" r:id="rId12"/>
    <p:sldId id="271" r:id="rId13"/>
    <p:sldId id="277" r:id="rId14"/>
    <p:sldId id="279" r:id="rId15"/>
    <p:sldId id="280" r:id="rId16"/>
    <p:sldId id="275" r:id="rId17"/>
    <p:sldId id="276" r:id="rId18"/>
    <p:sldId id="278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4A3C-9290-417F-95F1-A396ABDA2EF0}" type="datetimeFigureOut">
              <a:rPr lang="hr-HR" smtClean="0"/>
              <a:t>13.11.2017.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562E-6411-4F2E-A7F7-469FE44F66F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4A3C-9290-417F-95F1-A396ABDA2EF0}" type="datetimeFigureOut">
              <a:rPr lang="hr-HR" smtClean="0"/>
              <a:t>13.11.2017.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562E-6411-4F2E-A7F7-469FE44F6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4A3C-9290-417F-95F1-A396ABDA2EF0}" type="datetimeFigureOut">
              <a:rPr lang="hr-HR" smtClean="0"/>
              <a:t>13.11.2017.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562E-6411-4F2E-A7F7-469FE44F6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1042988" y="2324100"/>
            <a:ext cx="6777037" cy="3508375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0EC42-EF91-4615-9FEC-223F72603450}" type="datetimeFigureOut">
              <a:rPr lang="hr-HR"/>
              <a:pPr>
                <a:defRPr/>
              </a:pPr>
              <a:t>13.11.2017.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FE17F-4407-4965-B351-39D05C6BD7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191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4A3C-9290-417F-95F1-A396ABDA2EF0}" type="datetimeFigureOut">
              <a:rPr lang="hr-HR" smtClean="0"/>
              <a:t>13.11.2017.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562E-6411-4F2E-A7F7-469FE44F6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4A3C-9290-417F-95F1-A396ABDA2EF0}" type="datetimeFigureOut">
              <a:rPr lang="hr-HR" smtClean="0"/>
              <a:t>13.11.2017.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3B562E-6411-4F2E-A7F7-469FE44F66F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4A3C-9290-417F-95F1-A396ABDA2EF0}" type="datetimeFigureOut">
              <a:rPr lang="hr-HR" smtClean="0"/>
              <a:t>13.11.2017.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562E-6411-4F2E-A7F7-469FE44F6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4A3C-9290-417F-95F1-A396ABDA2EF0}" type="datetimeFigureOut">
              <a:rPr lang="hr-HR" smtClean="0"/>
              <a:t>13.11.2017.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562E-6411-4F2E-A7F7-469FE44F6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4A3C-9290-417F-95F1-A396ABDA2EF0}" type="datetimeFigureOut">
              <a:rPr lang="hr-HR" smtClean="0"/>
              <a:t>13.11.2017.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562E-6411-4F2E-A7F7-469FE44F6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4A3C-9290-417F-95F1-A396ABDA2EF0}" type="datetimeFigureOut">
              <a:rPr lang="hr-HR" smtClean="0"/>
              <a:t>13.11.2017.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562E-6411-4F2E-A7F7-469FE44F6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4A3C-9290-417F-95F1-A396ABDA2EF0}" type="datetimeFigureOut">
              <a:rPr lang="hr-HR" smtClean="0"/>
              <a:t>13.11.2017.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562E-6411-4F2E-A7F7-469FE44F6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4A3C-9290-417F-95F1-A396ABDA2EF0}" type="datetimeFigureOut">
              <a:rPr lang="hr-HR" smtClean="0"/>
              <a:t>13.11.2017.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562E-6411-4F2E-A7F7-469FE44F66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5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134A3C-9290-417F-95F1-A396ABDA2EF0}" type="datetimeFigureOut">
              <a:rPr lang="hr-HR" smtClean="0"/>
              <a:t>13.11.2017.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3B562E-6411-4F2E-A7F7-469FE44F66F7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>
                <a:solidFill>
                  <a:srgbClr val="FFC000"/>
                </a:solidFill>
                <a:effectLst/>
              </a:rPr>
              <a:t>Primjena odluke o gospodarenju komunalnim otpadom</a:t>
            </a:r>
            <a:endParaRPr lang="hr-HR" dirty="0">
              <a:solidFill>
                <a:srgbClr val="FFC000"/>
              </a:solidFill>
              <a:effectLst/>
            </a:endParaRP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98638"/>
            <a:ext cx="2028825" cy="130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3068638"/>
            <a:ext cx="17811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57663"/>
            <a:ext cx="20955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kstniOkvir 4"/>
          <p:cNvSpPr txBox="1">
            <a:spLocks noChangeArrowheads="1"/>
          </p:cNvSpPr>
          <p:nvPr/>
        </p:nvSpPr>
        <p:spPr bwMode="auto">
          <a:xfrm>
            <a:off x="3171825" y="2060575"/>
            <a:ext cx="370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>
                <a:solidFill>
                  <a:srgbClr val="FFC000"/>
                </a:solidFill>
              </a:rPr>
              <a:t>Što EU traži od nas?</a:t>
            </a:r>
          </a:p>
        </p:txBody>
      </p:sp>
      <p:sp>
        <p:nvSpPr>
          <p:cNvPr id="3079" name="TekstniOkvir 5"/>
          <p:cNvSpPr txBox="1">
            <a:spLocks noChangeArrowheads="1"/>
          </p:cNvSpPr>
          <p:nvPr/>
        </p:nvSpPr>
        <p:spPr bwMode="auto">
          <a:xfrm>
            <a:off x="3779838" y="3444875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>
                <a:solidFill>
                  <a:srgbClr val="FFC000"/>
                </a:solidFill>
              </a:rPr>
              <a:t>HR propisi!</a:t>
            </a:r>
          </a:p>
        </p:txBody>
      </p:sp>
      <p:sp>
        <p:nvSpPr>
          <p:cNvPr id="3080" name="TekstniOkvir 6"/>
          <p:cNvSpPr txBox="1">
            <a:spLocks noChangeArrowheads="1"/>
          </p:cNvSpPr>
          <p:nvPr/>
        </p:nvSpPr>
        <p:spPr bwMode="auto">
          <a:xfrm>
            <a:off x="3138488" y="4633913"/>
            <a:ext cx="215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>
                <a:solidFill>
                  <a:srgbClr val="FFC000"/>
                </a:solidFill>
              </a:rPr>
              <a:t>Praksa…</a:t>
            </a:r>
          </a:p>
        </p:txBody>
      </p:sp>
      <p:sp>
        <p:nvSpPr>
          <p:cNvPr id="3081" name="TekstniOkvir 7"/>
          <p:cNvSpPr txBox="1">
            <a:spLocks noChangeArrowheads="1"/>
          </p:cNvSpPr>
          <p:nvPr/>
        </p:nvSpPr>
        <p:spPr bwMode="auto">
          <a:xfrm>
            <a:off x="4067175" y="6092825"/>
            <a:ext cx="4681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>
                <a:solidFill>
                  <a:srgbClr val="FFC000"/>
                </a:solidFill>
              </a:rPr>
              <a:t>Sonja </a:t>
            </a:r>
            <a:r>
              <a:rPr lang="hr-HR" altLang="sr-Latn-RS" sz="2800" dirty="0" smtClean="0">
                <a:solidFill>
                  <a:srgbClr val="FFC000"/>
                </a:solidFill>
              </a:rPr>
              <a:t>Polonijo</a:t>
            </a:r>
            <a:endParaRPr lang="hr-HR" altLang="sr-Latn-R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Odluka o načinu pružanja javne usluge </a:t>
            </a:r>
            <a:r>
              <a:rPr lang="hr-HR" b="0" dirty="0" smtClean="0">
                <a:solidFill>
                  <a:srgbClr val="FFC000"/>
                </a:solidFill>
                <a:effectLst/>
              </a:rPr>
              <a:t>– „nagazne mine”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6294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dirty="0"/>
              <a:t>odredbe o </a:t>
            </a:r>
            <a:r>
              <a:rPr lang="vi-VN" dirty="0">
                <a:solidFill>
                  <a:srgbClr val="FFC000"/>
                </a:solidFill>
              </a:rPr>
              <a:t>cijeni obvezne minimalne javne </a:t>
            </a:r>
            <a:r>
              <a:rPr lang="vi-VN" dirty="0" smtClean="0">
                <a:solidFill>
                  <a:srgbClr val="FFC000"/>
                </a:solidFill>
              </a:rPr>
              <a:t>usluge</a:t>
            </a:r>
            <a:endParaRPr lang="hr-HR" dirty="0" smtClean="0">
              <a:solidFill>
                <a:srgbClr val="FFC000"/>
              </a:solidFill>
            </a:endParaRPr>
          </a:p>
          <a:p>
            <a:pPr marL="66294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dirty="0" smtClean="0"/>
              <a:t>odredbe </a:t>
            </a:r>
            <a:r>
              <a:rPr lang="vi-VN" dirty="0" smtClean="0"/>
              <a:t>o </a:t>
            </a:r>
            <a:r>
              <a:rPr lang="vi-VN" u="sng" dirty="0" smtClean="0">
                <a:solidFill>
                  <a:srgbClr val="FFC000"/>
                </a:solidFill>
              </a:rPr>
              <a:t>uvjetima za pojedinačno korištenje javne </a:t>
            </a:r>
            <a:r>
              <a:rPr lang="vi-VN" u="sng" dirty="0" smtClean="0">
                <a:solidFill>
                  <a:srgbClr val="FFC000"/>
                </a:solidFill>
              </a:rPr>
              <a:t>usluge</a:t>
            </a:r>
            <a:r>
              <a:rPr lang="hr-HR" dirty="0" smtClean="0"/>
              <a:t> (udjeli!)</a:t>
            </a:r>
          </a:p>
          <a:p>
            <a:pPr marL="66294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FFC000"/>
                </a:solidFill>
              </a:rPr>
              <a:t>ugovorna kazna</a:t>
            </a:r>
            <a:endParaRPr lang="hr-HR" dirty="0">
              <a:solidFill>
                <a:srgbClr val="FFC000"/>
              </a:solidFill>
            </a:endParaRPr>
          </a:p>
          <a:p>
            <a:pPr marL="66294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dirty="0" smtClean="0"/>
              <a:t>odredbe </a:t>
            </a:r>
            <a:r>
              <a:rPr lang="vi-VN" dirty="0" smtClean="0"/>
              <a:t>o prihvatljivom </a:t>
            </a:r>
            <a:r>
              <a:rPr lang="vi-VN" dirty="0" smtClean="0">
                <a:solidFill>
                  <a:srgbClr val="FFC000"/>
                </a:solidFill>
              </a:rPr>
              <a:t>dokazu izvršenja </a:t>
            </a:r>
            <a:r>
              <a:rPr lang="vi-VN" dirty="0" smtClean="0"/>
              <a:t>javne usluge za pojedinog korisnika usluge</a:t>
            </a:r>
            <a:r>
              <a:rPr lang="hr-HR" dirty="0" smtClean="0"/>
              <a:t> (</a:t>
            </a:r>
            <a:r>
              <a:rPr lang="hr-HR" dirty="0" smtClean="0">
                <a:solidFill>
                  <a:srgbClr val="FFC000"/>
                </a:solidFill>
              </a:rPr>
              <a:t>do 31.10.2018</a:t>
            </a:r>
            <a:r>
              <a:rPr lang="hr-HR" dirty="0" smtClean="0">
                <a:solidFill>
                  <a:srgbClr val="FFC000"/>
                </a:solidFill>
              </a:rPr>
              <a:t>.</a:t>
            </a:r>
            <a:r>
              <a:rPr lang="hr-HR" dirty="0" smtClean="0"/>
              <a:t>)</a:t>
            </a:r>
          </a:p>
          <a:p>
            <a:pPr marL="662940" lvl="1" indent="-34290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sustav </a:t>
            </a:r>
            <a:r>
              <a:rPr lang="hr-HR" dirty="0" smtClean="0">
                <a:solidFill>
                  <a:srgbClr val="FFC000"/>
                </a:solidFill>
              </a:rPr>
              <a:t>digitalne evidencije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(</a:t>
            </a:r>
            <a:r>
              <a:rPr lang="hr-HR" dirty="0" smtClean="0">
                <a:solidFill>
                  <a:srgbClr val="FFC000"/>
                </a:solidFill>
              </a:rPr>
              <a:t>do 31.5.2018</a:t>
            </a:r>
            <a:r>
              <a:rPr lang="hr-HR" dirty="0" smtClean="0">
                <a:solidFill>
                  <a:srgbClr val="FFC000"/>
                </a:solidFill>
              </a:rPr>
              <a:t>.</a:t>
            </a:r>
            <a:r>
              <a:rPr lang="hr-HR" dirty="0" smtClean="0"/>
              <a:t>)</a:t>
            </a:r>
            <a:endParaRPr lang="vi-VN" dirty="0" smtClean="0"/>
          </a:p>
        </p:txBody>
      </p:sp>
    </p:spTree>
    <p:extLst>
      <p:ext uri="{BB962C8B-B14F-4D97-AF65-F5344CB8AC3E}">
        <p14:creationId xmlns:p14="http://schemas.microsoft.com/office/powerpoint/2010/main" val="4662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Suglasnost na cjenik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>
                <a:solidFill>
                  <a:srgbClr val="FFC000"/>
                </a:solidFill>
              </a:rPr>
              <a:t>izvršna vlast svake JLS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rgbClr val="FFC000"/>
                </a:solidFill>
              </a:rPr>
              <a:t>(ne moraju sve JLS imati jednake cijene i standard)</a:t>
            </a:r>
            <a:endParaRPr lang="hr-HR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rgbClr val="FFC000"/>
                </a:solidFill>
              </a:rPr>
              <a:t>Primjena cjenika:</a:t>
            </a:r>
          </a:p>
          <a:p>
            <a:pPr>
              <a:lnSpc>
                <a:spcPct val="150000"/>
              </a:lnSpc>
            </a:pPr>
            <a:r>
              <a:rPr lang="hr-HR" dirty="0" smtClean="0">
                <a:solidFill>
                  <a:srgbClr val="FFC000"/>
                </a:solidFill>
              </a:rPr>
              <a:t>odgoda 30 dana od objave</a:t>
            </a:r>
          </a:p>
        </p:txBody>
      </p:sp>
    </p:spTree>
    <p:extLst>
      <p:ext uri="{BB962C8B-B14F-4D97-AF65-F5344CB8AC3E}">
        <p14:creationId xmlns:p14="http://schemas.microsoft.com/office/powerpoint/2010/main" val="21539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U čemu je problem?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0863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043608" y="4797152"/>
            <a:ext cx="669674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Postojeći sustav u JLS treba što bezbolnije zamijeniti potpuno novim – </a:t>
            </a:r>
            <a:r>
              <a:rPr lang="hr-HR" dirty="0" err="1" smtClean="0"/>
              <a:t>Copy</a:t>
            </a:r>
            <a:r>
              <a:rPr lang="hr-HR" dirty="0" smtClean="0"/>
              <a:t> Paste ne igra!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17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6000" b="0" dirty="0" smtClean="0">
                <a:solidFill>
                  <a:srgbClr val="FFC000"/>
                </a:solidFill>
                <a:effectLst/>
              </a:rPr>
              <a:t>Obveze prema EU</a:t>
            </a:r>
          </a:p>
        </p:txBody>
      </p:sp>
      <p:sp>
        <p:nvSpPr>
          <p:cNvPr id="15364" name="Naslov 1"/>
          <p:cNvSpPr>
            <a:spLocks/>
          </p:cNvSpPr>
          <p:nvPr/>
        </p:nvSpPr>
        <p:spPr bwMode="auto">
          <a:xfrm>
            <a:off x="4738688" y="2492375"/>
            <a:ext cx="3313112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000">
                <a:solidFill>
                  <a:schemeClr val="accent1"/>
                </a:solidFill>
                <a:latin typeface="Century Gothic" pitchFamily="34" charset="0"/>
              </a:defRPr>
            </a:lvl1pPr>
            <a:lvl2pPr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9pPr>
          </a:lstStyle>
          <a:p>
            <a:endParaRPr lang="hr-HR" altLang="sr-Latn-RS" sz="360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971550" y="2205038"/>
            <a:ext cx="70564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r-HR" altLang="sr-Latn-RS" sz="2400" dirty="0"/>
          </a:p>
          <a:p>
            <a:pPr>
              <a:buFontTx/>
              <a:buChar char="•"/>
            </a:pPr>
            <a:r>
              <a:rPr lang="hr-HR" altLang="sr-Latn-RS" sz="2400" dirty="0">
                <a:solidFill>
                  <a:schemeClr val="tx2"/>
                </a:solidFill>
                <a:latin typeface="Century Gothic" pitchFamily="34" charset="0"/>
              </a:rPr>
              <a:t>do 2020. osigurati </a:t>
            </a:r>
            <a:r>
              <a:rPr lang="hr-HR" altLang="sr-Latn-RS" sz="2400" dirty="0">
                <a:solidFill>
                  <a:srgbClr val="FFC000"/>
                </a:solidFill>
                <a:latin typeface="Century Gothic" pitchFamily="34" charset="0"/>
              </a:rPr>
              <a:t>pripremu za ponovnu uporabu i recikliranje 50% </a:t>
            </a:r>
            <a:r>
              <a:rPr lang="hr-HR" altLang="sr-Latn-RS" sz="2400" dirty="0">
                <a:solidFill>
                  <a:schemeClr val="tx2"/>
                </a:solidFill>
                <a:latin typeface="Century Gothic" pitchFamily="34" charset="0"/>
              </a:rPr>
              <a:t>papira, metala, stakla i plastike (odvojeno skupljanje otpada – primarna selekcija kod kuće</a:t>
            </a:r>
            <a:r>
              <a:rPr lang="hr-HR" altLang="sr-Latn-RS" sz="2400" dirty="0" smtClean="0">
                <a:solidFill>
                  <a:schemeClr val="tx2"/>
                </a:solidFill>
                <a:latin typeface="Century Gothic" pitchFamily="34" charset="0"/>
              </a:rPr>
              <a:t>)</a:t>
            </a:r>
          </a:p>
          <a:p>
            <a:endParaRPr lang="hr-HR" altLang="sr-Latn-RS" sz="2400" dirty="0">
              <a:solidFill>
                <a:schemeClr val="tx2"/>
              </a:solidFill>
              <a:latin typeface="Century Gothic" pitchFamily="34" charset="0"/>
            </a:endParaRPr>
          </a:p>
          <a:p>
            <a:pPr>
              <a:buFontTx/>
              <a:buChar char="•"/>
            </a:pPr>
            <a:endParaRPr lang="hr-HR" altLang="sr-Latn-RS" sz="2400" dirty="0">
              <a:latin typeface="Century Gothic" pitchFamily="34" charset="0"/>
            </a:endParaRPr>
          </a:p>
          <a:p>
            <a:pPr>
              <a:buFontTx/>
              <a:buChar char="•"/>
            </a:pPr>
            <a:r>
              <a:rPr lang="hr-HR" altLang="sr-Latn-RS" sz="2400" dirty="0">
                <a:solidFill>
                  <a:srgbClr val="FFC000"/>
                </a:solidFill>
                <a:latin typeface="Century Gothic" pitchFamily="34" charset="0"/>
              </a:rPr>
              <a:t>zabrana odlaganja neobrađenog otpada </a:t>
            </a:r>
            <a:r>
              <a:rPr lang="hr-HR" altLang="sr-Latn-RS" sz="2400" dirty="0">
                <a:solidFill>
                  <a:schemeClr val="tx2"/>
                </a:solidFill>
                <a:latin typeface="Century Gothic" pitchFamily="34" charset="0"/>
              </a:rPr>
              <a:t>(</a:t>
            </a:r>
            <a:r>
              <a:rPr lang="hr-HR" altLang="sr-Latn-RS" sz="2400" dirty="0" err="1" smtClean="0">
                <a:solidFill>
                  <a:schemeClr val="tx2"/>
                </a:solidFill>
                <a:latin typeface="Century Gothic" pitchFamily="34" charset="0"/>
              </a:rPr>
              <a:t>Marišćina</a:t>
            </a:r>
            <a:r>
              <a:rPr lang="hr-HR" altLang="sr-Latn-RS" sz="2400" dirty="0" smtClean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hr-HR" altLang="sr-Latn-RS" sz="2400" dirty="0" err="1" smtClean="0">
                <a:solidFill>
                  <a:schemeClr val="tx2"/>
                </a:solidFill>
                <a:latin typeface="Century Gothic" pitchFamily="34" charset="0"/>
              </a:rPr>
              <a:t>Kaštijun</a:t>
            </a:r>
            <a:r>
              <a:rPr lang="hr-HR" altLang="sr-Latn-RS" sz="2400" dirty="0" smtClean="0">
                <a:solidFill>
                  <a:schemeClr val="tx2"/>
                </a:solidFill>
                <a:latin typeface="Century Gothic" pitchFamily="34" charset="0"/>
              </a:rPr>
              <a:t>)</a:t>
            </a:r>
            <a:endParaRPr lang="hr-HR" altLang="sr-Latn-RS" sz="24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>
          <a:xfrm>
            <a:off x="467544" y="398621"/>
            <a:ext cx="8229600" cy="1143000"/>
          </a:xfrm>
        </p:spPr>
        <p:txBody>
          <a:bodyPr/>
          <a:lstStyle/>
          <a:p>
            <a:r>
              <a:rPr lang="hr-HR" altLang="sr-Latn-RS" b="0" dirty="0" smtClean="0">
                <a:solidFill>
                  <a:srgbClr val="FFC000"/>
                </a:solidFill>
                <a:effectLst/>
              </a:rPr>
              <a:t>Penali!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274320" algn="ctr" fontAlgn="auto">
              <a:spcBef>
                <a:spcPts val="600"/>
              </a:spcBef>
              <a:spcAft>
                <a:spcPts val="0"/>
              </a:spcAft>
              <a:buClrTx/>
              <a:buFont typeface="Wingdings 2" pitchFamily="18" charset="2"/>
              <a:buNone/>
              <a:defRPr/>
            </a:pPr>
            <a:endParaRPr lang="hr-HR" altLang="x-none" sz="2000" dirty="0" smtClean="0">
              <a:solidFill>
                <a:srgbClr val="FF0000"/>
              </a:solidFill>
            </a:endParaRPr>
          </a:p>
          <a:p>
            <a:pPr indent="-274320" algn="ctr" fontAlgn="auto">
              <a:spcBef>
                <a:spcPts val="600"/>
              </a:spcBef>
              <a:spcAft>
                <a:spcPts val="0"/>
              </a:spcAft>
              <a:buClrTx/>
              <a:buFont typeface="Wingdings 2" pitchFamily="18" charset="2"/>
              <a:buNone/>
              <a:defRPr/>
            </a:pPr>
            <a:endParaRPr lang="hr-HR" altLang="x-none" sz="2000" dirty="0">
              <a:solidFill>
                <a:srgbClr val="FF0000"/>
              </a:solidFill>
            </a:endParaRPr>
          </a:p>
          <a:p>
            <a:pPr indent="-274320" algn="ctr" fontAlgn="auto">
              <a:spcBef>
                <a:spcPts val="600"/>
              </a:spcBef>
              <a:spcAft>
                <a:spcPts val="0"/>
              </a:spcAft>
              <a:buClrTx/>
              <a:buFont typeface="Wingdings 2" pitchFamily="18" charset="2"/>
              <a:buNone/>
              <a:defRPr/>
            </a:pPr>
            <a:r>
              <a:rPr lang="hr-HR" altLang="x-none" sz="2000" dirty="0" smtClean="0">
                <a:solidFill>
                  <a:srgbClr val="FFC000"/>
                </a:solidFill>
              </a:rPr>
              <a:t>Ne </a:t>
            </a:r>
            <a:r>
              <a:rPr lang="hr-HR" altLang="x-none" sz="2000" dirty="0">
                <a:solidFill>
                  <a:srgbClr val="FFC000"/>
                </a:solidFill>
              </a:rPr>
              <a:t>udovoljimo li </a:t>
            </a:r>
            <a:r>
              <a:rPr lang="hr-HR" altLang="x-none" sz="2000" dirty="0" smtClean="0">
                <a:solidFill>
                  <a:srgbClr val="FFC000"/>
                </a:solidFill>
              </a:rPr>
              <a:t>preuzetim obavezama – Sud pravde EU može nam dosuditi penale!</a:t>
            </a:r>
            <a:endParaRPr lang="hr-HR" altLang="x-none" sz="2000" dirty="0">
              <a:solidFill>
                <a:srgbClr val="FFC000"/>
              </a:solidFill>
            </a:endParaRPr>
          </a:p>
          <a:p>
            <a:pPr marL="1587" indent="0" fontAlgn="auto">
              <a:spcBef>
                <a:spcPts val="600"/>
              </a:spcBef>
              <a:spcAft>
                <a:spcPts val="0"/>
              </a:spcAft>
              <a:buClrTx/>
              <a:buFont typeface="Wingdings 2" pitchFamily="18" charset="2"/>
              <a:buNone/>
              <a:defRPr/>
            </a:pPr>
            <a:endParaRPr lang="hr-HR" altLang="x-none" sz="2000" b="1" dirty="0" smtClean="0">
              <a:solidFill>
                <a:schemeClr val="tx1"/>
              </a:solidFill>
            </a:endParaRPr>
          </a:p>
          <a:p>
            <a:pPr marL="344487" indent="-342900" fontAlgn="auto"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hr-HR" altLang="x-none" sz="2000" b="1" dirty="0" smtClean="0">
                <a:solidFill>
                  <a:schemeClr val="tx1"/>
                </a:solidFill>
              </a:rPr>
              <a:t>Mađarska </a:t>
            </a:r>
            <a:r>
              <a:rPr lang="hr-HR" altLang="x-none" sz="2000" dirty="0">
                <a:solidFill>
                  <a:schemeClr val="tx1"/>
                </a:solidFill>
              </a:rPr>
              <a:t>plaća iznos od </a:t>
            </a:r>
            <a:r>
              <a:rPr lang="en-GB" sz="2000" b="1" dirty="0"/>
              <a:t>27</a:t>
            </a:r>
            <a:r>
              <a:rPr lang="hr-HR" sz="2000" b="1" dirty="0"/>
              <a:t>.</a:t>
            </a:r>
            <a:r>
              <a:rPr lang="en-GB" sz="2000" b="1" dirty="0"/>
              <a:t>316 € </a:t>
            </a:r>
            <a:r>
              <a:rPr lang="hr-HR" altLang="x-none" sz="2000" b="1" dirty="0">
                <a:solidFill>
                  <a:schemeClr val="tx1"/>
                </a:solidFill>
              </a:rPr>
              <a:t> </a:t>
            </a:r>
            <a:r>
              <a:rPr lang="hr-HR" altLang="x-none" sz="2000" dirty="0">
                <a:solidFill>
                  <a:schemeClr val="tx1"/>
                </a:solidFill>
              </a:rPr>
              <a:t>dnevno, </a:t>
            </a:r>
          </a:p>
          <a:p>
            <a:pPr marL="344487" indent="-342900" fontAlgn="auto"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hr-HR" altLang="x-none" sz="2000" b="1" dirty="0" smtClean="0">
                <a:solidFill>
                  <a:schemeClr val="tx1"/>
                </a:solidFill>
              </a:rPr>
              <a:t>Bugarska </a:t>
            </a:r>
            <a:r>
              <a:rPr lang="hr-HR" altLang="x-none" sz="2000" b="1" dirty="0">
                <a:solidFill>
                  <a:schemeClr val="tx1"/>
                </a:solidFill>
              </a:rPr>
              <a:t>15.220</a:t>
            </a:r>
            <a:r>
              <a:rPr lang="en-GB" sz="2000" b="1" dirty="0"/>
              <a:t> € </a:t>
            </a:r>
            <a:r>
              <a:rPr lang="hr-HR" altLang="x-none" sz="2000" b="1" dirty="0">
                <a:solidFill>
                  <a:schemeClr val="tx1"/>
                </a:solidFill>
              </a:rPr>
              <a:t> </a:t>
            </a:r>
            <a:r>
              <a:rPr lang="hr-HR" altLang="x-none" sz="2000" dirty="0">
                <a:solidFill>
                  <a:schemeClr val="tx1"/>
                </a:solidFill>
              </a:rPr>
              <a:t>dnevno</a:t>
            </a:r>
            <a:r>
              <a:rPr lang="hr-HR" altLang="x-none" sz="2000" dirty="0" smtClean="0">
                <a:solidFill>
                  <a:schemeClr val="tx1"/>
                </a:solidFill>
              </a:rPr>
              <a:t>,</a:t>
            </a:r>
          </a:p>
          <a:p>
            <a:pPr marL="344487" indent="-342900" fontAlgn="auto"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hr-HR" altLang="x-none" sz="2000" b="1" dirty="0" smtClean="0">
                <a:solidFill>
                  <a:schemeClr val="tx1"/>
                </a:solidFill>
              </a:rPr>
              <a:t>Poljska </a:t>
            </a:r>
            <a:r>
              <a:rPr lang="en-GB" sz="2000" b="1" dirty="0"/>
              <a:t>67</a:t>
            </a:r>
            <a:r>
              <a:rPr lang="hr-HR" sz="2000" b="1" dirty="0"/>
              <a:t>.</a:t>
            </a:r>
            <a:r>
              <a:rPr lang="en-GB" sz="2000" b="1" dirty="0"/>
              <a:t>314 € </a:t>
            </a:r>
            <a:r>
              <a:rPr lang="hr-HR" altLang="x-none" sz="2000" b="1" dirty="0">
                <a:solidFill>
                  <a:schemeClr val="tx1"/>
                </a:solidFill>
              </a:rPr>
              <a:t> </a:t>
            </a:r>
            <a:r>
              <a:rPr lang="hr-HR" altLang="x-none" sz="2000" dirty="0">
                <a:solidFill>
                  <a:schemeClr val="tx1"/>
                </a:solidFill>
              </a:rPr>
              <a:t>dnevno</a:t>
            </a:r>
            <a:r>
              <a:rPr lang="hr-HR" altLang="x-none" sz="2000" dirty="0" smtClean="0">
                <a:solidFill>
                  <a:schemeClr val="tx1"/>
                </a:solidFill>
              </a:rPr>
              <a:t>!</a:t>
            </a:r>
          </a:p>
          <a:p>
            <a:pPr marL="344487" indent="-342900" fontAlgn="auto"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hr-HR" altLang="x-none" sz="2000" b="1" dirty="0" smtClean="0">
                <a:solidFill>
                  <a:schemeClr val="tx1"/>
                </a:solidFill>
              </a:rPr>
              <a:t>Grčka</a:t>
            </a:r>
            <a:r>
              <a:rPr lang="hr-HR" altLang="x-none" sz="2000" dirty="0" smtClean="0">
                <a:solidFill>
                  <a:schemeClr val="tx1"/>
                </a:solidFill>
              </a:rPr>
              <a:t> jednokratno </a:t>
            </a:r>
            <a:r>
              <a:rPr lang="hr-HR" altLang="x-none" sz="2000" b="1" dirty="0" smtClean="0">
                <a:solidFill>
                  <a:schemeClr val="tx1"/>
                </a:solidFill>
              </a:rPr>
              <a:t>10 mil. EUR </a:t>
            </a:r>
            <a:r>
              <a:rPr lang="hr-HR" altLang="x-none" sz="2000" dirty="0" smtClean="0">
                <a:solidFill>
                  <a:schemeClr val="tx1"/>
                </a:solidFill>
              </a:rPr>
              <a:t>+ svakih 6 mjeseci do ispunjenja zahtjeva </a:t>
            </a:r>
            <a:r>
              <a:rPr lang="hr-HR" altLang="x-none" sz="2000" b="1" dirty="0" smtClean="0">
                <a:solidFill>
                  <a:schemeClr val="tx1"/>
                </a:solidFill>
              </a:rPr>
              <a:t>14,52</a:t>
            </a:r>
            <a:r>
              <a:rPr lang="hr-HR" altLang="x-none" sz="2000" dirty="0" smtClean="0">
                <a:solidFill>
                  <a:schemeClr val="tx1"/>
                </a:solidFill>
              </a:rPr>
              <a:t> </a:t>
            </a:r>
            <a:r>
              <a:rPr lang="hr-HR" altLang="x-none" sz="2000" b="1" dirty="0" smtClean="0">
                <a:solidFill>
                  <a:schemeClr val="tx1"/>
                </a:solidFill>
              </a:rPr>
              <a:t>mil. EUR</a:t>
            </a:r>
          </a:p>
          <a:p>
            <a:pPr marL="344487" indent="-342900" fontAlgn="auto"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hr-HR" altLang="x-none" sz="2000" b="1" dirty="0" smtClean="0">
                <a:solidFill>
                  <a:schemeClr val="tx1"/>
                </a:solidFill>
              </a:rPr>
              <a:t>Italija </a:t>
            </a:r>
            <a:r>
              <a:rPr lang="hr-HR" altLang="x-none" sz="2000" dirty="0">
                <a:solidFill>
                  <a:schemeClr val="tx1"/>
                </a:solidFill>
              </a:rPr>
              <a:t>jednokratno </a:t>
            </a:r>
            <a:r>
              <a:rPr lang="hr-HR" altLang="x-none" sz="2000" b="1" dirty="0" smtClean="0">
                <a:solidFill>
                  <a:schemeClr val="tx1"/>
                </a:solidFill>
              </a:rPr>
              <a:t>40 </a:t>
            </a:r>
            <a:r>
              <a:rPr lang="hr-HR" altLang="x-none" sz="2000" b="1" dirty="0">
                <a:solidFill>
                  <a:schemeClr val="tx1"/>
                </a:solidFill>
              </a:rPr>
              <a:t>mil. EUR </a:t>
            </a:r>
            <a:r>
              <a:rPr lang="hr-HR" altLang="x-none" sz="2000" dirty="0">
                <a:solidFill>
                  <a:schemeClr val="tx1"/>
                </a:solidFill>
              </a:rPr>
              <a:t>+ svakih 6 mjeseci do ispunjenja zahtjeva </a:t>
            </a:r>
            <a:r>
              <a:rPr lang="hr-HR" altLang="x-none" sz="2000" b="1" dirty="0" smtClean="0">
                <a:solidFill>
                  <a:schemeClr val="tx1"/>
                </a:solidFill>
              </a:rPr>
              <a:t>42,8</a:t>
            </a:r>
            <a:r>
              <a:rPr lang="hr-HR" altLang="x-none" sz="2000" dirty="0" smtClean="0">
                <a:solidFill>
                  <a:schemeClr val="tx1"/>
                </a:solidFill>
              </a:rPr>
              <a:t> </a:t>
            </a:r>
            <a:r>
              <a:rPr lang="hr-HR" altLang="x-none" sz="2000" b="1" dirty="0">
                <a:solidFill>
                  <a:schemeClr val="tx1"/>
                </a:solidFill>
              </a:rPr>
              <a:t>mil. EUR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hr-HR" dirty="0"/>
          </a:p>
        </p:txBody>
      </p:sp>
      <p:pic>
        <p:nvPicPr>
          <p:cNvPr id="22531" name="Picture 2" descr="http://www.animatedimages.org/data/media/515/animated-hammer-image-00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117">
            <a:off x="6090540" y="547247"/>
            <a:ext cx="1905000" cy="1447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902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„Poticajna naknada”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Plaća je JLS iz proračuna </a:t>
            </a:r>
          </a:p>
          <a:p>
            <a:r>
              <a:rPr lang="hr-HR" dirty="0" smtClean="0"/>
              <a:t>Primjer: Grad Crikvenica</a:t>
            </a: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85992"/>
              </p:ext>
            </p:extLst>
          </p:nvPr>
        </p:nvGraphicFramePr>
        <p:xfrm>
          <a:off x="755576" y="3212976"/>
          <a:ext cx="7488833" cy="2317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678"/>
                <a:gridCol w="1890385"/>
                <a:gridCol w="1890385"/>
                <a:gridCol w="1890385"/>
              </a:tblGrid>
              <a:tr h="467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Godina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Granična količina MKO (% iz 2015.)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Jedinična naknada (kn/t)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„Poticajna naknada“ za uplatu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2017.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80</a:t>
                      </a:r>
                      <a:endParaRPr lang="hr-H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100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116.080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2018.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74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100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151.264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2019.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66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150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297.264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2020.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58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150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367.632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2021.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54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200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537.088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2022.</a:t>
                      </a:r>
                      <a:endParaRPr lang="hr-H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50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200</a:t>
                      </a:r>
                      <a:endParaRPr lang="hr-H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584.000</a:t>
                      </a:r>
                      <a:endParaRPr lang="hr-H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6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4"/>
          <p:cNvSpPr txBox="1">
            <a:spLocks noGrp="1" noChangeArrowheads="1"/>
          </p:cNvSpPr>
          <p:nvPr>
            <p:ph type="title"/>
          </p:nvPr>
        </p:nvSpPr>
        <p:spPr>
          <a:xfrm>
            <a:off x="1042988" y="548679"/>
            <a:ext cx="7024687" cy="1080121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defTabSz="449263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sr-Latn-RS" sz="4000" b="0" dirty="0" smtClean="0">
                <a:solidFill>
                  <a:srgbClr val="FFC000"/>
                </a:solidFill>
                <a:effectLst/>
              </a:rPr>
              <a:t>Racionalan sustav</a:t>
            </a:r>
          </a:p>
        </p:txBody>
      </p:sp>
      <p:graphicFrame>
        <p:nvGraphicFramePr>
          <p:cNvPr id="44138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461154"/>
              </p:ext>
            </p:extLst>
          </p:nvPr>
        </p:nvGraphicFramePr>
        <p:xfrm>
          <a:off x="684213" y="2133600"/>
          <a:ext cx="7775575" cy="4248151"/>
        </p:xfrm>
        <a:graphic>
          <a:graphicData uri="http://schemas.openxmlformats.org/drawingml/2006/table">
            <a:tbl>
              <a:tblPr/>
              <a:tblGrid>
                <a:gridCol w="7775575"/>
              </a:tblGrid>
              <a:tr h="2016125">
                <a:tc>
                  <a:txBody>
                    <a:bodyPr/>
                    <a:lstStyle>
                      <a:lvl1pPr marL="698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3667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685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8953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0969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buNone/>
                        <a:tabLst/>
                      </a:pPr>
                      <a:endParaRPr kumimoji="0" lang="hr-HR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08063">
                <a:tc>
                  <a:txBody>
                    <a:bodyPr/>
                    <a:lstStyle>
                      <a:lvl1pPr marL="698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3667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685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8953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0969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buNone/>
                        <a:tabLst/>
                      </a:pPr>
                      <a:endParaRPr kumimoji="0" lang="hr-HR" altLang="sr-Latn-R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>
                      <a:lvl1pPr marL="698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3667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685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8953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0969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buNone/>
                        <a:tabLst/>
                      </a:pPr>
                      <a:endParaRPr kumimoji="0" lang="hr-HR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227263"/>
            <a:ext cx="996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41550"/>
            <a:ext cx="9985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84538"/>
            <a:ext cx="9985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284538"/>
            <a:ext cx="996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24175"/>
            <a:ext cx="996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97" name="TextBox 7"/>
          <p:cNvSpPr txBox="1">
            <a:spLocks noChangeArrowheads="1"/>
          </p:cNvSpPr>
          <p:nvPr/>
        </p:nvSpPr>
        <p:spPr bwMode="auto">
          <a:xfrm>
            <a:off x="971550" y="2852738"/>
            <a:ext cx="93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r-HR" altLang="sr-Latn-RS" sz="1400">
                <a:latin typeface="Gill Sans MT" pitchFamily="34" charset="-18"/>
                <a:ea typeface="Microsoft YaHei" pitchFamily="34" charset="-122"/>
              </a:rPr>
              <a:t>Plastika</a:t>
            </a:r>
            <a:endParaRPr lang="en-US" altLang="sr-Latn-RS" sz="1400">
              <a:latin typeface="Gill Sans MT" pitchFamily="34" charset="-18"/>
              <a:ea typeface="Microsoft YaHei" pitchFamily="34" charset="-122"/>
            </a:endParaRPr>
          </a:p>
        </p:txBody>
      </p:sp>
      <p:sp>
        <p:nvSpPr>
          <p:cNvPr id="44098" name="TextBox 33"/>
          <p:cNvSpPr txBox="1">
            <a:spLocks noChangeArrowheads="1"/>
          </p:cNvSpPr>
          <p:nvPr/>
        </p:nvSpPr>
        <p:spPr bwMode="auto">
          <a:xfrm>
            <a:off x="971550" y="3903663"/>
            <a:ext cx="669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r-HR" altLang="sr-Latn-RS" sz="1400">
                <a:latin typeface="Gill Sans MT" pitchFamily="34" charset="-18"/>
                <a:ea typeface="Microsoft YaHei" pitchFamily="34" charset="-122"/>
              </a:rPr>
              <a:t>Tekstil</a:t>
            </a:r>
            <a:endParaRPr lang="en-US" altLang="sr-Latn-RS" sz="1400">
              <a:latin typeface="Gill Sans MT" pitchFamily="34" charset="-18"/>
              <a:ea typeface="Microsoft YaHei" pitchFamily="34" charset="-122"/>
            </a:endParaRPr>
          </a:p>
        </p:txBody>
      </p:sp>
      <p:sp>
        <p:nvSpPr>
          <p:cNvPr id="44099" name="TextBox 34"/>
          <p:cNvSpPr txBox="1">
            <a:spLocks noChangeArrowheads="1"/>
          </p:cNvSpPr>
          <p:nvPr/>
        </p:nvSpPr>
        <p:spPr bwMode="auto">
          <a:xfrm>
            <a:off x="2574925" y="3884613"/>
            <a:ext cx="623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r-HR" altLang="sr-Latn-RS" sz="1400">
                <a:latin typeface="Gill Sans MT" pitchFamily="34" charset="-18"/>
                <a:ea typeface="Microsoft YaHei" pitchFamily="34" charset="-122"/>
              </a:rPr>
              <a:t>Staklo</a:t>
            </a:r>
            <a:endParaRPr lang="en-US" altLang="sr-Latn-RS" sz="1400">
              <a:latin typeface="Gill Sans MT" pitchFamily="34" charset="-18"/>
              <a:ea typeface="Microsoft YaHei" pitchFamily="34" charset="-122"/>
            </a:endParaRPr>
          </a:p>
        </p:txBody>
      </p:sp>
      <p:sp>
        <p:nvSpPr>
          <p:cNvPr id="44100" name="TextBox 35"/>
          <p:cNvSpPr txBox="1">
            <a:spLocks noChangeArrowheads="1"/>
          </p:cNvSpPr>
          <p:nvPr/>
        </p:nvSpPr>
        <p:spPr bwMode="auto">
          <a:xfrm>
            <a:off x="2554288" y="2865438"/>
            <a:ext cx="881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r-HR" altLang="sr-Latn-RS" sz="1400">
                <a:latin typeface="Gill Sans MT" pitchFamily="34" charset="-18"/>
                <a:ea typeface="Microsoft YaHei" pitchFamily="34" charset="-122"/>
              </a:rPr>
              <a:t>Konzerve</a:t>
            </a:r>
            <a:endParaRPr lang="en-US" altLang="sr-Latn-RS" sz="1400">
              <a:latin typeface="Gill Sans MT" pitchFamily="34" charset="-18"/>
              <a:ea typeface="Microsoft YaHei" pitchFamily="34" charset="-122"/>
            </a:endParaRPr>
          </a:p>
        </p:txBody>
      </p:sp>
      <p:sp>
        <p:nvSpPr>
          <p:cNvPr id="44102" name="TextBox 36"/>
          <p:cNvSpPr txBox="1">
            <a:spLocks noChangeArrowheads="1"/>
          </p:cNvSpPr>
          <p:nvPr/>
        </p:nvSpPr>
        <p:spPr bwMode="auto">
          <a:xfrm>
            <a:off x="3851275" y="3500438"/>
            <a:ext cx="1395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r-HR" altLang="sr-Latn-RS" sz="1400">
                <a:latin typeface="Gill Sans MT" pitchFamily="34" charset="-18"/>
                <a:ea typeface="Microsoft YaHei" pitchFamily="34" charset="-122"/>
              </a:rPr>
              <a:t>Plastične vrećice</a:t>
            </a:r>
            <a:endParaRPr lang="en-US" altLang="sr-Latn-RS" sz="1400">
              <a:latin typeface="Gill Sans MT" pitchFamily="34" charset="-18"/>
              <a:ea typeface="Microsoft YaHei" pitchFamily="34" charset="-122"/>
            </a:endParaRPr>
          </a:p>
        </p:txBody>
      </p:sp>
      <p:sp>
        <p:nvSpPr>
          <p:cNvPr id="44103" name="Text Box 7"/>
          <p:cNvSpPr txBox="1">
            <a:spLocks noChangeArrowheads="1"/>
          </p:cNvSpPr>
          <p:nvPr/>
        </p:nvSpPr>
        <p:spPr bwMode="auto">
          <a:xfrm>
            <a:off x="6156325" y="2205038"/>
            <a:ext cx="2095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hr-HR" altLang="sr-Latn-RS" sz="1500" b="1">
                <a:solidFill>
                  <a:schemeClr val="tx1"/>
                </a:solidFill>
                <a:latin typeface="Gill Sans MT" pitchFamily="34" charset="-18"/>
              </a:rPr>
              <a:t>Ovlašteni otkupljivač</a:t>
            </a:r>
          </a:p>
        </p:txBody>
      </p:sp>
      <p:sp>
        <p:nvSpPr>
          <p:cNvPr id="44106" name="Text Box 6"/>
          <p:cNvSpPr txBox="1">
            <a:spLocks noChangeArrowheads="1"/>
          </p:cNvSpPr>
          <p:nvPr/>
        </p:nvSpPr>
        <p:spPr bwMode="auto">
          <a:xfrm>
            <a:off x="6084888" y="3141663"/>
            <a:ext cx="21097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hr-HR" altLang="sr-Latn-RS" sz="1500">
                <a:solidFill>
                  <a:schemeClr val="tx1"/>
                </a:solidFill>
                <a:latin typeface="Gill Sans MT" pitchFamily="34" charset="-18"/>
              </a:rPr>
              <a:t>Recikla</a:t>
            </a:r>
            <a:r>
              <a:rPr lang="sr-Latn-RS" altLang="sr-Latn-RS" sz="1500">
                <a:solidFill>
                  <a:schemeClr val="tx1"/>
                </a:solidFill>
                <a:latin typeface="Gill Sans MT" pitchFamily="34" charset="-18"/>
              </a:rPr>
              <a:t>ž</a:t>
            </a:r>
            <a:r>
              <a:rPr lang="hr-HR" altLang="sr-Latn-RS" sz="1500">
                <a:solidFill>
                  <a:schemeClr val="tx1"/>
                </a:solidFill>
                <a:latin typeface="Gill Sans MT" pitchFamily="34" charset="-18"/>
              </a:rPr>
              <a:t>no dvorište  </a:t>
            </a:r>
          </a:p>
        </p:txBody>
      </p:sp>
      <p:sp>
        <p:nvSpPr>
          <p:cNvPr id="44107" name="Text Box 8"/>
          <p:cNvSpPr txBox="1">
            <a:spLocks noChangeArrowheads="1"/>
          </p:cNvSpPr>
          <p:nvPr/>
        </p:nvSpPr>
        <p:spPr bwMode="auto">
          <a:xfrm>
            <a:off x="5508625" y="4437063"/>
            <a:ext cx="3455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hr-HR" altLang="sr-Latn-RS" sz="1500" b="1">
                <a:solidFill>
                  <a:schemeClr val="tx1"/>
                </a:solidFill>
                <a:latin typeface="Gill Sans MT" pitchFamily="34" charset="-18"/>
              </a:rPr>
              <a:t>Kompostana</a:t>
            </a:r>
            <a:endParaRPr lang="hr-HR" altLang="sr-Latn-RS" sz="1500">
              <a:solidFill>
                <a:schemeClr val="tx1"/>
              </a:solidFill>
              <a:latin typeface="Gill Sans MT" pitchFamily="34" charset="-18"/>
            </a:endParaRPr>
          </a:p>
        </p:txBody>
      </p:sp>
      <p:sp>
        <p:nvSpPr>
          <p:cNvPr id="44108" name="Text Box 20"/>
          <p:cNvSpPr txBox="1">
            <a:spLocks noChangeArrowheads="1"/>
          </p:cNvSpPr>
          <p:nvPr/>
        </p:nvSpPr>
        <p:spPr bwMode="auto">
          <a:xfrm>
            <a:off x="2339975" y="4437063"/>
            <a:ext cx="2016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hr-HR" altLang="sr-Latn-RS" sz="1500">
                <a:solidFill>
                  <a:schemeClr val="tx1"/>
                </a:solidFill>
                <a:latin typeface="Gill Sans MT" pitchFamily="34" charset="-18"/>
              </a:rPr>
              <a:t>Zeleni i kuhinjski otpad</a:t>
            </a:r>
          </a:p>
        </p:txBody>
      </p:sp>
      <p:pic>
        <p:nvPicPr>
          <p:cNvPr id="44109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92600"/>
            <a:ext cx="9969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00663"/>
            <a:ext cx="7191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12" name="Text Box 20"/>
          <p:cNvSpPr txBox="1">
            <a:spLocks noChangeArrowheads="1"/>
          </p:cNvSpPr>
          <p:nvPr/>
        </p:nvSpPr>
        <p:spPr bwMode="auto">
          <a:xfrm>
            <a:off x="1692275" y="5661025"/>
            <a:ext cx="2181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hr-HR" altLang="sr-Latn-RS" sz="1500">
                <a:solidFill>
                  <a:schemeClr val="tx1"/>
                </a:solidFill>
                <a:latin typeface="Gill Sans MT" pitchFamily="34" charset="-18"/>
              </a:rPr>
              <a:t>Miješani komunalni otpad</a:t>
            </a:r>
          </a:p>
        </p:txBody>
      </p:sp>
      <p:sp>
        <p:nvSpPr>
          <p:cNvPr id="44113" name="Text Box 20"/>
          <p:cNvSpPr txBox="1">
            <a:spLocks noChangeArrowheads="1"/>
          </p:cNvSpPr>
          <p:nvPr/>
        </p:nvSpPr>
        <p:spPr bwMode="auto">
          <a:xfrm>
            <a:off x="4859338" y="5661025"/>
            <a:ext cx="1651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hr-HR" altLang="sr-Latn-RS" sz="1500">
                <a:solidFill>
                  <a:schemeClr val="tx1"/>
                </a:solidFill>
                <a:latin typeface="Gill Sans MT" pitchFamily="34" charset="-18"/>
              </a:rPr>
              <a:t>Pretovarna stanica</a:t>
            </a:r>
          </a:p>
        </p:txBody>
      </p:sp>
      <p:sp>
        <p:nvSpPr>
          <p:cNvPr id="44114" name="Text Box 20"/>
          <p:cNvSpPr txBox="1">
            <a:spLocks noChangeArrowheads="1"/>
          </p:cNvSpPr>
          <p:nvPr/>
        </p:nvSpPr>
        <p:spPr bwMode="auto">
          <a:xfrm>
            <a:off x="7451725" y="5661025"/>
            <a:ext cx="700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4492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hr-HR" altLang="sr-Latn-RS" sz="1500" b="1">
                <a:solidFill>
                  <a:schemeClr val="tx1"/>
                </a:solidFill>
                <a:latin typeface="Gill Sans MT" pitchFamily="34" charset="-18"/>
              </a:rPr>
              <a:t>CGO</a:t>
            </a:r>
          </a:p>
        </p:txBody>
      </p:sp>
      <p:sp>
        <p:nvSpPr>
          <p:cNvPr id="44132" name="AutoShape 100"/>
          <p:cNvSpPr>
            <a:spLocks noChangeArrowheads="1"/>
          </p:cNvSpPr>
          <p:nvPr/>
        </p:nvSpPr>
        <p:spPr bwMode="auto">
          <a:xfrm>
            <a:off x="5148263" y="3141663"/>
            <a:ext cx="792162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44133" name="AutoShape 101"/>
          <p:cNvSpPr>
            <a:spLocks noChangeArrowheads="1"/>
          </p:cNvSpPr>
          <p:nvPr/>
        </p:nvSpPr>
        <p:spPr bwMode="auto">
          <a:xfrm rot="5400000">
            <a:off x="6696869" y="2745581"/>
            <a:ext cx="647700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44134" name="AutoShape 102"/>
          <p:cNvSpPr>
            <a:spLocks noChangeArrowheads="1"/>
          </p:cNvSpPr>
          <p:nvPr/>
        </p:nvSpPr>
        <p:spPr bwMode="auto">
          <a:xfrm>
            <a:off x="4500563" y="4508500"/>
            <a:ext cx="790575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44135" name="AutoShape 103"/>
          <p:cNvSpPr>
            <a:spLocks noChangeArrowheads="1"/>
          </p:cNvSpPr>
          <p:nvPr/>
        </p:nvSpPr>
        <p:spPr bwMode="auto">
          <a:xfrm>
            <a:off x="3995738" y="5661025"/>
            <a:ext cx="792162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44136" name="AutoShape 104"/>
          <p:cNvSpPr>
            <a:spLocks noChangeArrowheads="1"/>
          </p:cNvSpPr>
          <p:nvPr/>
        </p:nvSpPr>
        <p:spPr bwMode="auto">
          <a:xfrm>
            <a:off x="6588125" y="5661025"/>
            <a:ext cx="792163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37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0" dirty="0" smtClean="0">
                <a:solidFill>
                  <a:srgbClr val="FFC000"/>
                </a:solidFill>
                <a:effectLst/>
              </a:rPr>
              <a:t>Zašto?</a:t>
            </a:r>
          </a:p>
        </p:txBody>
      </p:sp>
      <p:sp>
        <p:nvSpPr>
          <p:cNvPr id="21506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 err="1" smtClean="0"/>
              <a:t>Marišćina</a:t>
            </a:r>
            <a:r>
              <a:rPr lang="hr-HR" altLang="sr-Latn-RS" dirty="0" smtClean="0"/>
              <a:t>: cijena transporta i obrade (bez operativnog troška pretovarne stanice)         </a:t>
            </a:r>
            <a:r>
              <a:rPr lang="hr-HR" altLang="sr-Latn-RS" dirty="0" smtClean="0">
                <a:solidFill>
                  <a:srgbClr val="FFC000"/>
                </a:solidFill>
              </a:rPr>
              <a:t>470,00 kn/t</a:t>
            </a:r>
          </a:p>
          <a:p>
            <a:pPr>
              <a:buFont typeface="Wingdings 2" pitchFamily="18" charset="2"/>
              <a:buNone/>
            </a:pPr>
            <a:endParaRPr lang="hr-HR" altLang="sr-Latn-RS" dirty="0" smtClean="0">
              <a:solidFill>
                <a:schemeClr val="tx1"/>
              </a:solidFill>
            </a:endParaRPr>
          </a:p>
          <a:p>
            <a:r>
              <a:rPr lang="hr-HR" altLang="sr-Latn-RS" dirty="0" smtClean="0">
                <a:solidFill>
                  <a:schemeClr val="tx1"/>
                </a:solidFill>
              </a:rPr>
              <a:t>Izračunati neto trošak primarne selekcije – otok Krk                              </a:t>
            </a:r>
            <a:r>
              <a:rPr lang="hr-HR" altLang="sr-Latn-RS" dirty="0" smtClean="0">
                <a:solidFill>
                  <a:srgbClr val="FFC000"/>
                </a:solidFill>
              </a:rPr>
              <a:t>240,00 kn/t</a:t>
            </a:r>
          </a:p>
          <a:p>
            <a:pPr>
              <a:buFont typeface="Wingdings 2" pitchFamily="18" charset="2"/>
              <a:buNone/>
            </a:pPr>
            <a:endParaRPr lang="hr-HR" altLang="sr-Latn-RS" dirty="0" smtClean="0">
              <a:solidFill>
                <a:srgbClr val="FF0000"/>
              </a:solidFill>
            </a:endParaRPr>
          </a:p>
          <a:p>
            <a:r>
              <a:rPr lang="hr-HR" altLang="sr-Latn-RS" dirty="0" smtClean="0">
                <a:solidFill>
                  <a:schemeClr val="tx1"/>
                </a:solidFill>
              </a:rPr>
              <a:t>deponiranje </a:t>
            </a:r>
            <a:r>
              <a:rPr lang="hr-HR" altLang="sr-Latn-RS" dirty="0" err="1" smtClean="0">
                <a:solidFill>
                  <a:schemeClr val="tx1"/>
                </a:solidFill>
              </a:rPr>
              <a:t>cca</a:t>
            </a:r>
            <a:r>
              <a:rPr lang="hr-HR" altLang="sr-Latn-RS" dirty="0" smtClean="0">
                <a:solidFill>
                  <a:srgbClr val="FF0000"/>
                </a:solidFill>
              </a:rPr>
              <a:t> </a:t>
            </a:r>
            <a:r>
              <a:rPr lang="hr-HR" altLang="sr-Latn-RS" dirty="0" smtClean="0">
                <a:solidFill>
                  <a:srgbClr val="FFC000"/>
                </a:solidFill>
              </a:rPr>
              <a:t>50 kn/t!!!</a:t>
            </a:r>
          </a:p>
          <a:p>
            <a:pPr>
              <a:buFont typeface="Wingdings 2" pitchFamily="18" charset="2"/>
              <a:buNone/>
            </a:pPr>
            <a:endParaRPr lang="hr-HR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40932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3600" b="0" dirty="0" smtClean="0">
                <a:solidFill>
                  <a:srgbClr val="FFC000"/>
                </a:solidFill>
                <a:effectLst/>
              </a:rPr>
              <a:t>Korisnici usluge „miniraju” sustav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dirty="0" smtClean="0">
                <a:solidFill>
                  <a:srgbClr val="FFC000"/>
                </a:solidFill>
              </a:rPr>
              <a:t>Edukacija</a:t>
            </a:r>
            <a:r>
              <a:rPr lang="hr-HR" altLang="sr-Latn-RS" dirty="0" smtClean="0"/>
              <a:t> građana kao trajni proces - JLS</a:t>
            </a:r>
          </a:p>
          <a:p>
            <a:pPr>
              <a:lnSpc>
                <a:spcPct val="90000"/>
              </a:lnSpc>
            </a:pPr>
            <a:endParaRPr lang="hr-HR" altLang="sr-Latn-RS" dirty="0" smtClean="0"/>
          </a:p>
          <a:p>
            <a:pPr>
              <a:lnSpc>
                <a:spcPct val="90000"/>
              </a:lnSpc>
            </a:pPr>
            <a:r>
              <a:rPr lang="hr-HR" altLang="sr-Latn-RS" dirty="0" smtClean="0">
                <a:solidFill>
                  <a:srgbClr val="FFC000"/>
                </a:solidFill>
              </a:rPr>
              <a:t>Komunalno redarstvo </a:t>
            </a:r>
            <a:r>
              <a:rPr lang="hr-HR" altLang="sr-Latn-RS" dirty="0" smtClean="0"/>
              <a:t>- JLS - uspostava pravednog i funkcionalnog sustava (gradski komunalni redari, pravosuđe)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r-HR" altLang="sr-Latn-R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861048"/>
            <a:ext cx="3456385" cy="26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528392" cy="21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Kako do infrastrukture?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C000"/>
                </a:solidFill>
              </a:rPr>
              <a:t>EU sufinanciranje </a:t>
            </a:r>
            <a:r>
              <a:rPr lang="hr-HR" dirty="0" smtClean="0"/>
              <a:t>(MZOE)</a:t>
            </a:r>
          </a:p>
          <a:p>
            <a:endParaRPr lang="hr-HR" dirty="0">
              <a:solidFill>
                <a:srgbClr val="FFC000"/>
              </a:solidFill>
            </a:endParaRPr>
          </a:p>
          <a:p>
            <a:r>
              <a:rPr lang="hr-HR" dirty="0" smtClean="0">
                <a:solidFill>
                  <a:srgbClr val="FFC000"/>
                </a:solidFill>
              </a:rPr>
              <a:t>Uvjeti:</a:t>
            </a:r>
          </a:p>
          <a:p>
            <a:pPr lvl="2">
              <a:buFont typeface="Century Gothic" panose="020B0502020202020204" pitchFamily="34" charset="0"/>
              <a:buChar char="−"/>
            </a:pPr>
            <a:r>
              <a:rPr lang="hr-HR" dirty="0" smtClean="0"/>
              <a:t>PGO</a:t>
            </a:r>
          </a:p>
          <a:p>
            <a:pPr lvl="2">
              <a:buFont typeface="Century Gothic" panose="020B0502020202020204" pitchFamily="34" charset="0"/>
              <a:buChar char="−"/>
            </a:pPr>
            <a:r>
              <a:rPr lang="hr-HR" dirty="0" smtClean="0"/>
              <a:t>„K” </a:t>
            </a:r>
            <a:r>
              <a:rPr lang="hr-HR" dirty="0" err="1" smtClean="0"/>
              <a:t>markica</a:t>
            </a:r>
            <a:r>
              <a:rPr lang="hr-HR" dirty="0" smtClean="0"/>
              <a:t> u prostornom planu</a:t>
            </a:r>
          </a:p>
          <a:p>
            <a:pPr lvl="2">
              <a:buFont typeface="Century Gothic" panose="020B0502020202020204" pitchFamily="34" charset="0"/>
              <a:buChar char="−"/>
            </a:pPr>
            <a:r>
              <a:rPr lang="hr-HR" dirty="0" smtClean="0"/>
              <a:t>Čisto vlasništvo</a:t>
            </a:r>
          </a:p>
          <a:p>
            <a:pPr lvl="2">
              <a:buFont typeface="Century Gothic" panose="020B0502020202020204" pitchFamily="34" charset="0"/>
              <a:buChar char="−"/>
            </a:pPr>
            <a:r>
              <a:rPr lang="hr-HR" dirty="0" smtClean="0"/>
              <a:t>Projekt i dozvola</a:t>
            </a:r>
          </a:p>
          <a:p>
            <a:pPr lvl="2">
              <a:buFont typeface="Century Gothic" panose="020B0502020202020204" pitchFamily="34" charset="0"/>
              <a:buChar char="−"/>
            </a:pPr>
            <a:r>
              <a:rPr lang="hr-HR" dirty="0" smtClean="0"/>
              <a:t>U proračunu predvidjeti ostatak koji se ne sufinancira</a:t>
            </a:r>
          </a:p>
          <a:p>
            <a:endParaRPr lang="hr-H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NEKAD…</a:t>
            </a:r>
            <a:endParaRPr lang="hr-HR" b="0" dirty="0">
              <a:solidFill>
                <a:srgbClr val="FFC000"/>
              </a:solidFill>
              <a:effectLst/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hr-HR" sz="2400" dirty="0" smtClean="0">
                <a:solidFill>
                  <a:srgbClr val="FFC000"/>
                </a:solidFill>
              </a:rPr>
              <a:t>Zakon o komunalnom gospodarstvu: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hr-HR" sz="2000" dirty="0" smtClean="0"/>
              <a:t>Članak 20, stavak 2: „Visinu cijene, način obračuna i način plaćanja… određuje isporučitelj usluge” – </a:t>
            </a:r>
            <a:r>
              <a:rPr lang="hr-HR" sz="2000" dirty="0" smtClean="0">
                <a:solidFill>
                  <a:srgbClr val="FFC000"/>
                </a:solidFill>
              </a:rPr>
              <a:t>Odluka o načinu plaćanja (komunalac)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hr-HR" sz="2000" dirty="0" smtClean="0"/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hr-HR" sz="2000" dirty="0" smtClean="0"/>
              <a:t>Članak 34, stavak 1, točka 2: „Predstavničko tijelo JLS donosi … 2. </a:t>
            </a:r>
            <a:r>
              <a:rPr lang="hr-HR" sz="2000" dirty="0" smtClean="0">
                <a:solidFill>
                  <a:srgbClr val="FFC000"/>
                </a:solidFill>
              </a:rPr>
              <a:t>odluku o obvezatnom korištenju komunalne usluge…” (gradsko / općinsko vijeće)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hr-HR" sz="2000" dirty="0" smtClean="0"/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hr-HR" sz="2000" dirty="0" smtClean="0">
                <a:solidFill>
                  <a:srgbClr val="FFC000"/>
                </a:solidFill>
              </a:rPr>
              <a:t>Cjenik</a:t>
            </a:r>
            <a:r>
              <a:rPr lang="hr-HR" sz="2000" dirty="0" smtClean="0"/>
              <a:t> po propisanoj proceduri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55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Odluka o gospodarenju komunalnim otpadom JLS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solidFill>
                <a:srgbClr val="FFC000"/>
              </a:solidFill>
            </a:endParaRPr>
          </a:p>
          <a:p>
            <a:r>
              <a:rPr lang="hr-HR" dirty="0" smtClean="0">
                <a:solidFill>
                  <a:srgbClr val="FFC000"/>
                </a:solidFill>
              </a:rPr>
              <a:t>Najsloženija odluka koju JLS treba donijeti</a:t>
            </a:r>
          </a:p>
          <a:p>
            <a:r>
              <a:rPr lang="hr-HR" dirty="0" smtClean="0">
                <a:solidFill>
                  <a:srgbClr val="FFC000"/>
                </a:solidFill>
              </a:rPr>
              <a:t>Budućnost komunalnog sustava</a:t>
            </a:r>
          </a:p>
          <a:p>
            <a:r>
              <a:rPr lang="hr-HR" dirty="0" smtClean="0">
                <a:solidFill>
                  <a:srgbClr val="FFC000"/>
                </a:solidFill>
              </a:rPr>
              <a:t>Tranzicijski period</a:t>
            </a:r>
          </a:p>
          <a:p>
            <a:endParaRPr lang="hr-HR" dirty="0">
              <a:solidFill>
                <a:srgbClr val="FFC000"/>
              </a:solidFill>
            </a:endParaRPr>
          </a:p>
          <a:p>
            <a:endParaRPr lang="hr-HR" dirty="0" smtClean="0">
              <a:solidFill>
                <a:srgbClr val="FFC000"/>
              </a:solidFill>
            </a:endParaRPr>
          </a:p>
          <a:p>
            <a:r>
              <a:rPr lang="hr-HR" dirty="0" smtClean="0">
                <a:solidFill>
                  <a:srgbClr val="FFC000"/>
                </a:solidFill>
              </a:rPr>
              <a:t>Zajedno s komunalcem</a:t>
            </a:r>
          </a:p>
        </p:txBody>
      </p:sp>
    </p:spTree>
    <p:extLst>
      <p:ext uri="{BB962C8B-B14F-4D97-AF65-F5344CB8AC3E}">
        <p14:creationId xmlns:p14="http://schemas.microsoft.com/office/powerpoint/2010/main" val="31661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Kazne (ZOGO)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</a:t>
            </a:r>
            <a:r>
              <a:rPr lang="hr-HR" dirty="0" smtClean="0">
                <a:solidFill>
                  <a:srgbClr val="FFC000"/>
                </a:solidFill>
              </a:rPr>
              <a:t> JLS </a:t>
            </a:r>
            <a:r>
              <a:rPr lang="hr-HR" dirty="0" smtClean="0"/>
              <a:t>u rasponu </a:t>
            </a:r>
            <a:r>
              <a:rPr lang="hr-HR" dirty="0" smtClean="0">
                <a:solidFill>
                  <a:srgbClr val="FFC000"/>
                </a:solidFill>
              </a:rPr>
              <a:t>100.000 – 800.000 kn</a:t>
            </a:r>
          </a:p>
          <a:p>
            <a:pPr marL="137160" indent="0">
              <a:buNone/>
            </a:pPr>
            <a:endParaRPr lang="hr-HR" dirty="0" smtClean="0">
              <a:solidFill>
                <a:srgbClr val="FFC000"/>
              </a:solidFill>
            </a:endParaRPr>
          </a:p>
          <a:p>
            <a:r>
              <a:rPr lang="hr-HR" dirty="0" smtClean="0"/>
              <a:t>za izvršnu vlast –</a:t>
            </a:r>
            <a:r>
              <a:rPr lang="hr-HR" dirty="0" smtClean="0">
                <a:solidFill>
                  <a:srgbClr val="FFC000"/>
                </a:solidFill>
              </a:rPr>
              <a:t> gradonačelnika </a:t>
            </a:r>
            <a:r>
              <a:rPr lang="hr-HR" dirty="0" smtClean="0"/>
              <a:t>– u rasponu</a:t>
            </a:r>
            <a:r>
              <a:rPr lang="hr-HR" dirty="0" smtClean="0">
                <a:solidFill>
                  <a:srgbClr val="FFC000"/>
                </a:solidFill>
              </a:rPr>
              <a:t> 15.000 – 70.000 kn</a:t>
            </a:r>
          </a:p>
          <a:p>
            <a:endParaRPr lang="hr-H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Kaznena djela protiv okoliša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hr-HR" dirty="0" smtClean="0"/>
              <a:t>Kazneni zakon, čl. 196:</a:t>
            </a:r>
          </a:p>
          <a:p>
            <a:pPr marL="137160" indent="0">
              <a:buNone/>
            </a:pPr>
            <a:r>
              <a:rPr lang="hr-HR" dirty="0" smtClean="0"/>
              <a:t>(2</a:t>
            </a:r>
            <a:r>
              <a:rPr lang="hr-HR" dirty="0"/>
              <a:t>) Tko </a:t>
            </a:r>
            <a:r>
              <a:rPr lang="hr-HR" dirty="0">
                <a:solidFill>
                  <a:srgbClr val="FFC000"/>
                </a:solidFill>
              </a:rPr>
              <a:t>protivno propisima </a:t>
            </a:r>
            <a:r>
              <a:rPr lang="hr-HR" dirty="0"/>
              <a:t>odbacuje, </a:t>
            </a:r>
            <a:r>
              <a:rPr lang="hr-HR" dirty="0" smtClean="0"/>
              <a:t>odlaže</a:t>
            </a:r>
            <a:r>
              <a:rPr lang="hr-HR" dirty="0"/>
              <a:t>, sakuplja, skladišti, </a:t>
            </a:r>
            <a:r>
              <a:rPr lang="hr-HR" dirty="0" smtClean="0"/>
              <a:t>obrađuje</a:t>
            </a:r>
            <a:r>
              <a:rPr lang="hr-HR" dirty="0"/>
              <a:t>, uvozi, izvozi ili prevozi otpad ili posreduje u tome ili s njim uopće gospodari ili postupa na </a:t>
            </a:r>
            <a:r>
              <a:rPr lang="hr-HR" dirty="0" smtClean="0"/>
              <a:t>način </a:t>
            </a:r>
            <a:r>
              <a:rPr lang="hr-HR" dirty="0"/>
              <a:t>koji </a:t>
            </a:r>
            <a:r>
              <a:rPr lang="hr-HR" dirty="0" smtClean="0"/>
              <a:t>može </a:t>
            </a:r>
            <a:r>
              <a:rPr lang="hr-HR" dirty="0"/>
              <a:t>trajnije ili u znatnoj mjeri ugroziti kakvoću zraka, tla, podzemlja, vode ili mora, ili u znatnoj mjeri ili na širem </a:t>
            </a:r>
            <a:r>
              <a:rPr lang="hr-HR" dirty="0" smtClean="0"/>
              <a:t>području </a:t>
            </a:r>
            <a:r>
              <a:rPr lang="hr-HR" dirty="0"/>
              <a:t>ugroziti </a:t>
            </a:r>
            <a:r>
              <a:rPr lang="hr-HR" dirty="0" smtClean="0"/>
              <a:t>životinje</a:t>
            </a:r>
            <a:r>
              <a:rPr lang="hr-HR" dirty="0"/>
              <a:t>, bilje ili gljive, ili ugroziti </a:t>
            </a:r>
            <a:r>
              <a:rPr lang="hr-HR" dirty="0" smtClean="0"/>
              <a:t>život </a:t>
            </a:r>
            <a:r>
              <a:rPr lang="hr-HR" dirty="0"/>
              <a:t>ili zdravlje ljudi, kaznit će se </a:t>
            </a:r>
            <a:r>
              <a:rPr lang="hr-HR" dirty="0">
                <a:solidFill>
                  <a:srgbClr val="FFC000"/>
                </a:solidFill>
              </a:rPr>
              <a:t>kaznom zatvora od šest mjeseci do pet godina</a:t>
            </a:r>
            <a:r>
              <a:rPr lang="hr-HR" dirty="0"/>
              <a:t>. </a:t>
            </a:r>
            <a:endParaRPr lang="hr-HR" dirty="0">
              <a:solidFill>
                <a:srgbClr val="FFC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… I SAD: ZOGO I UREDBA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lIns="108000">
            <a:normAutofit/>
          </a:bodyPr>
          <a:lstStyle/>
          <a:p>
            <a:pPr marL="65151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400" dirty="0" smtClean="0">
                <a:solidFill>
                  <a:srgbClr val="FFC000"/>
                </a:solidFill>
              </a:rPr>
              <a:t>Zakon</a:t>
            </a:r>
            <a:r>
              <a:rPr lang="hr-HR" sz="2400" dirty="0" smtClean="0"/>
              <a:t> 2013.</a:t>
            </a:r>
          </a:p>
          <a:p>
            <a:pPr marL="65151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400" dirty="0" smtClean="0">
                <a:solidFill>
                  <a:srgbClr val="FFC000"/>
                </a:solidFill>
              </a:rPr>
              <a:t>PGO RH </a:t>
            </a:r>
            <a:r>
              <a:rPr lang="hr-HR" sz="2400" dirty="0" smtClean="0"/>
              <a:t>2017.</a:t>
            </a:r>
            <a:endParaRPr lang="hr-HR" sz="2400" dirty="0" smtClean="0">
              <a:solidFill>
                <a:srgbClr val="FFC000"/>
              </a:solidFill>
            </a:endParaRPr>
          </a:p>
          <a:p>
            <a:pPr marL="65151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400" dirty="0" smtClean="0">
                <a:solidFill>
                  <a:srgbClr val="FFC000"/>
                </a:solidFill>
              </a:rPr>
              <a:t>Uredba</a:t>
            </a:r>
            <a:r>
              <a:rPr lang="hr-HR" sz="2400" dirty="0" smtClean="0"/>
              <a:t> 2017. (na snagu 1.11.2017.)</a:t>
            </a:r>
          </a:p>
          <a:p>
            <a:pPr marL="651510" indent="-514350">
              <a:lnSpc>
                <a:spcPct val="150000"/>
              </a:lnSpc>
              <a:buFont typeface="+mj-lt"/>
              <a:buAutoNum type="arabicPeriod"/>
            </a:pPr>
            <a:r>
              <a:rPr lang="hr-HR" sz="2400" dirty="0" smtClean="0">
                <a:solidFill>
                  <a:srgbClr val="FFC000"/>
                </a:solidFill>
              </a:rPr>
              <a:t>JLS</a:t>
            </a:r>
            <a:r>
              <a:rPr lang="hr-HR" sz="2400" dirty="0" smtClean="0"/>
              <a:t> do 31.1.2018. treba:</a:t>
            </a:r>
          </a:p>
          <a:p>
            <a:pPr marL="722376" lvl="2" indent="0">
              <a:lnSpc>
                <a:spcPct val="150000"/>
              </a:lnSpc>
              <a:buNone/>
            </a:pPr>
            <a:r>
              <a:rPr lang="hr-HR" dirty="0" smtClean="0"/>
              <a:t>uskladiti</a:t>
            </a:r>
            <a:r>
              <a:rPr lang="hr-HR" dirty="0" smtClean="0">
                <a:solidFill>
                  <a:srgbClr val="FFC000"/>
                </a:solidFill>
              </a:rPr>
              <a:t> poslovanje komunalca (Odluka, Cjenik)</a:t>
            </a:r>
          </a:p>
          <a:p>
            <a:pPr marL="722376" lvl="2" indent="0">
              <a:lnSpc>
                <a:spcPct val="150000"/>
              </a:lnSpc>
              <a:buNone/>
            </a:pPr>
            <a:r>
              <a:rPr lang="hr-HR" dirty="0" smtClean="0"/>
              <a:t>uskladiti</a:t>
            </a:r>
            <a:r>
              <a:rPr lang="hr-HR" dirty="0" smtClean="0">
                <a:solidFill>
                  <a:srgbClr val="FFC000"/>
                </a:solidFill>
              </a:rPr>
              <a:t> Odluku o komunalnom redu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7" name="Lijeva vitičasta zagrada 6"/>
          <p:cNvSpPr/>
          <p:nvPr/>
        </p:nvSpPr>
        <p:spPr>
          <a:xfrm>
            <a:off x="251520" y="2492896"/>
            <a:ext cx="288032" cy="79208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ZOGO čl.33.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FFC000"/>
                </a:solidFill>
              </a:rPr>
              <a:t>Cijena javne usluge</a:t>
            </a:r>
            <a:r>
              <a:rPr lang="hr-HR" dirty="0" smtClean="0"/>
              <a:t>:</a:t>
            </a:r>
          </a:p>
          <a:p>
            <a:endParaRPr lang="hr-HR" dirty="0" smtClean="0"/>
          </a:p>
          <a:p>
            <a:pPr marL="514350" indent="-514350" algn="just">
              <a:buAutoNum type="arabicPeriod"/>
            </a:pPr>
            <a:r>
              <a:rPr lang="hr-HR" dirty="0" smtClean="0"/>
              <a:t>»</a:t>
            </a:r>
            <a:r>
              <a:rPr lang="hr-HR" dirty="0"/>
              <a:t>onečišćivač plaća«, </a:t>
            </a:r>
            <a:endParaRPr lang="hr-HR" dirty="0" smtClean="0"/>
          </a:p>
          <a:p>
            <a:pPr marL="514350" indent="-514350" algn="just">
              <a:buAutoNum type="arabicPeriod"/>
            </a:pPr>
            <a:endParaRPr lang="hr-HR" dirty="0" smtClean="0"/>
          </a:p>
          <a:p>
            <a:pPr marL="514350" indent="-514350" algn="just">
              <a:buAutoNum type="arabicPeriod"/>
            </a:pPr>
            <a:r>
              <a:rPr lang="hr-HR" dirty="0" smtClean="0"/>
              <a:t>ekonomski </a:t>
            </a:r>
            <a:r>
              <a:rPr lang="hr-HR" dirty="0"/>
              <a:t>održivo </a:t>
            </a:r>
            <a:r>
              <a:rPr lang="hr-HR" dirty="0" smtClean="0"/>
              <a:t>poslovanje,</a:t>
            </a:r>
          </a:p>
          <a:p>
            <a:pPr marL="514350" indent="-514350" algn="just">
              <a:buAutoNum type="arabicPeriod"/>
            </a:pPr>
            <a:endParaRPr lang="hr-HR" dirty="0" smtClean="0"/>
          </a:p>
          <a:p>
            <a:pPr marL="514350" indent="-514350" algn="just">
              <a:buAutoNum type="arabicPeriod"/>
            </a:pPr>
            <a:r>
              <a:rPr lang="hr-HR" dirty="0" smtClean="0"/>
              <a:t>sigurnost</a:t>
            </a:r>
            <a:r>
              <a:rPr lang="hr-HR" dirty="0"/>
              <a:t>, redovitost i </a:t>
            </a:r>
            <a:r>
              <a:rPr lang="hr-HR" dirty="0" smtClean="0"/>
              <a:t>kvaliteta </a:t>
            </a:r>
            <a:r>
              <a:rPr lang="hr-HR" dirty="0"/>
              <a:t>pružanja </a:t>
            </a:r>
            <a:r>
              <a:rPr lang="hr-HR" dirty="0" smtClean="0"/>
              <a:t>usluge.</a:t>
            </a:r>
          </a:p>
          <a:p>
            <a:pPr marL="514350" indent="-514350" algn="just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26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Račun za korisnika (Uredba)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hr-HR" dirty="0" smtClean="0">
                <a:solidFill>
                  <a:srgbClr val="FFC000"/>
                </a:solidFill>
              </a:rPr>
              <a:t>Obvezna minimalna javna usluga </a:t>
            </a:r>
            <a:r>
              <a:rPr lang="hr-HR" dirty="0" smtClean="0"/>
              <a:t>(fiksni dio)</a:t>
            </a:r>
            <a:endParaRPr lang="hr-HR" dirty="0" smtClean="0">
              <a:solidFill>
                <a:srgbClr val="FFC000"/>
              </a:solidFill>
            </a:endParaRPr>
          </a:p>
          <a:p>
            <a:pPr marL="651510" indent="-514350">
              <a:buFont typeface="+mj-lt"/>
              <a:buAutoNum type="arabicPeriod"/>
            </a:pPr>
            <a:endParaRPr lang="hr-HR" dirty="0">
              <a:solidFill>
                <a:srgbClr val="FFC000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hr-HR" dirty="0" smtClean="0">
                <a:solidFill>
                  <a:srgbClr val="FFC000"/>
                </a:solidFill>
              </a:rPr>
              <a:t>Cijena za preuzetu količinu </a:t>
            </a:r>
            <a:r>
              <a:rPr lang="hr-HR" dirty="0" smtClean="0"/>
              <a:t>(varijabilni dio) – ukupan volumen ili masa otpada </a:t>
            </a:r>
            <a:r>
              <a:rPr lang="hr-HR" dirty="0" smtClean="0">
                <a:solidFill>
                  <a:srgbClr val="FFC000"/>
                </a:solidFill>
              </a:rPr>
              <a:t>svakog</a:t>
            </a:r>
            <a:r>
              <a:rPr lang="hr-HR" dirty="0" smtClean="0"/>
              <a:t> pojedinog korisnika</a:t>
            </a:r>
          </a:p>
          <a:p>
            <a:pPr marL="651510" indent="-514350">
              <a:buFont typeface="+mj-lt"/>
              <a:buAutoNum type="arabicPeriod"/>
            </a:pPr>
            <a:endParaRPr lang="hr-HR" dirty="0">
              <a:solidFill>
                <a:srgbClr val="FFC000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hr-HR" dirty="0" smtClean="0">
                <a:solidFill>
                  <a:srgbClr val="FFC000"/>
                </a:solidFill>
              </a:rPr>
              <a:t>Ugovorna kazna </a:t>
            </a:r>
            <a:r>
              <a:rPr lang="hr-HR" dirty="0" smtClean="0"/>
              <a:t>(razmjerna trošku)</a:t>
            </a:r>
            <a:endParaRPr lang="hr-H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Definicije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i="1" dirty="0" smtClean="0">
                <a:solidFill>
                  <a:srgbClr val="FFC000"/>
                </a:solidFill>
              </a:rPr>
              <a:t>javna usluga</a:t>
            </a:r>
            <a:r>
              <a:rPr lang="hr-HR" i="1" dirty="0" smtClean="0"/>
              <a:t> </a:t>
            </a:r>
            <a:r>
              <a:rPr lang="hr-HR" dirty="0" smtClean="0"/>
              <a:t> - prikupljanje MKO i BKO</a:t>
            </a:r>
          </a:p>
          <a:p>
            <a:pPr marL="137160" indent="0">
              <a:buNone/>
            </a:pPr>
            <a:endParaRPr lang="hr-HR" dirty="0" smtClean="0"/>
          </a:p>
          <a:p>
            <a:r>
              <a:rPr lang="hr-HR" i="1" dirty="0" smtClean="0">
                <a:solidFill>
                  <a:srgbClr val="FFC000"/>
                </a:solidFill>
              </a:rPr>
              <a:t>usluga povezana s javnom uslugom</a:t>
            </a:r>
            <a:r>
              <a:rPr lang="hr-HR" i="1" dirty="0" smtClean="0"/>
              <a:t> </a:t>
            </a:r>
            <a:r>
              <a:rPr lang="hr-HR" dirty="0" smtClean="0"/>
              <a:t> -  </a:t>
            </a:r>
            <a:r>
              <a:rPr lang="hr-HR" dirty="0" smtClean="0"/>
              <a:t>odvojeno sakupljanje </a:t>
            </a:r>
            <a:r>
              <a:rPr lang="hr-HR" dirty="0" smtClean="0"/>
              <a:t>KO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 err="1" smtClean="0"/>
              <a:t>reciklažno</a:t>
            </a:r>
            <a:r>
              <a:rPr lang="hr-HR" dirty="0" smtClean="0"/>
              <a:t> dvorište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 smtClean="0"/>
              <a:t>mobilno </a:t>
            </a:r>
            <a:r>
              <a:rPr lang="hr-HR" dirty="0" err="1" smtClean="0"/>
              <a:t>reciklažno</a:t>
            </a:r>
            <a:r>
              <a:rPr lang="hr-HR" dirty="0" smtClean="0"/>
              <a:t> dvorište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 smtClean="0"/>
              <a:t>spremnici </a:t>
            </a:r>
            <a:r>
              <a:rPr lang="hr-HR" dirty="0" smtClean="0"/>
              <a:t>na javnim površinama i kod korisnika </a:t>
            </a:r>
            <a:r>
              <a:rPr lang="hr-HR" dirty="0" smtClean="0"/>
              <a:t>usluge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 smtClean="0"/>
              <a:t>odvojeno </a:t>
            </a:r>
            <a:r>
              <a:rPr lang="hr-HR" dirty="0" smtClean="0"/>
              <a:t>prikupljanje </a:t>
            </a:r>
            <a:r>
              <a:rPr lang="hr-HR" dirty="0" smtClean="0"/>
              <a:t>glomaznog KO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6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Obveza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Javna usluga i usluga povezana s javnom uslugom </a:t>
            </a:r>
            <a:r>
              <a:rPr lang="hr-HR" dirty="0">
                <a:solidFill>
                  <a:srgbClr val="FFC000"/>
                </a:solidFill>
              </a:rPr>
              <a:t>mora osigurati odvojenu primopredaju </a:t>
            </a:r>
            <a:r>
              <a:rPr lang="hr-HR" dirty="0" smtClean="0">
                <a:solidFill>
                  <a:srgbClr val="FFC000"/>
                </a:solidFill>
              </a:rPr>
              <a:t>:</a:t>
            </a:r>
          </a:p>
          <a:p>
            <a:pPr marL="0" indent="0" algn="ctr">
              <a:buNone/>
            </a:pPr>
            <a:endParaRPr lang="hr-HR" dirty="0" smtClean="0">
              <a:solidFill>
                <a:srgbClr val="FFC000"/>
              </a:solidFill>
            </a:endParaRPr>
          </a:p>
          <a:p>
            <a:pPr marL="1042416" lvl="2" indent="-457200" algn="just">
              <a:buFont typeface="Wingdings" panose="05000000000000000000" pitchFamily="2" charset="2"/>
              <a:buChar char="Ø"/>
            </a:pPr>
            <a:r>
              <a:rPr lang="hr-HR" dirty="0" smtClean="0"/>
              <a:t>biorazgradivog </a:t>
            </a:r>
            <a:r>
              <a:rPr lang="hr-HR" dirty="0"/>
              <a:t>komunalnog otpada</a:t>
            </a:r>
            <a:r>
              <a:rPr lang="hr-HR" dirty="0" smtClean="0"/>
              <a:t>,</a:t>
            </a:r>
          </a:p>
          <a:p>
            <a:pPr marL="1042416" lvl="2" indent="-457200" algn="just">
              <a:buFont typeface="Wingdings" panose="05000000000000000000" pitchFamily="2" charset="2"/>
              <a:buChar char="Ø"/>
            </a:pPr>
            <a:r>
              <a:rPr lang="hr-HR" dirty="0" err="1" smtClean="0"/>
              <a:t>reciklabilnog</a:t>
            </a:r>
            <a:r>
              <a:rPr lang="hr-HR" dirty="0" smtClean="0"/>
              <a:t> </a:t>
            </a:r>
            <a:r>
              <a:rPr lang="hr-HR" dirty="0"/>
              <a:t>komunalnog otpada</a:t>
            </a:r>
            <a:r>
              <a:rPr lang="hr-HR" dirty="0" smtClean="0"/>
              <a:t>,</a:t>
            </a:r>
          </a:p>
          <a:p>
            <a:pPr marL="1042416" lvl="2" indent="-457200" algn="just">
              <a:buFont typeface="Wingdings" panose="05000000000000000000" pitchFamily="2" charset="2"/>
              <a:buChar char="Ø"/>
            </a:pPr>
            <a:r>
              <a:rPr lang="hr-HR" dirty="0" smtClean="0"/>
              <a:t>problematičnog </a:t>
            </a:r>
            <a:r>
              <a:rPr lang="hr-HR" dirty="0"/>
              <a:t>otpada</a:t>
            </a:r>
            <a:r>
              <a:rPr lang="hr-HR" dirty="0" smtClean="0"/>
              <a:t>,</a:t>
            </a:r>
          </a:p>
          <a:p>
            <a:pPr marL="1042416" lvl="2" indent="-457200" algn="just">
              <a:buFont typeface="Wingdings" panose="05000000000000000000" pitchFamily="2" charset="2"/>
              <a:buChar char="Ø"/>
            </a:pPr>
            <a:r>
              <a:rPr lang="hr-HR" dirty="0" smtClean="0"/>
              <a:t>glomaznog otpada</a:t>
            </a:r>
          </a:p>
          <a:p>
            <a:pPr marL="1042416" lvl="2" indent="-457200" algn="just">
              <a:buFont typeface="Wingdings" panose="05000000000000000000" pitchFamily="2" charset="2"/>
              <a:buChar char="Ø"/>
            </a:pPr>
            <a:r>
              <a:rPr lang="hr-HR" dirty="0" smtClean="0"/>
              <a:t>miješanog </a:t>
            </a:r>
            <a:r>
              <a:rPr lang="hr-HR" dirty="0"/>
              <a:t>komunalnog otpada.</a:t>
            </a:r>
          </a:p>
        </p:txBody>
      </p:sp>
    </p:spTree>
    <p:extLst>
      <p:ext uri="{BB962C8B-B14F-4D97-AF65-F5344CB8AC3E}">
        <p14:creationId xmlns:p14="http://schemas.microsoft.com/office/powerpoint/2010/main" val="4494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Sustav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r-HR" dirty="0" smtClean="0"/>
              <a:t>Od vrata do vrata</a:t>
            </a:r>
          </a:p>
          <a:p>
            <a:pPr>
              <a:lnSpc>
                <a:spcPct val="200000"/>
              </a:lnSpc>
            </a:pPr>
            <a:r>
              <a:rPr lang="hr-HR" dirty="0" smtClean="0"/>
              <a:t>Zeleni otoci za </a:t>
            </a:r>
            <a:r>
              <a:rPr lang="hr-HR" dirty="0" err="1" smtClean="0"/>
              <a:t>reciklabilni</a:t>
            </a:r>
            <a:r>
              <a:rPr lang="hr-HR" dirty="0" smtClean="0"/>
              <a:t> otpad</a:t>
            </a:r>
          </a:p>
          <a:p>
            <a:pPr>
              <a:lnSpc>
                <a:spcPct val="200000"/>
              </a:lnSpc>
            </a:pPr>
            <a:r>
              <a:rPr lang="hr-HR" dirty="0" err="1" smtClean="0"/>
              <a:t>Reciklažno</a:t>
            </a:r>
            <a:r>
              <a:rPr lang="hr-HR" dirty="0" smtClean="0"/>
              <a:t> dvorište</a:t>
            </a:r>
          </a:p>
          <a:p>
            <a:pPr>
              <a:lnSpc>
                <a:spcPct val="200000"/>
              </a:lnSpc>
            </a:pPr>
            <a:r>
              <a:rPr lang="hr-HR" dirty="0" smtClean="0"/>
              <a:t>Mobilno </a:t>
            </a:r>
            <a:r>
              <a:rPr lang="hr-HR" dirty="0" err="1" smtClean="0"/>
              <a:t>reciklažno</a:t>
            </a:r>
            <a:r>
              <a:rPr lang="hr-HR" dirty="0" smtClean="0"/>
              <a:t> dvorište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54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0" dirty="0" smtClean="0">
                <a:solidFill>
                  <a:srgbClr val="FFC000"/>
                </a:solidFill>
                <a:effectLst/>
              </a:rPr>
              <a:t>Mobilno </a:t>
            </a:r>
            <a:r>
              <a:rPr lang="hr-HR" b="0" dirty="0" err="1" smtClean="0">
                <a:solidFill>
                  <a:srgbClr val="FFC000"/>
                </a:solidFill>
                <a:effectLst/>
              </a:rPr>
              <a:t>reciklažno</a:t>
            </a:r>
            <a:r>
              <a:rPr lang="hr-HR" b="0" dirty="0" smtClean="0">
                <a:solidFill>
                  <a:srgbClr val="FFC000"/>
                </a:solidFill>
                <a:effectLst/>
              </a:rPr>
              <a:t> dvorište</a:t>
            </a:r>
            <a:endParaRPr lang="hr-HR" b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C000"/>
                </a:solidFill>
              </a:rPr>
              <a:t>Glomazni otpad </a:t>
            </a:r>
            <a:r>
              <a:rPr lang="hr-HR" dirty="0" smtClean="0"/>
              <a:t>na mobilnom </a:t>
            </a:r>
            <a:r>
              <a:rPr lang="hr-HR" dirty="0" err="1" smtClean="0"/>
              <a:t>reciklažnom</a:t>
            </a:r>
            <a:r>
              <a:rPr lang="hr-HR" dirty="0" smtClean="0"/>
              <a:t> dvorištu???</a:t>
            </a:r>
          </a:p>
          <a:p>
            <a:r>
              <a:rPr lang="hr-HR" dirty="0" smtClean="0">
                <a:solidFill>
                  <a:srgbClr val="FFC000"/>
                </a:solidFill>
              </a:rPr>
              <a:t>Učestalost</a:t>
            </a:r>
            <a:r>
              <a:rPr lang="hr-HR" dirty="0" smtClean="0"/>
              <a:t> – troškovi!</a:t>
            </a:r>
          </a:p>
          <a:p>
            <a:pPr marL="0" indent="0" fontAlgn="base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2779390" cy="217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ni poveznik sa strelicom 6"/>
          <p:cNvCxnSpPr/>
          <p:nvPr/>
        </p:nvCxnSpPr>
        <p:spPr>
          <a:xfrm>
            <a:off x="5940152" y="2132856"/>
            <a:ext cx="504056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Prilagođeno 5">
      <a:dk1>
        <a:srgbClr val="C0000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Prilagođen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657</TotalTime>
  <Words>740</Words>
  <Application>Microsoft Office PowerPoint</Application>
  <PresentationFormat>Prikaz na zaslonu (4:3)</PresentationFormat>
  <Paragraphs>165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Vrh</vt:lpstr>
      <vt:lpstr>Primjena odluke o gospodarenju komunalnim otpadom</vt:lpstr>
      <vt:lpstr>NEKAD…</vt:lpstr>
      <vt:lpstr>… I SAD: ZOGO I UREDBA</vt:lpstr>
      <vt:lpstr>ZOGO čl.33.</vt:lpstr>
      <vt:lpstr>Račun za korisnika (Uredba)</vt:lpstr>
      <vt:lpstr>Definicije</vt:lpstr>
      <vt:lpstr>Obveza</vt:lpstr>
      <vt:lpstr>Sustav</vt:lpstr>
      <vt:lpstr>Mobilno reciklažno dvorište</vt:lpstr>
      <vt:lpstr>Odluka o načinu pružanja javne usluge – „nagazne mine”</vt:lpstr>
      <vt:lpstr>Suglasnost na cjenik</vt:lpstr>
      <vt:lpstr>U čemu je problem?</vt:lpstr>
      <vt:lpstr>Obveze prema EU</vt:lpstr>
      <vt:lpstr>Penali!</vt:lpstr>
      <vt:lpstr>„Poticajna naknada”</vt:lpstr>
      <vt:lpstr>Racionalan sustav</vt:lpstr>
      <vt:lpstr>Zašto?</vt:lpstr>
      <vt:lpstr>Korisnici usluge „miniraju” sustav</vt:lpstr>
      <vt:lpstr>Kako do infrastrukture?</vt:lpstr>
      <vt:lpstr>Odluka o gospodarenju komunalnim otpadom JLS</vt:lpstr>
      <vt:lpstr>Kazne (ZOGO)</vt:lpstr>
      <vt:lpstr>Kaznena djela protiv okoliša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Prije ZOGO-a</dc:title>
  <dc:creator>Sonja Polonijo</dc:creator>
  <cp:lastModifiedBy>Sonja Polonijo</cp:lastModifiedBy>
  <cp:revision>46</cp:revision>
  <dcterms:created xsi:type="dcterms:W3CDTF">2017-06-14T07:50:53Z</dcterms:created>
  <dcterms:modified xsi:type="dcterms:W3CDTF">2017-11-13T10:37:43Z</dcterms:modified>
</cp:coreProperties>
</file>