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1"/>
  </p:notesMasterIdLst>
  <p:handoutMasterIdLst>
    <p:handoutMasterId r:id="rId12"/>
  </p:handoutMasterIdLst>
  <p:sldIdLst>
    <p:sldId id="258" r:id="rId2"/>
    <p:sldId id="284" r:id="rId3"/>
    <p:sldId id="282" r:id="rId4"/>
    <p:sldId id="290" r:id="rId5"/>
    <p:sldId id="288" r:id="rId6"/>
    <p:sldId id="285" r:id="rId7"/>
    <p:sldId id="286" r:id="rId8"/>
    <p:sldId id="287" r:id="rId9"/>
    <p:sldId id="289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C91C52E7-C7E1-439A-BFC1-FAD77B9CFEAC}" type="datetimeFigureOut">
              <a:rPr lang="hr-HR" smtClean="0"/>
              <a:t>14.2.2018.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93EEF6C5-8718-4C75-A6AF-FC205AE6725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49660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9361F859-13B4-448E-98DE-8DE65396B9B0}" type="datetimeFigureOut">
              <a:rPr lang="hr-HR" smtClean="0"/>
              <a:t>14.2.2018.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D314BDB1-C611-460A-9E5A-EB14B220E7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47884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5E2145-1293-4C38-B614-83D85366A834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r-Latn-CS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20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5E2145-1293-4C38-B614-83D85366A834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r-Latn-CS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20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5E2145-1293-4C38-B614-83D85366A834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r-Latn-CS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205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5E2145-1293-4C38-B614-83D85366A834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r-Latn-CS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20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5E2145-1293-4C38-B614-83D85366A834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r-Latn-CS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205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5E2145-1293-4C38-B614-83D85366A834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r-Latn-CS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205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5E2145-1293-4C38-B614-83D85366A834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r-Latn-CS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205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5E2145-1293-4C38-B614-83D85366A834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r-Latn-CS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205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5E2145-1293-4C38-B614-83D85366A834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r-Latn-CS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20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  <a:pPr/>
              <a:t>2/14/2018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  <a:pPr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  <a:pPr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  <a:pPr/>
              <a:t>2/14/2018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  <a:pPr/>
              <a:t>2/14/2018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  <a:pPr/>
              <a:t>2/14/2018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  <a:pPr/>
              <a:t>2/14/2018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  <a:pPr/>
              <a:t>2/14/2018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  <a:pPr/>
              <a:t>2/14/2018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  <a:pPr/>
              <a:t>2/14/2018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  <a:pPr/>
              <a:t>2/14/2018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9D1D110F-3F4E-48D9-B8AA-5D0E825AFDBA}" type="datetime1">
              <a:rPr lang="en-US" smtClean="0"/>
              <a:pPr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9"/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65D1DC0-FF56-47B7-BF7C-C6DDA4B6924A}" type="slidenum">
              <a:rPr lang="en-GB" smtClean="0">
                <a:cs typeface="Times New Roman" pitchFamily="18" charset="0"/>
              </a:rPr>
              <a:pPr/>
              <a:t>1</a:t>
            </a:fld>
            <a:endParaRPr lang="en-GB" dirty="0" smtClean="0">
              <a:cs typeface="Times New Roman" pitchFamily="18" charset="0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ctrTitle" idx="4294967295"/>
          </p:nvPr>
        </p:nvSpPr>
        <p:spPr>
          <a:xfrm>
            <a:off x="788306" y="2334986"/>
            <a:ext cx="6755493" cy="3151414"/>
          </a:xfrm>
        </p:spPr>
        <p:txBody>
          <a:bodyPr/>
          <a:lstStyle/>
          <a:p>
            <a:pPr algn="ctr"/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endParaRPr lang="en-US" sz="3600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089195" y="685366"/>
            <a:ext cx="3780168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14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REPUBLIKA </a:t>
            </a:r>
            <a:r>
              <a:rPr lang="hr-HR" sz="1400" dirty="0" smtClean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HRVATSKA</a:t>
            </a:r>
          </a:p>
          <a:p>
            <a:r>
              <a:rPr lang="hr-HR" sz="11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MINISTARSTVO GOSPODARSTVA, PODUZETNIŠTVA I OBRTA</a:t>
            </a:r>
          </a:p>
          <a:p>
            <a:endParaRPr lang="hr-H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419" y="483752"/>
            <a:ext cx="601776" cy="7401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338" y="-74594"/>
            <a:ext cx="1994607" cy="1994607"/>
          </a:xfrm>
          <a:prstGeom prst="rect">
            <a:avLst/>
          </a:prstGeom>
        </p:spPr>
      </p:pic>
      <p:sp>
        <p:nvSpPr>
          <p:cNvPr id="3" name="TekstniOkvir 2"/>
          <p:cNvSpPr txBox="1"/>
          <p:nvPr/>
        </p:nvSpPr>
        <p:spPr>
          <a:xfrm>
            <a:off x="725260" y="1722664"/>
            <a:ext cx="779008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b="1" dirty="0" smtClean="0">
                <a:solidFill>
                  <a:srgbClr val="FF9900"/>
                </a:solidFill>
                <a:latin typeface="Bookman Old Style" panose="02050604050505020204" pitchFamily="18" charset="0"/>
              </a:rPr>
              <a:t>AKTIVNOSTI U PROVEDBI POLITIKE ZAŠTITE PRAVA POTROŠAČA</a:t>
            </a:r>
            <a:endParaRPr lang="hr-HR" sz="2400" b="1" dirty="0">
              <a:solidFill>
                <a:srgbClr val="FF9900"/>
              </a:solidFill>
              <a:latin typeface="Bookman Old Style" panose="02050604050505020204" pitchFamily="18" charset="0"/>
            </a:endParaRPr>
          </a:p>
          <a:p>
            <a:endParaRPr lang="hr-HR" sz="2800" dirty="0" smtClean="0">
              <a:solidFill>
                <a:srgbClr val="FF9900"/>
              </a:solidFill>
              <a:latin typeface="Bookman Old Style" panose="02050604050505020204" pitchFamily="18" charset="0"/>
            </a:endParaRPr>
          </a:p>
          <a:p>
            <a:pPr marL="514350" indent="-514350" algn="just">
              <a:buAutoNum type="arabicPeriod"/>
            </a:pPr>
            <a:r>
              <a:rPr lang="hr-HR" sz="28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NOVI MODALITET SUFINANCIRANJA PROJEKATA ZAŠTITE POTROŠAČA</a:t>
            </a:r>
          </a:p>
          <a:p>
            <a:pPr algn="just"/>
            <a:endParaRPr lang="hr-HR" sz="2800" dirty="0" smtClean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r-HR" sz="28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2. SVEČANO OBILJEŽAVANJE   </a:t>
            </a:r>
          </a:p>
          <a:p>
            <a:pPr algn="just"/>
            <a:r>
              <a:rPr lang="hr-HR" sz="2800" dirty="0">
                <a:solidFill>
                  <a:srgbClr val="FFFFFF"/>
                </a:solidFill>
                <a:latin typeface="Bookman Old Style" panose="02050604050505020204" pitchFamily="18" charset="0"/>
              </a:rPr>
              <a:t> </a:t>
            </a:r>
            <a:r>
              <a:rPr lang="hr-HR" sz="28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   SVJETSKOG DANA POTROŠAČA</a:t>
            </a:r>
            <a:endParaRPr lang="hr-HR" sz="2800" dirty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algn="ctr"/>
            <a:endParaRPr lang="hr-HR" sz="2800" dirty="0" smtClean="0">
              <a:solidFill>
                <a:srgbClr val="FF99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hr-HR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				</a:t>
            </a:r>
            <a:r>
              <a:rPr lang="hr-HR" sz="16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Zagreb, </a:t>
            </a:r>
            <a:r>
              <a:rPr lang="hr-HR" sz="16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14. </a:t>
            </a:r>
            <a:r>
              <a:rPr lang="hr-HR" sz="16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veljače 2018.</a:t>
            </a:r>
            <a:endParaRPr lang="en-US" sz="1600" dirty="0">
              <a:solidFill>
                <a:srgbClr val="FFFFFF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69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9"/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65D1DC0-FF56-47B7-BF7C-C6DDA4B6924A}" type="slidenum">
              <a:rPr lang="en-GB" smtClean="0">
                <a:cs typeface="Times New Roman" pitchFamily="18" charset="0"/>
              </a:rPr>
              <a:pPr/>
              <a:t>2</a:t>
            </a:fld>
            <a:endParaRPr lang="en-GB" dirty="0" smtClean="0">
              <a:cs typeface="Times New Roman" pitchFamily="18" charset="0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ctrTitle" idx="4294967295"/>
          </p:nvPr>
        </p:nvSpPr>
        <p:spPr>
          <a:xfrm>
            <a:off x="788306" y="2334986"/>
            <a:ext cx="6755493" cy="3151414"/>
          </a:xfrm>
        </p:spPr>
        <p:txBody>
          <a:bodyPr/>
          <a:lstStyle/>
          <a:p>
            <a:pPr algn="ctr"/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endParaRPr lang="en-US" sz="3600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089195" y="685366"/>
            <a:ext cx="3780168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14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REPUBLIKA </a:t>
            </a:r>
            <a:r>
              <a:rPr lang="hr-HR" sz="1400" dirty="0" smtClean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HRVATSKA</a:t>
            </a:r>
          </a:p>
          <a:p>
            <a:r>
              <a:rPr lang="hr-HR" sz="11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MINISTARSTVO GOSPODARSTVA, PODUZETNIŠTVA I OBRTA</a:t>
            </a:r>
          </a:p>
          <a:p>
            <a:endParaRPr lang="hr-H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419" y="483752"/>
            <a:ext cx="601776" cy="7401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338" y="-74594"/>
            <a:ext cx="1994607" cy="1994607"/>
          </a:xfrm>
          <a:prstGeom prst="rect">
            <a:avLst/>
          </a:prstGeom>
        </p:spPr>
      </p:pic>
      <p:sp>
        <p:nvSpPr>
          <p:cNvPr id="3" name="TekstniOkvir 2"/>
          <p:cNvSpPr txBox="1"/>
          <p:nvPr/>
        </p:nvSpPr>
        <p:spPr>
          <a:xfrm>
            <a:off x="657679" y="1387080"/>
            <a:ext cx="766989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AutoNum type="arabicPeriod"/>
            </a:pPr>
            <a:r>
              <a:rPr lang="hr-BA" sz="20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SUFINANCIRANJE PROJEKATA ZAŠTITE PRAVA POTROŠAČA</a:t>
            </a:r>
          </a:p>
          <a:p>
            <a:pPr marL="457200" indent="-457200" algn="ctr">
              <a:buAutoNum type="arabicPeriod"/>
            </a:pPr>
            <a:endParaRPr lang="hr-BA" sz="2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BA" sz="1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Projekt „Savjetovanje </a:t>
            </a:r>
            <a:r>
              <a:rPr lang="hr-BA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potrošača“ Ministarstvo gospodarstva, poduzetništva i obrta provodi u suradnji s udrugama za zaštitu potrošača od 2004. godine. </a:t>
            </a:r>
            <a:endParaRPr lang="hr-BA" sz="16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  <a:p>
            <a:pPr algn="just"/>
            <a:endParaRPr lang="hr-BA" sz="16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BA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U okviru projekta </a:t>
            </a:r>
            <a:r>
              <a:rPr lang="hr-BA" sz="1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financirana su regionalna </a:t>
            </a:r>
            <a:r>
              <a:rPr lang="hr-BA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savjetovališta (Zagreb, Osijek, Pula, Split) čija je zadaća </a:t>
            </a:r>
            <a:r>
              <a:rPr lang="hr-BA" sz="1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bila pružati </a:t>
            </a:r>
            <a:r>
              <a:rPr lang="hr-BA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potrošačima savjete vezano uz zaštitu njihovih </a:t>
            </a:r>
            <a:r>
              <a:rPr lang="hr-BA" sz="1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potrošačkih prava;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hr-BA" sz="16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vi-VN" sz="1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U </a:t>
            </a:r>
            <a:r>
              <a:rPr lang="vi-VN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cilju daljnjeg unaprijeđenja politike zaštite potrošača, pristupa se </a:t>
            </a:r>
            <a:r>
              <a:rPr lang="vi-VN" sz="16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novom modelu financiranja </a:t>
            </a:r>
            <a:r>
              <a:rPr lang="vi-VN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projekta „Savjetovanje potrošača“ koji </a:t>
            </a:r>
            <a:r>
              <a:rPr lang="hr-HR" sz="1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predlaže </a:t>
            </a:r>
            <a:r>
              <a:rPr lang="vi-VN" sz="1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veću </a:t>
            </a:r>
            <a:r>
              <a:rPr lang="vi-VN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uključenost jedinica </a:t>
            </a:r>
            <a:r>
              <a:rPr lang="hr-HR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lokalne i </a:t>
            </a:r>
            <a:r>
              <a:rPr lang="vi-VN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područne </a:t>
            </a:r>
            <a:r>
              <a:rPr lang="vi-VN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(regionalne) samouprave</a:t>
            </a:r>
            <a:r>
              <a:rPr lang="vi-VN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u sufinanciranju projekta; </a:t>
            </a:r>
            <a:endParaRPr lang="hr-BA" sz="16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hr-BA" sz="20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hr-BA" sz="2000" b="1" dirty="0" smtClean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237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9"/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65D1DC0-FF56-47B7-BF7C-C6DDA4B6924A}" type="slidenum">
              <a:rPr lang="en-GB" smtClean="0">
                <a:cs typeface="Times New Roman" pitchFamily="18" charset="0"/>
              </a:rPr>
              <a:pPr/>
              <a:t>3</a:t>
            </a:fld>
            <a:endParaRPr lang="en-GB" dirty="0" smtClean="0">
              <a:cs typeface="Times New Roman" pitchFamily="18" charset="0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ctrTitle" idx="4294967295"/>
          </p:nvPr>
        </p:nvSpPr>
        <p:spPr>
          <a:xfrm>
            <a:off x="788306" y="2334986"/>
            <a:ext cx="6755493" cy="3151414"/>
          </a:xfrm>
        </p:spPr>
        <p:txBody>
          <a:bodyPr/>
          <a:lstStyle/>
          <a:p>
            <a:pPr algn="ctr"/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endParaRPr lang="en-US" sz="3600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089195" y="685366"/>
            <a:ext cx="3780168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14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REPUBLIKA </a:t>
            </a:r>
            <a:r>
              <a:rPr lang="hr-HR" sz="1400" dirty="0" smtClean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HRVATSKA</a:t>
            </a:r>
          </a:p>
          <a:p>
            <a:r>
              <a:rPr lang="hr-HR" sz="11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MINISTARSTVO GOSPODARSTVA, PODUZETNIŠTVA I OBRTA</a:t>
            </a:r>
          </a:p>
          <a:p>
            <a:endParaRPr lang="hr-H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419" y="483752"/>
            <a:ext cx="601776" cy="7401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338" y="-74594"/>
            <a:ext cx="1994607" cy="1994607"/>
          </a:xfrm>
          <a:prstGeom prst="rect">
            <a:avLst/>
          </a:prstGeom>
        </p:spPr>
      </p:pic>
      <p:sp>
        <p:nvSpPr>
          <p:cNvPr id="4" name="TekstniOkvir 3"/>
          <p:cNvSpPr txBox="1"/>
          <p:nvPr/>
        </p:nvSpPr>
        <p:spPr>
          <a:xfrm>
            <a:off x="788307" y="1804307"/>
            <a:ext cx="780868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i</a:t>
            </a:r>
            <a:r>
              <a:rPr lang="vi-VN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zrađena </a:t>
            </a:r>
            <a:r>
              <a:rPr lang="vi-VN" sz="2000" dirty="0">
                <a:solidFill>
                  <a:srgbClr val="FFFFFF"/>
                </a:solidFill>
                <a:latin typeface="Bookman Old Style" panose="02050604050505020204" pitchFamily="18" charset="0"/>
              </a:rPr>
              <a:t>je Interna analiza gustoće naseljenosti stanovništva Republike Hrvatske i navika potrošača </a:t>
            </a:r>
            <a:r>
              <a:rPr lang="hr-BA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–novi projekt savjetovališta obuhvaća</a:t>
            </a:r>
            <a:r>
              <a:rPr lang="vi-VN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 </a:t>
            </a:r>
            <a:r>
              <a:rPr lang="vi-VN" sz="2000" b="1" dirty="0">
                <a:solidFill>
                  <a:srgbClr val="FFFFFF"/>
                </a:solidFill>
                <a:latin typeface="Bookman Old Style" panose="02050604050505020204" pitchFamily="18" charset="0"/>
              </a:rPr>
              <a:t>šest područja </a:t>
            </a:r>
            <a:r>
              <a:rPr lang="vi-VN" sz="2000" dirty="0">
                <a:solidFill>
                  <a:srgbClr val="FFFFFF"/>
                </a:solidFill>
                <a:latin typeface="Bookman Old Style" panose="02050604050505020204" pitchFamily="18" charset="0"/>
              </a:rPr>
              <a:t>u svrhu kvalitetnije suradnje u savjetovanju, </a:t>
            </a:r>
            <a:r>
              <a:rPr lang="hr-HR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što </a:t>
            </a:r>
            <a:r>
              <a:rPr lang="vi-VN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bolje </a:t>
            </a:r>
            <a:r>
              <a:rPr lang="vi-VN" sz="2000" dirty="0">
                <a:solidFill>
                  <a:srgbClr val="FFFFFF"/>
                </a:solidFill>
                <a:latin typeface="Bookman Old Style" panose="02050604050505020204" pitchFamily="18" charset="0"/>
              </a:rPr>
              <a:t>informiranosti i edukacije potrošača, jednostavnije i brže rješavanje </a:t>
            </a:r>
            <a:r>
              <a:rPr lang="vi-VN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problema</a:t>
            </a:r>
            <a:endParaRPr lang="hr-BA" sz="2000" dirty="0" smtClean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algn="just"/>
            <a:endParaRPr lang="hr-BA" sz="2000" dirty="0" smtClean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vi-VN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uz </a:t>
            </a:r>
            <a:r>
              <a:rPr lang="vi-VN" sz="2000" dirty="0">
                <a:solidFill>
                  <a:srgbClr val="FFFFFF"/>
                </a:solidFill>
                <a:latin typeface="Bookman Old Style" panose="02050604050505020204" pitchFamily="18" charset="0"/>
              </a:rPr>
              <a:t>postojeća četiri savjetovališta, proizašla </a:t>
            </a:r>
            <a:r>
              <a:rPr lang="hr-HR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je </a:t>
            </a:r>
            <a:r>
              <a:rPr lang="vi-VN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potreba </a:t>
            </a:r>
            <a:r>
              <a:rPr lang="vi-VN" sz="2000" dirty="0">
                <a:solidFill>
                  <a:srgbClr val="FFFFFF"/>
                </a:solidFill>
                <a:latin typeface="Bookman Old Style" panose="02050604050505020204" pitchFamily="18" charset="0"/>
              </a:rPr>
              <a:t>osnivanja dva dodatna </a:t>
            </a:r>
            <a:r>
              <a:rPr lang="vi-VN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savjetovališta</a:t>
            </a:r>
            <a:endParaRPr lang="hr-BA" sz="2000" dirty="0" smtClean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algn="just"/>
            <a:endParaRPr lang="hr-BA" sz="2000" dirty="0" smtClean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BA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u tijeku je </a:t>
            </a:r>
            <a:r>
              <a:rPr lang="hr-BA" sz="2000" b="1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prijelazni model financiranja </a:t>
            </a:r>
            <a:r>
              <a:rPr lang="hr-BA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u 2018. </a:t>
            </a:r>
            <a:r>
              <a:rPr lang="pl-PL" sz="2000" dirty="0">
                <a:solidFill>
                  <a:srgbClr val="FFFFFF"/>
                </a:solidFill>
                <a:latin typeface="Bookman Old Style" panose="02050604050505020204" pitchFamily="18" charset="0"/>
              </a:rPr>
              <a:t>za razdoblje do 6 mjeseci zaključno sa 30. lipnjem 2018</a:t>
            </a:r>
            <a:r>
              <a:rPr lang="pl-PL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2237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9"/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65D1DC0-FF56-47B7-BF7C-C6DDA4B6924A}" type="slidenum">
              <a:rPr lang="en-GB" smtClean="0">
                <a:cs typeface="Times New Roman" pitchFamily="18" charset="0"/>
              </a:rPr>
              <a:pPr/>
              <a:t>4</a:t>
            </a:fld>
            <a:endParaRPr lang="en-GB" dirty="0" smtClean="0">
              <a:cs typeface="Times New Roman" pitchFamily="18" charset="0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ctrTitle" idx="4294967295"/>
          </p:nvPr>
        </p:nvSpPr>
        <p:spPr>
          <a:xfrm>
            <a:off x="788306" y="2334986"/>
            <a:ext cx="6755493" cy="3151414"/>
          </a:xfrm>
        </p:spPr>
        <p:txBody>
          <a:bodyPr/>
          <a:lstStyle/>
          <a:p>
            <a:pPr algn="ctr"/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endParaRPr lang="en-US" sz="3600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089195" y="685366"/>
            <a:ext cx="3780168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14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REPUBLIKA </a:t>
            </a:r>
            <a:r>
              <a:rPr lang="hr-HR" sz="1400" dirty="0" smtClean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HRVATSKA</a:t>
            </a:r>
          </a:p>
          <a:p>
            <a:r>
              <a:rPr lang="hr-HR" sz="11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MINISTARSTVO GOSPODARSTVA, PODUZETNIŠTVA I OBRTA</a:t>
            </a:r>
          </a:p>
          <a:p>
            <a:endParaRPr lang="hr-H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419" y="483752"/>
            <a:ext cx="601776" cy="7401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338" y="-74594"/>
            <a:ext cx="1994607" cy="1994607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5692075"/>
              </p:ext>
            </p:extLst>
          </p:nvPr>
        </p:nvGraphicFramePr>
        <p:xfrm>
          <a:off x="660400" y="1377861"/>
          <a:ext cx="8060266" cy="5218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0133"/>
                <a:gridCol w="4030133"/>
              </a:tblGrid>
              <a:tr h="402848">
                <a:tc>
                  <a:txBody>
                    <a:bodyPr/>
                    <a:lstStyle/>
                    <a:p>
                      <a:pPr algn="ctr"/>
                      <a:r>
                        <a:rPr lang="hr-BA" sz="1400" dirty="0" smtClean="0">
                          <a:solidFill>
                            <a:srgbClr val="FFFFFF"/>
                          </a:solidFill>
                        </a:rPr>
                        <a:t>Nazivi područja</a:t>
                      </a:r>
                      <a:r>
                        <a:rPr lang="hr-BA" sz="1400" baseline="0" dirty="0" smtClean="0">
                          <a:solidFill>
                            <a:srgbClr val="FFFFFF"/>
                          </a:solidFill>
                        </a:rPr>
                        <a:t> Republike Hrvatske</a:t>
                      </a:r>
                      <a:endParaRPr lang="hr-B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sz="1400" dirty="0" smtClean="0"/>
                        <a:t>O</a:t>
                      </a:r>
                      <a:r>
                        <a:rPr lang="hr-BA" sz="1400" dirty="0" smtClean="0">
                          <a:solidFill>
                            <a:srgbClr val="FFFFFF"/>
                          </a:solidFill>
                        </a:rPr>
                        <a:t>Županije</a:t>
                      </a:r>
                      <a:endParaRPr lang="hr-BA" sz="1400" dirty="0"/>
                    </a:p>
                  </a:txBody>
                  <a:tcPr/>
                </a:tc>
              </a:tr>
              <a:tr h="496662">
                <a:tc>
                  <a:txBody>
                    <a:bodyPr/>
                    <a:lstStyle/>
                    <a:p>
                      <a:pPr algn="l"/>
                      <a:r>
                        <a:rPr lang="hr-BA" sz="1400" b="1" dirty="0" smtClean="0">
                          <a:latin typeface="Bookman Old Style" panose="02050604050505020204" pitchFamily="18" charset="0"/>
                        </a:rPr>
                        <a:t>Područje I. </a:t>
                      </a:r>
                      <a:endParaRPr lang="hr-BA" sz="1400" b="1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latin typeface="Bookman Old Style" panose="02050604050505020204" pitchFamily="18" charset="0"/>
                        </a:rPr>
                        <a:t>Grad Zagreb i Zagrebačka županija</a:t>
                      </a:r>
                    </a:p>
                    <a:p>
                      <a:endParaRPr lang="hr-BA" sz="14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</a:tr>
              <a:tr h="695327">
                <a:tc>
                  <a:txBody>
                    <a:bodyPr/>
                    <a:lstStyle/>
                    <a:p>
                      <a:pPr algn="l"/>
                      <a:r>
                        <a:rPr lang="hr-BA" sz="1400" b="1" dirty="0" smtClean="0">
                          <a:latin typeface="Bookman Old Style" panose="02050604050505020204" pitchFamily="18" charset="0"/>
                        </a:rPr>
                        <a:t>Područje II. </a:t>
                      </a:r>
                      <a:endParaRPr lang="hr-BA" sz="1400" b="1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400" dirty="0" smtClean="0">
                          <a:latin typeface="Bookman Old Style" panose="02050604050505020204" pitchFamily="18" charset="0"/>
                        </a:rPr>
                        <a:t>Krapinsko-zagorska</a:t>
                      </a:r>
                      <a:r>
                        <a:rPr lang="hr-BA" sz="1400" baseline="0" dirty="0" smtClean="0">
                          <a:latin typeface="Bookman Old Style" panose="02050604050505020204" pitchFamily="18" charset="0"/>
                        </a:rPr>
                        <a:t> županija, Varaždinska županija, </a:t>
                      </a:r>
                      <a:r>
                        <a:rPr lang="hr-BA" sz="1400" dirty="0" smtClean="0">
                          <a:latin typeface="Bookman Old Style" panose="02050604050505020204" pitchFamily="18" charset="0"/>
                        </a:rPr>
                        <a:t>Koprivničko-križevačka županija</a:t>
                      </a:r>
                      <a:r>
                        <a:rPr lang="vi-VN" sz="1400" dirty="0" smtClean="0"/>
                        <a:t> </a:t>
                      </a:r>
                      <a:r>
                        <a:rPr lang="hr-BA" sz="1400" dirty="0" smtClean="0"/>
                        <a:t>i </a:t>
                      </a:r>
                      <a:r>
                        <a:rPr lang="hr-BA" sz="1400" dirty="0" smtClean="0">
                          <a:latin typeface="Bookman Old Style" panose="02050604050505020204" pitchFamily="18" charset="0"/>
                        </a:rPr>
                        <a:t>Međimurska županija</a:t>
                      </a:r>
                      <a:r>
                        <a:rPr lang="vi-VN" sz="1400" dirty="0" smtClean="0"/>
                        <a:t> </a:t>
                      </a:r>
                      <a:endParaRPr lang="hr-BA" sz="14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</a:tr>
              <a:tr h="948944">
                <a:tc>
                  <a:txBody>
                    <a:bodyPr/>
                    <a:lstStyle/>
                    <a:p>
                      <a:pPr algn="l"/>
                      <a:r>
                        <a:rPr lang="hr-BA" sz="1400" b="1" dirty="0" smtClean="0">
                          <a:latin typeface="Bookman Old Style" panose="02050604050505020204" pitchFamily="18" charset="0"/>
                        </a:rPr>
                        <a:t>Područje III.</a:t>
                      </a:r>
                      <a:endParaRPr lang="hr-BA" sz="1400" b="1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400" dirty="0" smtClean="0">
                          <a:latin typeface="Bookman Old Style" panose="02050604050505020204" pitchFamily="18" charset="0"/>
                        </a:rPr>
                        <a:t>Bjelovarsko-bilogorska županija, Virovotičko-podravska županija, Požeško-slavonska županija, Karlovačka županija i Sisačko-moslavačka županija</a:t>
                      </a:r>
                    </a:p>
                    <a:p>
                      <a:endParaRPr lang="hr-BA" sz="14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</a:tr>
              <a:tr h="722038">
                <a:tc>
                  <a:txBody>
                    <a:bodyPr/>
                    <a:lstStyle/>
                    <a:p>
                      <a:pPr algn="l"/>
                      <a:r>
                        <a:rPr lang="hr-BA" sz="1400" b="1" dirty="0" smtClean="0">
                          <a:latin typeface="Bookman Old Style" panose="02050604050505020204" pitchFamily="18" charset="0"/>
                        </a:rPr>
                        <a:t>Područje IV.</a:t>
                      </a:r>
                      <a:endParaRPr lang="hr-BA" sz="1400" b="1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400" dirty="0" smtClean="0">
                          <a:latin typeface="Bookman Old Style" panose="02050604050505020204" pitchFamily="18" charset="0"/>
                        </a:rPr>
                        <a:t>Brodsko-posavksa županija, </a:t>
                      </a:r>
                    </a:p>
                    <a:p>
                      <a:r>
                        <a:rPr lang="hr-BA" sz="1400" dirty="0" smtClean="0">
                          <a:latin typeface="Bookman Old Style" panose="02050604050505020204" pitchFamily="18" charset="0"/>
                        </a:rPr>
                        <a:t>Osječko-baranjska županija, Vukovarsko-srijemska županija</a:t>
                      </a:r>
                    </a:p>
                    <a:p>
                      <a:endParaRPr lang="hr-BA" sz="14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</a:tr>
              <a:tr h="695327">
                <a:tc>
                  <a:txBody>
                    <a:bodyPr/>
                    <a:lstStyle/>
                    <a:p>
                      <a:pPr algn="l"/>
                      <a:r>
                        <a:rPr lang="hr-BA" sz="1400" b="1" dirty="0" smtClean="0">
                          <a:latin typeface="Bookman Old Style" panose="02050604050505020204" pitchFamily="18" charset="0"/>
                        </a:rPr>
                        <a:t>Područje V. </a:t>
                      </a:r>
                      <a:endParaRPr lang="hr-BA" sz="1400" b="1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400" dirty="0" smtClean="0">
                          <a:latin typeface="Bookman Old Style" panose="02050604050505020204" pitchFamily="18" charset="0"/>
                        </a:rPr>
                        <a:t>Primorsko-goranska županija, Istarska           županija i Ličko-senjska županija</a:t>
                      </a:r>
                    </a:p>
                    <a:p>
                      <a:endParaRPr lang="hr-BA" sz="14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</a:tr>
              <a:tr h="695327">
                <a:tc>
                  <a:txBody>
                    <a:bodyPr/>
                    <a:lstStyle/>
                    <a:p>
                      <a:pPr algn="l"/>
                      <a:r>
                        <a:rPr lang="hr-BA" sz="1400" b="1" dirty="0" smtClean="0">
                          <a:latin typeface="Bookman Old Style" panose="02050604050505020204" pitchFamily="18" charset="0"/>
                        </a:rPr>
                        <a:t>Područje VI. </a:t>
                      </a:r>
                      <a:endParaRPr lang="hr-BA" sz="1400" b="1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400" dirty="0" smtClean="0">
                          <a:latin typeface="Bookman Old Style" panose="02050604050505020204" pitchFamily="18" charset="0"/>
                        </a:rPr>
                        <a:t>Zadarska županija, Šibensko-kninska županija, Splitsko-dalmatinska županija i Dubrovačko-neretvanska županija </a:t>
                      </a:r>
                      <a:endParaRPr lang="hr-BA" sz="14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9595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9"/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65D1DC0-FF56-47B7-BF7C-C6DDA4B6924A}" type="slidenum">
              <a:rPr lang="en-GB" smtClean="0">
                <a:cs typeface="Times New Roman" pitchFamily="18" charset="0"/>
              </a:rPr>
              <a:pPr/>
              <a:t>5</a:t>
            </a:fld>
            <a:endParaRPr lang="en-GB" dirty="0" smtClean="0">
              <a:cs typeface="Times New Roman" pitchFamily="18" charset="0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ctrTitle" idx="4294967295"/>
          </p:nvPr>
        </p:nvSpPr>
        <p:spPr>
          <a:xfrm>
            <a:off x="788306" y="2334986"/>
            <a:ext cx="6755493" cy="3151414"/>
          </a:xfrm>
        </p:spPr>
        <p:txBody>
          <a:bodyPr/>
          <a:lstStyle/>
          <a:p>
            <a:pPr algn="ctr"/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endParaRPr lang="en-US" sz="3600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089195" y="685366"/>
            <a:ext cx="3780168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14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REPUBLIKA </a:t>
            </a:r>
            <a:r>
              <a:rPr lang="hr-HR" sz="1400" dirty="0" smtClean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HRVATSKA</a:t>
            </a:r>
          </a:p>
          <a:p>
            <a:r>
              <a:rPr lang="hr-HR" sz="11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MINISTARSTVO GOSPODARSTVA, PODUZETNIŠTVA I OBRTA</a:t>
            </a:r>
          </a:p>
          <a:p>
            <a:endParaRPr lang="hr-H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419" y="483752"/>
            <a:ext cx="601776" cy="7401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338" y="-74594"/>
            <a:ext cx="1994607" cy="199460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7586" y="1518558"/>
            <a:ext cx="8327571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endParaRPr lang="pl-PL" sz="2000" b="1" dirty="0" smtClean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000" b="1" dirty="0" smtClean="0">
                <a:solidFill>
                  <a:srgbClr val="FF9900"/>
                </a:solidFill>
                <a:latin typeface="Bookman Old Style" panose="02050604050505020204" pitchFamily="18" charset="0"/>
              </a:rPr>
              <a:t>od </a:t>
            </a:r>
            <a:r>
              <a:rPr lang="pl-PL" sz="2000" b="1" dirty="0">
                <a:solidFill>
                  <a:srgbClr val="FF9900"/>
                </a:solidFill>
                <a:latin typeface="Bookman Old Style" panose="02050604050505020204" pitchFamily="18" charset="0"/>
              </a:rPr>
              <a:t>01. srpnja 2018. </a:t>
            </a:r>
            <a:r>
              <a:rPr lang="pl-PL" sz="2000" b="1" dirty="0" smtClean="0">
                <a:solidFill>
                  <a:srgbClr val="FF9900"/>
                </a:solidFill>
                <a:latin typeface="Bookman Old Style" panose="02050604050505020204" pitchFamily="18" charset="0"/>
              </a:rPr>
              <a:t> - novi </a:t>
            </a:r>
            <a:r>
              <a:rPr lang="pl-PL" sz="2000" b="1" dirty="0">
                <a:solidFill>
                  <a:srgbClr val="FF9900"/>
                </a:solidFill>
                <a:latin typeface="Bookman Old Style" panose="02050604050505020204" pitchFamily="18" charset="0"/>
              </a:rPr>
              <a:t>modalitet financiranja</a:t>
            </a:r>
            <a:r>
              <a:rPr lang="pl-PL" sz="2000" b="1" dirty="0">
                <a:solidFill>
                  <a:srgbClr val="FFFFFF"/>
                </a:solidFill>
                <a:latin typeface="Bookman Old Style" panose="02050604050505020204" pitchFamily="18" charset="0"/>
              </a:rPr>
              <a:t> </a:t>
            </a:r>
            <a:r>
              <a:rPr lang="pl-PL" sz="2000" b="1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- </a:t>
            </a:r>
            <a:r>
              <a:rPr lang="pl-PL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veća </a:t>
            </a:r>
            <a:r>
              <a:rPr lang="pl-PL" sz="2000" dirty="0">
                <a:solidFill>
                  <a:srgbClr val="FFFFFF"/>
                </a:solidFill>
                <a:latin typeface="Bookman Old Style" panose="02050604050505020204" pitchFamily="18" charset="0"/>
              </a:rPr>
              <a:t>uključenost </a:t>
            </a:r>
            <a:r>
              <a:rPr lang="pl-PL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dionika politike zaštite prava potrošača u RH, uključujući i jedinice lokalne i područne (regionalne)  </a:t>
            </a:r>
            <a:r>
              <a:rPr lang="pl-PL" sz="2000" dirty="0">
                <a:solidFill>
                  <a:srgbClr val="FFFFFF"/>
                </a:solidFill>
                <a:latin typeface="Bookman Old Style" panose="02050604050505020204" pitchFamily="18" charset="0"/>
              </a:rPr>
              <a:t>samouprave </a:t>
            </a:r>
            <a:endParaRPr lang="pl-PL" sz="2000" dirty="0" smtClean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l-PL" sz="2000" b="1" dirty="0" smtClean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l-PL" sz="2000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cilj: </a:t>
            </a:r>
            <a:r>
              <a:rPr lang="hr-BA" sz="2000" dirty="0">
                <a:solidFill>
                  <a:srgbClr val="FFFFFF"/>
                </a:solidFill>
                <a:latin typeface="Bookman Old Style" panose="02050604050505020204" pitchFamily="18" charset="0"/>
              </a:rPr>
              <a:t>povećanje broja savjetovališta za potrošače i povećanje </a:t>
            </a:r>
            <a:r>
              <a:rPr lang="hr-BA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 ukupnog iznosa za sufinanciranje rada savjetovališta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hr-BA" sz="2000" b="1" dirty="0" smtClean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hr-BA" sz="2000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BA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što veća pokrivenost područja RH </a:t>
            </a:r>
            <a:r>
              <a:rPr lang="hr-BA" sz="2000" b="1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– dostupnost informacija što većem broju građana - potrošača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hr-BA" sz="2000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hr-BA" sz="2000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l-PL" sz="2000" b="1" dirty="0" smtClean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algn="just"/>
            <a:endParaRPr lang="pl-PL" sz="2000" b="1" dirty="0" smtClean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algn="just"/>
            <a:endParaRPr lang="pl-PL" sz="2000" b="1" dirty="0" smtClean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l-PL" b="1" dirty="0" smtClean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l-PL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l-PL" b="1" dirty="0" smtClean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l-PL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l-PL" b="1" dirty="0" smtClean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l-PL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16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9"/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65D1DC0-FF56-47B7-BF7C-C6DDA4B6924A}" type="slidenum">
              <a:rPr lang="en-GB" smtClean="0">
                <a:cs typeface="Times New Roman" pitchFamily="18" charset="0"/>
              </a:rPr>
              <a:pPr/>
              <a:t>6</a:t>
            </a:fld>
            <a:endParaRPr lang="en-GB" dirty="0" smtClean="0">
              <a:cs typeface="Times New Roman" pitchFamily="18" charset="0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ctrTitle" idx="4294967295"/>
          </p:nvPr>
        </p:nvSpPr>
        <p:spPr>
          <a:xfrm>
            <a:off x="788306" y="2334986"/>
            <a:ext cx="6755493" cy="3151414"/>
          </a:xfrm>
        </p:spPr>
        <p:txBody>
          <a:bodyPr/>
          <a:lstStyle/>
          <a:p>
            <a:pPr algn="ctr"/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endParaRPr lang="en-US" sz="3600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089195" y="685366"/>
            <a:ext cx="3780168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14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REPUBLIKA </a:t>
            </a:r>
            <a:r>
              <a:rPr lang="hr-HR" sz="1400" dirty="0" smtClean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HRVATSKA</a:t>
            </a:r>
          </a:p>
          <a:p>
            <a:r>
              <a:rPr lang="hr-HR" sz="11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MINISTARSTVO GOSPODARSTVA, PODUZETNIŠTVA I OBRTA</a:t>
            </a:r>
          </a:p>
          <a:p>
            <a:endParaRPr lang="hr-H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419" y="483752"/>
            <a:ext cx="601776" cy="7401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338" y="-74594"/>
            <a:ext cx="1994607" cy="1994607"/>
          </a:xfrm>
          <a:prstGeom prst="rect">
            <a:avLst/>
          </a:prstGeom>
        </p:spPr>
      </p:pic>
      <p:sp>
        <p:nvSpPr>
          <p:cNvPr id="4" name="TekstniOkvir 3"/>
          <p:cNvSpPr txBox="1"/>
          <p:nvPr/>
        </p:nvSpPr>
        <p:spPr>
          <a:xfrm>
            <a:off x="487419" y="1804307"/>
            <a:ext cx="801732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hr-BA" sz="2000" b="1" dirty="0" smtClean="0">
              <a:solidFill>
                <a:srgbClr val="FF9900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BA" sz="2000" b="1" dirty="0" smtClean="0">
                <a:solidFill>
                  <a:srgbClr val="FF9900"/>
                </a:solidFill>
                <a:latin typeface="Bookman Old Style" panose="02050604050505020204" pitchFamily="18" charset="0"/>
              </a:rPr>
              <a:t>Prijedlog SPORAZUM: MINGPO – druga tijela – dionici politike zaštite potrošača u RH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hr-BA" sz="2000" b="1" dirty="0" smtClean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hr-BA" sz="2000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BA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ministarstva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hr-BA" sz="2000" dirty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BA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jedinice lokalne samouprave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hr-BA" sz="2000" dirty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BA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jedinice područne (regionalne) samouprave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hr-BA" sz="2000" dirty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hr-BA" sz="2000" dirty="0" smtClean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hr-BA" sz="2000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hr-BA" sz="2000" b="1" dirty="0" smtClean="0">
              <a:solidFill>
                <a:srgbClr val="FFFFFF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506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9"/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65D1DC0-FF56-47B7-BF7C-C6DDA4B6924A}" type="slidenum">
              <a:rPr lang="en-GB" smtClean="0">
                <a:cs typeface="Times New Roman" pitchFamily="18" charset="0"/>
              </a:rPr>
              <a:pPr/>
              <a:t>7</a:t>
            </a:fld>
            <a:endParaRPr lang="en-GB" dirty="0" smtClean="0">
              <a:cs typeface="Times New Roman" pitchFamily="18" charset="0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ctrTitle" idx="4294967295"/>
          </p:nvPr>
        </p:nvSpPr>
        <p:spPr>
          <a:xfrm>
            <a:off x="788306" y="2334986"/>
            <a:ext cx="6755493" cy="3151414"/>
          </a:xfrm>
        </p:spPr>
        <p:txBody>
          <a:bodyPr/>
          <a:lstStyle/>
          <a:p>
            <a:pPr algn="ctr"/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endParaRPr lang="en-US" sz="3600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089195" y="685366"/>
            <a:ext cx="3780168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14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REPUBLIKA </a:t>
            </a:r>
            <a:r>
              <a:rPr lang="hr-HR" sz="1400" dirty="0" smtClean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HRVATSKA</a:t>
            </a:r>
          </a:p>
          <a:p>
            <a:r>
              <a:rPr lang="hr-HR" sz="11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MINISTARSTVO GOSPODARSTVA, PODUZETNIŠTVA I OBRTA</a:t>
            </a:r>
          </a:p>
          <a:p>
            <a:endParaRPr lang="hr-H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419" y="483752"/>
            <a:ext cx="601776" cy="7401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338" y="-74594"/>
            <a:ext cx="1994607" cy="1994607"/>
          </a:xfrm>
          <a:prstGeom prst="rect">
            <a:avLst/>
          </a:prstGeom>
        </p:spPr>
      </p:pic>
      <p:sp>
        <p:nvSpPr>
          <p:cNvPr id="4" name="TekstniOkvir 3"/>
          <p:cNvSpPr txBox="1"/>
          <p:nvPr/>
        </p:nvSpPr>
        <p:spPr>
          <a:xfrm>
            <a:off x="788307" y="1804307"/>
            <a:ext cx="780868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BA" sz="2000" b="1" dirty="0" smtClean="0">
                <a:solidFill>
                  <a:srgbClr val="FF9900"/>
                </a:solidFill>
                <a:latin typeface="Bookman Old Style" panose="02050604050505020204" pitchFamily="18" charset="0"/>
              </a:rPr>
              <a:t>    2. SVEČANO OBILJEŽAVANJE DANA PRAVA</a:t>
            </a:r>
          </a:p>
          <a:p>
            <a:pPr algn="just"/>
            <a:r>
              <a:rPr lang="hr-BA" sz="2000" b="1" dirty="0">
                <a:solidFill>
                  <a:srgbClr val="FF9900"/>
                </a:solidFill>
                <a:latin typeface="Bookman Old Style" panose="02050604050505020204" pitchFamily="18" charset="0"/>
              </a:rPr>
              <a:t> </a:t>
            </a:r>
            <a:r>
              <a:rPr lang="hr-BA" sz="2000" b="1" dirty="0" smtClean="0">
                <a:solidFill>
                  <a:srgbClr val="FF9900"/>
                </a:solidFill>
                <a:latin typeface="Bookman Old Style" panose="02050604050505020204" pitchFamily="18" charset="0"/>
              </a:rPr>
              <a:t>   POTROŠAČA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BA" sz="2000" b="1" dirty="0" smtClean="0">
                <a:solidFill>
                  <a:srgbClr val="FF9900"/>
                </a:solidFill>
                <a:latin typeface="Bookman Old Style" panose="02050604050505020204" pitchFamily="18" charset="0"/>
              </a:rPr>
              <a:t>GRADOVI: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r-BA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Čakovec (8.3. četvrtak)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r-BA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Slavonski Brod (9.3. petak)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r-BA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Vinkovci (10.3. subota)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r-BA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Pula </a:t>
            </a:r>
            <a:r>
              <a:rPr lang="hr-BA" sz="2000" dirty="0">
                <a:solidFill>
                  <a:srgbClr val="FFFFFF"/>
                </a:solidFill>
                <a:latin typeface="Bookman Old Style" panose="02050604050505020204" pitchFamily="18" charset="0"/>
              </a:rPr>
              <a:t>(12.3. ponedjeljak)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r-BA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Zadar (13.3. utorak</a:t>
            </a:r>
            <a:r>
              <a:rPr lang="hr-BA" sz="2000" dirty="0">
                <a:solidFill>
                  <a:srgbClr val="FFFFFF"/>
                </a:solidFill>
                <a:latin typeface="Bookman Old Style" panose="02050604050505020204" pitchFamily="18" charset="0"/>
              </a:rPr>
              <a:t>) </a:t>
            </a:r>
            <a:endParaRPr lang="hr-BA" sz="2000" dirty="0" smtClean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r-BA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Dubrovnik </a:t>
            </a:r>
            <a:r>
              <a:rPr lang="hr-BA" sz="2000" dirty="0">
                <a:solidFill>
                  <a:srgbClr val="FFFFFF"/>
                </a:solidFill>
                <a:latin typeface="Bookman Old Style" panose="02050604050505020204" pitchFamily="18" charset="0"/>
              </a:rPr>
              <a:t>(14.3. srijeda)</a:t>
            </a:r>
          </a:p>
          <a:p>
            <a:pPr algn="just"/>
            <a:endParaRPr lang="hr-BA" sz="2000" b="1" dirty="0" smtClean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BA" sz="2000" b="1" dirty="0" smtClean="0">
                <a:solidFill>
                  <a:srgbClr val="FF9900"/>
                </a:solidFill>
                <a:latin typeface="Bookman Old Style" panose="02050604050505020204" pitchFamily="18" charset="0"/>
              </a:rPr>
              <a:t>CENTRALNO OBILJEŽAVANJE: </a:t>
            </a:r>
          </a:p>
          <a:p>
            <a:pPr algn="just"/>
            <a:r>
              <a:rPr lang="hr-BA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Zagreb 15.3.2018. – MINGPO će predstaviti </a:t>
            </a:r>
            <a:r>
              <a:rPr lang="hr-BA" sz="2000" b="1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Priručnik za potrošače</a:t>
            </a:r>
            <a:r>
              <a:rPr lang="hr-BA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 i </a:t>
            </a:r>
            <a:r>
              <a:rPr lang="hr-BA" sz="2000" b="1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Istraživanje</a:t>
            </a:r>
            <a:r>
              <a:rPr lang="hr-BA" sz="20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 iz područje zaštite prava potrošača RH iz baza podataka MINGPO-a, a temeljem provedenog znanstvenog istraživanja za razdoblje 2008. – 2017.</a:t>
            </a:r>
          </a:p>
        </p:txBody>
      </p:sp>
    </p:spTree>
    <p:extLst>
      <p:ext uri="{BB962C8B-B14F-4D97-AF65-F5344CB8AC3E}">
        <p14:creationId xmlns:p14="http://schemas.microsoft.com/office/powerpoint/2010/main" val="311693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9"/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65D1DC0-FF56-47B7-BF7C-C6DDA4B6924A}" type="slidenum">
              <a:rPr lang="en-GB" smtClean="0">
                <a:cs typeface="Times New Roman" pitchFamily="18" charset="0"/>
              </a:rPr>
              <a:pPr/>
              <a:t>8</a:t>
            </a:fld>
            <a:endParaRPr lang="en-GB" dirty="0" smtClean="0">
              <a:cs typeface="Times New Roman" pitchFamily="18" charset="0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ctrTitle" idx="4294967295"/>
          </p:nvPr>
        </p:nvSpPr>
        <p:spPr>
          <a:xfrm>
            <a:off x="788306" y="2334986"/>
            <a:ext cx="6755493" cy="3151414"/>
          </a:xfrm>
        </p:spPr>
        <p:txBody>
          <a:bodyPr/>
          <a:lstStyle/>
          <a:p>
            <a:pPr algn="ctr"/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endParaRPr lang="en-US" sz="3600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089195" y="685366"/>
            <a:ext cx="3780168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14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REPUBLIKA </a:t>
            </a:r>
            <a:r>
              <a:rPr lang="hr-HR" sz="1400" dirty="0" smtClean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HRVATSKA</a:t>
            </a:r>
          </a:p>
          <a:p>
            <a:r>
              <a:rPr lang="hr-HR" sz="11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MINISTARSTVO GOSPODARSTVA, PODUZETNIŠTVA I OBRTA</a:t>
            </a:r>
          </a:p>
          <a:p>
            <a:endParaRPr lang="hr-H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419" y="483752"/>
            <a:ext cx="601776" cy="7401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338" y="-74594"/>
            <a:ext cx="1994607" cy="199460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18457" y="1443841"/>
            <a:ext cx="755196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endParaRPr lang="hr-BA" b="1" dirty="0" smtClean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HR" b="1" dirty="0" smtClean="0">
                <a:solidFill>
                  <a:srgbClr val="FF9900"/>
                </a:solidFill>
                <a:latin typeface="Bookman Old Style" panose="02050604050505020204" pitchFamily="18" charset="0"/>
              </a:rPr>
              <a:t>o</a:t>
            </a:r>
            <a:r>
              <a:rPr lang="vi-VN" b="1" dirty="0" smtClean="0">
                <a:solidFill>
                  <a:srgbClr val="FF9900"/>
                </a:solidFill>
                <a:latin typeface="Bookman Old Style" panose="02050604050505020204" pitchFamily="18" charset="0"/>
              </a:rPr>
              <a:t>tvoreno </a:t>
            </a:r>
            <a:r>
              <a:rPr lang="vi-VN" b="1" dirty="0">
                <a:solidFill>
                  <a:srgbClr val="FF9900"/>
                </a:solidFill>
                <a:latin typeface="Bookman Old Style" panose="02050604050505020204" pitchFamily="18" charset="0"/>
              </a:rPr>
              <a:t>za građane – informiranje građana o njihovim pravima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hr-BA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BA" b="1" dirty="0" smtClean="0">
                <a:solidFill>
                  <a:srgbClr val="FF9900"/>
                </a:solidFill>
                <a:latin typeface="Bookman Old Style" panose="02050604050505020204" pitchFamily="18" charset="0"/>
              </a:rPr>
              <a:t>zajednička </a:t>
            </a:r>
            <a:r>
              <a:rPr lang="hr-BA" b="1" dirty="0">
                <a:solidFill>
                  <a:srgbClr val="FF9900"/>
                </a:solidFill>
                <a:latin typeface="Bookman Old Style" panose="02050604050505020204" pitchFamily="18" charset="0"/>
              </a:rPr>
              <a:t>suradnja svih nositelja politike zaštite potrošača </a:t>
            </a:r>
            <a:r>
              <a:rPr lang="hr-BA" dirty="0">
                <a:solidFill>
                  <a:srgbClr val="FFFFFF"/>
                </a:solidFill>
                <a:latin typeface="Bookman Old Style" panose="02050604050505020204" pitchFamily="18" charset="0"/>
              </a:rPr>
              <a:t>(MINGPO, </a:t>
            </a:r>
            <a:r>
              <a:rPr lang="hr-BA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druga nadležna ministarstva, regulatorna tijela, akademska zajednica, udruge za zaštitu potrošača, jedinice </a:t>
            </a:r>
            <a:r>
              <a:rPr lang="hr-BA" dirty="0">
                <a:solidFill>
                  <a:srgbClr val="FFFFFF"/>
                </a:solidFill>
                <a:latin typeface="Bookman Old Style" panose="02050604050505020204" pitchFamily="18" charset="0"/>
              </a:rPr>
              <a:t>lokalne i područne (regionalne) samouprave</a:t>
            </a:r>
            <a:r>
              <a:rPr lang="hr-BA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, </a:t>
            </a:r>
            <a:r>
              <a:rPr lang="hr-BA" dirty="0">
                <a:solidFill>
                  <a:srgbClr val="FFFFFF"/>
                </a:solidFill>
                <a:latin typeface="Bookman Old Style" panose="02050604050505020204" pitchFamily="18" charset="0"/>
              </a:rPr>
              <a:t>EK, Predstavništvo EK u </a:t>
            </a:r>
            <a:r>
              <a:rPr lang="hr-BA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RH, ...</a:t>
            </a:r>
          </a:p>
          <a:p>
            <a:pPr algn="just"/>
            <a:endParaRPr lang="hr-BA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BA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umreženost svih dionika </a:t>
            </a:r>
            <a:r>
              <a:rPr lang="hr-BA" b="1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– </a:t>
            </a:r>
            <a:r>
              <a:rPr lang="hr-BA" b="1" dirty="0" smtClean="0">
                <a:solidFill>
                  <a:srgbClr val="FF9900"/>
                </a:solidFill>
                <a:latin typeface="Bookman Old Style" panose="02050604050505020204" pitchFamily="18" charset="0"/>
              </a:rPr>
              <a:t>sve informacije na jednom mjestu</a:t>
            </a:r>
          </a:p>
          <a:p>
            <a:pPr algn="just"/>
            <a:r>
              <a:rPr lang="hr-BA" b="1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 </a:t>
            </a:r>
            <a:endParaRPr lang="hr-BA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BA" b="1" dirty="0" smtClean="0">
                <a:solidFill>
                  <a:srgbClr val="FF9900"/>
                </a:solidFill>
                <a:latin typeface="Bookman Old Style" panose="02050604050505020204" pitchFamily="18" charset="0"/>
              </a:rPr>
              <a:t>svečano </a:t>
            </a:r>
            <a:r>
              <a:rPr lang="hr-BA" b="1" dirty="0">
                <a:solidFill>
                  <a:srgbClr val="FF9900"/>
                </a:solidFill>
                <a:latin typeface="Bookman Old Style" panose="02050604050505020204" pitchFamily="18" charset="0"/>
              </a:rPr>
              <a:t>potpisivanje SPORAZUMA </a:t>
            </a:r>
            <a:r>
              <a:rPr lang="hr-BA" b="1" dirty="0" smtClean="0">
                <a:solidFill>
                  <a:srgbClr val="FF9900"/>
                </a:solidFill>
                <a:latin typeface="Bookman Old Style" panose="02050604050505020204" pitchFamily="18" charset="0"/>
              </a:rPr>
              <a:t>MINGPO - drugi dionici – gradovi – županije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hr-BA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BA" b="1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  medijska popraćenost</a:t>
            </a:r>
            <a:endParaRPr lang="en-US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154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9"/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65D1DC0-FF56-47B7-BF7C-C6DDA4B6924A}" type="slidenum">
              <a:rPr lang="en-GB" smtClean="0">
                <a:cs typeface="Times New Roman" pitchFamily="18" charset="0"/>
              </a:rPr>
              <a:pPr/>
              <a:t>9</a:t>
            </a:fld>
            <a:endParaRPr lang="en-GB" dirty="0" smtClean="0">
              <a:cs typeface="Times New Roman" pitchFamily="18" charset="0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ctrTitle" idx="4294967295"/>
          </p:nvPr>
        </p:nvSpPr>
        <p:spPr>
          <a:xfrm>
            <a:off x="788306" y="2334986"/>
            <a:ext cx="6755493" cy="3151414"/>
          </a:xfrm>
        </p:spPr>
        <p:txBody>
          <a:bodyPr/>
          <a:lstStyle/>
          <a:p>
            <a:pPr algn="ctr"/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r>
              <a:rPr lang="hr-HR" sz="2800" dirty="0" smtClean="0">
                <a:solidFill>
                  <a:srgbClr val="FFFFFF"/>
                </a:solidFill>
              </a:rPr>
              <a:t/>
            </a:r>
            <a:br>
              <a:rPr lang="hr-HR" sz="2800" dirty="0" smtClean="0">
                <a:solidFill>
                  <a:srgbClr val="FFFFFF"/>
                </a:solidFill>
              </a:rPr>
            </a:br>
            <a:r>
              <a:rPr lang="hr-HR" sz="2800" dirty="0">
                <a:solidFill>
                  <a:srgbClr val="FFFFFF"/>
                </a:solidFill>
              </a:rPr>
              <a:t/>
            </a:r>
            <a:br>
              <a:rPr lang="hr-HR" sz="2800" dirty="0">
                <a:solidFill>
                  <a:srgbClr val="FFFFFF"/>
                </a:solidFill>
              </a:rPr>
            </a:br>
            <a:endParaRPr lang="en-US" sz="3600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089195" y="685366"/>
            <a:ext cx="3780168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14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REPUBLIKA </a:t>
            </a:r>
            <a:r>
              <a:rPr lang="hr-HR" sz="1400" dirty="0" smtClean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HRVATSKA</a:t>
            </a:r>
          </a:p>
          <a:p>
            <a:r>
              <a:rPr lang="hr-HR" sz="11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MINISTARSTVO GOSPODARSTVA, PODUZETNIŠTVA I OBRTA</a:t>
            </a:r>
          </a:p>
          <a:p>
            <a:endParaRPr lang="hr-H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419" y="483752"/>
            <a:ext cx="601776" cy="7401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338" y="-74594"/>
            <a:ext cx="1994607" cy="1994607"/>
          </a:xfrm>
          <a:prstGeom prst="rect">
            <a:avLst/>
          </a:prstGeom>
        </p:spPr>
      </p:pic>
      <p:sp>
        <p:nvSpPr>
          <p:cNvPr id="3" name="TekstniOkvir 2"/>
          <p:cNvSpPr txBox="1"/>
          <p:nvPr/>
        </p:nvSpPr>
        <p:spPr>
          <a:xfrm>
            <a:off x="725260" y="1722664"/>
            <a:ext cx="7790089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b="1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AKTIVNOSTI U PROVEDBI POLITIKE ZAŠTITE PRAVA POTROŠAČA</a:t>
            </a:r>
            <a:endParaRPr lang="hr-HR" sz="2400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endParaRPr lang="hr-HR" sz="2800" dirty="0" smtClean="0">
              <a:solidFill>
                <a:srgbClr val="FF9900"/>
              </a:solidFill>
              <a:latin typeface="Bookman Old Style" panose="02050604050505020204" pitchFamily="18" charset="0"/>
            </a:endParaRPr>
          </a:p>
          <a:p>
            <a:endParaRPr lang="hr-HR" sz="2800" dirty="0" smtClean="0">
              <a:solidFill>
                <a:srgbClr val="FF9900"/>
              </a:solidFill>
              <a:latin typeface="Bookman Old Style" panose="02050604050505020204" pitchFamily="18" charset="0"/>
            </a:endParaRPr>
          </a:p>
          <a:p>
            <a:endParaRPr lang="hr-HR" sz="2800" dirty="0" smtClean="0">
              <a:solidFill>
                <a:srgbClr val="FF9900"/>
              </a:solidFill>
              <a:latin typeface="Bookman Old Style" panose="02050604050505020204" pitchFamily="18" charset="0"/>
            </a:endParaRPr>
          </a:p>
          <a:p>
            <a:r>
              <a:rPr lang="hr-HR" sz="28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kontakti:</a:t>
            </a:r>
            <a:r>
              <a:rPr lang="hr-HR" sz="2800" dirty="0" smtClean="0">
                <a:solidFill>
                  <a:srgbClr val="FF9900"/>
                </a:solidFill>
                <a:latin typeface="Bookman Old Style" panose="02050604050505020204" pitchFamily="18" charset="0"/>
              </a:rPr>
              <a:t> </a:t>
            </a:r>
            <a:r>
              <a:rPr lang="hr-HR" sz="2800" dirty="0" err="1" smtClean="0">
                <a:solidFill>
                  <a:srgbClr val="FF9900"/>
                </a:solidFill>
                <a:latin typeface="Bookman Old Style" panose="02050604050505020204" pitchFamily="18" charset="0"/>
              </a:rPr>
              <a:t>prava.potrosaca</a:t>
            </a:r>
            <a:r>
              <a:rPr lang="hr-HR" sz="2800" dirty="0" smtClean="0">
                <a:solidFill>
                  <a:srgbClr val="FF9900"/>
                </a:solidFill>
                <a:latin typeface="Bookman Old Style" panose="02050604050505020204" pitchFamily="18" charset="0"/>
              </a:rPr>
              <a:t>@</a:t>
            </a:r>
            <a:r>
              <a:rPr lang="hr-HR" sz="2800" dirty="0" err="1" smtClean="0">
                <a:solidFill>
                  <a:srgbClr val="FF9900"/>
                </a:solidFill>
                <a:latin typeface="Bookman Old Style" panose="02050604050505020204" pitchFamily="18" charset="0"/>
              </a:rPr>
              <a:t>mingo.hr</a:t>
            </a:r>
            <a:endParaRPr lang="hr-HR" sz="2800" dirty="0" smtClean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endParaRPr lang="hr-HR" sz="2800" dirty="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r>
              <a:rPr lang="hr-HR" sz="2800" dirty="0" smtClean="0">
                <a:solidFill>
                  <a:srgbClr val="FFFFFF"/>
                </a:solidFill>
                <a:latin typeface="Bookman Old Style" panose="02050604050505020204" pitchFamily="18" charset="0"/>
              </a:rPr>
              <a:t>                        </a:t>
            </a:r>
            <a:r>
              <a:rPr lang="hr-HR" sz="2800" dirty="0" smtClean="0">
                <a:solidFill>
                  <a:srgbClr val="FF9900"/>
                </a:solidFill>
                <a:latin typeface="Bookman Old Style" panose="02050604050505020204" pitchFamily="18" charset="0"/>
              </a:rPr>
              <a:t>01 6106 304</a:t>
            </a:r>
          </a:p>
          <a:p>
            <a:endParaRPr lang="hr-HR" sz="2800" dirty="0">
              <a:solidFill>
                <a:srgbClr val="FF9900"/>
              </a:solidFill>
              <a:latin typeface="Bookman Old Style" panose="02050604050505020204" pitchFamily="18" charset="0"/>
            </a:endParaRPr>
          </a:p>
          <a:p>
            <a:endParaRPr lang="hr-HR" sz="2800" dirty="0" smtClean="0">
              <a:solidFill>
                <a:srgbClr val="FF9900"/>
              </a:solidFill>
              <a:latin typeface="Bookman Old Style" panose="02050604050505020204" pitchFamily="18" charset="0"/>
            </a:endParaRPr>
          </a:p>
          <a:p>
            <a:endParaRPr lang="hr-HR" sz="2800" dirty="0">
              <a:solidFill>
                <a:srgbClr val="FF9900"/>
              </a:solidFill>
              <a:latin typeface="Bookman Old Style" panose="02050604050505020204" pitchFamily="18" charset="0"/>
            </a:endParaRPr>
          </a:p>
          <a:p>
            <a:endParaRPr lang="hr-HR" sz="2800" dirty="0" smtClean="0">
              <a:solidFill>
                <a:srgbClr val="FF99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703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rno">
  <a:themeElements>
    <a:clrScheme name="Prilagođeno 3">
      <a:dk1>
        <a:srgbClr val="3C0AF4"/>
      </a:dk1>
      <a:lt1>
        <a:srgbClr val="3C0AF4"/>
      </a:lt1>
      <a:dk2>
        <a:srgbClr val="3C0AF4"/>
      </a:dk2>
      <a:lt2>
        <a:srgbClr val="3C0AF4"/>
      </a:lt2>
      <a:accent1>
        <a:srgbClr val="3C0AF4"/>
      </a:accent1>
      <a:accent2>
        <a:srgbClr val="3C0AF4"/>
      </a:accent2>
      <a:accent3>
        <a:srgbClr val="3C0AF4"/>
      </a:accent3>
      <a:accent4>
        <a:srgbClr val="3C0AF4"/>
      </a:accent4>
      <a:accent5>
        <a:srgbClr val="3C0AF4"/>
      </a:accent5>
      <a:accent6>
        <a:srgbClr val="3C0AF4"/>
      </a:accent6>
      <a:hlink>
        <a:srgbClr val="3C0AF4"/>
      </a:hlink>
      <a:folHlink>
        <a:srgbClr val="3C0AF4"/>
      </a:folHlink>
    </a:clrScheme>
    <a:fontScheme name="Elementarno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rno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</TotalTime>
  <Words>616</Words>
  <Application>Microsoft Office PowerPoint</Application>
  <PresentationFormat>On-screen Show (4:3)</PresentationFormat>
  <Paragraphs>141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Elementarno</vt:lpstr>
      <vt:lpstr>               </vt:lpstr>
      <vt:lpstr>               </vt:lpstr>
      <vt:lpstr>               </vt:lpstr>
      <vt:lpstr>               </vt:lpstr>
      <vt:lpstr>               </vt:lpstr>
      <vt:lpstr>               </vt:lpstr>
      <vt:lpstr>               </vt:lpstr>
      <vt:lpstr>               </vt:lpstr>
      <vt:lpstr>  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Alen Botica</dc:creator>
  <cp:lastModifiedBy>Tajana Vrban</cp:lastModifiedBy>
  <cp:revision>117</cp:revision>
  <cp:lastPrinted>2018-01-31T14:46:17Z</cp:lastPrinted>
  <dcterms:created xsi:type="dcterms:W3CDTF">2014-09-16T21:41:51Z</dcterms:created>
  <dcterms:modified xsi:type="dcterms:W3CDTF">2018-02-14T07:49:55Z</dcterms:modified>
</cp:coreProperties>
</file>