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56" r:id="rId4"/>
    <p:sldId id="261" r:id="rId5"/>
    <p:sldId id="263" r:id="rId6"/>
    <p:sldId id="260" r:id="rId7"/>
    <p:sldId id="264" r:id="rId8"/>
    <p:sldId id="265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</p:sldIdLst>
  <p:sldSz cx="12192000" cy="6858000"/>
  <p:notesSz cx="9869488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e-lutin-savant.com/g-montagnes-de-france.html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269507"/>
            <a:ext cx="8837398" cy="1646302"/>
          </a:xfrm>
        </p:spPr>
        <p:txBody>
          <a:bodyPr/>
          <a:lstStyle/>
          <a:p>
            <a:r>
              <a:rPr lang="hr-HR" dirty="0">
                <a:solidFill>
                  <a:srgbClr val="003399"/>
                </a:solidFill>
              </a:rPr>
              <a:t>ZAKON</a:t>
            </a:r>
            <a:r>
              <a:rPr lang="fr-FR" dirty="0"/>
              <a:t> </a:t>
            </a:r>
            <a:r>
              <a:rPr lang="hr-HR" dirty="0"/>
              <a:t>i politika </a:t>
            </a:r>
            <a:br>
              <a:rPr lang="hr-HR" dirty="0"/>
            </a:br>
            <a:r>
              <a:rPr lang="hr-HR" dirty="0"/>
              <a:t>razvoja i zaštite </a:t>
            </a:r>
            <a:br>
              <a:rPr lang="fr-FR" dirty="0"/>
            </a:br>
            <a:r>
              <a:rPr lang="hr-HR" dirty="0">
                <a:solidFill>
                  <a:srgbClr val="003399"/>
                </a:solidFill>
              </a:rPr>
              <a:t>PLANINSKOG PODRUČJA </a:t>
            </a:r>
            <a:br>
              <a:rPr lang="fr-FR" dirty="0">
                <a:solidFill>
                  <a:srgbClr val="003399"/>
                </a:solidFill>
              </a:rPr>
            </a:br>
            <a:r>
              <a:rPr lang="hr-HR" dirty="0">
                <a:solidFill>
                  <a:srgbClr val="003399"/>
                </a:solidFill>
              </a:rPr>
              <a:t>u</a:t>
            </a:r>
            <a:r>
              <a:rPr lang="fr-FR" dirty="0">
                <a:solidFill>
                  <a:srgbClr val="003399"/>
                </a:solidFill>
              </a:rPr>
              <a:t> Franc</a:t>
            </a:r>
            <a:r>
              <a:rPr lang="hr-HR" dirty="0">
                <a:solidFill>
                  <a:srgbClr val="003399"/>
                </a:solidFill>
              </a:rPr>
              <a:t>uskoj</a:t>
            </a:r>
            <a:endParaRPr lang="fr-FR" dirty="0">
              <a:solidFill>
                <a:srgbClr val="003399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4043" y="4718099"/>
            <a:ext cx="4082416" cy="1096899"/>
          </a:xfrm>
        </p:spPr>
        <p:txBody>
          <a:bodyPr/>
          <a:lstStyle/>
          <a:p>
            <a:endParaRPr lang="fr-FR" dirty="0"/>
          </a:p>
          <a:p>
            <a:r>
              <a:rPr lang="hr-HR" dirty="0">
                <a:solidFill>
                  <a:srgbClr val="003399"/>
                </a:solidFill>
              </a:rPr>
              <a:t>Temeljni pakt s državom </a:t>
            </a:r>
            <a:endParaRPr lang="fr-FR" dirty="0">
              <a:solidFill>
                <a:srgbClr val="003399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43" y="5642003"/>
            <a:ext cx="1855470" cy="8274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888911" y="352338"/>
            <a:ext cx="119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1/21</a:t>
            </a:r>
          </a:p>
        </p:txBody>
      </p:sp>
    </p:spTree>
    <p:extLst>
      <p:ext uri="{BB962C8B-B14F-4D97-AF65-F5344CB8AC3E}">
        <p14:creationId xmlns:p14="http://schemas.microsoft.com/office/powerpoint/2010/main" val="40643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7869" y="485192"/>
            <a:ext cx="2435290" cy="130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PLANINSKA SPECIFIČNOST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116424" y="661281"/>
            <a:ext cx="6270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</a:t>
            </a:r>
            <a:r>
              <a:rPr lang="hr-H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NOVI CILJEVI </a:t>
            </a:r>
            <a:r>
              <a:rPr lang="fr-F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hr-HR" sz="2800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POLITIKE ZA PLANINSKA PODRUČJA </a:t>
            </a:r>
            <a:endParaRPr lang="fr-FR" sz="2800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13036" y="2394857"/>
            <a:ext cx="805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Zakonski temelj </a:t>
            </a:r>
            <a:r>
              <a:rPr lang="hr-HR" dirty="0"/>
              <a:t>za postojanje </a:t>
            </a:r>
            <a:r>
              <a:rPr lang="hr-HR" u="sng" dirty="0"/>
              <a:t>nacionalne politike za planinska područja </a:t>
            </a:r>
            <a:endParaRPr lang="fr-FR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797358" y="2815295"/>
            <a:ext cx="89422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●</a:t>
            </a:r>
            <a:r>
              <a:rPr lang="fr-FR" b="1" dirty="0">
                <a:solidFill>
                  <a:srgbClr val="003399"/>
                </a:solidFill>
              </a:rPr>
              <a:t> </a:t>
            </a:r>
            <a:r>
              <a:rPr lang="hr-HR" b="1" dirty="0">
                <a:solidFill>
                  <a:srgbClr val="003399"/>
                </a:solidFill>
              </a:rPr>
              <a:t>Široko tematsko područje</a:t>
            </a:r>
            <a:r>
              <a:rPr lang="fr-FR" b="1" dirty="0">
                <a:solidFill>
                  <a:srgbClr val="003399"/>
                </a:solidFill>
              </a:rPr>
              <a:t> </a:t>
            </a:r>
            <a:r>
              <a:rPr lang="hr-HR" dirty="0"/>
              <a:t>zahtijeva obvezno i specifični pristup </a:t>
            </a:r>
            <a:endParaRPr lang="fr-FR" dirty="0"/>
          </a:p>
          <a:p>
            <a:r>
              <a:rPr lang="fr-FR" sz="1000" dirty="0"/>
              <a:t>     </a:t>
            </a:r>
          </a:p>
          <a:p>
            <a:r>
              <a:rPr lang="fr-FR" sz="1000" dirty="0"/>
              <a:t>     (</a:t>
            </a:r>
            <a:r>
              <a:rPr lang="hr-HR" sz="1000" dirty="0"/>
              <a:t>socijalna zaštita, klimatske promjene, vodeni okoliš, prekogranična pitanja, organizacija i dostupnost javnih usluga korisnicima, digitalizacija…)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13036" y="4009729"/>
            <a:ext cx="965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Pojačani europski pristup </a:t>
            </a:r>
            <a:r>
              <a:rPr lang="hr-HR" dirty="0"/>
              <a:t>kojeg potiče država i</a:t>
            </a:r>
            <a:r>
              <a:rPr lang="fr-FR" u="sng" dirty="0"/>
              <a:t> </a:t>
            </a:r>
            <a:r>
              <a:rPr lang="hr-HR" u="sng" dirty="0"/>
              <a:t>jedinice lokalne i regionalne samouprave </a:t>
            </a:r>
            <a:endParaRPr lang="fr-FR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813036" y="4435285"/>
            <a:ext cx="885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Obvezna prilagodba</a:t>
            </a:r>
            <a:r>
              <a:rPr lang="hr-HR" dirty="0"/>
              <a:t> općih odredbi u nekim područjima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91043" y="5107720"/>
            <a:ext cx="952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Pri financiranju jedinica lokalne i regionalne samouprave uzimaju se u obzir </a:t>
            </a:r>
            <a:r>
              <a:rPr lang="hr-HR" dirty="0"/>
              <a:t>dodatni troškovi i pružene usluge </a:t>
            </a:r>
            <a:r>
              <a:rPr lang="fr-FR" sz="1000" dirty="0"/>
              <a:t>(DGF</a:t>
            </a:r>
            <a:r>
              <a:rPr lang="hr-HR" sz="1000" dirty="0"/>
              <a:t> sveobuhvatna alokacija za funkcioniranje, </a:t>
            </a:r>
            <a:r>
              <a:rPr lang="fr-FR" sz="1000" dirty="0"/>
              <a:t> </a:t>
            </a:r>
            <a:r>
              <a:rPr lang="hr-HR" sz="1000" dirty="0"/>
              <a:t>i </a:t>
            </a:r>
            <a:r>
              <a:rPr lang="fr-FR" sz="1000" dirty="0"/>
              <a:t>FPIC</a:t>
            </a:r>
            <a:r>
              <a:rPr lang="hr-HR" sz="1000" dirty="0"/>
              <a:t>,Nacionalni fond za izjednačavanje resursa zajednica općina i općina </a:t>
            </a:r>
            <a:r>
              <a:rPr lang="fr-FR" sz="1000" dirty="0"/>
              <a:t>)</a:t>
            </a:r>
            <a:r>
              <a:rPr lang="fr-FR" dirty="0"/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13036" y="3623198"/>
            <a:ext cx="839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Pravedna zastupljenost </a:t>
            </a:r>
            <a:r>
              <a:rPr lang="hr-HR" dirty="0"/>
              <a:t>planinskih područja i stanovnika </a:t>
            </a:r>
            <a:endParaRPr lang="fr-FR" u="sng" dirty="0"/>
          </a:p>
        </p:txBody>
      </p:sp>
      <p:sp>
        <p:nvSpPr>
          <p:cNvPr id="13" name="ZoneTexte 12"/>
          <p:cNvSpPr txBox="1"/>
          <p:nvPr/>
        </p:nvSpPr>
        <p:spPr>
          <a:xfrm>
            <a:off x="791043" y="5844812"/>
            <a:ext cx="933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Korzika i prekomorska područja </a:t>
            </a:r>
            <a:r>
              <a:rPr lang="hr-HR" dirty="0"/>
              <a:t>priznavanje svih ograničenja planinskih otoka</a:t>
            </a:r>
            <a:endParaRPr lang="fr-FR" u="sng" dirty="0"/>
          </a:p>
        </p:txBody>
      </p:sp>
      <p:sp>
        <p:nvSpPr>
          <p:cNvPr id="14" name="ZoneTexte 13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9260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47869" y="485192"/>
            <a:ext cx="2435290" cy="130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UPRAVLJANJE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85797" y="661281"/>
            <a:ext cx="659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cap="all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TIJELA ZADUŽENA ZA PLANINE </a:t>
            </a:r>
            <a:endParaRPr lang="fr-FR" sz="2800" cap="all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800" cap="all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BOLJE STRUKTURIRANIM NADLEŽNOSTIMA </a:t>
            </a:r>
            <a:endParaRPr lang="fr-FR" sz="2800" cap="all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7687" y="5060837"/>
            <a:ext cx="9151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sz="1400" b="1" dirty="0">
                <a:solidFill>
                  <a:srgbClr val="003399"/>
                </a:solidFill>
              </a:rPr>
              <a:t>Objedinjavanje teritorijalne reforme</a:t>
            </a:r>
            <a:r>
              <a:rPr lang="fr-FR" sz="1400" b="1" dirty="0">
                <a:solidFill>
                  <a:srgbClr val="003399"/>
                </a:solidFill>
              </a:rPr>
              <a:t>: </a:t>
            </a:r>
            <a:r>
              <a:rPr lang="hr-HR" sz="1400" dirty="0"/>
              <a:t>za nove općine, zadržavanje kategorizacije planinskog područja na dijelu općine koji odgovara bivšim općinama koje su se kategorizirale kao planinsko područje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7687" y="2224750"/>
            <a:ext cx="9450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Državno vijeće za planinska područja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hr-HR" dirty="0"/>
              <a:t>Podpredsjednik je predsjednik Stalnog povjerenstva </a:t>
            </a:r>
          </a:p>
          <a:p>
            <a:pPr marL="285750" indent="-285750">
              <a:buFontTx/>
              <a:buChar char="-"/>
            </a:pPr>
            <a:r>
              <a:rPr lang="hr-HR" dirty="0"/>
              <a:t>Postoji mogućnost imenovanja drugog podpredsjednika </a:t>
            </a:r>
          </a:p>
          <a:p>
            <a:pPr marL="285750" indent="-285750">
              <a:buFontTx/>
              <a:buChar char="-"/>
            </a:pPr>
            <a:r>
              <a:rPr lang="hr-HR" dirty="0"/>
              <a:t>Mogućnost pokretanja postupka pred Državnim vijećem za vrednovanje normi </a:t>
            </a:r>
            <a:r>
              <a:rPr lang="fr-FR" dirty="0"/>
              <a:t>(CNEN)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87687" y="3646419"/>
            <a:ext cx="8052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Odbori za planinske masive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hr-HR" dirty="0"/>
              <a:t>Stvaranje parlamentarne pravne sastavnice </a:t>
            </a:r>
            <a:r>
              <a:rPr lang="fr-FR" sz="1000" dirty="0"/>
              <a:t>(2 </a:t>
            </a:r>
            <a:r>
              <a:rPr lang="hr-HR" sz="1000" dirty="0"/>
              <a:t>za svaki Dom</a:t>
            </a:r>
            <a:r>
              <a:rPr lang="fr-FR" sz="1000" dirty="0"/>
              <a:t>)</a:t>
            </a:r>
          </a:p>
          <a:p>
            <a:pPr marL="285750" indent="-285750">
              <a:buFontTx/>
              <a:buChar char="-"/>
            </a:pPr>
            <a:r>
              <a:rPr lang="hr-HR" dirty="0"/>
              <a:t>Imaju mogućnost zatražiti mišljenje od CNM-a (Državno vijeće za planinska područja) </a:t>
            </a:r>
            <a:r>
              <a:rPr lang="fr-FR" dirty="0"/>
              <a:t> </a:t>
            </a:r>
          </a:p>
          <a:p>
            <a:pPr marL="285750" indent="-285750">
              <a:buFontTx/>
              <a:buChar char="-"/>
            </a:pPr>
            <a:r>
              <a:rPr lang="hr-HR" dirty="0"/>
              <a:t>Barem tri specijalizirana povjerenstva </a:t>
            </a:r>
            <a:r>
              <a:rPr lang="fr-FR" sz="1000" dirty="0"/>
              <a:t>(</a:t>
            </a:r>
            <a:r>
              <a:rPr lang="hr-HR" sz="1000" dirty="0"/>
              <a:t>urbanizam</a:t>
            </a:r>
            <a:r>
              <a:rPr lang="fr-FR" sz="1000" dirty="0"/>
              <a:t>, </a:t>
            </a:r>
            <a:r>
              <a:rPr lang="hr-HR" sz="1000" dirty="0"/>
              <a:t>svojstvo planinskih područja</a:t>
            </a:r>
            <a:r>
              <a:rPr lang="fr-FR" sz="1000" dirty="0"/>
              <a:t>, </a:t>
            </a:r>
            <a:r>
              <a:rPr lang="hr-HR" sz="1000" dirty="0"/>
              <a:t>mobilnost</a:t>
            </a:r>
            <a:r>
              <a:rPr lang="fr-FR" sz="1000" dirty="0"/>
              <a:t>) </a:t>
            </a:r>
            <a:endParaRPr lang="fr-FR" sz="1000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193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7869" y="485192"/>
            <a:ext cx="2435290" cy="130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ŠKOLE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883159" y="661281"/>
            <a:ext cx="7091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ZAKON SE UNOSE </a:t>
            </a:r>
            <a:r>
              <a:rPr lang="fr-F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hr-HR" sz="2800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NAČELA IZ OKRUŽNICE IZ 2011. </a:t>
            </a:r>
            <a:endParaRPr lang="fr-FR" sz="2800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22702" y="2368123"/>
            <a:ext cx="8052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Zemljopisna karta školskih ustanova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postoji obveza razmatranja specifičnosti planinskih područja, uz primjenu različitih pragova pri određivanju povećanja ili smanjenja broja razrednih odjela </a:t>
            </a:r>
            <a:endParaRPr lang="fr-FR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922702" y="3373505"/>
            <a:ext cx="900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Izračun stvarnog broja učenika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uključivanje djece sezonskih radnika </a:t>
            </a:r>
            <a:endParaRPr lang="fr-FR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922702" y="4202988"/>
            <a:ext cx="840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Prijevoz i škola u prirodi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pregovori o nacionalnom sporazumu preferencijalnih cijena za ustanove koje organiziraju terenske nastave </a:t>
            </a:r>
            <a:endParaRPr lang="fr-FR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052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7869" y="485192"/>
            <a:ext cx="2435290" cy="130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PRISTUP ZDRAVSTVENOJ SKRBI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84375" y="661281"/>
            <a:ext cx="6111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POVEĆANO PRIZNAVANJE </a:t>
            </a:r>
            <a:r>
              <a:rPr lang="fr-F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hr-HR" sz="2800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PONUDE KOJA SE ODNOSI NA ZDRAVSTVENU SKRB U PLANINSKIM PODRUČJIMA </a:t>
            </a:r>
            <a:endParaRPr lang="fr-FR" sz="2800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9777" y="2414905"/>
            <a:ext cx="906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Izvješće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o pravednom nadoknađivanju dodatnih troškova liječničkih usluga u planinskim područjima </a:t>
            </a:r>
            <a:endParaRPr lang="fr-FR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690902" y="5078707"/>
            <a:ext cx="876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Liječnici koji mogu izdavati lijekove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automatska dodjela odobrenja novim liječnicima</a:t>
            </a:r>
            <a:endParaRPr lang="fr-FR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690902" y="2937423"/>
            <a:ext cx="893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Dostupnost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regionalne agencije za zdravstvo (ARS) provodile su trogodišnje eksperimente u pogledu novih načina pristupa kopnenim putem </a:t>
            </a:r>
            <a:endParaRPr lang="fr-FR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659127" y="3823327"/>
            <a:ext cx="91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Oslobađanje </a:t>
            </a:r>
            <a:r>
              <a:rPr lang="fr-FR" b="1" dirty="0">
                <a:solidFill>
                  <a:srgbClr val="003399"/>
                </a:solidFill>
              </a:rPr>
              <a:t>(50%) </a:t>
            </a:r>
            <a:r>
              <a:rPr lang="hr-HR" b="1" dirty="0">
                <a:solidFill>
                  <a:srgbClr val="003399"/>
                </a:solidFill>
              </a:rPr>
              <a:t>od plaćanja doprinosa za mirovinsko osiguranje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za umirovljene liječnike koji i dalje rade </a:t>
            </a:r>
            <a:endParaRPr lang="fr-FR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690902" y="4545033"/>
            <a:ext cx="95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Liječnici koji nisu diplomirali na vrijeme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imaju mogućnost rada u područjima gdje nedostaje liječnika </a:t>
            </a:r>
            <a:endParaRPr lang="fr-FR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577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12010" y="405420"/>
            <a:ext cx="2435290" cy="130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DIGITALNO RJEŠENJE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970225" y="504853"/>
            <a:ext cx="6623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cap="all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OLAKŠANO UVOĐENJE </a:t>
            </a:r>
            <a:endParaRPr lang="fr-FR" sz="2800" cap="all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800" cap="all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DIGITALNIH RJEŠENJA I TELEFONIJE </a:t>
            </a:r>
            <a:endParaRPr lang="fr-FR" sz="2800" cap="all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5465" y="1904200"/>
            <a:ext cx="9596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fr-FR" b="1" dirty="0">
                <a:solidFill>
                  <a:srgbClr val="003399"/>
                </a:solidFill>
              </a:rPr>
              <a:t> </a:t>
            </a:r>
            <a:r>
              <a:rPr lang="hr-HR" dirty="0"/>
              <a:t>Javnim se ulaganjima uzimaju u obzir fizička ograničenja u planinskim područjima s obzirom na opremu, povezivanje i održavanje. Poticanje inovativnih eksperimenata za poboljšanje pokrivenosti digitalnim signalom.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246841" y="3566193"/>
            <a:ext cx="805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dirty="0"/>
              <a:t>Izrada nacionalne baze adresa od 1. srpnja 2017. </a:t>
            </a:r>
            <a:endParaRPr lang="fr-FR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246841" y="4719932"/>
            <a:ext cx="9829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dirty="0"/>
              <a:t>Regulatorna agencija za mreže elektroničke komunikacije i pošte (ARCEP) objavljuje pokazatelje o pokrivenosti u planinskom području</a:t>
            </a:r>
            <a:endParaRPr lang="fr-FR" dirty="0"/>
          </a:p>
          <a:p>
            <a:endParaRPr lang="fr-FR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246841" y="4004563"/>
            <a:ext cx="989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9CC00"/>
                </a:solidFill>
              </a:rPr>
              <a:t>●</a:t>
            </a:r>
            <a:r>
              <a:rPr lang="fr-FR" dirty="0">
                <a:solidFill>
                  <a:srgbClr val="003399"/>
                </a:solidFill>
              </a:rPr>
              <a:t> </a:t>
            </a:r>
            <a:r>
              <a:rPr lang="hr-HR" dirty="0"/>
              <a:t>Obveza uvođenja RIP-a za </a:t>
            </a:r>
            <a:r>
              <a:rPr lang="hr-HR" dirty="0" err="1"/>
              <a:t>teleoperatere</a:t>
            </a:r>
            <a:r>
              <a:rPr lang="hr-HR" dirty="0"/>
              <a:t> od 1. srpnja 2017.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465" y="2850824"/>
            <a:ext cx="1067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dirty="0"/>
              <a:t>Postoji mogućnost povlaštenih cijena za poticanje razvoja mreže za pristup internetu (RIP, razvoj mreže na temelju inicijative lokalnih zajednica) </a:t>
            </a:r>
            <a:endParaRPr lang="fr-FR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53573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7869" y="485192"/>
            <a:ext cx="2435290" cy="130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SEZONSKI POSAO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116424" y="661281"/>
            <a:ext cx="6270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OLAKŠATI RAD </a:t>
            </a:r>
            <a:endParaRPr lang="fr-FR" sz="2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800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SEZONSKIM RADNICIMA I RADNICIMA KOJI OBAVLJAJU VIŠE VRSTA SEZONSKIH POSLOVA </a:t>
            </a:r>
            <a:endParaRPr lang="fr-FR" sz="2800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0750" y="2315196"/>
            <a:ext cx="861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3399"/>
                </a:solidFill>
              </a:rPr>
              <a:t>● </a:t>
            </a:r>
            <a:r>
              <a:rPr lang="hr-HR" b="1" dirty="0">
                <a:solidFill>
                  <a:srgbClr val="003399"/>
                </a:solidFill>
              </a:rPr>
              <a:t>Strukovno osposobljavanje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poticati dodatne oblike osposobljavanja u ustanovama za strukovno obrazovanje koje se nalaze u planinskim područjima </a:t>
            </a:r>
            <a:endParaRPr lang="fr-FR" b="1" dirty="0">
              <a:solidFill>
                <a:srgbClr val="00339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0750" y="2995463"/>
            <a:ext cx="8052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3399"/>
                </a:solidFill>
              </a:rPr>
              <a:t>● </a:t>
            </a:r>
            <a:r>
              <a:rPr lang="hr-HR" b="1" dirty="0">
                <a:solidFill>
                  <a:srgbClr val="003399"/>
                </a:solidFill>
              </a:rPr>
              <a:t>Sheme socijalne zaštite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provedba vrednovanja, godinu dana nakon izglasavanja Zakon o planinskom području, mehanizam jedinstvenog šaltera predviđen u </a:t>
            </a:r>
            <a:r>
              <a:rPr lang="fr-FR" dirty="0"/>
              <a:t>PLFSS </a:t>
            </a:r>
            <a:r>
              <a:rPr lang="hr-HR" dirty="0"/>
              <a:t>(Nacrt zakona za financiranje socijalne zaštite) za </a:t>
            </a:r>
            <a:r>
              <a:rPr lang="fr-FR" dirty="0"/>
              <a:t>2017</a:t>
            </a:r>
            <a:r>
              <a:rPr lang="hr-HR" dirty="0"/>
              <a:t>. </a:t>
            </a:r>
            <a:endParaRPr lang="fr-FR" b="1" dirty="0">
              <a:solidFill>
                <a:srgbClr val="003399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7869" y="3905303"/>
            <a:ext cx="94576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3399"/>
                </a:solidFill>
              </a:rPr>
              <a:t>● </a:t>
            </a:r>
            <a:r>
              <a:rPr lang="hr-HR" b="1" dirty="0">
                <a:solidFill>
                  <a:srgbClr val="003399"/>
                </a:solidFill>
              </a:rPr>
              <a:t>Stanovanje</a:t>
            </a:r>
            <a:r>
              <a:rPr lang="fr-FR" b="1" dirty="0">
                <a:solidFill>
                  <a:srgbClr val="003399"/>
                </a:solidFill>
              </a:rPr>
              <a:t>:</a:t>
            </a:r>
          </a:p>
          <a:p>
            <a:endParaRPr lang="fr-FR" sz="800" b="1" dirty="0">
              <a:solidFill>
                <a:srgbClr val="003399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dirty="0"/>
              <a:t>Planinske turističke općine imaju obvezu potpisati ugovor s lokalnim partnerima u kojima se definiraju ciljevi i sredstva u trogodišnjem razdoblju za smještaj sezonskih radnika u onim područjima u kojima je dijagnostičkim pregledom utvrđena potreba. </a:t>
            </a:r>
          </a:p>
          <a:p>
            <a:pPr marL="285750" indent="-285750">
              <a:buFontTx/>
              <a:buChar char="-"/>
            </a:pPr>
            <a:endParaRPr lang="fr-FR" sz="800" dirty="0"/>
          </a:p>
          <a:p>
            <a:pPr marL="285750" indent="-285750">
              <a:buFontTx/>
              <a:buChar char="-"/>
            </a:pPr>
            <a:r>
              <a:rPr lang="hr-HR" dirty="0"/>
              <a:t>Socijalni stanodavci imaju mogućnost uzeti u najam prazne namještene stambene objekte i dati ih u podnajam sezonskim radnicima u trajanju od najviše 6 mjeseci. 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hr-HR" dirty="0"/>
              <a:t>Moguće je ovlastiti službenike lokalnih vlasti da utvrde popis inventara objekata u podnajmu sezonskih radnika.</a:t>
            </a:r>
            <a:r>
              <a:rPr lang="fr-FR" dirty="0"/>
              <a:t> 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rgbClr val="00339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32465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7869" y="485192"/>
            <a:ext cx="2435290" cy="130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POLJOPRIVREDA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116424" y="661281"/>
            <a:ext cx="6324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cap="all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POTVRĐENI LEGITIMITET POTPORA </a:t>
            </a:r>
            <a:endParaRPr lang="fr-FR" sz="2800" cap="all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800" cap="all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POBOLJŠANJE ODREĐENIH ALATA </a:t>
            </a:r>
            <a:endParaRPr lang="fr-FR" sz="2800" cap="all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0307" y="2247310"/>
            <a:ext cx="998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Specifične potpore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podsjetnik na njihov cilj i područje primjene </a:t>
            </a:r>
            <a:r>
              <a:rPr lang="fr-FR" dirty="0"/>
              <a:t> </a:t>
            </a:r>
          </a:p>
          <a:p>
            <a:r>
              <a:rPr lang="fr-FR" sz="1000" dirty="0"/>
              <a:t>(</a:t>
            </a:r>
            <a:r>
              <a:rPr lang="hr-HR" sz="1000" dirty="0" err="1"/>
              <a:t>čl</a:t>
            </a:r>
            <a:r>
              <a:rPr lang="fr-FR" sz="1000" dirty="0"/>
              <a:t>.18</a:t>
            </a:r>
            <a:r>
              <a:rPr lang="hr-HR" sz="1000" dirty="0"/>
              <a:t>. Zakona o planinskim područjima iz 1985. i izmijenjeni članak L.1. Zakonika o poljoprivredi</a:t>
            </a:r>
            <a:r>
              <a:rPr lang="fr-FR" sz="1000" dirty="0"/>
              <a:t>)</a:t>
            </a:r>
            <a:endParaRPr lang="fr-FR" sz="1000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474597" y="3865784"/>
            <a:ext cx="914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Višegodišnji ugovori za ispašu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minimalno trajanje od 5 do 9 godina </a:t>
            </a:r>
            <a:endParaRPr lang="fr-FR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474597" y="4198505"/>
            <a:ext cx="92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Pravo prvenstva na iskorištavanje pašnjaka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za lokalne uzgajivače u </a:t>
            </a:r>
            <a:r>
              <a:rPr lang="hr-HR" dirty="0" err="1"/>
              <a:t>transhumanci</a:t>
            </a:r>
            <a:r>
              <a:rPr lang="hr-HR" dirty="0"/>
              <a:t> u ljetnom razdoblju (ljetna ispaša)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0307" y="2886732"/>
            <a:ext cx="8052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Prirodni neprijatelji (predatori) i štetočine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</a:p>
          <a:p>
            <a:pPr marL="742950" lvl="1" indent="-285750">
              <a:buFontTx/>
              <a:buChar char="-"/>
            </a:pPr>
            <a:r>
              <a:rPr lang="hr-HR" dirty="0"/>
              <a:t>Prava uzgajivača na odštetu zbog štete koju su uzrokovali predatori </a:t>
            </a:r>
            <a:endParaRPr lang="fr-FR" dirty="0"/>
          </a:p>
          <a:p>
            <a:pPr marL="742950" lvl="1" indent="-285750">
              <a:buFontTx/>
              <a:buChar char="-"/>
            </a:pPr>
            <a:r>
              <a:rPr lang="hr-HR" dirty="0"/>
              <a:t>Prilagodba lokalnim uvjetima planova za suzbijanje štetočina </a:t>
            </a:r>
            <a:endParaRPr lang="fr-FR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447869" y="5840251"/>
            <a:ext cx="1004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Poljoprivredne udruge </a:t>
            </a:r>
            <a:r>
              <a:rPr lang="fr-FR" b="1" dirty="0">
                <a:solidFill>
                  <a:srgbClr val="003399"/>
                </a:solidFill>
              </a:rPr>
              <a:t>(GAEC</a:t>
            </a:r>
            <a:r>
              <a:rPr lang="hr-HR" b="1" dirty="0">
                <a:solidFill>
                  <a:srgbClr val="003399"/>
                </a:solidFill>
              </a:rPr>
              <a:t>, Poljoprivredno društvo osoba koje zajednički rade na poljoprivrednim gospodarstvima</a:t>
            </a:r>
            <a:r>
              <a:rPr lang="fr-FR" b="1" dirty="0">
                <a:solidFill>
                  <a:srgbClr val="003399"/>
                </a:solidFill>
              </a:rPr>
              <a:t>):</a:t>
            </a:r>
            <a:r>
              <a:rPr lang="fr-FR" dirty="0"/>
              <a:t> </a:t>
            </a:r>
            <a:r>
              <a:rPr lang="hr-HR" dirty="0"/>
              <a:t>mogućnost članstva u udruzi za pastire</a:t>
            </a:r>
            <a:endParaRPr lang="fr-FR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474597" y="4690948"/>
            <a:ext cx="1004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Proširenje opsega Udruga vlasnika zemljišta (AFP)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</a:p>
          <a:p>
            <a:r>
              <a:rPr lang="fr-FR" b="1" dirty="0">
                <a:solidFill>
                  <a:srgbClr val="003399"/>
                </a:solidFill>
              </a:rPr>
              <a:t>   </a:t>
            </a:r>
            <a:r>
              <a:rPr lang="hr-HR" dirty="0"/>
              <a:t>opseg je povećan sa 7% na </a:t>
            </a:r>
            <a:r>
              <a:rPr lang="fr-FR" dirty="0"/>
              <a:t>25% </a:t>
            </a:r>
            <a:r>
              <a:rPr lang="hr-HR" dirty="0"/>
              <a:t>u petogodišnjem razdoblju </a:t>
            </a:r>
            <a:endParaRPr lang="fr-FR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447869" y="5355783"/>
            <a:ext cx="929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Pomoć u prikupljanju mlijeka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oslobođenje od pristojbe na gorivo u trogodišnjem razdoblju </a:t>
            </a:r>
            <a:r>
              <a:rPr lang="fr-FR" sz="1000" dirty="0"/>
              <a:t>(</a:t>
            </a:r>
            <a:r>
              <a:rPr lang="hr-HR" sz="1000" dirty="0"/>
              <a:t>očekuje se potvrda Europske unije)</a:t>
            </a:r>
            <a:endParaRPr lang="fr-FR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620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7869" y="485192"/>
            <a:ext cx="2435290" cy="130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ŠUME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116424" y="661281"/>
            <a:ext cx="6324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cap="all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JAČANJE ALATA </a:t>
            </a:r>
            <a:endParaRPr lang="fr-FR" sz="2800" cap="all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800" cap="all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BOLJE KORIŠTENJE </a:t>
            </a:r>
            <a:endParaRPr lang="fr-FR" sz="2800" cap="all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76248" y="2306929"/>
            <a:ext cx="99894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Specifične potpore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</a:p>
          <a:p>
            <a:r>
              <a:rPr lang="fr-FR" dirty="0"/>
              <a:t> </a:t>
            </a:r>
            <a:r>
              <a:rPr lang="hr-HR" dirty="0"/>
              <a:t>Podsjetnik na njihov cilj i područje primjene</a:t>
            </a:r>
            <a:endParaRPr lang="fr-FR" dirty="0"/>
          </a:p>
          <a:p>
            <a:r>
              <a:rPr lang="fr-FR" sz="1000" dirty="0"/>
              <a:t>      </a:t>
            </a:r>
            <a:endParaRPr lang="fr-FR" sz="1000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743358" y="3323954"/>
            <a:ext cx="9142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Olakšani pristup jednostavnim šumskogospodarskim planovima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</a:p>
          <a:p>
            <a:r>
              <a:rPr lang="fr-FR" b="1" dirty="0">
                <a:solidFill>
                  <a:srgbClr val="003399"/>
                </a:solidFill>
              </a:rPr>
              <a:t>    </a:t>
            </a:r>
            <a:r>
              <a:rPr lang="hr-HR" dirty="0"/>
              <a:t>Prag je spušten s 20 na 10 hektara </a:t>
            </a:r>
            <a:endParaRPr lang="fr-FR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743360" y="4392133"/>
            <a:ext cx="857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Zabrana sječe šuma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</a:p>
          <a:p>
            <a:r>
              <a:rPr lang="fr-FR" b="1" dirty="0">
                <a:solidFill>
                  <a:srgbClr val="003399"/>
                </a:solidFill>
              </a:rPr>
              <a:t>   </a:t>
            </a:r>
            <a:r>
              <a:rPr lang="fr-FR" dirty="0"/>
              <a:t>…</a:t>
            </a:r>
            <a:r>
              <a:rPr lang="hr-HR" dirty="0"/>
              <a:t> i kazna (novčana kazna) za lokalne vlasti koje to odobravaju </a:t>
            </a:r>
            <a:endParaRPr lang="fr-FR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743359" y="5241774"/>
            <a:ext cx="914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Uključivanje planova za gospodarenje šumama u lokalne prostorne planove </a:t>
            </a:r>
            <a:r>
              <a:rPr lang="fr-FR" b="1" dirty="0">
                <a:solidFill>
                  <a:srgbClr val="003399"/>
                </a:solidFill>
              </a:rPr>
              <a:t>(PLU): </a:t>
            </a:r>
          </a:p>
          <a:p>
            <a:r>
              <a:rPr lang="fr-FR" b="1" dirty="0">
                <a:solidFill>
                  <a:srgbClr val="003399"/>
                </a:solidFill>
              </a:rPr>
              <a:t>   </a:t>
            </a:r>
            <a:r>
              <a:rPr lang="hr-HR" dirty="0"/>
              <a:t>u cilju sprečavanja opstrukcije pošumljenih planinskih masiva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467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7869" y="571634"/>
            <a:ext cx="2435290" cy="130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TURIZAM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404749" y="649344"/>
            <a:ext cx="6270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POSEBNA PRAVILA </a:t>
            </a:r>
            <a:r>
              <a:rPr lang="fr-F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hr-HR" sz="2800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PROMICANJE TURIZMA </a:t>
            </a:r>
            <a:endParaRPr lang="fr-FR" sz="2800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853" y="2638219"/>
            <a:ext cx="33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3399"/>
                </a:solidFill>
              </a:rPr>
              <a:t> </a:t>
            </a:r>
            <a:r>
              <a:rPr lang="hr-HR" b="1" dirty="0">
                <a:solidFill>
                  <a:srgbClr val="003399"/>
                </a:solidFill>
              </a:rPr>
              <a:t>Uredi turističke zajednice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1853" y="3366891"/>
            <a:ext cx="9527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9CC00"/>
                </a:solidFill>
              </a:rPr>
              <a:t>● </a:t>
            </a:r>
            <a:r>
              <a:rPr lang="hr-HR" b="1" dirty="0">
                <a:solidFill>
                  <a:srgbClr val="003399"/>
                </a:solidFill>
              </a:rPr>
              <a:t>Mogućnost zadržavanja nadležnosti za promicanje turizma na općinskoj razini</a:t>
            </a:r>
            <a:endParaRPr lang="fr-FR" b="1" dirty="0">
              <a:solidFill>
                <a:srgbClr val="003399"/>
              </a:solidFill>
            </a:endParaRPr>
          </a:p>
          <a:p>
            <a:r>
              <a:rPr lang="fr-FR" b="1" dirty="0">
                <a:solidFill>
                  <a:srgbClr val="003399"/>
                </a:solidFill>
              </a:rPr>
              <a:t>   </a:t>
            </a:r>
            <a:r>
              <a:rPr lang="hr-HR" u="sng" dirty="0"/>
              <a:t>za kategorizirane turističke centre</a:t>
            </a:r>
            <a:r>
              <a:rPr lang="hr-HR" dirty="0"/>
              <a:t> ili koji će se tek kategorizirati</a:t>
            </a:r>
            <a:r>
              <a:rPr lang="fr-FR" dirty="0"/>
              <a:t>, </a:t>
            </a:r>
            <a:r>
              <a:rPr lang="hr-HR" dirty="0"/>
              <a:t>usvajajući odluku u tom smislu </a:t>
            </a:r>
            <a:r>
              <a:rPr lang="hr-HR" u="sng" dirty="0"/>
              <a:t>prije 1. siječnja 2017. </a:t>
            </a:r>
            <a:endParaRPr lang="fr-FR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1427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7869" y="485192"/>
            <a:ext cx="2435290" cy="130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URBANIZAM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64705" y="661281"/>
            <a:ext cx="6406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JASNA PRAVILA </a:t>
            </a:r>
            <a:endParaRPr lang="fr-FR" sz="2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800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SLUŽBI ŽIVOG URBANIZMA </a:t>
            </a:r>
            <a:endParaRPr lang="fr-FR" sz="2800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9790" y="5818101"/>
            <a:ext cx="959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Planinske kolibe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istovremena obveza služnosti i ovlaštenja </a:t>
            </a:r>
            <a:endParaRPr lang="fr-FR" dirty="0"/>
          </a:p>
          <a:p>
            <a:r>
              <a:rPr lang="fr-FR" b="1" dirty="0">
                <a:solidFill>
                  <a:srgbClr val="003399"/>
                </a:solidFill>
              </a:rPr>
              <a:t> </a:t>
            </a:r>
            <a:endParaRPr lang="fr-FR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279790" y="3480694"/>
            <a:ext cx="10961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Reforma novih turističkih usluga </a:t>
            </a:r>
            <a:r>
              <a:rPr lang="fr-FR" b="1" dirty="0">
                <a:solidFill>
                  <a:srgbClr val="003399"/>
                </a:solidFill>
              </a:rPr>
              <a:t>(UTN</a:t>
            </a:r>
            <a:r>
              <a:rPr lang="hr-HR" b="1" dirty="0">
                <a:solidFill>
                  <a:srgbClr val="003399"/>
                </a:solidFill>
              </a:rPr>
              <a:t>, nove turističke jedinice</a:t>
            </a:r>
            <a:r>
              <a:rPr lang="fr-FR" b="1" dirty="0">
                <a:solidFill>
                  <a:srgbClr val="003399"/>
                </a:solidFill>
              </a:rPr>
              <a:t>) : </a:t>
            </a:r>
          </a:p>
          <a:p>
            <a:r>
              <a:rPr lang="fr-FR" dirty="0"/>
              <a:t>   </a:t>
            </a:r>
            <a:r>
              <a:rPr lang="hr-HR" dirty="0"/>
              <a:t>dozvola za prethodni upis u urbanističke planove</a:t>
            </a:r>
            <a:r>
              <a:rPr lang="fr-FR" dirty="0"/>
              <a:t>   </a:t>
            </a:r>
          </a:p>
          <a:p>
            <a:r>
              <a:rPr lang="fr-FR" sz="1000" dirty="0"/>
              <a:t>      (</a:t>
            </a:r>
            <a:r>
              <a:rPr lang="hr-HR" sz="1000" dirty="0"/>
              <a:t>kao strukturni UTN-ovi u Sheme teritorijalne usklađenosti (</a:t>
            </a:r>
            <a:r>
              <a:rPr lang="fr-FR" sz="1000" dirty="0"/>
              <a:t>SCOT</a:t>
            </a:r>
            <a:r>
              <a:rPr lang="hr-HR" sz="1000" dirty="0"/>
              <a:t>)</a:t>
            </a:r>
            <a:r>
              <a:rPr lang="fr-FR" sz="1000" dirty="0"/>
              <a:t> /(</a:t>
            </a:r>
            <a:r>
              <a:rPr lang="hr-HR" sz="1000" dirty="0"/>
              <a:t>ili</a:t>
            </a:r>
            <a:r>
              <a:rPr lang="fr-FR" sz="1000" dirty="0"/>
              <a:t>) </a:t>
            </a:r>
            <a:r>
              <a:rPr lang="hr-HR" sz="1000" dirty="0"/>
              <a:t>kao lokalni UTN-ovi u Lokalni prostorni plan (PLU)</a:t>
            </a:r>
            <a:r>
              <a:rPr lang="fr-FR" sz="1000" dirty="0"/>
              <a:t> / </a:t>
            </a:r>
            <a:r>
              <a:rPr lang="hr-HR" sz="1000" dirty="0" err="1"/>
              <a:t>Prefektorski</a:t>
            </a:r>
            <a:r>
              <a:rPr lang="hr-HR" sz="1000" dirty="0"/>
              <a:t> postupci za izdavanje dozvola za nepredviđene UTN-ove</a:t>
            </a:r>
            <a:r>
              <a:rPr lang="fr-FR" sz="1000" dirty="0"/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9790" y="1943126"/>
            <a:ext cx="9975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 err="1">
                <a:solidFill>
                  <a:srgbClr val="003399"/>
                </a:solidFill>
              </a:rPr>
              <a:t>Izgradivost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</a:p>
          <a:p>
            <a:pPr marL="742950" lvl="1" indent="-285750">
              <a:buFontTx/>
              <a:buChar char="-"/>
            </a:pPr>
            <a:r>
              <a:rPr lang="hr-HR" dirty="0"/>
              <a:t>Obveza kontinuirane izgradnje </a:t>
            </a:r>
            <a:endParaRPr lang="fr-FR" dirty="0"/>
          </a:p>
          <a:p>
            <a:pPr marL="742950" lvl="1" indent="-285750">
              <a:buFontTx/>
              <a:buChar char="-"/>
            </a:pPr>
            <a:r>
              <a:rPr lang="hr-HR" dirty="0"/>
              <a:t>Dozvola za izgradnju pomoćnih objekata ograničene veličine oko samostalnih građevina </a:t>
            </a:r>
            <a:endParaRPr lang="fr-FR" dirty="0"/>
          </a:p>
          <a:p>
            <a:pPr marL="742950" lvl="1" indent="-285750">
              <a:buFontTx/>
              <a:buChar char="-"/>
            </a:pPr>
            <a:r>
              <a:rPr lang="hr-HR" dirty="0"/>
              <a:t>Pojačana obveza rezerviranja poljoprivrednog zemljišta za zemljišta u dolinama rijeka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38513" y="4340773"/>
            <a:ext cx="9706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Obnova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endParaRPr lang="fr-FR" dirty="0"/>
          </a:p>
          <a:p>
            <a:pPr lvl="1"/>
            <a:r>
              <a:rPr lang="fr-FR" dirty="0"/>
              <a:t>- </a:t>
            </a:r>
            <a:r>
              <a:rPr lang="hr-HR" dirty="0"/>
              <a:t>Uključivanje u ciljeve lokalnog prostornog plana </a:t>
            </a:r>
            <a:endParaRPr lang="fr-FR" dirty="0"/>
          </a:p>
          <a:p>
            <a:pPr lvl="1"/>
            <a:r>
              <a:rPr lang="fr-FR" dirty="0"/>
              <a:t>- </a:t>
            </a:r>
            <a:r>
              <a:rPr lang="hr-HR" dirty="0"/>
              <a:t>Obvezno obavještavanje o prodaji objekata/čestica u suvlasništvu koje podliježe postupku obnove nekretnina za odmor (</a:t>
            </a:r>
            <a:r>
              <a:rPr lang="fr-FR" dirty="0"/>
              <a:t>ORIL</a:t>
            </a:r>
            <a:r>
              <a:rPr lang="hr-HR" dirty="0"/>
              <a:t>)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79790" y="5448769"/>
            <a:ext cx="90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Planinska skloništa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za prijem maloljetnika uz prilagodbu standarda </a:t>
            </a:r>
            <a:endParaRPr lang="fr-FR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25363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6737" y="1011963"/>
            <a:ext cx="10117123" cy="766504"/>
          </a:xfrm>
        </p:spPr>
        <p:txBody>
          <a:bodyPr/>
          <a:lstStyle/>
          <a:p>
            <a:pPr algn="l"/>
            <a:r>
              <a:rPr lang="hr-HR" dirty="0">
                <a:solidFill>
                  <a:srgbClr val="0033CC"/>
                </a:solidFill>
              </a:rPr>
              <a:t>PLANINE </a:t>
            </a:r>
            <a:r>
              <a:rPr lang="hr-HR" dirty="0"/>
              <a:t>u Francuskoj 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73264" y="867063"/>
            <a:ext cx="4551860" cy="911404"/>
          </a:xfrm>
        </p:spPr>
        <p:txBody>
          <a:bodyPr>
            <a:noAutofit/>
          </a:bodyPr>
          <a:lstStyle/>
          <a:p>
            <a:pPr algn="l"/>
            <a:r>
              <a:rPr lang="hr-HR" sz="3600" dirty="0">
                <a:solidFill>
                  <a:srgbClr val="92D050"/>
                </a:solidFill>
              </a:rPr>
              <a:t>predstavljaju</a:t>
            </a:r>
            <a:r>
              <a:rPr lang="fr-FR" sz="3600" dirty="0">
                <a:solidFill>
                  <a:srgbClr val="92D050"/>
                </a:solidFill>
              </a:rPr>
              <a:t>:</a:t>
            </a:r>
          </a:p>
        </p:txBody>
      </p:sp>
      <p:pic>
        <p:nvPicPr>
          <p:cNvPr id="5" name="Image 4" descr="Résultat de recherche d'images pour &quot;massifs de montagne en France&quot;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2" y="1015258"/>
            <a:ext cx="5185682" cy="552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6128885" y="1778468"/>
            <a:ext cx="33466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00CC"/>
                </a:solidFill>
              </a:rPr>
              <a:t>25 %</a:t>
            </a:r>
            <a:r>
              <a:rPr lang="fr-FR" sz="7200" dirty="0"/>
              <a:t> </a:t>
            </a:r>
          </a:p>
          <a:p>
            <a:pPr algn="ctr"/>
            <a:r>
              <a:rPr lang="hr-HR" sz="3200" dirty="0">
                <a:solidFill>
                  <a:srgbClr val="92D050"/>
                </a:solidFill>
              </a:rPr>
              <a:t>teritorija</a:t>
            </a:r>
            <a:endParaRPr lang="fr-FR" sz="3200" dirty="0">
              <a:solidFill>
                <a:srgbClr val="92D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30113" y="3263618"/>
            <a:ext cx="497118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00CC"/>
                </a:solidFill>
              </a:rPr>
              <a:t>10 % </a:t>
            </a:r>
          </a:p>
          <a:p>
            <a:pPr algn="ctr"/>
            <a:r>
              <a:rPr lang="fr-FR" sz="3200" dirty="0">
                <a:solidFill>
                  <a:srgbClr val="92D050"/>
                </a:solidFill>
              </a:rPr>
              <a:t>	</a:t>
            </a:r>
            <a:r>
              <a:rPr lang="hr-HR" sz="3200" dirty="0">
                <a:solidFill>
                  <a:srgbClr val="92D050"/>
                </a:solidFill>
              </a:rPr>
              <a:t>stanovništva</a:t>
            </a:r>
            <a:endParaRPr lang="fr-FR" sz="3200" dirty="0">
              <a:solidFill>
                <a:srgbClr val="92D050"/>
              </a:solidFill>
            </a:endParaRPr>
          </a:p>
          <a:p>
            <a:pPr algn="ctr"/>
            <a:endParaRPr lang="fr-FR" sz="1200" dirty="0">
              <a:solidFill>
                <a:srgbClr val="92D050"/>
              </a:solidFill>
            </a:endParaRPr>
          </a:p>
          <a:p>
            <a:pPr algn="ctr"/>
            <a:r>
              <a:rPr lang="hr-HR" dirty="0">
                <a:solidFill>
                  <a:srgbClr val="92D050"/>
                </a:solidFill>
              </a:rPr>
              <a:t>I</a:t>
            </a:r>
            <a:r>
              <a:rPr lang="fr-FR" dirty="0">
                <a:solidFill>
                  <a:srgbClr val="92D050"/>
                </a:solidFill>
              </a:rPr>
              <a:t> </a:t>
            </a:r>
            <a:r>
              <a:rPr lang="fr-FR" b="1" dirty="0">
                <a:solidFill>
                  <a:srgbClr val="0033CC"/>
                </a:solidFill>
              </a:rPr>
              <a:t>1,5 mil</a:t>
            </a:r>
            <a:r>
              <a:rPr lang="hr-HR" b="1" dirty="0" err="1">
                <a:solidFill>
                  <a:srgbClr val="0033CC"/>
                </a:solidFill>
              </a:rPr>
              <a:t>ijuna</a:t>
            </a:r>
            <a:r>
              <a:rPr lang="hr-HR" b="1" dirty="0">
                <a:solidFill>
                  <a:srgbClr val="0033CC"/>
                </a:solidFill>
              </a:rPr>
              <a:t> stanovnika u</a:t>
            </a:r>
            <a:r>
              <a:rPr lang="fr-FR" b="1" dirty="0">
                <a:solidFill>
                  <a:srgbClr val="0033CC"/>
                </a:solidFill>
              </a:rPr>
              <a:t> 3 </a:t>
            </a:r>
            <a:r>
              <a:rPr lang="hr-HR" b="1" dirty="0">
                <a:solidFill>
                  <a:srgbClr val="0033CC"/>
                </a:solidFill>
              </a:rPr>
              <a:t>prekomorska departmana </a:t>
            </a:r>
            <a:endParaRPr lang="fr-FR" b="1" dirty="0">
              <a:solidFill>
                <a:srgbClr val="0033CC"/>
              </a:solidFill>
            </a:endParaRPr>
          </a:p>
          <a:p>
            <a:pPr algn="ctr"/>
            <a:r>
              <a:rPr lang="fr-FR" sz="1600" dirty="0">
                <a:solidFill>
                  <a:srgbClr val="92D050"/>
                </a:solidFill>
              </a:rPr>
              <a:t>(Réunion, Guadeloupe, Martinique</a:t>
            </a:r>
            <a:r>
              <a:rPr lang="fr-FR" dirty="0">
                <a:solidFill>
                  <a:srgbClr val="92D050"/>
                </a:solidFill>
              </a:rPr>
              <a:t>)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94087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7869" y="485192"/>
            <a:ext cx="2435290" cy="130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VODOPRIVREDA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775451" y="575342"/>
            <a:ext cx="5434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cap="all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POVEĆANA SOLIDARNOST </a:t>
            </a:r>
            <a:endParaRPr lang="fr-FR" sz="2800" cap="all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800" cap="all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NIZVODNO I UZVODNO </a:t>
            </a:r>
            <a:endParaRPr lang="fr-FR" sz="2800" cap="all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5551" y="2752806"/>
            <a:ext cx="883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Proračuni agencija za vode</a:t>
            </a:r>
            <a:r>
              <a:rPr lang="fr-FR" b="1" dirty="0">
                <a:solidFill>
                  <a:srgbClr val="003399"/>
                </a:solidFill>
              </a:rPr>
              <a:t>:</a:t>
            </a:r>
            <a:r>
              <a:rPr lang="fr-FR" dirty="0"/>
              <a:t> </a:t>
            </a:r>
            <a:r>
              <a:rPr lang="hr-HR" dirty="0"/>
              <a:t>uzimanje u obzir posebnih dodatnih troškova pri radu u planinskim</a:t>
            </a:r>
            <a:endParaRPr lang="fr-FR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555551" y="3578829"/>
            <a:ext cx="85111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Akumulacija vode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hr-HR" dirty="0"/>
              <a:t>aktivna politika u svrhu zajedničkog korištenja</a:t>
            </a:r>
            <a:endParaRPr lang="fr-FR" dirty="0"/>
          </a:p>
          <a:p>
            <a:endParaRPr lang="fr-FR" sz="1600" dirty="0"/>
          </a:p>
          <a:p>
            <a:r>
              <a:rPr lang="fr-FR" sz="1600" dirty="0"/>
              <a:t>   (</a:t>
            </a:r>
            <a:r>
              <a:rPr lang="hr-HR" sz="1600" dirty="0"/>
              <a:t>osobito navodnjavanje, potrebe lokalnog stanovništva i zadržavanje niskog vodostaja) </a:t>
            </a:r>
            <a:endParaRPr lang="fr-FR" sz="1600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555551" y="4651147"/>
            <a:ext cx="805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Mikro hidroelektrana</a:t>
            </a:r>
            <a:r>
              <a:rPr lang="fr-FR" b="1" dirty="0">
                <a:solidFill>
                  <a:srgbClr val="003399"/>
                </a:solidFill>
              </a:rPr>
              <a:t>:</a:t>
            </a:r>
            <a:r>
              <a:rPr lang="fr-FR" dirty="0"/>
              <a:t> </a:t>
            </a:r>
            <a:r>
              <a:rPr lang="hr-HR" dirty="0"/>
              <a:t>očuvana baština </a:t>
            </a:r>
            <a:endParaRPr lang="fr-FR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555551" y="5244587"/>
            <a:ext cx="923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Rezervirana energija (za hidroelektrane)</a:t>
            </a:r>
            <a:r>
              <a:rPr lang="fr-FR" b="1" dirty="0">
                <a:solidFill>
                  <a:srgbClr val="003399"/>
                </a:solidFill>
              </a:rPr>
              <a:t>: </a:t>
            </a:r>
            <a:r>
              <a:rPr lang="fr-FR" dirty="0"/>
              <a:t> </a:t>
            </a:r>
            <a:r>
              <a:rPr lang="hr-HR" dirty="0"/>
              <a:t>departmani 1. siječnja 2018. preuzimaju određena prava koja dodjeljuje država</a:t>
            </a:r>
            <a:endParaRPr lang="fr-FR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94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06162" y="2656534"/>
            <a:ext cx="83778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 </a:t>
            </a:r>
            <a:r>
              <a:rPr lang="fr-FR" sz="6000" dirty="0"/>
              <a:t> </a:t>
            </a:r>
          </a:p>
          <a:p>
            <a:pPr algn="ctr"/>
            <a:endParaRPr lang="fr-FR" sz="2400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6000" u="sng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</a:t>
            </a:r>
            <a:r>
              <a:rPr lang="fr-FR" sz="6000" u="sng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r-HR" sz="54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 na pažnji</a:t>
            </a:r>
            <a:endParaRPr lang="fr-FR" sz="5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364" y="868923"/>
            <a:ext cx="4025438" cy="17876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9236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64243" y="1088321"/>
            <a:ext cx="10117123" cy="766504"/>
          </a:xfrm>
        </p:spPr>
        <p:txBody>
          <a:bodyPr/>
          <a:lstStyle/>
          <a:p>
            <a:pPr algn="l"/>
            <a:r>
              <a:rPr lang="hr-HR" dirty="0">
                <a:solidFill>
                  <a:srgbClr val="0033CC"/>
                </a:solidFill>
              </a:rPr>
              <a:t>PLANINE </a:t>
            </a:r>
            <a:r>
              <a:rPr lang="hr-HR" dirty="0"/>
              <a:t>u Francuskoj su 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7588" y="940626"/>
            <a:ext cx="4151124" cy="911404"/>
          </a:xfrm>
        </p:spPr>
        <p:txBody>
          <a:bodyPr>
            <a:noAutofit/>
          </a:bodyPr>
          <a:lstStyle/>
          <a:p>
            <a:pPr algn="l"/>
            <a:r>
              <a:rPr lang="hr-HR" sz="5400" dirty="0">
                <a:solidFill>
                  <a:srgbClr val="92D050"/>
                </a:solidFill>
              </a:rPr>
              <a:t>i</a:t>
            </a:r>
            <a:r>
              <a:rPr lang="fr-FR" sz="5400" dirty="0">
                <a:solidFill>
                  <a:srgbClr val="92D050"/>
                </a:solidFill>
              </a:rPr>
              <a:t>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515980" y="1999725"/>
            <a:ext cx="331252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rgbClr val="0000CC"/>
                </a:solidFill>
              </a:rPr>
              <a:t>6 </a:t>
            </a:r>
            <a:r>
              <a:rPr lang="hr-HR" sz="4400" dirty="0">
                <a:solidFill>
                  <a:srgbClr val="92D050"/>
                </a:solidFill>
              </a:rPr>
              <a:t>masiva</a:t>
            </a:r>
            <a:r>
              <a:rPr lang="fr-FR" sz="4400" dirty="0"/>
              <a:t> </a:t>
            </a:r>
          </a:p>
          <a:p>
            <a:r>
              <a:rPr lang="hr-HR" sz="3600" dirty="0">
                <a:solidFill>
                  <a:srgbClr val="92D050"/>
                </a:solidFill>
              </a:rPr>
              <a:t>U Francuskoj</a:t>
            </a:r>
            <a:endParaRPr lang="fr-FR" sz="3600" dirty="0">
              <a:solidFill>
                <a:srgbClr val="92D050"/>
              </a:solidFill>
            </a:endParaRPr>
          </a:p>
          <a:p>
            <a:r>
              <a:rPr lang="fr-FR" sz="3600" dirty="0">
                <a:solidFill>
                  <a:srgbClr val="92D050"/>
                </a:solidFill>
              </a:rPr>
              <a:t>…</a:t>
            </a:r>
            <a:r>
              <a:rPr lang="hr-HR" sz="3600" dirty="0">
                <a:solidFill>
                  <a:srgbClr val="92D050"/>
                </a:solidFill>
              </a:rPr>
              <a:t>i</a:t>
            </a:r>
            <a:r>
              <a:rPr lang="fr-FR" sz="3600" dirty="0">
                <a:solidFill>
                  <a:srgbClr val="92D050"/>
                </a:solidFill>
              </a:rPr>
              <a:t> </a:t>
            </a:r>
            <a:r>
              <a:rPr lang="fr-FR" sz="6000" dirty="0">
                <a:solidFill>
                  <a:srgbClr val="0000CC"/>
                </a:solidFill>
              </a:rPr>
              <a:t>3</a:t>
            </a:r>
            <a:r>
              <a:rPr lang="hr-HR" sz="6000" dirty="0">
                <a:solidFill>
                  <a:srgbClr val="0000CC"/>
                </a:solidFill>
              </a:rPr>
              <a:t> </a:t>
            </a:r>
            <a:r>
              <a:rPr lang="hr-HR" sz="3600" dirty="0">
                <a:solidFill>
                  <a:srgbClr val="92D050"/>
                </a:solidFill>
              </a:rPr>
              <a:t>u prekomorskim departmanima</a:t>
            </a:r>
            <a:endParaRPr lang="fr-FR" sz="3600" dirty="0">
              <a:solidFill>
                <a:srgbClr val="92D050"/>
              </a:solidFill>
            </a:endParaRPr>
          </a:p>
          <a:p>
            <a:r>
              <a:rPr lang="fr-FR" sz="1400" dirty="0">
                <a:solidFill>
                  <a:srgbClr val="92D050"/>
                </a:solidFill>
              </a:rPr>
              <a:t>(Réunion, Guadeloupe, Martinique)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98" y="940626"/>
            <a:ext cx="5378190" cy="546660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041162" y="2064464"/>
            <a:ext cx="1299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VOGEZI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57375" y="2905945"/>
            <a:ext cx="1874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SREDIŠNJI MASIV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29493" y="5620884"/>
            <a:ext cx="1683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PIRENEJI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09962" y="3240106"/>
            <a:ext cx="966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JURA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278568" y="4064188"/>
            <a:ext cx="105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ALPE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732108" y="5567493"/>
            <a:ext cx="15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KORZIKA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 rot="1809693">
            <a:off x="4813344" y="2526131"/>
            <a:ext cx="234892" cy="1067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2108626">
            <a:off x="5258280" y="3334017"/>
            <a:ext cx="234892" cy="1067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19373738">
            <a:off x="2509118" y="5798325"/>
            <a:ext cx="234892" cy="1067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1809693">
            <a:off x="2742125" y="3823267"/>
            <a:ext cx="234892" cy="1067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730449">
            <a:off x="5070085" y="5816509"/>
            <a:ext cx="234892" cy="1067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8209459">
            <a:off x="5387221" y="4572424"/>
            <a:ext cx="234892" cy="1067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584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r="7119" b="11092"/>
          <a:stretch/>
        </p:blipFill>
        <p:spPr bwMode="auto">
          <a:xfrm>
            <a:off x="430373" y="1131217"/>
            <a:ext cx="5951573" cy="5726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80975" y="192774"/>
            <a:ext cx="10629900" cy="170201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800" dirty="0">
                <a:solidFill>
                  <a:srgbClr val="0033CC"/>
                </a:solidFill>
              </a:rPr>
              <a:t>PLANINSKO PODRUČJE</a:t>
            </a:r>
            <a:r>
              <a:rPr lang="fr-FR" sz="4800" dirty="0"/>
              <a:t> </a:t>
            </a:r>
            <a:r>
              <a:rPr lang="hr-HR" sz="4800" dirty="0"/>
              <a:t>konačno čini i</a:t>
            </a:r>
            <a:r>
              <a:rPr lang="fr-FR" sz="4800" dirty="0"/>
              <a:t>:</a:t>
            </a:r>
          </a:p>
          <a:p>
            <a:pPr algn="r"/>
            <a:r>
              <a:rPr lang="fr-FR" sz="5400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06517" y="1894787"/>
            <a:ext cx="332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33CC"/>
                </a:solidFill>
              </a:rPr>
              <a:t>6 000</a:t>
            </a:r>
            <a:r>
              <a:rPr lang="fr-FR" b="1" dirty="0">
                <a:solidFill>
                  <a:srgbClr val="0033CC"/>
                </a:solidFill>
              </a:rPr>
              <a:t> </a:t>
            </a:r>
            <a:r>
              <a:rPr lang="hr-HR" b="1" dirty="0">
                <a:solidFill>
                  <a:srgbClr val="74AB2B"/>
                </a:solidFill>
              </a:rPr>
              <a:t>OPĆINA</a:t>
            </a:r>
            <a:r>
              <a:rPr lang="fr-FR" b="1" dirty="0">
                <a:solidFill>
                  <a:srgbClr val="74AB2B"/>
                </a:solidFill>
              </a:rPr>
              <a:t> </a:t>
            </a:r>
            <a:r>
              <a:rPr lang="fr-FR" sz="1400" b="1" dirty="0">
                <a:solidFill>
                  <a:srgbClr val="74AB2B"/>
                </a:solidFill>
              </a:rPr>
              <a:t>/ 35 000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06517" y="2595148"/>
            <a:ext cx="3969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33CC"/>
                </a:solidFill>
              </a:rPr>
              <a:t>360</a:t>
            </a:r>
            <a:r>
              <a:rPr lang="fr-FR" b="1" dirty="0">
                <a:solidFill>
                  <a:srgbClr val="0033CC"/>
                </a:solidFill>
              </a:rPr>
              <a:t> </a:t>
            </a:r>
            <a:r>
              <a:rPr lang="hr-HR" b="1" dirty="0">
                <a:solidFill>
                  <a:srgbClr val="74AB2B"/>
                </a:solidFill>
              </a:rPr>
              <a:t>ZAJEDNICE OPĆINA</a:t>
            </a:r>
            <a:r>
              <a:rPr lang="fr-FR" b="1" dirty="0">
                <a:solidFill>
                  <a:srgbClr val="74AB2B"/>
                </a:solidFill>
              </a:rPr>
              <a:t> </a:t>
            </a:r>
            <a:r>
              <a:rPr lang="fr-FR" sz="1400" b="1" dirty="0">
                <a:solidFill>
                  <a:srgbClr val="74AB2B"/>
                </a:solidFill>
              </a:rPr>
              <a:t>/ 1 263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06517" y="3243132"/>
            <a:ext cx="285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33CC"/>
                </a:solidFill>
              </a:rPr>
              <a:t>46</a:t>
            </a:r>
            <a:r>
              <a:rPr lang="fr-FR" b="1" dirty="0">
                <a:solidFill>
                  <a:srgbClr val="74AB2B"/>
                </a:solidFill>
              </a:rPr>
              <a:t> </a:t>
            </a:r>
            <a:r>
              <a:rPr lang="hr-HR" b="1" dirty="0">
                <a:solidFill>
                  <a:srgbClr val="74AB2B"/>
                </a:solidFill>
              </a:rPr>
              <a:t>DEPARTMANA</a:t>
            </a:r>
            <a:r>
              <a:rPr lang="fr-FR" b="1" dirty="0">
                <a:solidFill>
                  <a:srgbClr val="74AB2B"/>
                </a:solidFill>
              </a:rPr>
              <a:t> </a:t>
            </a:r>
            <a:r>
              <a:rPr lang="fr-FR" sz="1400" b="1" dirty="0">
                <a:solidFill>
                  <a:srgbClr val="74AB2B"/>
                </a:solidFill>
              </a:rPr>
              <a:t>/95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06517" y="3791618"/>
            <a:ext cx="285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33CC"/>
                </a:solidFill>
              </a:rPr>
              <a:t>7</a:t>
            </a:r>
            <a:r>
              <a:rPr lang="fr-FR" b="1" dirty="0">
                <a:solidFill>
                  <a:srgbClr val="74AB2B"/>
                </a:solidFill>
              </a:rPr>
              <a:t> R</a:t>
            </a:r>
            <a:r>
              <a:rPr lang="hr-HR" b="1" dirty="0">
                <a:solidFill>
                  <a:srgbClr val="74AB2B"/>
                </a:solidFill>
              </a:rPr>
              <a:t>EGIJA</a:t>
            </a:r>
            <a:r>
              <a:rPr lang="fr-FR" b="1" dirty="0">
                <a:solidFill>
                  <a:srgbClr val="74AB2B"/>
                </a:solidFill>
              </a:rPr>
              <a:t> </a:t>
            </a:r>
            <a:r>
              <a:rPr lang="fr-FR" sz="1400" b="1" dirty="0">
                <a:solidFill>
                  <a:srgbClr val="74AB2B"/>
                </a:solidFill>
              </a:rPr>
              <a:t>/ 12+1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73630" y="4451762"/>
            <a:ext cx="41605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4AB2B"/>
                </a:solidFill>
              </a:rPr>
              <a:t>… </a:t>
            </a:r>
            <a:r>
              <a:rPr lang="hr-HR" dirty="0">
                <a:solidFill>
                  <a:srgbClr val="74AB2B"/>
                </a:solidFill>
              </a:rPr>
              <a:t>u Francuskoj i</a:t>
            </a:r>
            <a:r>
              <a:rPr lang="fr-FR" dirty="0">
                <a:solidFill>
                  <a:srgbClr val="74AB2B"/>
                </a:solidFill>
              </a:rPr>
              <a:t> </a:t>
            </a:r>
          </a:p>
          <a:p>
            <a:pPr lvl="1"/>
            <a:r>
              <a:rPr lang="fr-FR" sz="2800" b="1" dirty="0">
                <a:solidFill>
                  <a:srgbClr val="0033CC"/>
                </a:solidFill>
              </a:rPr>
              <a:t>66</a:t>
            </a:r>
            <a:r>
              <a:rPr lang="fr-FR" sz="2800" b="1" dirty="0">
                <a:solidFill>
                  <a:srgbClr val="74AB2B"/>
                </a:solidFill>
              </a:rPr>
              <a:t> </a:t>
            </a:r>
            <a:r>
              <a:rPr lang="hr-HR" dirty="0">
                <a:solidFill>
                  <a:srgbClr val="74AB2B"/>
                </a:solidFill>
              </a:rPr>
              <a:t>PREKOMORSKIH OPĆINA</a:t>
            </a:r>
            <a:r>
              <a:rPr lang="fr-FR" dirty="0">
                <a:solidFill>
                  <a:srgbClr val="74AB2B"/>
                </a:solidFill>
              </a:rPr>
              <a:t> </a:t>
            </a:r>
          </a:p>
          <a:p>
            <a:pPr lvl="1"/>
            <a:r>
              <a:rPr lang="fr-FR" sz="2800" b="1" dirty="0">
                <a:solidFill>
                  <a:srgbClr val="0033CC"/>
                </a:solidFill>
              </a:rPr>
              <a:t>3</a:t>
            </a:r>
            <a:r>
              <a:rPr lang="fr-FR" sz="2800" dirty="0">
                <a:solidFill>
                  <a:srgbClr val="74AB2B"/>
                </a:solidFill>
              </a:rPr>
              <a:t> </a:t>
            </a:r>
            <a:r>
              <a:rPr lang="fr-FR" dirty="0">
                <a:solidFill>
                  <a:srgbClr val="74AB2B"/>
                </a:solidFill>
              </a:rPr>
              <a:t> </a:t>
            </a:r>
            <a:r>
              <a:rPr lang="hr-HR" dirty="0">
                <a:solidFill>
                  <a:srgbClr val="74AB2B"/>
                </a:solidFill>
              </a:rPr>
              <a:t>PREKOMORSKE REGIJE </a:t>
            </a:r>
            <a:endParaRPr lang="fr-FR" dirty="0">
              <a:solidFill>
                <a:srgbClr val="74AB2B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5082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0004" y="240270"/>
            <a:ext cx="8596668" cy="1227589"/>
          </a:xfrm>
        </p:spPr>
        <p:txBody>
          <a:bodyPr>
            <a:normAutofit/>
          </a:bodyPr>
          <a:lstStyle/>
          <a:p>
            <a:r>
              <a:rPr lang="hr-HR" dirty="0"/>
              <a:t>POTICAJNI ČIMBENICI KOJI OTKRIVAJU </a:t>
            </a:r>
            <a:r>
              <a:rPr lang="hr-HR" dirty="0">
                <a:solidFill>
                  <a:srgbClr val="08209A"/>
                </a:solidFill>
              </a:rPr>
              <a:t>IZAZOVE PLANINSKIH PODRUČJA </a:t>
            </a:r>
            <a:endParaRPr lang="fr-FR" dirty="0">
              <a:solidFill>
                <a:srgbClr val="08209A"/>
              </a:solidFill>
            </a:endParaRPr>
          </a:p>
        </p:txBody>
      </p:sp>
      <p:pic>
        <p:nvPicPr>
          <p:cNvPr id="4" name="Espace réservé du contenu 3" descr="Résultat de recherche d'images pour &quot;chaine du sancy&quot;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6" b="4503"/>
          <a:stretch/>
        </p:blipFill>
        <p:spPr bwMode="auto">
          <a:xfrm>
            <a:off x="396029" y="4172552"/>
            <a:ext cx="8845420" cy="22781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535773" y="2125462"/>
            <a:ext cx="2728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8209A"/>
                </a:solidFill>
              </a:rPr>
              <a:t>Prirodne katastrofe</a:t>
            </a:r>
            <a:endParaRPr lang="fr-FR" b="1" dirty="0">
              <a:solidFill>
                <a:srgbClr val="08209A"/>
              </a:solidFill>
            </a:endParaRPr>
          </a:p>
          <a:p>
            <a:pPr algn="ctr"/>
            <a:r>
              <a:rPr lang="fr-FR" sz="2400" b="1" dirty="0">
                <a:solidFill>
                  <a:srgbClr val="99CC00"/>
                </a:solidFill>
              </a:rPr>
              <a:t>1860</a:t>
            </a:r>
            <a:r>
              <a:rPr lang="hr-HR" sz="2400" b="1" dirty="0">
                <a:solidFill>
                  <a:srgbClr val="99CC00"/>
                </a:solidFill>
              </a:rPr>
              <a:t>.</a:t>
            </a:r>
            <a:endParaRPr lang="fr-FR" sz="2400" b="1" dirty="0">
              <a:solidFill>
                <a:srgbClr val="99CC00"/>
              </a:solidFill>
            </a:endParaRPr>
          </a:p>
          <a:p>
            <a:pPr algn="ctr"/>
            <a:r>
              <a:rPr lang="hr-HR" dirty="0">
                <a:solidFill>
                  <a:srgbClr val="08209A"/>
                </a:solidFill>
              </a:rPr>
              <a:t>Zakon o pošumljavanju </a:t>
            </a:r>
            <a:endParaRPr lang="fr-FR" dirty="0">
              <a:solidFill>
                <a:srgbClr val="08209A"/>
              </a:solidFill>
            </a:endParaRPr>
          </a:p>
          <a:p>
            <a:pPr algn="ctr"/>
            <a:endParaRPr lang="fr-FR" sz="2400" b="1" dirty="0">
              <a:solidFill>
                <a:srgbClr val="99CC00"/>
              </a:solidFill>
            </a:endParaRPr>
          </a:p>
          <a:p>
            <a:pPr algn="ctr"/>
            <a:endParaRPr lang="fr-FR" sz="2400" b="1" dirty="0">
              <a:solidFill>
                <a:srgbClr val="99CC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46897" y="1333237"/>
            <a:ext cx="15889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8209A"/>
                </a:solidFill>
              </a:rPr>
              <a:t>Ruralni egzodus </a:t>
            </a:r>
            <a:r>
              <a:rPr lang="fr-FR" sz="2400" b="1" dirty="0">
                <a:solidFill>
                  <a:srgbClr val="99CC00"/>
                </a:solidFill>
              </a:rPr>
              <a:t>1972</a:t>
            </a:r>
            <a:r>
              <a:rPr lang="hr-HR" sz="2400" b="1" dirty="0">
                <a:solidFill>
                  <a:srgbClr val="99CC00"/>
                </a:solidFill>
              </a:rPr>
              <a:t>.</a:t>
            </a:r>
            <a:endParaRPr lang="fr-FR" sz="2400" b="1" dirty="0">
              <a:solidFill>
                <a:srgbClr val="99CC00"/>
              </a:solidFill>
            </a:endParaRPr>
          </a:p>
          <a:p>
            <a:pPr algn="ctr"/>
            <a:r>
              <a:rPr lang="hr-HR" dirty="0">
                <a:solidFill>
                  <a:srgbClr val="08209A"/>
                </a:solidFill>
              </a:rPr>
              <a:t>Zakon o pastirima i  pašnjacima </a:t>
            </a:r>
            <a:endParaRPr lang="fr-FR" dirty="0">
              <a:solidFill>
                <a:srgbClr val="08209A"/>
              </a:solidFill>
            </a:endParaRPr>
          </a:p>
          <a:p>
            <a:pPr algn="ctr"/>
            <a:endParaRPr lang="fr-FR" sz="2400" b="1" dirty="0">
              <a:solidFill>
                <a:srgbClr val="99CC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39905" y="2352109"/>
            <a:ext cx="28023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8209A"/>
                </a:solidFill>
              </a:rPr>
              <a:t>Razvoj turizma</a:t>
            </a:r>
            <a:endParaRPr lang="fr-FR" b="1" dirty="0">
              <a:solidFill>
                <a:srgbClr val="08209A"/>
              </a:solidFill>
            </a:endParaRPr>
          </a:p>
          <a:p>
            <a:pPr algn="ctr"/>
            <a:r>
              <a:rPr lang="fr-FR" sz="2400" b="1" dirty="0">
                <a:solidFill>
                  <a:srgbClr val="99CC00"/>
                </a:solidFill>
              </a:rPr>
              <a:t>1964</a:t>
            </a:r>
            <a:r>
              <a:rPr lang="hr-HR" sz="2400" b="1" dirty="0">
                <a:solidFill>
                  <a:srgbClr val="99CC00"/>
                </a:solidFill>
              </a:rPr>
              <a:t>.</a:t>
            </a:r>
            <a:endParaRPr lang="fr-FR" dirty="0">
              <a:solidFill>
                <a:srgbClr val="08209A"/>
              </a:solidFill>
            </a:endParaRPr>
          </a:p>
          <a:p>
            <a:pPr algn="ctr"/>
            <a:r>
              <a:rPr lang="hr-HR" dirty="0">
                <a:solidFill>
                  <a:srgbClr val="08209A"/>
                </a:solidFill>
              </a:rPr>
              <a:t>Pokretanje planova za skijališta </a:t>
            </a:r>
            <a:endParaRPr lang="fr-FR" dirty="0">
              <a:solidFill>
                <a:srgbClr val="08209A"/>
              </a:solidFill>
            </a:endParaRPr>
          </a:p>
          <a:p>
            <a:pPr algn="ctr"/>
            <a:endParaRPr lang="fr-FR" sz="2400" b="1" dirty="0">
              <a:solidFill>
                <a:srgbClr val="99CC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60144" y="2143478"/>
            <a:ext cx="31752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8209A"/>
                </a:solidFill>
              </a:rPr>
              <a:t>Urbanističko planiranje </a:t>
            </a:r>
            <a:r>
              <a:rPr lang="fr-FR" sz="2400" b="1" dirty="0">
                <a:solidFill>
                  <a:srgbClr val="99CC00"/>
                </a:solidFill>
              </a:rPr>
              <a:t>1977</a:t>
            </a:r>
            <a:r>
              <a:rPr lang="hr-HR" sz="2400" b="1" dirty="0">
                <a:solidFill>
                  <a:srgbClr val="99CC00"/>
                </a:solidFill>
              </a:rPr>
              <a:t>.</a:t>
            </a:r>
            <a:endParaRPr lang="fr-FR" sz="2400" b="1" dirty="0">
              <a:solidFill>
                <a:srgbClr val="99CC00"/>
              </a:solidFill>
            </a:endParaRPr>
          </a:p>
          <a:p>
            <a:pPr algn="ctr"/>
            <a:r>
              <a:rPr lang="hr-HR" dirty="0">
                <a:solidFill>
                  <a:srgbClr val="08209A"/>
                </a:solidFill>
              </a:rPr>
              <a:t>Direktiva o planinskom urbanizmu</a:t>
            </a:r>
            <a:endParaRPr lang="fr-FR" b="1" dirty="0">
              <a:solidFill>
                <a:srgbClr val="99CC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20964" y="5450050"/>
            <a:ext cx="717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PROSTORNO PLANIRANJE </a:t>
            </a:r>
            <a:endParaRPr lang="fr-FR" sz="4000" dirty="0">
              <a:solidFill>
                <a:schemeClr val="bg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784189" y="3222184"/>
            <a:ext cx="968406" cy="2129992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450221" y="3610466"/>
            <a:ext cx="348134" cy="1681134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6145211" y="3183105"/>
            <a:ext cx="430807" cy="2341658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7988516" y="3466428"/>
            <a:ext cx="659246" cy="1933780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229247" y="3222184"/>
            <a:ext cx="1008668" cy="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3977644" y="3610466"/>
            <a:ext cx="1008668" cy="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6051476" y="3183105"/>
            <a:ext cx="1008668" cy="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8143427" y="3436140"/>
            <a:ext cx="1008668" cy="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395138" y="6460172"/>
            <a:ext cx="761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NEDOSTACI 		PRIJETNJE 		POTENCIJALI 		PREDNOSTI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5787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4587" y="336222"/>
            <a:ext cx="8596668" cy="1006545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ZNAČAJNE GODINE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3185" y="1157682"/>
            <a:ext cx="10077640" cy="5259896"/>
          </a:xfrm>
        </p:spPr>
        <p:txBody>
          <a:bodyPr>
            <a:normAutofit fontScale="85000" lnSpcReduction="10000"/>
          </a:bodyPr>
          <a:lstStyle/>
          <a:p>
            <a:r>
              <a:rPr lang="fr-FR" sz="24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1860</a:t>
            </a:r>
            <a:r>
              <a:rPr lang="hr-HR" sz="24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r-HR" sz="2400" dirty="0"/>
              <a:t> Zakon o pošumljavanju </a:t>
            </a:r>
            <a:r>
              <a:rPr lang="fr-FR" sz="2400" dirty="0"/>
              <a:t> </a:t>
            </a:r>
          </a:p>
          <a:p>
            <a:r>
              <a:rPr lang="fr-FR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1964</a:t>
            </a:r>
            <a:r>
              <a:rPr lang="hr-HR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r-FR" sz="3200" dirty="0"/>
              <a:t> </a:t>
            </a:r>
            <a:r>
              <a:rPr lang="hr-HR" sz="3200" dirty="0"/>
              <a:t>Pokretanje planova za skijališta </a:t>
            </a:r>
            <a:endParaRPr lang="fr-FR" sz="3200" dirty="0"/>
          </a:p>
          <a:p>
            <a:r>
              <a:rPr lang="fr-FR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</a:t>
            </a:r>
            <a:r>
              <a:rPr lang="hr-HR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r-FR" sz="3600" dirty="0"/>
              <a:t> </a:t>
            </a:r>
            <a:r>
              <a:rPr lang="hr-HR" sz="3600" dirty="0"/>
              <a:t>Zakon o pastirima i pašnjacima </a:t>
            </a:r>
            <a:r>
              <a:rPr lang="fr-FR" sz="3600" dirty="0"/>
              <a:t> </a:t>
            </a:r>
          </a:p>
          <a:p>
            <a:r>
              <a:rPr lang="fr-FR" sz="40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1977</a:t>
            </a:r>
            <a:r>
              <a:rPr lang="hr-HR" sz="40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r-FR" sz="4000" dirty="0"/>
              <a:t> </a:t>
            </a:r>
            <a:r>
              <a:rPr lang="hr-HR" sz="4000" dirty="0"/>
              <a:t>Direktiva o planinama</a:t>
            </a:r>
            <a:endParaRPr lang="fr-FR" sz="4000" dirty="0"/>
          </a:p>
          <a:p>
            <a:r>
              <a:rPr lang="fr-FR" sz="44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1985</a:t>
            </a:r>
            <a:r>
              <a:rPr lang="hr-HR" sz="44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r-FR" sz="4400" dirty="0"/>
              <a:t> </a:t>
            </a:r>
            <a:r>
              <a:rPr lang="hr-HR" sz="4400" dirty="0">
                <a:solidFill>
                  <a:srgbClr val="669900"/>
                </a:solidFill>
              </a:rPr>
              <a:t>ZAKON O PLANINAMA </a:t>
            </a:r>
            <a:endParaRPr lang="fr-FR" sz="1100" i="1" dirty="0">
              <a:solidFill>
                <a:srgbClr val="669900"/>
              </a:solidFill>
            </a:endParaRPr>
          </a:p>
          <a:p>
            <a:r>
              <a:rPr lang="fr-FR" sz="5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</a:t>
            </a:r>
            <a:r>
              <a:rPr lang="hr-HR" sz="5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r-FR" sz="5800" dirty="0"/>
              <a:t> DTR </a:t>
            </a:r>
            <a:r>
              <a:rPr lang="hr-HR" sz="5800" dirty="0"/>
              <a:t>Zakon </a:t>
            </a:r>
            <a:r>
              <a:rPr lang="fr-FR" sz="1200" i="1" dirty="0"/>
              <a:t>(</a:t>
            </a:r>
            <a:r>
              <a:rPr lang="hr-HR" sz="1200" i="1" dirty="0"/>
              <a:t>zakon o razvoju ruralnih područja</a:t>
            </a:r>
            <a:r>
              <a:rPr lang="fr-FR" sz="1200" i="1" dirty="0"/>
              <a:t>)</a:t>
            </a:r>
          </a:p>
          <a:p>
            <a:r>
              <a:rPr lang="fr-FR" sz="65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hr-HR" sz="65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r-FR" sz="6500" dirty="0"/>
              <a:t> </a:t>
            </a:r>
            <a:r>
              <a:rPr lang="hr-HR" sz="6500" dirty="0"/>
              <a:t>II ZAKON O PLANINAMA </a:t>
            </a:r>
            <a:br>
              <a:rPr lang="fr-FR" sz="6500" dirty="0"/>
            </a:br>
            <a:r>
              <a:rPr lang="fr-FR" sz="1700" i="1" dirty="0"/>
              <a:t>(</a:t>
            </a:r>
            <a:r>
              <a:rPr lang="hr-HR" sz="1700" i="1" dirty="0"/>
              <a:t>zakone su zajednički izradili vijećnici i vlada nakon što je Nacionalna agencija planinskih vijećnika (ANEM) </a:t>
            </a:r>
          </a:p>
          <a:p>
            <a:pPr marL="0" indent="0">
              <a:buNone/>
            </a:pPr>
            <a:r>
              <a:rPr lang="hr-HR" sz="1700" i="1" dirty="0"/>
              <a:t>nekoliko godina radila na tome</a:t>
            </a:r>
            <a:r>
              <a:rPr lang="fr-FR" sz="1700" i="1" dirty="0"/>
              <a:t>)</a:t>
            </a:r>
            <a:r>
              <a:rPr lang="fr-FR" sz="1700" dirty="0"/>
              <a:t>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614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9015" y="670450"/>
            <a:ext cx="7726261" cy="942676"/>
          </a:xfrm>
        </p:spPr>
        <p:txBody>
          <a:bodyPr/>
          <a:lstStyle/>
          <a:p>
            <a:pPr algn="l"/>
            <a:r>
              <a:rPr lang="hr-HR" sz="3200" dirty="0">
                <a:solidFill>
                  <a:srgbClr val="003399"/>
                </a:solidFill>
              </a:rPr>
              <a:t>Zakon</a:t>
            </a:r>
            <a:r>
              <a:rPr lang="fr-FR" dirty="0">
                <a:solidFill>
                  <a:srgbClr val="90C226"/>
                </a:solidFill>
              </a:rPr>
              <a:t> </a:t>
            </a:r>
            <a:r>
              <a:rPr lang="hr-HR" sz="2400" dirty="0">
                <a:solidFill>
                  <a:srgbClr val="90C226"/>
                </a:solidFill>
              </a:rPr>
              <a:t>br. </a:t>
            </a:r>
            <a:r>
              <a:rPr lang="fr-FR" sz="2400" dirty="0">
                <a:solidFill>
                  <a:srgbClr val="90C226"/>
                </a:solidFill>
              </a:rPr>
              <a:t>85-30 </a:t>
            </a:r>
            <a:r>
              <a:rPr lang="hr-HR" sz="2400" dirty="0">
                <a:solidFill>
                  <a:srgbClr val="90C226"/>
                </a:solidFill>
              </a:rPr>
              <a:t>od</a:t>
            </a:r>
            <a:r>
              <a:rPr lang="fr-FR" sz="2400" dirty="0">
                <a:solidFill>
                  <a:srgbClr val="90C226"/>
                </a:solidFill>
              </a:rPr>
              <a:t> 9</a:t>
            </a:r>
            <a:r>
              <a:rPr lang="hr-HR" sz="2400" dirty="0">
                <a:solidFill>
                  <a:srgbClr val="90C226"/>
                </a:solidFill>
              </a:rPr>
              <a:t>. siječnja </a:t>
            </a:r>
            <a:r>
              <a:rPr lang="fr-FR" sz="2400" dirty="0">
                <a:solidFill>
                  <a:srgbClr val="90C226"/>
                </a:solidFill>
              </a:rPr>
              <a:t>1985</a:t>
            </a:r>
            <a:r>
              <a:rPr lang="hr-HR" sz="2400" dirty="0">
                <a:solidFill>
                  <a:srgbClr val="90C226"/>
                </a:solidFill>
              </a:rPr>
              <a:t>. o razvoju i zaštite </a:t>
            </a:r>
            <a:r>
              <a:rPr lang="hr-HR" sz="3200" dirty="0">
                <a:solidFill>
                  <a:srgbClr val="003399"/>
                </a:solidFill>
              </a:rPr>
              <a:t>planinskih područja </a:t>
            </a:r>
            <a:br>
              <a:rPr lang="fr-FR" sz="3200" dirty="0">
                <a:solidFill>
                  <a:srgbClr val="003399"/>
                </a:solidFill>
              </a:rPr>
            </a:br>
            <a:endParaRPr lang="fr-FR" sz="2400" dirty="0">
              <a:solidFill>
                <a:srgbClr val="90C22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9014" y="1764829"/>
            <a:ext cx="7726261" cy="823171"/>
          </a:xfrm>
        </p:spPr>
        <p:txBody>
          <a:bodyPr>
            <a:normAutofit/>
          </a:bodyPr>
          <a:lstStyle/>
          <a:p>
            <a:pPr algn="l"/>
            <a:r>
              <a:rPr lang="hr-HR" sz="4800" dirty="0">
                <a:solidFill>
                  <a:srgbClr val="003399"/>
                </a:solidFill>
              </a:rPr>
              <a:t>GLAVNA NAČELA</a:t>
            </a:r>
            <a:endParaRPr lang="fr-FR" sz="4800" dirty="0">
              <a:solidFill>
                <a:srgbClr val="003399"/>
              </a:solidFill>
            </a:endParaRPr>
          </a:p>
          <a:p>
            <a:pPr algn="l"/>
            <a:endParaRPr lang="fr-FR" sz="3200" dirty="0">
              <a:solidFill>
                <a:srgbClr val="00339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74083" y="3009201"/>
            <a:ext cx="69628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0C226"/>
                </a:solidFill>
              </a:rPr>
              <a:t>●</a:t>
            </a:r>
            <a:r>
              <a:rPr lang="fr-FR" dirty="0"/>
              <a:t> </a:t>
            </a:r>
            <a:r>
              <a:rPr lang="hr-HR" dirty="0">
                <a:solidFill>
                  <a:srgbClr val="003399"/>
                </a:solidFill>
              </a:rPr>
              <a:t>Razvoj</a:t>
            </a:r>
            <a:r>
              <a:rPr lang="fr-FR" dirty="0">
                <a:solidFill>
                  <a:srgbClr val="003399"/>
                </a:solidFill>
              </a:rPr>
              <a:t> </a:t>
            </a:r>
            <a:r>
              <a:rPr lang="hr-HR" b="1" u="sng" dirty="0">
                <a:solidFill>
                  <a:srgbClr val="003399"/>
                </a:solidFill>
              </a:rPr>
              <a:t>i</a:t>
            </a:r>
            <a:r>
              <a:rPr lang="fr-FR" dirty="0">
                <a:solidFill>
                  <a:srgbClr val="003399"/>
                </a:solidFill>
              </a:rPr>
              <a:t> </a:t>
            </a:r>
            <a:r>
              <a:rPr lang="hr-HR" dirty="0">
                <a:solidFill>
                  <a:srgbClr val="003399"/>
                </a:solidFill>
              </a:rPr>
              <a:t>zaštita </a:t>
            </a:r>
            <a:endParaRPr lang="fr-FR" dirty="0">
              <a:solidFill>
                <a:srgbClr val="003399"/>
              </a:solidFill>
            </a:endParaRPr>
          </a:p>
          <a:p>
            <a:endParaRPr lang="fr-FR" dirty="0">
              <a:solidFill>
                <a:srgbClr val="90C226"/>
              </a:solidFill>
            </a:endParaRPr>
          </a:p>
          <a:p>
            <a:r>
              <a:rPr lang="fr-FR" dirty="0">
                <a:solidFill>
                  <a:srgbClr val="90C226"/>
                </a:solidFill>
              </a:rPr>
              <a:t>●</a:t>
            </a:r>
            <a:r>
              <a:rPr lang="fr-FR" dirty="0"/>
              <a:t> </a:t>
            </a:r>
            <a:r>
              <a:rPr lang="hr-HR" dirty="0">
                <a:solidFill>
                  <a:srgbClr val="003399"/>
                </a:solidFill>
              </a:rPr>
              <a:t>Utvrđivanje posebnog područja </a:t>
            </a:r>
            <a:r>
              <a:rPr lang="fr-FR" dirty="0">
                <a:solidFill>
                  <a:srgbClr val="003399"/>
                </a:solidFill>
              </a:rPr>
              <a:t>(</a:t>
            </a:r>
            <a:r>
              <a:rPr lang="hr-HR" dirty="0">
                <a:solidFill>
                  <a:srgbClr val="003399"/>
                </a:solidFill>
              </a:rPr>
              <a:t>klasifikacija</a:t>
            </a:r>
            <a:r>
              <a:rPr lang="fr-FR" dirty="0">
                <a:solidFill>
                  <a:srgbClr val="003399"/>
                </a:solidFill>
              </a:rPr>
              <a:t>)</a:t>
            </a:r>
          </a:p>
          <a:p>
            <a:r>
              <a:rPr lang="fr-FR" dirty="0"/>
              <a:t> </a:t>
            </a:r>
          </a:p>
          <a:p>
            <a:r>
              <a:rPr lang="fr-FR" dirty="0">
                <a:solidFill>
                  <a:srgbClr val="90C226"/>
                </a:solidFill>
              </a:rPr>
              <a:t>● </a:t>
            </a:r>
            <a:r>
              <a:rPr lang="hr-HR" dirty="0">
                <a:solidFill>
                  <a:srgbClr val="003399"/>
                </a:solidFill>
              </a:rPr>
              <a:t>pravo na različitost </a:t>
            </a:r>
            <a:endParaRPr lang="fr-FR" dirty="0">
              <a:solidFill>
                <a:srgbClr val="003399"/>
              </a:solidFill>
            </a:endParaRPr>
          </a:p>
          <a:p>
            <a:endParaRPr lang="fr-FR" dirty="0"/>
          </a:p>
          <a:p>
            <a:r>
              <a:rPr lang="fr-FR" dirty="0">
                <a:solidFill>
                  <a:srgbClr val="90C226"/>
                </a:solidFill>
              </a:rPr>
              <a:t>●</a:t>
            </a:r>
            <a:r>
              <a:rPr lang="fr-FR" dirty="0"/>
              <a:t> </a:t>
            </a:r>
            <a:r>
              <a:rPr lang="hr-HR" dirty="0">
                <a:solidFill>
                  <a:srgbClr val="003399"/>
                </a:solidFill>
              </a:rPr>
              <a:t>pravo na nacionalnu solidarnost </a:t>
            </a:r>
            <a:endParaRPr lang="fr-FR" dirty="0">
              <a:solidFill>
                <a:srgbClr val="003399"/>
              </a:solidFill>
            </a:endParaRPr>
          </a:p>
          <a:p>
            <a:endParaRPr lang="fr-FR" dirty="0"/>
          </a:p>
          <a:p>
            <a:r>
              <a:rPr lang="fr-FR" dirty="0">
                <a:solidFill>
                  <a:srgbClr val="90C226"/>
                </a:solidFill>
              </a:rPr>
              <a:t>●</a:t>
            </a:r>
            <a:r>
              <a:rPr lang="fr-FR" dirty="0"/>
              <a:t> </a:t>
            </a:r>
            <a:r>
              <a:rPr lang="hr-HR" dirty="0">
                <a:solidFill>
                  <a:srgbClr val="003399"/>
                </a:solidFill>
              </a:rPr>
              <a:t>Samostalni razvoj </a:t>
            </a:r>
            <a:r>
              <a:rPr lang="fr-FR" dirty="0">
                <a:solidFill>
                  <a:srgbClr val="003399"/>
                </a:solidFill>
              </a:rPr>
              <a:t>(</a:t>
            </a:r>
            <a:r>
              <a:rPr lang="hr-HR" dirty="0">
                <a:solidFill>
                  <a:srgbClr val="003399"/>
                </a:solidFill>
              </a:rPr>
              <a:t>posebna financiranja: </a:t>
            </a:r>
            <a:r>
              <a:rPr lang="fr-FR" dirty="0">
                <a:solidFill>
                  <a:srgbClr val="003399"/>
                </a:solidFill>
              </a:rPr>
              <a:t>FIAM</a:t>
            </a:r>
            <a:r>
              <a:rPr lang="hr-HR" dirty="0">
                <a:solidFill>
                  <a:srgbClr val="003399"/>
                </a:solidFill>
              </a:rPr>
              <a:t>, interventni fond za samostalni razvoj u planinskom području</a:t>
            </a:r>
            <a:r>
              <a:rPr lang="fr-FR" dirty="0">
                <a:solidFill>
                  <a:srgbClr val="003399"/>
                </a:solidFill>
              </a:rPr>
              <a:t>)</a:t>
            </a:r>
          </a:p>
          <a:p>
            <a:endParaRPr lang="fr-FR" dirty="0">
              <a:solidFill>
                <a:srgbClr val="003399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939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9014" y="487888"/>
            <a:ext cx="7726261" cy="942676"/>
          </a:xfrm>
        </p:spPr>
        <p:txBody>
          <a:bodyPr/>
          <a:lstStyle/>
          <a:p>
            <a:pPr algn="l"/>
            <a:r>
              <a:rPr lang="hr-HR" dirty="0">
                <a:solidFill>
                  <a:srgbClr val="003399"/>
                </a:solidFill>
              </a:rPr>
              <a:t>KLASIFIKACIJA PLANINA</a:t>
            </a:r>
            <a:br>
              <a:rPr lang="fr-FR" sz="3200" dirty="0">
                <a:solidFill>
                  <a:srgbClr val="003399"/>
                </a:solidFill>
              </a:rPr>
            </a:br>
            <a:endParaRPr lang="fr-FR" sz="2400" dirty="0">
              <a:solidFill>
                <a:srgbClr val="90C22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6309" y="1168595"/>
            <a:ext cx="4907561" cy="61764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hr-HR" sz="3800" dirty="0">
                <a:solidFill>
                  <a:srgbClr val="003399"/>
                </a:solidFill>
              </a:rPr>
              <a:t>Kriteriji</a:t>
            </a:r>
            <a:r>
              <a:rPr lang="fr-FR" sz="3800" dirty="0">
                <a:solidFill>
                  <a:srgbClr val="003399"/>
                </a:solidFill>
              </a:rPr>
              <a:t> </a:t>
            </a:r>
            <a:r>
              <a:rPr lang="fr-FR" sz="3200" dirty="0">
                <a:solidFill>
                  <a:srgbClr val="003399"/>
                </a:solidFill>
              </a:rPr>
              <a:t>(</a:t>
            </a:r>
            <a:r>
              <a:rPr lang="hr-HR" sz="3200" dirty="0">
                <a:solidFill>
                  <a:srgbClr val="003399"/>
                </a:solidFill>
              </a:rPr>
              <a:t>pojedinačni ili kombinacija</a:t>
            </a:r>
            <a:r>
              <a:rPr lang="fr-FR" sz="3200" dirty="0">
                <a:solidFill>
                  <a:srgbClr val="003399"/>
                </a:solidFill>
              </a:rPr>
              <a:t>)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195430" y="4118231"/>
            <a:ext cx="4144163" cy="617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3200" dirty="0">
                <a:solidFill>
                  <a:srgbClr val="003399"/>
                </a:solidFill>
              </a:rPr>
              <a:t>razina</a:t>
            </a:r>
            <a:endParaRPr lang="fr-FR" sz="3200" dirty="0">
              <a:solidFill>
                <a:srgbClr val="003399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195429" y="5402419"/>
            <a:ext cx="4144163" cy="617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3200" dirty="0">
                <a:solidFill>
                  <a:srgbClr val="003399"/>
                </a:solidFill>
              </a:rPr>
              <a:t>Načini</a:t>
            </a:r>
            <a:endParaRPr lang="fr-FR" sz="3200" dirty="0">
              <a:solidFill>
                <a:srgbClr val="003399"/>
              </a:solidFill>
            </a:endParaRPr>
          </a:p>
          <a:p>
            <a:pPr algn="l"/>
            <a:endParaRPr lang="fr-FR" sz="3200" dirty="0">
              <a:solidFill>
                <a:srgbClr val="0033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05699" y="1664804"/>
            <a:ext cx="636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0C226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NADMORSKA VISINA</a:t>
            </a:r>
            <a:endParaRPr lang="fr-FR" dirty="0">
              <a:solidFill>
                <a:srgbClr val="003399"/>
              </a:solidFill>
            </a:endParaRPr>
          </a:p>
          <a:p>
            <a:r>
              <a:rPr lang="hr-HR" dirty="0"/>
              <a:t>U načelu </a:t>
            </a:r>
            <a:r>
              <a:rPr lang="fr-FR" dirty="0"/>
              <a:t>700 m. </a:t>
            </a:r>
            <a:r>
              <a:rPr lang="hr-HR" dirty="0"/>
              <a:t>Može varirati, masiv Južnih Alpa 800 m, </a:t>
            </a:r>
            <a:r>
              <a:rPr lang="hr-HR" dirty="0" err="1"/>
              <a:t>Vogezi</a:t>
            </a:r>
            <a:r>
              <a:rPr lang="hr-HR" dirty="0"/>
              <a:t> 600 m.</a:t>
            </a:r>
            <a:r>
              <a:rPr lang="fr-FR" dirty="0"/>
              <a:t> </a:t>
            </a:r>
          </a:p>
          <a:p>
            <a:r>
              <a:rPr lang="fr-FR" dirty="0">
                <a:solidFill>
                  <a:srgbClr val="90C226"/>
                </a:solidFill>
              </a:rPr>
              <a:t>● </a:t>
            </a:r>
            <a:r>
              <a:rPr lang="hr-HR" b="1" dirty="0">
                <a:solidFill>
                  <a:srgbClr val="003399"/>
                </a:solidFill>
              </a:rPr>
              <a:t>NAGIB</a:t>
            </a:r>
            <a:endParaRPr lang="fr-FR" b="1" dirty="0">
              <a:solidFill>
                <a:srgbClr val="003399"/>
              </a:solidFill>
            </a:endParaRPr>
          </a:p>
          <a:p>
            <a:r>
              <a:rPr lang="hr-HR" dirty="0"/>
              <a:t>Za klasifikaciju nižih nadmorskih visina (nagib od 20 % na najmanje 80% područja) </a:t>
            </a:r>
            <a:endParaRPr lang="fr-FR" dirty="0"/>
          </a:p>
          <a:p>
            <a:r>
              <a:rPr lang="fr-FR" dirty="0">
                <a:solidFill>
                  <a:srgbClr val="90C226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KLIMA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hr-HR" dirty="0"/>
              <a:t>Jedino se uzima u obzir za poljoprivrednu klasifikaciju u suhom planinskom području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05699" y="4631197"/>
            <a:ext cx="758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0C226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općinska</a:t>
            </a:r>
            <a:r>
              <a:rPr lang="fr-FR" b="1" dirty="0">
                <a:solidFill>
                  <a:srgbClr val="003399"/>
                </a:solidFill>
              </a:rPr>
              <a:t> </a:t>
            </a:r>
            <a:r>
              <a:rPr lang="fr-FR" dirty="0"/>
              <a:t>(</a:t>
            </a:r>
            <a:r>
              <a:rPr lang="hr-HR" dirty="0"/>
              <a:t>sub-općinska</a:t>
            </a:r>
            <a:r>
              <a:rPr lang="fr-FR" dirty="0"/>
              <a:t>)  </a:t>
            </a:r>
          </a:p>
          <a:p>
            <a:r>
              <a:rPr lang="fr-FR" dirty="0">
                <a:solidFill>
                  <a:srgbClr val="90C226"/>
                </a:solidFill>
              </a:rPr>
              <a:t>● </a:t>
            </a:r>
            <a:r>
              <a:rPr lang="hr-HR" b="1" dirty="0">
                <a:solidFill>
                  <a:srgbClr val="003399"/>
                </a:solidFill>
              </a:rPr>
              <a:t>„europska” </a:t>
            </a:r>
            <a:r>
              <a:rPr lang="fr-FR" dirty="0"/>
              <a:t>(</a:t>
            </a:r>
            <a:r>
              <a:rPr lang="hr-HR" dirty="0"/>
              <a:t>ako se radi o poljoprivrednom području koje je neprihvatljivo za naknade za otežane uvjete gospodarenja</a:t>
            </a:r>
            <a:r>
              <a:rPr lang="fr-FR" dirty="0"/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04969" y="5867956"/>
            <a:ext cx="8043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0C226"/>
                </a:solidFill>
              </a:rPr>
              <a:t>●</a:t>
            </a:r>
            <a:r>
              <a:rPr lang="fr-FR" dirty="0"/>
              <a:t> </a:t>
            </a:r>
            <a:r>
              <a:rPr lang="hr-HR" b="1" dirty="0">
                <a:solidFill>
                  <a:srgbClr val="003399"/>
                </a:solidFill>
              </a:rPr>
              <a:t>detaljne topografske izmjere </a:t>
            </a:r>
            <a:r>
              <a:rPr lang="fr-FR" dirty="0"/>
              <a:t>(</a:t>
            </a:r>
            <a:r>
              <a:rPr lang="hr-HR" dirty="0"/>
              <a:t>nadmorska visina, nagib)</a:t>
            </a:r>
            <a:r>
              <a:rPr lang="fr-FR" dirty="0"/>
              <a:t> </a:t>
            </a:r>
          </a:p>
          <a:p>
            <a:r>
              <a:rPr lang="fr-FR" dirty="0">
                <a:solidFill>
                  <a:srgbClr val="90C226"/>
                </a:solidFill>
              </a:rPr>
              <a:t>● </a:t>
            </a:r>
            <a:r>
              <a:rPr lang="hr-HR" b="1" dirty="0">
                <a:solidFill>
                  <a:srgbClr val="003399"/>
                </a:solidFill>
              </a:rPr>
              <a:t>brojke </a:t>
            </a:r>
            <a:r>
              <a:rPr lang="fr-FR" b="1" dirty="0">
                <a:solidFill>
                  <a:srgbClr val="003399"/>
                </a:solidFill>
              </a:rPr>
              <a:t>IRSTEA</a:t>
            </a:r>
            <a:r>
              <a:rPr lang="hr-HR" b="1" dirty="0">
                <a:solidFill>
                  <a:srgbClr val="003399"/>
                </a:solidFill>
              </a:rPr>
              <a:t>-e (Državni zavod za znanstvena i tehnološka istraživanja za okoliš i poljoprivredu)</a:t>
            </a:r>
            <a:r>
              <a:rPr lang="fr-FR" b="1" dirty="0">
                <a:solidFill>
                  <a:srgbClr val="003399"/>
                </a:solidFill>
              </a:rPr>
              <a:t> </a:t>
            </a:r>
            <a:r>
              <a:rPr lang="fr-FR" dirty="0"/>
              <a:t>(</a:t>
            </a:r>
            <a:r>
              <a:rPr lang="hr-HR" dirty="0"/>
              <a:t>planina</a:t>
            </a:r>
            <a:r>
              <a:rPr lang="fr-FR" dirty="0"/>
              <a:t> = </a:t>
            </a:r>
            <a:r>
              <a:rPr lang="hr-HR" dirty="0"/>
              <a:t>koeficijent</a:t>
            </a:r>
            <a:r>
              <a:rPr lang="fr-FR" dirty="0"/>
              <a:t> &gt; 2)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1045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914402" y="1336991"/>
            <a:ext cx="8397378" cy="82317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200" dirty="0">
                <a:solidFill>
                  <a:srgbClr val="003399"/>
                </a:solidFill>
              </a:rPr>
              <a:t>SADRŽAJ ZAKONA O PLANINSKIM PODRUČJIMA U FRANCUSKOJ </a:t>
            </a:r>
            <a:endParaRPr lang="fr-FR" sz="19200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hr-HR" sz="19200" dirty="0">
                <a:solidFill>
                  <a:srgbClr val="92D050"/>
                </a:solidFill>
              </a:rPr>
              <a:t>DANAS</a:t>
            </a:r>
            <a:endParaRPr lang="fr-FR" sz="19200" dirty="0">
              <a:solidFill>
                <a:srgbClr val="92D050"/>
              </a:solidFill>
            </a:endParaRPr>
          </a:p>
          <a:p>
            <a:endParaRPr lang="fr-FR" sz="3200" dirty="0">
              <a:solidFill>
                <a:srgbClr val="0033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86855" y="4672668"/>
            <a:ext cx="722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  <a:r>
              <a:rPr lang="hr-HR" dirty="0"/>
              <a:t>nakon usvajanja zakona br. </a:t>
            </a:r>
            <a:r>
              <a:rPr lang="fr-FR" dirty="0"/>
              <a:t>2016-1888 </a:t>
            </a:r>
            <a:r>
              <a:rPr lang="hr-HR" dirty="0"/>
              <a:t>od</a:t>
            </a:r>
            <a:r>
              <a:rPr lang="fr-FR" dirty="0"/>
              <a:t> 28</a:t>
            </a:r>
            <a:r>
              <a:rPr lang="hr-HR" dirty="0"/>
              <a:t>.</a:t>
            </a:r>
            <a:r>
              <a:rPr lang="fr-FR" dirty="0"/>
              <a:t> </a:t>
            </a:r>
            <a:r>
              <a:rPr lang="hr-HR" dirty="0"/>
              <a:t>prosinca </a:t>
            </a:r>
            <a:r>
              <a:rPr lang="fr-FR" dirty="0"/>
              <a:t>2016</a:t>
            </a:r>
            <a:r>
              <a:rPr lang="hr-HR" dirty="0"/>
              <a:t>. o modernizaciji, razvoju i zaštiti planinskih područja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207692" y="35233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54421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1452</TotalTime>
  <Words>1550</Words>
  <Application>Microsoft Office PowerPoint</Application>
  <PresentationFormat>Widescreen</PresentationFormat>
  <Paragraphs>226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Facette</vt:lpstr>
      <vt:lpstr>ZAKON i politika  razvoja i zaštite  PLANINSKOG PODRUČJA  u Francuskoj</vt:lpstr>
      <vt:lpstr>PLANINE u Francuskoj   </vt:lpstr>
      <vt:lpstr>PLANINE u Francuskoj su   </vt:lpstr>
      <vt:lpstr>PowerPoint Presentation</vt:lpstr>
      <vt:lpstr>POTICAJNI ČIMBENICI KOJI OTKRIVAJU IZAZOVE PLANINSKIH PODRUČJA </vt:lpstr>
      <vt:lpstr>ZNAČAJNE GODINE </vt:lpstr>
      <vt:lpstr>Zakon br. 85-30 od 9. siječnja 1985. o razvoju i zaštite planinskih područja  </vt:lpstr>
      <vt:lpstr>KLASIFIKACIJA PLANINA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 et politique  de développement  et de protection  de la  MONTAGNE en France</dc:title>
  <dc:creator>Hervé BENOIT</dc:creator>
  <cp:lastModifiedBy>Nives</cp:lastModifiedBy>
  <cp:revision>52</cp:revision>
  <cp:lastPrinted>2018-04-19T16:58:35Z</cp:lastPrinted>
  <dcterms:created xsi:type="dcterms:W3CDTF">2018-04-17T07:54:36Z</dcterms:created>
  <dcterms:modified xsi:type="dcterms:W3CDTF">2018-05-02T10:40:20Z</dcterms:modified>
</cp:coreProperties>
</file>