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8" r:id="rId3"/>
    <p:sldId id="259" r:id="rId4"/>
    <p:sldId id="257" r:id="rId5"/>
    <p:sldId id="268" r:id="rId6"/>
    <p:sldId id="266" r:id="rId7"/>
    <p:sldId id="256" r:id="rId8"/>
    <p:sldId id="260" r:id="rId9"/>
    <p:sldId id="265" r:id="rId10"/>
    <p:sldId id="261" r:id="rId11"/>
    <p:sldId id="262" r:id="rId12"/>
    <p:sldId id="263" r:id="rId13"/>
    <p:sldId id="264" r:id="rId14"/>
    <p:sldId id="269" r:id="rId15"/>
    <p:sldId id="273" r:id="rId16"/>
    <p:sldId id="272" r:id="rId17"/>
    <p:sldId id="271" r:id="rId18"/>
    <p:sldId id="276" r:id="rId19"/>
    <p:sldId id="274" r:id="rId20"/>
    <p:sldId id="275" r:id="rId2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87" d="100"/>
          <a:sy n="87" d="100"/>
        </p:scale>
        <p:origin x="43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de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C0C81-8E04-4207-9758-901274ABFF16}" type="datetimeFigureOut">
              <a:rPr lang="de-CH" smtClean="0"/>
              <a:t>02.05.2018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FFE02-E010-461D-83E1-F2944FC1438A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20418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C0C81-8E04-4207-9758-901274ABFF16}" type="datetimeFigureOut">
              <a:rPr lang="de-CH" smtClean="0"/>
              <a:t>02.05.2018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FFE02-E010-461D-83E1-F2944FC1438A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99308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C0C81-8E04-4207-9758-901274ABFF16}" type="datetimeFigureOut">
              <a:rPr lang="de-CH" smtClean="0"/>
              <a:t>02.05.2018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FFE02-E010-461D-83E1-F2944FC1438A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05277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C0C81-8E04-4207-9758-901274ABFF16}" type="datetimeFigureOut">
              <a:rPr lang="de-CH" smtClean="0"/>
              <a:t>02.05.2018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FFE02-E010-461D-83E1-F2944FC1438A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95570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C0C81-8E04-4207-9758-901274ABFF16}" type="datetimeFigureOut">
              <a:rPr lang="de-CH" smtClean="0"/>
              <a:t>02.05.2018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FFE02-E010-461D-83E1-F2944FC1438A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94134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C0C81-8E04-4207-9758-901274ABFF16}" type="datetimeFigureOut">
              <a:rPr lang="de-CH" smtClean="0"/>
              <a:t>02.05.2018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FFE02-E010-461D-83E1-F2944FC1438A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00142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C0C81-8E04-4207-9758-901274ABFF16}" type="datetimeFigureOut">
              <a:rPr lang="de-CH" smtClean="0"/>
              <a:t>02.05.2018</a:t>
            </a:fld>
            <a:endParaRPr lang="de-C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FFE02-E010-461D-83E1-F2944FC1438A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6729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C0C81-8E04-4207-9758-901274ABFF16}" type="datetimeFigureOut">
              <a:rPr lang="de-CH" smtClean="0"/>
              <a:t>02.05.2018</a:t>
            </a:fld>
            <a:endParaRPr lang="de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FFE02-E010-461D-83E1-F2944FC1438A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58969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C0C81-8E04-4207-9758-901274ABFF16}" type="datetimeFigureOut">
              <a:rPr lang="de-CH" smtClean="0"/>
              <a:t>02.05.2018</a:t>
            </a:fld>
            <a:endParaRPr lang="de-C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FFE02-E010-461D-83E1-F2944FC1438A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41766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C0C81-8E04-4207-9758-901274ABFF16}" type="datetimeFigureOut">
              <a:rPr lang="de-CH" smtClean="0"/>
              <a:t>02.05.2018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FFE02-E010-461D-83E1-F2944FC1438A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48277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C0C81-8E04-4207-9758-901274ABFF16}" type="datetimeFigureOut">
              <a:rPr lang="de-CH" smtClean="0"/>
              <a:t>02.05.2018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FFE02-E010-461D-83E1-F2944FC1438A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72446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DC0C81-8E04-4207-9758-901274ABFF16}" type="datetimeFigureOut">
              <a:rPr lang="de-CH" smtClean="0"/>
              <a:t>02.05.2018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FFE02-E010-461D-83E1-F2944FC1438A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80536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www.regiosuisse.ch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61732"/>
            <a:ext cx="10515600" cy="1849266"/>
          </a:xfrm>
        </p:spPr>
        <p:txBody>
          <a:bodyPr>
            <a:noAutofit/>
          </a:bodyPr>
          <a:lstStyle/>
          <a:p>
            <a:r>
              <a:rPr lang="en-US" sz="2400" dirty="0"/>
              <a:t>Local and Regional Self-government Committee</a:t>
            </a:r>
            <a:br>
              <a:rPr lang="de-CH" sz="2400" dirty="0"/>
            </a:br>
            <a:r>
              <a:rPr lang="en-US" sz="2400" dirty="0"/>
              <a:t>Thematic Session “What sort of Mountain Area Law Croatia needs”</a:t>
            </a:r>
            <a:br>
              <a:rPr lang="de-CH" sz="2400" dirty="0"/>
            </a:br>
            <a:r>
              <a:rPr lang="en-US" sz="2400" dirty="0"/>
              <a:t>Croatian Parliament, Ivan </a:t>
            </a:r>
            <a:r>
              <a:rPr lang="en-US" sz="2400" dirty="0" err="1"/>
              <a:t>Mažuranić</a:t>
            </a:r>
            <a:r>
              <a:rPr lang="en-US" sz="2400" dirty="0"/>
              <a:t> Hall, 26 April 2018</a:t>
            </a:r>
            <a:br>
              <a:rPr lang="en-US" sz="2400" dirty="0"/>
            </a:br>
            <a:r>
              <a:rPr lang="en-US" sz="2400" dirty="0"/>
              <a:t>___________________________________________________________________</a:t>
            </a:r>
            <a:br>
              <a:rPr lang="de-CH" sz="2800" dirty="0"/>
            </a:br>
            <a:endParaRPr lang="de-CH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018621"/>
            <a:ext cx="10515600" cy="3158341"/>
          </a:xfrm>
        </p:spPr>
        <p:txBody>
          <a:bodyPr/>
          <a:lstStyle/>
          <a:p>
            <a:pPr marL="0" indent="0" algn="ctr">
              <a:buNone/>
            </a:pPr>
            <a:r>
              <a:rPr lang="en-US" sz="4400" dirty="0"/>
              <a:t>The Swiss Experience </a:t>
            </a:r>
          </a:p>
          <a:p>
            <a:pPr marL="0" indent="0" algn="ctr">
              <a:buNone/>
            </a:pPr>
            <a:r>
              <a:rPr lang="en-US" sz="4400" dirty="0"/>
              <a:t>with Development of the </a:t>
            </a:r>
          </a:p>
          <a:p>
            <a:pPr marL="0" indent="0" algn="ctr">
              <a:buNone/>
            </a:pPr>
            <a:r>
              <a:rPr lang="en-US" sz="4400" dirty="0"/>
              <a:t>Mountain Areas</a:t>
            </a:r>
            <a:endParaRPr lang="de-CH" sz="4400" dirty="0"/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5091721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474" y="749808"/>
            <a:ext cx="8327172" cy="5546027"/>
          </a:xfrm>
        </p:spPr>
      </p:pic>
    </p:spTree>
    <p:extLst>
      <p:ext uri="{BB962C8B-B14F-4D97-AF65-F5344CB8AC3E}">
        <p14:creationId xmlns:p14="http://schemas.microsoft.com/office/powerpoint/2010/main" val="13972855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504" y="777240"/>
            <a:ext cx="8025125" cy="5344859"/>
          </a:xfrm>
        </p:spPr>
      </p:pic>
    </p:spTree>
    <p:extLst>
      <p:ext uri="{BB962C8B-B14F-4D97-AF65-F5344CB8AC3E}">
        <p14:creationId xmlns:p14="http://schemas.microsoft.com/office/powerpoint/2010/main" val="9825346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510" y="768096"/>
            <a:ext cx="8038855" cy="5354003"/>
          </a:xfrm>
        </p:spPr>
      </p:pic>
    </p:spTree>
    <p:extLst>
      <p:ext uri="{BB962C8B-B14F-4D97-AF65-F5344CB8AC3E}">
        <p14:creationId xmlns:p14="http://schemas.microsoft.com/office/powerpoint/2010/main" val="28510624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314" y="758952"/>
            <a:ext cx="8080043" cy="5381435"/>
          </a:xfrm>
        </p:spPr>
      </p:pic>
    </p:spTree>
    <p:extLst>
      <p:ext uri="{BB962C8B-B14F-4D97-AF65-F5344CB8AC3E}">
        <p14:creationId xmlns:p14="http://schemas.microsoft.com/office/powerpoint/2010/main" val="12110597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 algn="ctr"/>
            <a:r>
              <a:rPr lang="de-CH" sz="3600" dirty="0" err="1"/>
              <a:t>Economic</a:t>
            </a:r>
            <a:r>
              <a:rPr lang="de-CH" sz="3600" dirty="0"/>
              <a:t> </a:t>
            </a:r>
            <a:r>
              <a:rPr lang="de-CH" sz="3600" dirty="0" err="1"/>
              <a:t>Structure</a:t>
            </a:r>
            <a:r>
              <a:rPr lang="de-CH" sz="3600" dirty="0"/>
              <a:t> in </a:t>
            </a:r>
            <a:r>
              <a:rPr lang="de-CH" sz="3600" dirty="0" err="1"/>
              <a:t>Switzerland</a:t>
            </a:r>
            <a:endParaRPr lang="de-CH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81197" y="1271016"/>
            <a:ext cx="7829605" cy="521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100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CH" sz="3600" dirty="0"/>
              <a:t>The New Financial </a:t>
            </a:r>
            <a:r>
              <a:rPr lang="de-CH" sz="3600" dirty="0" err="1"/>
              <a:t>Equalization</a:t>
            </a:r>
            <a:r>
              <a:rPr lang="de-CH" sz="3600" dirty="0"/>
              <a:t> (NFE) </a:t>
            </a:r>
            <a:r>
              <a:rPr lang="de-CH" sz="3600" dirty="0" err="1"/>
              <a:t>of</a:t>
            </a:r>
            <a:r>
              <a:rPr lang="de-CH" sz="3600" dirty="0"/>
              <a:t> 2004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27961"/>
            <a:ext cx="10515600" cy="3212719"/>
          </a:xfrm>
        </p:spPr>
        <p:txBody>
          <a:bodyPr/>
          <a:lstStyle/>
          <a:p>
            <a:pPr>
              <a:buFontTx/>
              <a:buChar char="-"/>
            </a:pPr>
            <a:r>
              <a:rPr lang="de-CH" dirty="0"/>
              <a:t>26 </a:t>
            </a:r>
            <a:r>
              <a:rPr lang="de-CH" dirty="0" err="1"/>
              <a:t>Cantons</a:t>
            </a:r>
            <a:r>
              <a:rPr lang="de-CH" dirty="0"/>
              <a:t>, </a:t>
            </a:r>
            <a:r>
              <a:rPr lang="de-CH" dirty="0" err="1"/>
              <a:t>currently</a:t>
            </a:r>
            <a:r>
              <a:rPr lang="de-CH" dirty="0"/>
              <a:t> 9 </a:t>
            </a:r>
            <a:r>
              <a:rPr lang="de-CH" dirty="0" err="1"/>
              <a:t>contributing</a:t>
            </a:r>
            <a:r>
              <a:rPr lang="de-CH" dirty="0"/>
              <a:t> </a:t>
            </a:r>
            <a:r>
              <a:rPr lang="de-CH" dirty="0" err="1"/>
              <a:t>and</a:t>
            </a:r>
            <a:r>
              <a:rPr lang="de-CH" dirty="0"/>
              <a:t> 17 </a:t>
            </a:r>
            <a:r>
              <a:rPr lang="de-CH" dirty="0" err="1"/>
              <a:t>receiving</a:t>
            </a:r>
            <a:endParaRPr lang="de-CH" dirty="0"/>
          </a:p>
          <a:p>
            <a:pPr>
              <a:buFontTx/>
              <a:buChar char="-"/>
            </a:pPr>
            <a:r>
              <a:rPr lang="de-CH" dirty="0"/>
              <a:t>A </a:t>
            </a:r>
            <a:r>
              <a:rPr lang="de-CH" dirty="0" err="1"/>
              <a:t>common</a:t>
            </a:r>
            <a:r>
              <a:rPr lang="de-CH" dirty="0"/>
              <a:t> </a:t>
            </a:r>
            <a:r>
              <a:rPr lang="de-CH" dirty="0" err="1"/>
              <a:t>project</a:t>
            </a:r>
            <a:r>
              <a:rPr lang="de-CH" dirty="0"/>
              <a:t> </a:t>
            </a:r>
            <a:r>
              <a:rPr lang="de-CH" dirty="0" err="1"/>
              <a:t>between</a:t>
            </a:r>
            <a:r>
              <a:rPr lang="de-CH" dirty="0"/>
              <a:t> </a:t>
            </a:r>
            <a:r>
              <a:rPr lang="de-CH" dirty="0" err="1"/>
              <a:t>Confederation</a:t>
            </a:r>
            <a:r>
              <a:rPr lang="de-CH" dirty="0"/>
              <a:t> </a:t>
            </a:r>
            <a:r>
              <a:rPr lang="de-CH" dirty="0" err="1"/>
              <a:t>and</a:t>
            </a:r>
            <a:r>
              <a:rPr lang="de-CH" dirty="0"/>
              <a:t> </a:t>
            </a:r>
            <a:r>
              <a:rPr lang="de-CH" dirty="0" err="1"/>
              <a:t>Cantons</a:t>
            </a:r>
            <a:endParaRPr lang="de-CH" dirty="0"/>
          </a:p>
          <a:p>
            <a:pPr>
              <a:buFontTx/>
              <a:buChar char="-"/>
            </a:pPr>
            <a:r>
              <a:rPr lang="de-CH" dirty="0"/>
              <a:t>System was </a:t>
            </a:r>
            <a:r>
              <a:rPr lang="de-CH" dirty="0" err="1"/>
              <a:t>reformed</a:t>
            </a:r>
            <a:r>
              <a:rPr lang="de-CH" dirty="0"/>
              <a:t> in 2004: Create a </a:t>
            </a:r>
            <a:r>
              <a:rPr lang="de-CH" dirty="0" err="1"/>
              <a:t>more</a:t>
            </a:r>
            <a:r>
              <a:rPr lang="de-CH" dirty="0"/>
              <a:t> </a:t>
            </a:r>
            <a:r>
              <a:rPr lang="de-CH" dirty="0" err="1"/>
              <a:t>dynamic</a:t>
            </a:r>
            <a:r>
              <a:rPr lang="de-CH" dirty="0"/>
              <a:t> </a:t>
            </a:r>
            <a:r>
              <a:rPr lang="de-CH" dirty="0" err="1"/>
              <a:t>system</a:t>
            </a:r>
            <a:r>
              <a:rPr lang="de-CH" dirty="0"/>
              <a:t>, </a:t>
            </a:r>
            <a:r>
              <a:rPr lang="de-CH" dirty="0" err="1"/>
              <a:t>taking</a:t>
            </a:r>
            <a:r>
              <a:rPr lang="de-CH" dirty="0"/>
              <a:t> </a:t>
            </a:r>
            <a:r>
              <a:rPr lang="de-CH" dirty="0" err="1"/>
              <a:t>into</a:t>
            </a:r>
            <a:r>
              <a:rPr lang="de-CH" dirty="0"/>
              <a:t> </a:t>
            </a:r>
            <a:r>
              <a:rPr lang="de-CH" dirty="0" err="1"/>
              <a:t>account</a:t>
            </a:r>
            <a:r>
              <a:rPr lang="de-CH" dirty="0"/>
              <a:t> </a:t>
            </a:r>
            <a:r>
              <a:rPr lang="de-CH" dirty="0" err="1"/>
              <a:t>development</a:t>
            </a:r>
            <a:r>
              <a:rPr lang="de-CH" dirty="0"/>
              <a:t> </a:t>
            </a:r>
            <a:r>
              <a:rPr lang="de-CH" dirty="0" err="1"/>
              <a:t>and</a:t>
            </a:r>
            <a:r>
              <a:rPr lang="de-CH" dirty="0"/>
              <a:t> potential </a:t>
            </a:r>
            <a:r>
              <a:rPr lang="de-CH" dirty="0" err="1"/>
              <a:t>of</a:t>
            </a:r>
            <a:r>
              <a:rPr lang="de-CH" dirty="0"/>
              <a:t> </a:t>
            </a:r>
            <a:r>
              <a:rPr lang="de-CH" dirty="0" err="1"/>
              <a:t>Cantons</a:t>
            </a:r>
            <a:endParaRPr lang="de-CH" dirty="0"/>
          </a:p>
          <a:p>
            <a:pPr>
              <a:buFontTx/>
              <a:buChar char="-"/>
            </a:pPr>
            <a:r>
              <a:rPr lang="de-CH" dirty="0" err="1"/>
              <a:t>Parliament</a:t>
            </a:r>
            <a:r>
              <a:rPr lang="de-CH" dirty="0"/>
              <a:t> </a:t>
            </a:r>
            <a:r>
              <a:rPr lang="de-CH" dirty="0" err="1"/>
              <a:t>can</a:t>
            </a:r>
            <a:r>
              <a:rPr lang="de-CH" dirty="0"/>
              <a:t> </a:t>
            </a:r>
            <a:r>
              <a:rPr lang="de-CH" dirty="0" err="1"/>
              <a:t>steer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process</a:t>
            </a:r>
            <a:r>
              <a:rPr lang="de-CH" dirty="0"/>
              <a:t> </a:t>
            </a:r>
            <a:r>
              <a:rPr lang="de-CH" dirty="0" err="1"/>
              <a:t>and</a:t>
            </a:r>
            <a:r>
              <a:rPr lang="de-CH" dirty="0"/>
              <a:t> </a:t>
            </a:r>
            <a:r>
              <a:rPr lang="de-CH" dirty="0" err="1"/>
              <a:t>correct</a:t>
            </a:r>
            <a:r>
              <a:rPr lang="de-CH" dirty="0"/>
              <a:t> </a:t>
            </a:r>
            <a:r>
              <a:rPr lang="de-CH" dirty="0" err="1"/>
              <a:t>it</a:t>
            </a:r>
            <a:r>
              <a:rPr lang="de-CH" dirty="0"/>
              <a:t> </a:t>
            </a:r>
            <a:r>
              <a:rPr lang="de-CH" dirty="0" err="1"/>
              <a:t>every</a:t>
            </a:r>
            <a:r>
              <a:rPr lang="de-CH" dirty="0"/>
              <a:t> 4 </a:t>
            </a:r>
            <a:r>
              <a:rPr lang="de-CH" dirty="0" err="1"/>
              <a:t>years</a:t>
            </a:r>
            <a:endParaRPr lang="de-CH" dirty="0"/>
          </a:p>
          <a:p>
            <a:pPr>
              <a:buFontTx/>
              <a:buChar char="-"/>
            </a:pPr>
            <a:r>
              <a:rPr lang="de-CH" dirty="0" err="1"/>
              <a:t>Equal</a:t>
            </a:r>
            <a:r>
              <a:rPr lang="de-CH" dirty="0"/>
              <a:t> </a:t>
            </a:r>
            <a:r>
              <a:rPr lang="de-CH" dirty="0" err="1"/>
              <a:t>compensation</a:t>
            </a:r>
            <a:r>
              <a:rPr lang="de-CH" dirty="0"/>
              <a:t> </a:t>
            </a:r>
            <a:r>
              <a:rPr lang="de-CH" dirty="0" err="1"/>
              <a:t>for</a:t>
            </a:r>
            <a:r>
              <a:rPr lang="de-CH" dirty="0"/>
              <a:t> </a:t>
            </a:r>
            <a:r>
              <a:rPr lang="de-CH" dirty="0" err="1"/>
              <a:t>mountain</a:t>
            </a:r>
            <a:r>
              <a:rPr lang="de-CH" dirty="0"/>
              <a:t> </a:t>
            </a:r>
            <a:r>
              <a:rPr lang="de-CH" dirty="0" err="1"/>
              <a:t>and</a:t>
            </a:r>
            <a:r>
              <a:rPr lang="de-CH" dirty="0"/>
              <a:t> urban </a:t>
            </a:r>
            <a:r>
              <a:rPr lang="de-CH" dirty="0" err="1"/>
              <a:t>areas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7283081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sz="3600" dirty="0"/>
              <a:t>The New Regional </a:t>
            </a:r>
            <a:r>
              <a:rPr lang="de-CH" sz="3600" dirty="0" err="1"/>
              <a:t>Policy</a:t>
            </a:r>
            <a:r>
              <a:rPr lang="de-CH" sz="3600" dirty="0"/>
              <a:t> (NRP) </a:t>
            </a:r>
            <a:r>
              <a:rPr lang="de-CH" sz="3600" dirty="0" err="1"/>
              <a:t>of</a:t>
            </a:r>
            <a:r>
              <a:rPr lang="de-CH" sz="3600" dirty="0"/>
              <a:t> 2008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85487"/>
          </a:xfrm>
        </p:spPr>
        <p:txBody>
          <a:bodyPr/>
          <a:lstStyle/>
          <a:p>
            <a:pPr marL="0" indent="0">
              <a:buNone/>
            </a:pPr>
            <a:r>
              <a:rPr lang="de-CH" dirty="0"/>
              <a:t>The New Regional </a:t>
            </a:r>
            <a:r>
              <a:rPr lang="de-CH" dirty="0" err="1"/>
              <a:t>Policy</a:t>
            </a:r>
            <a:r>
              <a:rPr lang="de-CH" dirty="0"/>
              <a:t> (NRP) </a:t>
            </a:r>
            <a:r>
              <a:rPr lang="de-CH" dirty="0" err="1"/>
              <a:t>of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Federal </a:t>
            </a:r>
            <a:r>
              <a:rPr lang="de-CH" dirty="0" err="1"/>
              <a:t>Government</a:t>
            </a:r>
            <a:r>
              <a:rPr lang="de-CH" dirty="0"/>
              <a:t> </a:t>
            </a: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support</a:t>
            </a:r>
            <a:r>
              <a:rPr lang="de-CH" dirty="0"/>
              <a:t> </a:t>
            </a:r>
            <a:r>
              <a:rPr lang="de-CH" dirty="0" err="1"/>
              <a:t>mountain</a:t>
            </a:r>
            <a:r>
              <a:rPr lang="de-CH" dirty="0"/>
              <a:t> </a:t>
            </a:r>
            <a:r>
              <a:rPr lang="de-CH" dirty="0" err="1"/>
              <a:t>and</a:t>
            </a:r>
            <a:r>
              <a:rPr lang="de-CH" dirty="0"/>
              <a:t> </a:t>
            </a:r>
            <a:r>
              <a:rPr lang="de-CH" dirty="0" err="1"/>
              <a:t>other</a:t>
            </a:r>
            <a:r>
              <a:rPr lang="de-CH" dirty="0"/>
              <a:t> rural </a:t>
            </a:r>
            <a:r>
              <a:rPr lang="de-CH" dirty="0" err="1"/>
              <a:t>areas</a:t>
            </a:r>
            <a:r>
              <a:rPr lang="de-CH" dirty="0"/>
              <a:t> </a:t>
            </a:r>
            <a:r>
              <a:rPr lang="de-CH" dirty="0" err="1"/>
              <a:t>and</a:t>
            </a:r>
            <a:r>
              <a:rPr lang="de-CH" dirty="0"/>
              <a:t> </a:t>
            </a:r>
            <a:r>
              <a:rPr lang="de-CH" dirty="0" err="1"/>
              <a:t>border</a:t>
            </a:r>
            <a:r>
              <a:rPr lang="de-CH" dirty="0"/>
              <a:t> </a:t>
            </a:r>
            <a:r>
              <a:rPr lang="de-CH" dirty="0" err="1"/>
              <a:t>regions</a:t>
            </a:r>
            <a:endParaRPr lang="de-CH" dirty="0"/>
          </a:p>
          <a:p>
            <a:pPr marL="0" indent="0">
              <a:buNone/>
            </a:pPr>
            <a:endParaRPr lang="de-CH" sz="800" dirty="0"/>
          </a:p>
          <a:p>
            <a:pPr marL="0" indent="0">
              <a:buNone/>
            </a:pPr>
            <a:r>
              <a:rPr lang="de-CH" u="sng" dirty="0" err="1"/>
              <a:t>Three</a:t>
            </a:r>
            <a:r>
              <a:rPr lang="de-CH" u="sng" dirty="0"/>
              <a:t> </a:t>
            </a:r>
            <a:r>
              <a:rPr lang="de-CH" u="sng" dirty="0" err="1"/>
              <a:t>Objectives</a:t>
            </a:r>
            <a:r>
              <a:rPr lang="de-CH" u="sng" dirty="0"/>
              <a:t>:</a:t>
            </a:r>
          </a:p>
          <a:p>
            <a:pPr>
              <a:buFontTx/>
              <a:buChar char="-"/>
            </a:pPr>
            <a:r>
              <a:rPr lang="de-CH" dirty="0"/>
              <a:t>Promotion </a:t>
            </a:r>
            <a:r>
              <a:rPr lang="de-CH" dirty="0" err="1"/>
              <a:t>of</a:t>
            </a:r>
            <a:r>
              <a:rPr lang="de-CH" dirty="0"/>
              <a:t> Innovation (</a:t>
            </a:r>
            <a:r>
              <a:rPr lang="de-CH" dirty="0" err="1"/>
              <a:t>main</a:t>
            </a:r>
            <a:r>
              <a:rPr lang="de-CH" dirty="0"/>
              <a:t> </a:t>
            </a:r>
            <a:r>
              <a:rPr lang="de-CH" dirty="0" err="1"/>
              <a:t>pillar</a:t>
            </a:r>
            <a:r>
              <a:rPr lang="de-CH" dirty="0"/>
              <a:t>)                                             </a:t>
            </a:r>
            <a:r>
              <a:rPr lang="de-CH" sz="2400" dirty="0" err="1"/>
              <a:t>Encouraging</a:t>
            </a:r>
            <a:r>
              <a:rPr lang="de-CH" sz="2400" dirty="0"/>
              <a:t> </a:t>
            </a:r>
            <a:r>
              <a:rPr lang="de-CH" sz="2400" dirty="0" err="1"/>
              <a:t>Competitiveness</a:t>
            </a:r>
            <a:r>
              <a:rPr lang="de-CH" sz="2400" dirty="0"/>
              <a:t>, </a:t>
            </a:r>
            <a:r>
              <a:rPr lang="de-CH" sz="2400" dirty="0" err="1"/>
              <a:t>system</a:t>
            </a:r>
            <a:r>
              <a:rPr lang="de-CH" sz="2400" dirty="0"/>
              <a:t> </a:t>
            </a:r>
            <a:r>
              <a:rPr lang="de-CH" sz="2400" dirty="0" err="1"/>
              <a:t>of</a:t>
            </a:r>
            <a:r>
              <a:rPr lang="de-CH" sz="2400" dirty="0"/>
              <a:t> </a:t>
            </a:r>
            <a:r>
              <a:rPr lang="de-CH" sz="2400" dirty="0" err="1"/>
              <a:t>subsidies</a:t>
            </a:r>
            <a:r>
              <a:rPr lang="de-CH" sz="2400" dirty="0"/>
              <a:t> </a:t>
            </a:r>
            <a:r>
              <a:rPr lang="de-CH" sz="2400" dirty="0" err="1"/>
              <a:t>and</a:t>
            </a:r>
            <a:r>
              <a:rPr lang="de-CH" sz="2400" dirty="0"/>
              <a:t> </a:t>
            </a:r>
            <a:r>
              <a:rPr lang="de-CH" sz="2400" dirty="0" err="1"/>
              <a:t>loans</a:t>
            </a:r>
            <a:endParaRPr lang="de-CH" sz="2400" dirty="0"/>
          </a:p>
          <a:p>
            <a:pPr>
              <a:buFontTx/>
              <a:buChar char="-"/>
            </a:pPr>
            <a:r>
              <a:rPr lang="de-CH" dirty="0" err="1"/>
              <a:t>Creation</a:t>
            </a:r>
            <a:r>
              <a:rPr lang="de-CH" dirty="0"/>
              <a:t> </a:t>
            </a:r>
            <a:r>
              <a:rPr lang="de-CH" dirty="0" err="1"/>
              <a:t>of</a:t>
            </a:r>
            <a:r>
              <a:rPr lang="de-CH" dirty="0"/>
              <a:t> </a:t>
            </a:r>
            <a:r>
              <a:rPr lang="de-CH" dirty="0" err="1"/>
              <a:t>Synergies</a:t>
            </a:r>
            <a:r>
              <a:rPr lang="de-CH" dirty="0"/>
              <a:t> (</a:t>
            </a:r>
            <a:r>
              <a:rPr lang="de-CH" dirty="0" err="1"/>
              <a:t>accompanying</a:t>
            </a:r>
            <a:r>
              <a:rPr lang="de-CH" dirty="0"/>
              <a:t> </a:t>
            </a:r>
            <a:r>
              <a:rPr lang="de-CH" dirty="0" err="1"/>
              <a:t>objective</a:t>
            </a:r>
            <a:r>
              <a:rPr lang="de-CH" dirty="0"/>
              <a:t>)                             </a:t>
            </a:r>
            <a:r>
              <a:rPr lang="de-CH" sz="2400" dirty="0" err="1"/>
              <a:t>Coordination</a:t>
            </a:r>
            <a:r>
              <a:rPr lang="de-CH" sz="2400" dirty="0"/>
              <a:t> </a:t>
            </a:r>
            <a:r>
              <a:rPr lang="de-CH" sz="2400" dirty="0" err="1"/>
              <a:t>of</a:t>
            </a:r>
            <a:r>
              <a:rPr lang="de-CH" sz="2400" dirty="0"/>
              <a:t> </a:t>
            </a:r>
            <a:r>
              <a:rPr lang="de-CH" sz="2400" dirty="0" err="1"/>
              <a:t>Sectoral</a:t>
            </a:r>
            <a:r>
              <a:rPr lang="de-CH" sz="2400" dirty="0"/>
              <a:t> </a:t>
            </a:r>
            <a:r>
              <a:rPr lang="de-CH" sz="2400" dirty="0" err="1"/>
              <a:t>Policies</a:t>
            </a:r>
            <a:endParaRPr lang="de-CH" sz="2400" dirty="0"/>
          </a:p>
          <a:p>
            <a:pPr>
              <a:buFontTx/>
              <a:buChar char="-"/>
            </a:pPr>
            <a:r>
              <a:rPr lang="de-CH" dirty="0"/>
              <a:t>Sharing </a:t>
            </a:r>
            <a:r>
              <a:rPr lang="de-CH" dirty="0" err="1"/>
              <a:t>of</a:t>
            </a:r>
            <a:r>
              <a:rPr lang="de-CH" dirty="0"/>
              <a:t> Knowledge (</a:t>
            </a:r>
            <a:r>
              <a:rPr lang="de-CH" dirty="0" err="1"/>
              <a:t>support</a:t>
            </a:r>
            <a:r>
              <a:rPr lang="de-CH" dirty="0"/>
              <a:t> </a:t>
            </a:r>
            <a:r>
              <a:rPr lang="de-CH" dirty="0" err="1"/>
              <a:t>network</a:t>
            </a:r>
            <a:r>
              <a:rPr lang="de-CH" dirty="0"/>
              <a:t>, </a:t>
            </a:r>
            <a:r>
              <a:rPr lang="de-CH" dirty="0" err="1"/>
              <a:t>knowledge</a:t>
            </a:r>
            <a:r>
              <a:rPr lang="de-CH" dirty="0"/>
              <a:t> </a:t>
            </a:r>
            <a:r>
              <a:rPr lang="de-CH" dirty="0" err="1"/>
              <a:t>platform</a:t>
            </a:r>
            <a:r>
              <a:rPr lang="de-CH" dirty="0"/>
              <a:t>) </a:t>
            </a:r>
            <a:r>
              <a:rPr lang="de-CH" dirty="0">
                <a:hlinkClick r:id="rId2"/>
              </a:rPr>
              <a:t>www.regiosuisse.ch</a:t>
            </a:r>
            <a:endParaRPr lang="de-CH" dirty="0"/>
          </a:p>
          <a:p>
            <a:pPr>
              <a:buFontTx/>
              <a:buChar char="-"/>
            </a:pPr>
            <a:endParaRPr lang="de-CH" dirty="0"/>
          </a:p>
        </p:txBody>
      </p:sp>
      <p:pic>
        <p:nvPicPr>
          <p:cNvPr id="4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4444555" y="5704332"/>
            <a:ext cx="2790825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7184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69315"/>
          </a:xfrm>
        </p:spPr>
        <p:txBody>
          <a:bodyPr anchor="t">
            <a:normAutofit fontScale="90000"/>
          </a:bodyPr>
          <a:lstStyle/>
          <a:p>
            <a:pPr algn="ctr"/>
            <a:r>
              <a:rPr lang="de-CH" sz="3600" dirty="0" err="1"/>
              <a:t>Institutional</a:t>
            </a:r>
            <a:r>
              <a:rPr lang="de-CH" sz="3600" dirty="0"/>
              <a:t> Setup </a:t>
            </a:r>
            <a:br>
              <a:rPr lang="de-CH" sz="3600" dirty="0"/>
            </a:br>
            <a:r>
              <a:rPr lang="de-CH" sz="3600" dirty="0" err="1"/>
              <a:t>of</a:t>
            </a:r>
            <a:r>
              <a:rPr lang="de-CH" sz="3600" dirty="0"/>
              <a:t> </a:t>
            </a:r>
            <a:r>
              <a:rPr lang="de-CH" sz="3600" dirty="0" err="1"/>
              <a:t>the</a:t>
            </a:r>
            <a:r>
              <a:rPr lang="de-CH" sz="3600" dirty="0"/>
              <a:t> Regional </a:t>
            </a:r>
            <a:r>
              <a:rPr lang="de-CH" sz="3600" dirty="0" err="1"/>
              <a:t>Policy</a:t>
            </a:r>
            <a:r>
              <a:rPr lang="de-CH" sz="3600" dirty="0"/>
              <a:t> in </a:t>
            </a:r>
            <a:r>
              <a:rPr lang="de-CH" sz="3600" dirty="0" err="1"/>
              <a:t>Switzerland</a:t>
            </a:r>
            <a:endParaRPr lang="de-CH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29453" y="1435608"/>
            <a:ext cx="4733094" cy="49425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970264" y="2018591"/>
            <a:ext cx="2383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Federal Law on Regional </a:t>
            </a:r>
            <a:r>
              <a:rPr lang="de-CH" dirty="0" err="1"/>
              <a:t>Policy</a:t>
            </a:r>
            <a:endParaRPr lang="de-CH" dirty="0"/>
          </a:p>
          <a:p>
            <a:r>
              <a:rPr lang="de-CH" dirty="0"/>
              <a:t>(</a:t>
            </a:r>
            <a:r>
              <a:rPr lang="de-CH" dirty="0" err="1"/>
              <a:t>Multiannual</a:t>
            </a:r>
            <a:r>
              <a:rPr lang="de-CH" dirty="0"/>
              <a:t> Programme)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970264" y="4131088"/>
            <a:ext cx="15910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err="1"/>
              <a:t>Cantonal</a:t>
            </a:r>
            <a:r>
              <a:rPr lang="de-CH" dirty="0"/>
              <a:t> Laws</a:t>
            </a:r>
          </a:p>
          <a:p>
            <a:r>
              <a:rPr lang="de-CH" dirty="0"/>
              <a:t>(Operational Programmes)</a:t>
            </a:r>
          </a:p>
        </p:txBody>
      </p:sp>
    </p:spTree>
    <p:extLst>
      <p:ext uri="{BB962C8B-B14F-4D97-AF65-F5344CB8AC3E}">
        <p14:creationId xmlns:p14="http://schemas.microsoft.com/office/powerpoint/2010/main" val="23060594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9587"/>
          </a:xfrm>
        </p:spPr>
        <p:txBody>
          <a:bodyPr anchor="t">
            <a:normAutofit/>
          </a:bodyPr>
          <a:lstStyle/>
          <a:p>
            <a:pPr algn="ctr"/>
            <a:r>
              <a:rPr lang="de-CH" sz="3600" dirty="0" err="1"/>
              <a:t>Agriculture</a:t>
            </a:r>
            <a:r>
              <a:rPr lang="de-CH" sz="3600" dirty="0"/>
              <a:t> </a:t>
            </a:r>
            <a:r>
              <a:rPr lang="de-CH" sz="3600" dirty="0" err="1"/>
              <a:t>and</a:t>
            </a:r>
            <a:r>
              <a:rPr lang="de-CH" sz="3600" dirty="0"/>
              <a:t> </a:t>
            </a:r>
            <a:r>
              <a:rPr lang="de-CH" sz="3600" dirty="0" err="1"/>
              <a:t>Direct</a:t>
            </a:r>
            <a:r>
              <a:rPr lang="de-CH" sz="3600" dirty="0"/>
              <a:t> </a:t>
            </a:r>
            <a:r>
              <a:rPr lang="de-CH" sz="3600" dirty="0" err="1"/>
              <a:t>Payments</a:t>
            </a:r>
            <a:endParaRPr lang="de-CH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1744" y="1344168"/>
            <a:ext cx="10515600" cy="51023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CH" sz="2400" b="1" dirty="0"/>
              <a:t>Art. 104 </a:t>
            </a:r>
            <a:r>
              <a:rPr lang="de-CH" sz="2400" b="1" dirty="0" err="1"/>
              <a:t>of</a:t>
            </a:r>
            <a:r>
              <a:rPr lang="de-CH" sz="2400" b="1" dirty="0"/>
              <a:t> </a:t>
            </a:r>
            <a:r>
              <a:rPr lang="de-CH" sz="2400" b="1" dirty="0" err="1"/>
              <a:t>the</a:t>
            </a:r>
            <a:r>
              <a:rPr lang="de-CH" sz="2400" b="1" dirty="0"/>
              <a:t> </a:t>
            </a:r>
            <a:r>
              <a:rPr lang="de-CH" sz="2400" b="1" dirty="0" err="1"/>
              <a:t>federal</a:t>
            </a:r>
            <a:r>
              <a:rPr lang="de-CH" sz="2400" b="1" dirty="0"/>
              <a:t> </a:t>
            </a:r>
            <a:r>
              <a:rPr lang="de-CH" sz="2400" b="1" dirty="0" err="1"/>
              <a:t>constitution</a:t>
            </a:r>
            <a:r>
              <a:rPr lang="de-CH" sz="2400" b="1" dirty="0"/>
              <a:t>:</a:t>
            </a:r>
          </a:p>
          <a:p>
            <a:r>
              <a:rPr lang="de-CH" sz="2400" dirty="0" err="1"/>
              <a:t>Ensured</a:t>
            </a:r>
            <a:r>
              <a:rPr lang="de-CH" sz="2400" dirty="0"/>
              <a:t> </a:t>
            </a:r>
            <a:r>
              <a:rPr lang="de-CH" sz="2400" dirty="0" err="1"/>
              <a:t>supplies</a:t>
            </a:r>
            <a:r>
              <a:rPr lang="de-CH" sz="2400" dirty="0"/>
              <a:t>, environmental </a:t>
            </a:r>
            <a:r>
              <a:rPr lang="de-CH" sz="2400" dirty="0" err="1"/>
              <a:t>stewardship</a:t>
            </a:r>
            <a:r>
              <a:rPr lang="de-CH" sz="2400" dirty="0"/>
              <a:t>,</a:t>
            </a:r>
          </a:p>
          <a:p>
            <a:r>
              <a:rPr lang="en-US" sz="2400" dirty="0"/>
              <a:t>Conservation of the natural heritage, </a:t>
            </a:r>
            <a:r>
              <a:rPr lang="en-US" sz="2400" dirty="0" err="1"/>
              <a:t>decentralised</a:t>
            </a:r>
            <a:r>
              <a:rPr lang="en-US" sz="2400" dirty="0"/>
              <a:t> settlement,</a:t>
            </a:r>
          </a:p>
          <a:p>
            <a:r>
              <a:rPr lang="en-US" sz="2400" dirty="0"/>
              <a:t>Promotion of particularly natural production methods that are</a:t>
            </a:r>
          </a:p>
          <a:p>
            <a:r>
              <a:rPr lang="en-US" sz="2400" dirty="0"/>
              <a:t>Environmentally friendly and meet animal welfare criteria</a:t>
            </a:r>
          </a:p>
          <a:p>
            <a:pPr marL="0" indent="0">
              <a:buNone/>
            </a:pPr>
            <a:r>
              <a:rPr lang="en-US" sz="2400" u="sng" dirty="0"/>
              <a:t>Types of subsidies:</a:t>
            </a:r>
          </a:p>
          <a:p>
            <a:pPr>
              <a:buFontTx/>
              <a:buChar char="-"/>
            </a:pPr>
            <a:r>
              <a:rPr lang="en-US" sz="2400" dirty="0"/>
              <a:t>Farmland payments</a:t>
            </a:r>
          </a:p>
          <a:p>
            <a:pPr>
              <a:buFontTx/>
              <a:buChar char="-"/>
            </a:pPr>
            <a:r>
              <a:rPr lang="en-US" sz="2400" dirty="0"/>
              <a:t>Payments for ensuring supplies</a:t>
            </a:r>
          </a:p>
          <a:p>
            <a:pPr>
              <a:buFontTx/>
              <a:buChar char="-"/>
            </a:pPr>
            <a:r>
              <a:rPr lang="en-US" sz="2400" dirty="0"/>
              <a:t>Biodiversity payments</a:t>
            </a:r>
          </a:p>
          <a:p>
            <a:pPr>
              <a:buFontTx/>
              <a:buChar char="-"/>
            </a:pPr>
            <a:r>
              <a:rPr lang="en-US" sz="2400" dirty="0"/>
              <a:t>Payments for landscape quality</a:t>
            </a:r>
          </a:p>
          <a:p>
            <a:pPr>
              <a:buFontTx/>
              <a:buChar char="-"/>
            </a:pPr>
            <a:r>
              <a:rPr lang="en-US" sz="2400" dirty="0"/>
              <a:t>Payments for production systems</a:t>
            </a:r>
            <a:endParaRPr lang="de-CH" sz="2400" dirty="0"/>
          </a:p>
        </p:txBody>
      </p:sp>
    </p:spTree>
    <p:extLst>
      <p:ext uri="{BB962C8B-B14F-4D97-AF65-F5344CB8AC3E}">
        <p14:creationId xmlns:p14="http://schemas.microsoft.com/office/powerpoint/2010/main" val="32792045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32739"/>
          </a:xfrm>
        </p:spPr>
        <p:txBody>
          <a:bodyPr anchor="t">
            <a:normAutofit/>
          </a:bodyPr>
          <a:lstStyle/>
          <a:p>
            <a:pPr algn="ctr"/>
            <a:r>
              <a:rPr lang="de-CH" sz="3600" dirty="0"/>
              <a:t>Development </a:t>
            </a:r>
            <a:r>
              <a:rPr lang="de-CH" sz="3600" dirty="0" err="1"/>
              <a:t>of</a:t>
            </a:r>
            <a:r>
              <a:rPr lang="de-CH" sz="3600" dirty="0"/>
              <a:t> Mountain Areas: A Cross-</a:t>
            </a:r>
            <a:r>
              <a:rPr lang="de-CH" sz="3600" dirty="0" err="1"/>
              <a:t>Sectoral</a:t>
            </a:r>
            <a:r>
              <a:rPr lang="de-CH" sz="3600" dirty="0"/>
              <a:t> Task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25880"/>
            <a:ext cx="10515600" cy="4851083"/>
          </a:xfrm>
        </p:spPr>
        <p:txBody>
          <a:bodyPr/>
          <a:lstStyle/>
          <a:p>
            <a:r>
              <a:rPr lang="de-CH" dirty="0" err="1"/>
              <a:t>Spatial</a:t>
            </a:r>
            <a:r>
              <a:rPr lang="de-CH" dirty="0"/>
              <a:t> Development </a:t>
            </a:r>
            <a:r>
              <a:rPr lang="de-CH" dirty="0" err="1"/>
              <a:t>and</a:t>
            </a:r>
            <a:r>
              <a:rPr lang="de-CH" dirty="0"/>
              <a:t> </a:t>
            </a:r>
            <a:r>
              <a:rPr lang="de-CH" dirty="0" err="1"/>
              <a:t>Planning</a:t>
            </a:r>
            <a:r>
              <a:rPr lang="de-CH" dirty="0"/>
              <a:t>                                                    </a:t>
            </a:r>
            <a:r>
              <a:rPr lang="de-CH" sz="2400" dirty="0"/>
              <a:t>(Linking urban </a:t>
            </a:r>
            <a:r>
              <a:rPr lang="de-CH" sz="2400" dirty="0" err="1"/>
              <a:t>and</a:t>
            </a:r>
            <a:r>
              <a:rPr lang="de-CH" sz="2400" dirty="0"/>
              <a:t>  rural/</a:t>
            </a:r>
            <a:r>
              <a:rPr lang="de-CH" sz="2400" dirty="0" err="1"/>
              <a:t>mountain</a:t>
            </a:r>
            <a:r>
              <a:rPr lang="de-CH" sz="2400" dirty="0"/>
              <a:t> </a:t>
            </a:r>
            <a:r>
              <a:rPr lang="de-CH" sz="2400" dirty="0" err="1"/>
              <a:t>areas</a:t>
            </a:r>
            <a:r>
              <a:rPr lang="de-CH" sz="2400" dirty="0"/>
              <a:t>, </a:t>
            </a:r>
            <a:r>
              <a:rPr lang="de-CH" sz="2400" dirty="0" err="1"/>
              <a:t>defining</a:t>
            </a:r>
            <a:r>
              <a:rPr lang="de-CH" sz="2400" dirty="0"/>
              <a:t> </a:t>
            </a:r>
            <a:r>
              <a:rPr lang="de-CH" sz="2400" dirty="0" err="1"/>
              <a:t>functional</a:t>
            </a:r>
            <a:r>
              <a:rPr lang="de-CH" sz="2400" dirty="0"/>
              <a:t> </a:t>
            </a:r>
            <a:r>
              <a:rPr lang="de-CH" sz="2400" dirty="0" err="1"/>
              <a:t>spaces</a:t>
            </a:r>
            <a:r>
              <a:rPr lang="de-CH" sz="2400" dirty="0"/>
              <a:t>)</a:t>
            </a:r>
          </a:p>
          <a:p>
            <a:r>
              <a:rPr lang="de-CH" dirty="0" err="1"/>
              <a:t>Roads</a:t>
            </a:r>
            <a:r>
              <a:rPr lang="de-CH" dirty="0"/>
              <a:t>, Public Transportation, Infrastructure </a:t>
            </a:r>
            <a:r>
              <a:rPr lang="de-CH" dirty="0" err="1"/>
              <a:t>and</a:t>
            </a:r>
            <a:r>
              <a:rPr lang="de-CH" dirty="0"/>
              <a:t> Telecommunications </a:t>
            </a:r>
            <a:r>
              <a:rPr lang="de-CH" sz="2400" dirty="0"/>
              <a:t>(100 </a:t>
            </a:r>
            <a:r>
              <a:rPr lang="de-CH" sz="2400" dirty="0" err="1"/>
              <a:t>years</a:t>
            </a:r>
            <a:r>
              <a:rPr lang="de-CH" sz="2400" dirty="0"/>
              <a:t> </a:t>
            </a:r>
            <a:r>
              <a:rPr lang="de-CH" sz="2400" dirty="0" err="1"/>
              <a:t>ago</a:t>
            </a:r>
            <a:r>
              <a:rPr lang="de-CH" sz="2400" dirty="0"/>
              <a:t>: Road </a:t>
            </a:r>
            <a:r>
              <a:rPr lang="de-CH" sz="2400" dirty="0" err="1"/>
              <a:t>connections</a:t>
            </a:r>
            <a:r>
              <a:rPr lang="de-CH" sz="2400" dirty="0"/>
              <a:t>; </a:t>
            </a:r>
            <a:r>
              <a:rPr lang="de-CH" sz="2400" dirty="0" err="1"/>
              <a:t>today</a:t>
            </a:r>
            <a:r>
              <a:rPr lang="de-CH" sz="2400" dirty="0"/>
              <a:t>: fast </a:t>
            </a:r>
            <a:r>
              <a:rPr lang="de-CH" sz="2400" dirty="0" err="1"/>
              <a:t>internet</a:t>
            </a:r>
            <a:r>
              <a:rPr lang="de-CH" sz="2400" dirty="0"/>
              <a:t>)</a:t>
            </a:r>
          </a:p>
          <a:p>
            <a:r>
              <a:rPr lang="de-CH" dirty="0" err="1"/>
              <a:t>Agricultural</a:t>
            </a:r>
            <a:r>
              <a:rPr lang="de-CH" dirty="0"/>
              <a:t> </a:t>
            </a:r>
            <a:r>
              <a:rPr lang="de-CH" dirty="0" err="1"/>
              <a:t>Policy</a:t>
            </a:r>
            <a:r>
              <a:rPr lang="de-CH" dirty="0"/>
              <a:t> </a:t>
            </a:r>
            <a:r>
              <a:rPr lang="de-CH" sz="2400" dirty="0"/>
              <a:t>(System </a:t>
            </a:r>
            <a:r>
              <a:rPr lang="de-CH" sz="2400" dirty="0" err="1"/>
              <a:t>of</a:t>
            </a:r>
            <a:r>
              <a:rPr lang="de-CH" sz="2400" dirty="0"/>
              <a:t> </a:t>
            </a:r>
            <a:r>
              <a:rPr lang="de-CH" sz="2400" dirty="0" err="1"/>
              <a:t>subsidies</a:t>
            </a:r>
            <a:r>
              <a:rPr lang="de-CH" sz="2400" dirty="0"/>
              <a:t>, </a:t>
            </a:r>
            <a:r>
              <a:rPr lang="de-CH" sz="2400" dirty="0" err="1"/>
              <a:t>recognition</a:t>
            </a:r>
            <a:r>
              <a:rPr lang="de-CH" sz="2400" dirty="0"/>
              <a:t> </a:t>
            </a:r>
            <a:r>
              <a:rPr lang="de-CH" sz="2400" dirty="0" err="1"/>
              <a:t>of</a:t>
            </a:r>
            <a:r>
              <a:rPr lang="de-CH" sz="2400" dirty="0"/>
              <a:t> </a:t>
            </a:r>
            <a:r>
              <a:rPr lang="de-CH" sz="2400" dirty="0" err="1"/>
              <a:t>functions</a:t>
            </a:r>
            <a:r>
              <a:rPr lang="de-CH" sz="2400" dirty="0"/>
              <a:t> </a:t>
            </a:r>
            <a:r>
              <a:rPr lang="de-CH" sz="2400" dirty="0" err="1"/>
              <a:t>other</a:t>
            </a:r>
            <a:r>
              <a:rPr lang="de-CH" sz="2400" dirty="0"/>
              <a:t> </a:t>
            </a:r>
            <a:r>
              <a:rPr lang="de-CH" sz="2400" dirty="0" err="1"/>
              <a:t>than</a:t>
            </a:r>
            <a:r>
              <a:rPr lang="de-CH" sz="2400" dirty="0"/>
              <a:t> </a:t>
            </a:r>
            <a:r>
              <a:rPr lang="de-CH" sz="2400" dirty="0" err="1"/>
              <a:t>production</a:t>
            </a:r>
            <a:r>
              <a:rPr lang="de-CH" sz="2400" dirty="0"/>
              <a:t> – </a:t>
            </a:r>
            <a:r>
              <a:rPr lang="de-CH" sz="2400" dirty="0" err="1"/>
              <a:t>cultivated</a:t>
            </a:r>
            <a:r>
              <a:rPr lang="de-CH" sz="2400" dirty="0"/>
              <a:t> </a:t>
            </a:r>
            <a:r>
              <a:rPr lang="de-CH" sz="2400" dirty="0" err="1"/>
              <a:t>landscape</a:t>
            </a:r>
            <a:r>
              <a:rPr lang="de-CH" sz="2400" dirty="0"/>
              <a:t>, </a:t>
            </a:r>
            <a:r>
              <a:rPr lang="de-CH" sz="2400" dirty="0" err="1"/>
              <a:t>nature</a:t>
            </a:r>
            <a:r>
              <a:rPr lang="de-CH" sz="2400" dirty="0"/>
              <a:t> </a:t>
            </a:r>
            <a:r>
              <a:rPr lang="de-CH" sz="2400" dirty="0" err="1"/>
              <a:t>conservation</a:t>
            </a:r>
            <a:r>
              <a:rPr lang="de-CH" sz="2400" dirty="0"/>
              <a:t>, </a:t>
            </a:r>
            <a:r>
              <a:rPr lang="de-CH" sz="2400" dirty="0" err="1"/>
              <a:t>security</a:t>
            </a:r>
            <a:r>
              <a:rPr lang="de-CH" sz="2400" dirty="0"/>
              <a:t> </a:t>
            </a:r>
            <a:r>
              <a:rPr lang="de-CH" sz="2400" dirty="0" err="1"/>
              <a:t>of</a:t>
            </a:r>
            <a:r>
              <a:rPr lang="de-CH" sz="2400" dirty="0"/>
              <a:t> </a:t>
            </a:r>
            <a:r>
              <a:rPr lang="de-CH" sz="2400" dirty="0" err="1"/>
              <a:t>supply</a:t>
            </a:r>
            <a:r>
              <a:rPr lang="de-CH" sz="2400" dirty="0"/>
              <a:t> –, </a:t>
            </a:r>
            <a:r>
              <a:rPr lang="de-CH" sz="2400" dirty="0" err="1"/>
              <a:t>improving</a:t>
            </a:r>
            <a:r>
              <a:rPr lang="de-CH" sz="2400" dirty="0"/>
              <a:t> </a:t>
            </a:r>
            <a:r>
              <a:rPr lang="de-CH" sz="2400" dirty="0" err="1"/>
              <a:t>value</a:t>
            </a:r>
            <a:r>
              <a:rPr lang="de-CH" sz="2400" dirty="0"/>
              <a:t> </a:t>
            </a:r>
            <a:r>
              <a:rPr lang="de-CH" sz="2400" dirty="0" err="1"/>
              <a:t>chains</a:t>
            </a:r>
            <a:r>
              <a:rPr lang="de-CH" sz="2400" dirty="0"/>
              <a:t>)</a:t>
            </a:r>
          </a:p>
          <a:p>
            <a:r>
              <a:rPr lang="de-CH" dirty="0" err="1"/>
              <a:t>Tourism</a:t>
            </a:r>
            <a:r>
              <a:rPr lang="de-CH" dirty="0"/>
              <a:t> </a:t>
            </a:r>
            <a:r>
              <a:rPr lang="de-CH" dirty="0" err="1"/>
              <a:t>Policy</a:t>
            </a:r>
            <a:r>
              <a:rPr lang="de-CH" dirty="0"/>
              <a:t> </a:t>
            </a:r>
            <a:r>
              <a:rPr lang="de-CH" sz="2400" dirty="0"/>
              <a:t>(</a:t>
            </a:r>
            <a:r>
              <a:rPr lang="de-CH" sz="2400" dirty="0" err="1"/>
              <a:t>Supporting</a:t>
            </a:r>
            <a:r>
              <a:rPr lang="de-CH" sz="2400" dirty="0"/>
              <a:t> </a:t>
            </a:r>
            <a:r>
              <a:rPr lang="de-CH" sz="2400" dirty="0" err="1"/>
              <a:t>structural</a:t>
            </a:r>
            <a:r>
              <a:rPr lang="de-CH" sz="2400" dirty="0"/>
              <a:t> </a:t>
            </a:r>
            <a:r>
              <a:rPr lang="de-CH" sz="2400" dirty="0" err="1"/>
              <a:t>change</a:t>
            </a:r>
            <a:r>
              <a:rPr lang="de-CH" sz="2400" dirty="0"/>
              <a:t> in </a:t>
            </a:r>
            <a:r>
              <a:rPr lang="de-CH" sz="2400" dirty="0" err="1"/>
              <a:t>tourism</a:t>
            </a:r>
            <a:r>
              <a:rPr lang="de-CH" sz="2400" dirty="0"/>
              <a:t>)</a:t>
            </a:r>
          </a:p>
          <a:p>
            <a:r>
              <a:rPr lang="de-CH" dirty="0"/>
              <a:t>Environmental </a:t>
            </a:r>
            <a:r>
              <a:rPr lang="de-CH" dirty="0" err="1"/>
              <a:t>Policy</a:t>
            </a:r>
            <a:r>
              <a:rPr lang="de-CH" dirty="0"/>
              <a:t> </a:t>
            </a:r>
            <a:r>
              <a:rPr lang="de-CH" sz="2400" dirty="0"/>
              <a:t>(</a:t>
            </a:r>
            <a:r>
              <a:rPr lang="de-CH" sz="2400" dirty="0" err="1"/>
              <a:t>Protection</a:t>
            </a:r>
            <a:r>
              <a:rPr lang="de-CH" sz="2400" dirty="0"/>
              <a:t> </a:t>
            </a:r>
            <a:r>
              <a:rPr lang="de-CH" sz="2400" dirty="0" err="1"/>
              <a:t>of</a:t>
            </a:r>
            <a:r>
              <a:rPr lang="de-CH" sz="2400" dirty="0"/>
              <a:t> </a:t>
            </a:r>
            <a:r>
              <a:rPr lang="de-CH" sz="2400" dirty="0" err="1"/>
              <a:t>landscapes</a:t>
            </a:r>
            <a:r>
              <a:rPr lang="de-CH" sz="2400" dirty="0"/>
              <a:t>, national </a:t>
            </a:r>
            <a:r>
              <a:rPr lang="de-CH" sz="2400" dirty="0" err="1"/>
              <a:t>parks</a:t>
            </a:r>
            <a:r>
              <a:rPr lang="de-CH" sz="2400" dirty="0"/>
              <a:t>, </a:t>
            </a:r>
            <a:r>
              <a:rPr lang="de-CH" sz="2400" dirty="0" err="1"/>
              <a:t>coping</a:t>
            </a:r>
            <a:r>
              <a:rPr lang="de-CH" sz="2400" dirty="0"/>
              <a:t> </a:t>
            </a:r>
            <a:r>
              <a:rPr lang="de-CH" sz="2400" dirty="0" err="1"/>
              <a:t>with</a:t>
            </a:r>
            <a:r>
              <a:rPr lang="de-CH" sz="2400" dirty="0"/>
              <a:t> </a:t>
            </a:r>
            <a:r>
              <a:rPr lang="de-CH" sz="2400" dirty="0" err="1"/>
              <a:t>the</a:t>
            </a:r>
            <a:r>
              <a:rPr lang="de-CH" sz="2400" dirty="0"/>
              <a:t> </a:t>
            </a:r>
            <a:r>
              <a:rPr lang="de-CH" sz="2400" dirty="0" err="1"/>
              <a:t>effects</a:t>
            </a:r>
            <a:r>
              <a:rPr lang="de-CH" sz="2400" dirty="0"/>
              <a:t> </a:t>
            </a:r>
            <a:r>
              <a:rPr lang="de-CH" sz="2400" dirty="0" err="1"/>
              <a:t>of</a:t>
            </a:r>
            <a:r>
              <a:rPr lang="de-CH" sz="2400" dirty="0"/>
              <a:t> global </a:t>
            </a:r>
            <a:r>
              <a:rPr lang="de-CH" sz="2400" dirty="0" err="1"/>
              <a:t>warming</a:t>
            </a:r>
            <a:r>
              <a:rPr lang="de-CH" sz="2400" dirty="0"/>
              <a:t>, </a:t>
            </a:r>
            <a:r>
              <a:rPr lang="de-CH" sz="2400" dirty="0" err="1"/>
              <a:t>maintaining</a:t>
            </a:r>
            <a:r>
              <a:rPr lang="de-CH" sz="2400" dirty="0"/>
              <a:t> </a:t>
            </a:r>
            <a:r>
              <a:rPr lang="de-CH" sz="2400" dirty="0" err="1"/>
              <a:t>biodiversity</a:t>
            </a:r>
            <a:r>
              <a:rPr lang="de-CH" sz="2400" dirty="0"/>
              <a:t>)</a:t>
            </a:r>
          </a:p>
          <a:p>
            <a:r>
              <a:rPr lang="de-CH" dirty="0" err="1"/>
              <a:t>Energy</a:t>
            </a:r>
            <a:r>
              <a:rPr lang="de-CH" dirty="0"/>
              <a:t> </a:t>
            </a:r>
            <a:r>
              <a:rPr lang="de-CH" dirty="0" err="1"/>
              <a:t>Policy</a:t>
            </a:r>
            <a:r>
              <a:rPr lang="de-CH" dirty="0"/>
              <a:t> </a:t>
            </a:r>
            <a:r>
              <a:rPr lang="de-CH" sz="2400" dirty="0"/>
              <a:t>(</a:t>
            </a:r>
            <a:r>
              <a:rPr lang="de-CH" sz="2400" dirty="0" err="1"/>
              <a:t>Exploiting</a:t>
            </a:r>
            <a:r>
              <a:rPr lang="de-CH" sz="2400" dirty="0"/>
              <a:t> hydropower, </a:t>
            </a:r>
            <a:r>
              <a:rPr lang="de-CH" sz="2400" dirty="0" err="1"/>
              <a:t>water</a:t>
            </a:r>
            <a:r>
              <a:rPr lang="de-CH" sz="2400" dirty="0"/>
              <a:t> </a:t>
            </a:r>
            <a:r>
              <a:rPr lang="de-CH" sz="2400" dirty="0" err="1"/>
              <a:t>fees</a:t>
            </a:r>
            <a:r>
              <a:rPr lang="de-CH" sz="2400" dirty="0"/>
              <a:t>, wind </a:t>
            </a:r>
            <a:r>
              <a:rPr lang="de-CH" sz="2400" dirty="0" err="1"/>
              <a:t>and</a:t>
            </a:r>
            <a:r>
              <a:rPr lang="de-CH" sz="2400" dirty="0"/>
              <a:t> solar </a:t>
            </a:r>
            <a:r>
              <a:rPr lang="de-CH" sz="2400" dirty="0" err="1"/>
              <a:t>energy</a:t>
            </a:r>
            <a:r>
              <a:rPr lang="de-CH" sz="2400" dirty="0"/>
              <a:t>)</a:t>
            </a:r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5161128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056" y="566293"/>
            <a:ext cx="10515600" cy="841883"/>
          </a:xfrm>
        </p:spPr>
        <p:txBody>
          <a:bodyPr anchor="t"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de-CH" sz="3200" dirty="0"/>
              <a:t>The Mountains: </a:t>
            </a:r>
            <a:r>
              <a:rPr lang="de-CH" sz="3200" dirty="0" err="1"/>
              <a:t>Our</a:t>
            </a:r>
            <a:r>
              <a:rPr lang="de-CH" sz="3200" dirty="0"/>
              <a:t> Identity</a:t>
            </a:r>
            <a:br>
              <a:rPr lang="de-CH" sz="3200" dirty="0"/>
            </a:br>
            <a:r>
              <a:rPr lang="de-CH" sz="2700" dirty="0" err="1"/>
              <a:t>Switzerland</a:t>
            </a:r>
            <a:r>
              <a:rPr lang="de-CH" sz="2700" dirty="0"/>
              <a:t>: 48 Mountain Peaks </a:t>
            </a:r>
            <a:r>
              <a:rPr lang="de-CH" sz="2700" dirty="0" err="1"/>
              <a:t>higher</a:t>
            </a:r>
            <a:r>
              <a:rPr lang="de-CH" sz="2700" dirty="0"/>
              <a:t> </a:t>
            </a:r>
            <a:r>
              <a:rPr lang="de-CH" sz="2700" dirty="0" err="1"/>
              <a:t>than</a:t>
            </a:r>
            <a:r>
              <a:rPr lang="de-CH" sz="2700" dirty="0"/>
              <a:t> 4000m (Matterhorn: 4478m)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442" y="2137304"/>
            <a:ext cx="7362828" cy="4134511"/>
          </a:xfrm>
        </p:spPr>
      </p:pic>
    </p:spTree>
    <p:extLst>
      <p:ext uri="{BB962C8B-B14F-4D97-AF65-F5344CB8AC3E}">
        <p14:creationId xmlns:p14="http://schemas.microsoft.com/office/powerpoint/2010/main" val="21262410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CH" dirty="0" err="1"/>
              <a:t>Policy</a:t>
            </a:r>
            <a:r>
              <a:rPr lang="de-CH" dirty="0"/>
              <a:t> </a:t>
            </a:r>
            <a:r>
              <a:rPr lang="de-CH" dirty="0" err="1"/>
              <a:t>for</a:t>
            </a:r>
            <a:r>
              <a:rPr lang="de-CH" dirty="0"/>
              <a:t> Rural </a:t>
            </a:r>
            <a:r>
              <a:rPr lang="de-CH" dirty="0" err="1"/>
              <a:t>and</a:t>
            </a:r>
            <a:r>
              <a:rPr lang="de-CH" dirty="0"/>
              <a:t> Mountain Areas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58184" y="2323370"/>
            <a:ext cx="4675632" cy="3506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28914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de-CH" sz="3600" dirty="0"/>
              <a:t>The Alps: </a:t>
            </a:r>
            <a:r>
              <a:rPr lang="de-CH" sz="3600" dirty="0" err="1"/>
              <a:t>Shared</a:t>
            </a:r>
            <a:r>
              <a:rPr lang="de-CH" sz="3600" dirty="0"/>
              <a:t> </a:t>
            </a:r>
            <a:r>
              <a:rPr lang="de-CH" sz="3600" dirty="0" err="1"/>
              <a:t>by</a:t>
            </a:r>
            <a:r>
              <a:rPr lang="de-CH" sz="3600" dirty="0"/>
              <a:t> 8 Countries</a:t>
            </a:r>
            <a:br>
              <a:rPr lang="de-CH" sz="3600" dirty="0"/>
            </a:br>
            <a:r>
              <a:rPr lang="de-CH" sz="2400" dirty="0"/>
              <a:t>Members </a:t>
            </a:r>
            <a:r>
              <a:rPr lang="de-CH" sz="2400" dirty="0" err="1"/>
              <a:t>of</a:t>
            </a:r>
            <a:r>
              <a:rPr lang="de-CH" sz="2400" dirty="0"/>
              <a:t> </a:t>
            </a:r>
            <a:r>
              <a:rPr lang="de-CH" sz="2400" dirty="0" err="1"/>
              <a:t>the</a:t>
            </a:r>
            <a:r>
              <a:rPr lang="de-CH" sz="2400" dirty="0"/>
              <a:t> Alpine </a:t>
            </a:r>
            <a:r>
              <a:rPr lang="de-CH" sz="2400" dirty="0" err="1"/>
              <a:t>Convention</a:t>
            </a:r>
            <a:r>
              <a:rPr lang="de-CH" sz="2400" dirty="0"/>
              <a:t> (www.alpconv.org)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68124" y="1825625"/>
            <a:ext cx="745575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7830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97331"/>
          </a:xfrm>
        </p:spPr>
        <p:txBody>
          <a:bodyPr anchor="t"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de-CH" sz="3600" dirty="0"/>
              <a:t>Mountain Areas in </a:t>
            </a:r>
            <a:r>
              <a:rPr lang="de-CH" sz="3600" dirty="0" err="1"/>
              <a:t>Switzerland</a:t>
            </a:r>
            <a:br>
              <a:rPr lang="de-CH" sz="3600" dirty="0"/>
            </a:br>
            <a:r>
              <a:rPr lang="de-CH" sz="2700" dirty="0"/>
              <a:t>Mountain Area: 2/3 </a:t>
            </a:r>
            <a:r>
              <a:rPr lang="de-CH" sz="2700" dirty="0" err="1"/>
              <a:t>of</a:t>
            </a:r>
            <a:r>
              <a:rPr lang="de-CH" sz="2700" dirty="0"/>
              <a:t> Surface, 1/4 </a:t>
            </a:r>
            <a:r>
              <a:rPr lang="de-CH" sz="2700" dirty="0" err="1"/>
              <a:t>of</a:t>
            </a:r>
            <a:r>
              <a:rPr lang="de-CH" sz="2700" dirty="0"/>
              <a:t> Population</a:t>
            </a: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l="538" r="20523"/>
          <a:stretch/>
        </p:blipFill>
        <p:spPr bwMode="auto">
          <a:xfrm>
            <a:off x="2965645" y="1992440"/>
            <a:ext cx="6260710" cy="43513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993046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de-CH" sz="3600" dirty="0"/>
              <a:t>Urban Centers</a:t>
            </a:r>
            <a:br>
              <a:rPr lang="de-CH" sz="3600" dirty="0"/>
            </a:br>
            <a:r>
              <a:rPr lang="de-CH" sz="2700" dirty="0"/>
              <a:t>6 Major </a:t>
            </a:r>
            <a:r>
              <a:rPr lang="de-CH" sz="2800" dirty="0"/>
              <a:t>Cities </a:t>
            </a:r>
            <a:r>
              <a:rPr lang="de-CH" sz="2800" dirty="0" err="1"/>
              <a:t>with</a:t>
            </a:r>
            <a:r>
              <a:rPr lang="de-CH" sz="2800" dirty="0"/>
              <a:t> &gt; 100’000 </a:t>
            </a:r>
            <a:r>
              <a:rPr lang="de-CH" sz="2800" dirty="0" err="1"/>
              <a:t>Inhabitants</a:t>
            </a:r>
            <a:endParaRPr lang="de-CH" sz="2800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l="538" r="20523"/>
          <a:stretch/>
        </p:blipFill>
        <p:spPr bwMode="auto">
          <a:xfrm>
            <a:off x="2965654" y="2067996"/>
            <a:ext cx="6260691" cy="43513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7-Point Star 4"/>
          <p:cNvSpPr/>
          <p:nvPr/>
        </p:nvSpPr>
        <p:spPr>
          <a:xfrm>
            <a:off x="6356733" y="2928651"/>
            <a:ext cx="198304" cy="165253"/>
          </a:xfrm>
          <a:prstGeom prst="star7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6" name="7-Point Star 5"/>
          <p:cNvSpPr/>
          <p:nvPr/>
        </p:nvSpPr>
        <p:spPr>
          <a:xfrm>
            <a:off x="5550666" y="2598145"/>
            <a:ext cx="198304" cy="165253"/>
          </a:xfrm>
          <a:prstGeom prst="star7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7" name="7-Point Star 6"/>
          <p:cNvSpPr/>
          <p:nvPr/>
        </p:nvSpPr>
        <p:spPr>
          <a:xfrm>
            <a:off x="4981001" y="3732882"/>
            <a:ext cx="198304" cy="165253"/>
          </a:xfrm>
          <a:prstGeom prst="star7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8" name="7-Point Star 7"/>
          <p:cNvSpPr/>
          <p:nvPr/>
        </p:nvSpPr>
        <p:spPr>
          <a:xfrm>
            <a:off x="6643172" y="2763398"/>
            <a:ext cx="198304" cy="165253"/>
          </a:xfrm>
          <a:prstGeom prst="star7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9" name="7-Point Star 8"/>
          <p:cNvSpPr/>
          <p:nvPr/>
        </p:nvSpPr>
        <p:spPr>
          <a:xfrm>
            <a:off x="3776950" y="4603214"/>
            <a:ext cx="198304" cy="165253"/>
          </a:xfrm>
          <a:prstGeom prst="star7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0" name="7-Point Star 9"/>
          <p:cNvSpPr/>
          <p:nvPr/>
        </p:nvSpPr>
        <p:spPr>
          <a:xfrm>
            <a:off x="3126956" y="5220159"/>
            <a:ext cx="198304" cy="165253"/>
          </a:xfrm>
          <a:prstGeom prst="star7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1" name="TextBox 10"/>
          <p:cNvSpPr txBox="1"/>
          <p:nvPr/>
        </p:nvSpPr>
        <p:spPr>
          <a:xfrm>
            <a:off x="7183634" y="1798934"/>
            <a:ext cx="129613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CH" b="1" dirty="0"/>
              <a:t>Winterthur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25028" y="1775084"/>
            <a:ext cx="81644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CH" b="1" dirty="0"/>
              <a:t>Zürich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799223" y="2123196"/>
            <a:ext cx="76016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CH" b="1" dirty="0"/>
              <a:t>Basel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104921" y="3363550"/>
            <a:ext cx="77118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CH" b="1" dirty="0"/>
              <a:t>Bern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346593" y="4243665"/>
            <a:ext cx="115631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CH" b="1" dirty="0"/>
              <a:t>Lausanne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784733" y="5118119"/>
            <a:ext cx="95801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CH" b="1" dirty="0" err="1"/>
              <a:t>Geneva</a:t>
            </a:r>
            <a:endParaRPr lang="de-CH" b="1" dirty="0"/>
          </a:p>
        </p:txBody>
      </p:sp>
      <p:cxnSp>
        <p:nvCxnSpPr>
          <p:cNvPr id="18" name="Straight Connector 17"/>
          <p:cNvCxnSpPr>
            <a:stCxn id="16" idx="3"/>
            <a:endCxn id="10" idx="4"/>
          </p:cNvCxnSpPr>
          <p:nvPr/>
        </p:nvCxnSpPr>
        <p:spPr>
          <a:xfrm>
            <a:off x="2742743" y="5302785"/>
            <a:ext cx="384212" cy="2364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endCxn id="9" idx="6"/>
          </p:cNvCxnSpPr>
          <p:nvPr/>
        </p:nvCxnSpPr>
        <p:spPr>
          <a:xfrm>
            <a:off x="3502907" y="4428331"/>
            <a:ext cx="373195" cy="17488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4" idx="3"/>
            <a:endCxn id="7" idx="4"/>
          </p:cNvCxnSpPr>
          <p:nvPr/>
        </p:nvCxnSpPr>
        <p:spPr>
          <a:xfrm>
            <a:off x="3876102" y="3548216"/>
            <a:ext cx="1104898" cy="29094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endCxn id="6" idx="5"/>
          </p:cNvCxnSpPr>
          <p:nvPr/>
        </p:nvCxnSpPr>
        <p:spPr>
          <a:xfrm>
            <a:off x="5179305" y="2492528"/>
            <a:ext cx="390999" cy="13834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2" idx="2"/>
            <a:endCxn id="5" idx="6"/>
          </p:cNvCxnSpPr>
          <p:nvPr/>
        </p:nvCxnSpPr>
        <p:spPr>
          <a:xfrm>
            <a:off x="6433252" y="2144416"/>
            <a:ext cx="22633" cy="78423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7810959" y="2168266"/>
            <a:ext cx="0" cy="130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endCxn id="8" idx="0"/>
          </p:cNvCxnSpPr>
          <p:nvPr/>
        </p:nvCxnSpPr>
        <p:spPr>
          <a:xfrm flipH="1">
            <a:off x="6821838" y="2181340"/>
            <a:ext cx="989121" cy="61478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8866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de-CH" sz="4000" dirty="0"/>
              <a:t>The «</a:t>
            </a:r>
            <a:r>
              <a:rPr lang="de-CH" sz="4000" dirty="0" err="1"/>
              <a:t>Upper</a:t>
            </a:r>
            <a:r>
              <a:rPr lang="de-CH" sz="4000" dirty="0"/>
              <a:t> Half» </a:t>
            </a:r>
            <a:r>
              <a:rPr lang="de-CH" sz="4000" dirty="0" err="1"/>
              <a:t>of</a:t>
            </a:r>
            <a:r>
              <a:rPr lang="de-CH" sz="4000" dirty="0"/>
              <a:t> </a:t>
            </a:r>
            <a:r>
              <a:rPr lang="de-CH" sz="4000" dirty="0" err="1"/>
              <a:t>Switzerland</a:t>
            </a:r>
            <a:br>
              <a:rPr lang="de-CH" sz="4000" dirty="0"/>
            </a:br>
            <a:r>
              <a:rPr lang="de-CH" sz="2700" dirty="0" err="1"/>
              <a:t>If</a:t>
            </a:r>
            <a:r>
              <a:rPr lang="de-CH" sz="2700" dirty="0"/>
              <a:t> </a:t>
            </a:r>
            <a:r>
              <a:rPr lang="de-CH" sz="2700" dirty="0" err="1"/>
              <a:t>you</a:t>
            </a:r>
            <a:r>
              <a:rPr lang="de-CH" sz="2700" dirty="0"/>
              <a:t> </a:t>
            </a:r>
            <a:r>
              <a:rPr lang="de-CH" sz="2700" dirty="0" err="1"/>
              <a:t>draw</a:t>
            </a:r>
            <a:r>
              <a:rPr lang="de-CH" sz="2700" dirty="0"/>
              <a:t> </a:t>
            </a:r>
            <a:r>
              <a:rPr lang="de-CH" sz="2700" dirty="0" err="1"/>
              <a:t>the</a:t>
            </a:r>
            <a:r>
              <a:rPr lang="de-CH" sz="2700" dirty="0"/>
              <a:t> </a:t>
            </a:r>
            <a:r>
              <a:rPr lang="de-CH" sz="2700" dirty="0" err="1"/>
              <a:t>line</a:t>
            </a:r>
            <a:r>
              <a:rPr lang="de-CH" sz="2700" dirty="0"/>
              <a:t> at 1080m, half </a:t>
            </a:r>
            <a:r>
              <a:rPr lang="de-CH" sz="2700" dirty="0" err="1"/>
              <a:t>of</a:t>
            </a:r>
            <a:r>
              <a:rPr lang="de-CH" sz="2700" dirty="0"/>
              <a:t> </a:t>
            </a:r>
            <a:r>
              <a:rPr lang="de-CH" sz="2700" dirty="0" err="1"/>
              <a:t>the</a:t>
            </a:r>
            <a:r>
              <a:rPr lang="de-CH" sz="2700" dirty="0"/>
              <a:t> </a:t>
            </a:r>
            <a:r>
              <a:rPr lang="de-CH" sz="2700" dirty="0" err="1"/>
              <a:t>surface</a:t>
            </a:r>
            <a:r>
              <a:rPr lang="de-CH" sz="2700" dirty="0"/>
              <a:t> </a:t>
            </a:r>
            <a:r>
              <a:rPr lang="de-CH" sz="2700" dirty="0" err="1"/>
              <a:t>of</a:t>
            </a:r>
            <a:r>
              <a:rPr lang="de-CH" sz="2700" dirty="0"/>
              <a:t> </a:t>
            </a:r>
            <a:r>
              <a:rPr lang="de-CH" sz="2700" dirty="0" err="1"/>
              <a:t>Switzerland</a:t>
            </a:r>
            <a:r>
              <a:rPr lang="de-CH" sz="2700" dirty="0"/>
              <a:t> </a:t>
            </a:r>
            <a:r>
              <a:rPr lang="de-CH" sz="2700" dirty="0" err="1"/>
              <a:t>is</a:t>
            </a:r>
            <a:r>
              <a:rPr lang="de-CH" sz="2700" dirty="0"/>
              <a:t> </a:t>
            </a:r>
            <a:r>
              <a:rPr lang="de-CH" sz="2700" dirty="0" err="1"/>
              <a:t>below</a:t>
            </a:r>
            <a:r>
              <a:rPr lang="de-CH" sz="2700" dirty="0"/>
              <a:t> </a:t>
            </a:r>
            <a:r>
              <a:rPr lang="de-CH" sz="2700" dirty="0" err="1"/>
              <a:t>and</a:t>
            </a:r>
            <a:r>
              <a:rPr lang="de-CH" sz="2700" dirty="0"/>
              <a:t> </a:t>
            </a:r>
            <a:r>
              <a:rPr lang="de-CH" sz="2700" dirty="0" err="1"/>
              <a:t>halve</a:t>
            </a:r>
            <a:r>
              <a:rPr lang="de-CH" sz="2700" dirty="0"/>
              <a:t> </a:t>
            </a:r>
            <a:r>
              <a:rPr lang="de-CH" sz="2700" dirty="0" err="1"/>
              <a:t>above</a:t>
            </a:r>
            <a:r>
              <a:rPr lang="de-CH" sz="2700" dirty="0"/>
              <a:t> </a:t>
            </a:r>
            <a:r>
              <a:rPr lang="de-CH" sz="2700" dirty="0" err="1"/>
              <a:t>that</a:t>
            </a:r>
            <a:r>
              <a:rPr lang="de-CH" sz="2700" dirty="0"/>
              <a:t> </a:t>
            </a:r>
            <a:r>
              <a:rPr lang="de-CH" sz="2700" dirty="0" err="1"/>
              <a:t>level</a:t>
            </a:r>
            <a:r>
              <a:rPr lang="de-CH" sz="2700" dirty="0"/>
              <a:t>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80"/>
          <a:stretch/>
        </p:blipFill>
        <p:spPr>
          <a:xfrm>
            <a:off x="2897481" y="1792223"/>
            <a:ext cx="6397037" cy="4649602"/>
          </a:xfrm>
        </p:spPr>
      </p:pic>
    </p:spTree>
    <p:extLst>
      <p:ext uri="{BB962C8B-B14F-4D97-AF65-F5344CB8AC3E}">
        <p14:creationId xmlns:p14="http://schemas.microsoft.com/office/powerpoint/2010/main" val="25446909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14856" y="244539"/>
            <a:ext cx="9144000" cy="1145349"/>
          </a:xfrm>
        </p:spPr>
        <p:txBody>
          <a:bodyPr anchor="t"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de-CH" sz="4000" dirty="0" err="1"/>
              <a:t>Switzerland</a:t>
            </a:r>
            <a:r>
              <a:rPr lang="de-CH" sz="4000" dirty="0"/>
              <a:t>: A Country </a:t>
            </a:r>
            <a:r>
              <a:rPr lang="de-CH" sz="4000" dirty="0" err="1"/>
              <a:t>Shaped</a:t>
            </a:r>
            <a:r>
              <a:rPr lang="de-CH" sz="4000" dirty="0"/>
              <a:t> </a:t>
            </a:r>
            <a:r>
              <a:rPr lang="de-CH" sz="4000" dirty="0" err="1"/>
              <a:t>by</a:t>
            </a:r>
            <a:r>
              <a:rPr lang="de-CH" sz="4000" dirty="0"/>
              <a:t> </a:t>
            </a:r>
            <a:r>
              <a:rPr lang="de-CH" sz="4000" dirty="0" err="1"/>
              <a:t>Agriculture</a:t>
            </a:r>
            <a:br>
              <a:rPr lang="de-CH" sz="4000" dirty="0"/>
            </a:br>
            <a:r>
              <a:rPr lang="de-CH" sz="2700" dirty="0"/>
              <a:t>Total Surface 41’000 Km2 (</a:t>
            </a:r>
            <a:r>
              <a:rPr lang="de-CH" sz="2700" dirty="0" err="1"/>
              <a:t>Croatia</a:t>
            </a:r>
            <a:r>
              <a:rPr lang="de-CH" sz="2700" dirty="0"/>
              <a:t>: 57’000 Km2)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1952" y="1933971"/>
            <a:ext cx="8842248" cy="480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0810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0443"/>
          </a:xfrm>
        </p:spPr>
        <p:txBody>
          <a:bodyPr anchor="t">
            <a:normAutofit/>
          </a:bodyPr>
          <a:lstStyle/>
          <a:p>
            <a:pPr algn="ctr"/>
            <a:r>
              <a:rPr lang="de-CH" sz="3600" dirty="0"/>
              <a:t>Alpine </a:t>
            </a:r>
            <a:r>
              <a:rPr lang="de-CH" sz="3600" dirty="0" err="1"/>
              <a:t>Pastures</a:t>
            </a:r>
            <a:endParaRPr lang="de-CH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431" y="1335024"/>
            <a:ext cx="7517137" cy="5006531"/>
          </a:xfrm>
        </p:spPr>
      </p:pic>
    </p:spTree>
    <p:extLst>
      <p:ext uri="{BB962C8B-B14F-4D97-AF65-F5344CB8AC3E}">
        <p14:creationId xmlns:p14="http://schemas.microsoft.com/office/powerpoint/2010/main" val="33610073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031" y="1027906"/>
            <a:ext cx="8573935" cy="4785452"/>
          </a:xfrm>
        </p:spPr>
      </p:pic>
    </p:spTree>
    <p:extLst>
      <p:ext uri="{BB962C8B-B14F-4D97-AF65-F5344CB8AC3E}">
        <p14:creationId xmlns:p14="http://schemas.microsoft.com/office/powerpoint/2010/main" val="20650816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398</Words>
  <Application>Microsoft Office PowerPoint</Application>
  <PresentationFormat>Widescreen</PresentationFormat>
  <Paragraphs>56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Local and Regional Self-government Committee Thematic Session “What sort of Mountain Area Law Croatia needs” Croatian Parliament, Ivan Mažuranić Hall, 26 April 2018 ___________________________________________________________________ </vt:lpstr>
      <vt:lpstr>The Mountains: Our Identity Switzerland: 48 Mountain Peaks higher than 4000m (Matterhorn: 4478m)</vt:lpstr>
      <vt:lpstr>The Alps: Shared by 8 Countries Members of the Alpine Convention (www.alpconv.org)</vt:lpstr>
      <vt:lpstr>Mountain Areas in Switzerland Mountain Area: 2/3 of Surface, 1/4 of Population</vt:lpstr>
      <vt:lpstr>Urban Centers 6 Major Cities with &gt; 100’000 Inhabitants</vt:lpstr>
      <vt:lpstr>The «Upper Half» of Switzerland If you draw the line at 1080m, half of the surface of Switzerland is below and halve above that level.</vt:lpstr>
      <vt:lpstr>Switzerland: A Country Shaped by Agriculture Total Surface 41’000 Km2 (Croatia: 57’000 Km2)</vt:lpstr>
      <vt:lpstr>Alpine Pastures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Economic Structure in Switzerland</vt:lpstr>
      <vt:lpstr>The New Financial Equalization (NFE) of 2004</vt:lpstr>
      <vt:lpstr>The New Regional Policy (NRP) of 2008</vt:lpstr>
      <vt:lpstr>Institutional Setup  of the Regional Policy in Switzerland</vt:lpstr>
      <vt:lpstr>Agriculture and Direct Payments</vt:lpstr>
      <vt:lpstr>Development of Mountain Areas: A Cross-Sectoral Task</vt:lpstr>
      <vt:lpstr>Policy for Rural and Mountain Areas</vt:lpstr>
    </vt:vector>
  </TitlesOfParts>
  <Company>EDA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Switzerland: A Country Shaped by Agriculture Total Surface 41’000 Km2 (Croatia: 57’000 Km2)</dc:title>
  <dc:creator>Estermann Stefan EDA EST</dc:creator>
  <cp:lastModifiedBy>Nives</cp:lastModifiedBy>
  <cp:revision>21</cp:revision>
  <dcterms:created xsi:type="dcterms:W3CDTF">2018-04-25T14:38:34Z</dcterms:created>
  <dcterms:modified xsi:type="dcterms:W3CDTF">2018-05-02T10:48:16Z</dcterms:modified>
</cp:coreProperties>
</file>