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86" r:id="rId4"/>
    <p:sldId id="287" r:id="rId5"/>
    <p:sldId id="283" r:id="rId6"/>
    <p:sldId id="260" r:id="rId7"/>
    <p:sldId id="284" r:id="rId8"/>
    <p:sldId id="263" r:id="rId9"/>
    <p:sldId id="288" r:id="rId10"/>
    <p:sldId id="28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10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29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11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27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9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51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91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7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03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312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92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1BBD6C-6A8A-4CB9-B4F3-AFABE2D28688}" type="datetimeFigureOut">
              <a:rPr lang="hr-HR" smtClean="0"/>
              <a:t>4.7.2018.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9C9647-AA73-480F-A673-C7EFB567FB48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09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79" y="2207956"/>
            <a:ext cx="10058400" cy="148107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 b="1" dirty="0" smtClean="0"/>
              <a:t>TERORIZAM I SIGURNOST JAVNIH PROSTORA</a:t>
            </a:r>
            <a:endParaRPr lang="hr-HR" sz="6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endParaRPr lang="hr-HR" sz="14400" b="1" dirty="0" smtClean="0"/>
          </a:p>
          <a:p>
            <a:pPr algn="ctr"/>
            <a:endParaRPr lang="hr-HR" sz="5200" b="1" dirty="0" smtClean="0"/>
          </a:p>
          <a:p>
            <a:pPr algn="ctr"/>
            <a:endParaRPr lang="hr-HR" sz="11200" cap="none" dirty="0" smtClean="0"/>
          </a:p>
          <a:p>
            <a:pPr algn="ctr"/>
            <a:endParaRPr lang="hr-HR" sz="11200" cap="none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24" y="171450"/>
            <a:ext cx="1269911" cy="12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dirty="0" smtClean="0"/>
          </a:p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</a:p>
          <a:p>
            <a:pPr algn="ctr"/>
            <a:endParaRPr lang="hr-HR" dirty="0" smtClean="0"/>
          </a:p>
          <a:p>
            <a:pPr algn="ctr"/>
            <a:r>
              <a:rPr lang="hr-HR" sz="4800" dirty="0" smtClean="0">
                <a:solidFill>
                  <a:srgbClr val="00B0F0"/>
                </a:solidFill>
              </a:rPr>
              <a:t>PITANJA???</a:t>
            </a:r>
          </a:p>
          <a:p>
            <a:pPr algn="ctr"/>
            <a:endParaRPr lang="hr-HR" sz="4800" dirty="0">
              <a:solidFill>
                <a:srgbClr val="00B0F0"/>
              </a:solidFill>
            </a:endParaRPr>
          </a:p>
          <a:p>
            <a:pPr algn="r"/>
            <a:r>
              <a:rPr lang="hr-HR" sz="2400" dirty="0" smtClean="0">
                <a:solidFill>
                  <a:schemeClr val="tx1"/>
                </a:solidFill>
              </a:rPr>
              <a:t>Krešimir Mamić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24" y="171450"/>
            <a:ext cx="1269911" cy="12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0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00529"/>
          </a:xfrm>
        </p:spPr>
        <p:txBody>
          <a:bodyPr>
            <a:noAutofit/>
          </a:bodyPr>
          <a:lstStyle/>
          <a:p>
            <a:pPr algn="ctr"/>
            <a:r>
              <a:rPr lang="hr-HR" sz="3800" b="1" dirty="0" smtClean="0"/>
              <a:t>PROTUTERORISTIČKI SUSTAV REPUBLIKE HRVATSKE</a:t>
            </a:r>
            <a:br>
              <a:rPr lang="hr-HR" sz="3800" b="1" dirty="0" smtClean="0"/>
            </a:br>
            <a:r>
              <a:rPr lang="hr-HR" sz="3800" b="1" dirty="0" smtClean="0"/>
              <a:t>STRATEŠKI OKVIR</a:t>
            </a:r>
            <a:endParaRPr lang="hr-HR" sz="3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74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Nacionalna strategija za prevenciju i suzbijanje terorizma – NN 108/2015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 smtClean="0"/>
              <a:t>Strateške smjernice za prevenciju i suzbijanje novih pojavnih oblika</a:t>
            </a:r>
          </a:p>
          <a:p>
            <a:pPr marL="201168" lvl="1" indent="0">
              <a:buNone/>
            </a:pPr>
            <a:r>
              <a:rPr lang="hr-HR" dirty="0"/>
              <a:t>	</a:t>
            </a:r>
            <a:r>
              <a:rPr lang="hr-HR" dirty="0" smtClean="0"/>
              <a:t>- strani teroristički borci;</a:t>
            </a:r>
          </a:p>
          <a:p>
            <a:pPr marL="201168" lvl="1" indent="0">
              <a:buNone/>
            </a:pPr>
            <a:r>
              <a:rPr lang="hr-HR" dirty="0"/>
              <a:t>	</a:t>
            </a:r>
            <a:r>
              <a:rPr lang="hr-HR" dirty="0" smtClean="0"/>
              <a:t>- zlouporaba interneta i društvenih mreža u svrhe terorizma;</a:t>
            </a:r>
          </a:p>
          <a:p>
            <a:pPr marL="201168" lvl="1" indent="0">
              <a:buNone/>
            </a:pPr>
            <a:r>
              <a:rPr lang="hr-HR" dirty="0"/>
              <a:t>	</a:t>
            </a:r>
            <a:r>
              <a:rPr lang="hr-HR" dirty="0" smtClean="0"/>
              <a:t>- domaći (</a:t>
            </a:r>
            <a:r>
              <a:rPr lang="hr-HR" i="1" dirty="0" smtClean="0"/>
              <a:t>tzv</a:t>
            </a:r>
            <a:r>
              <a:rPr lang="hr-HR" dirty="0" smtClean="0"/>
              <a:t>. </a:t>
            </a:r>
            <a:r>
              <a:rPr lang="hr-HR" i="1" dirty="0" err="1" smtClean="0"/>
              <a:t>Homegrown</a:t>
            </a:r>
            <a:r>
              <a:rPr lang="hr-HR" dirty="0" smtClean="0"/>
              <a:t>) i usamljeni (tzv. </a:t>
            </a:r>
            <a:r>
              <a:rPr lang="hr-HR" i="1" dirty="0" err="1" smtClean="0"/>
              <a:t>Lonewolves</a:t>
            </a:r>
            <a:r>
              <a:rPr lang="hr-HR" i="1" dirty="0" smtClean="0"/>
              <a:t>) terorizam</a:t>
            </a:r>
          </a:p>
          <a:p>
            <a:pPr marL="201168" lvl="1" indent="0">
              <a:buNone/>
            </a:pPr>
            <a:r>
              <a:rPr lang="hr-HR" i="1" dirty="0"/>
              <a:t>	</a:t>
            </a:r>
            <a:r>
              <a:rPr lang="hr-HR" i="1" dirty="0" smtClean="0"/>
              <a:t>- </a:t>
            </a:r>
            <a:r>
              <a:rPr lang="hr-HR" dirty="0" smtClean="0"/>
              <a:t>profesionalizacija terorizma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Akcijski </a:t>
            </a:r>
            <a:r>
              <a:rPr lang="hr-HR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plan za prevenciju i suzbijanje terorizma – NN 136/2012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Cilj operacionalizirati mjere iz Nacionalne strategije te stvoriti učinkovit operativni sustav za prevenciju i suzbijanje </a:t>
            </a:r>
            <a:r>
              <a:rPr lang="hr-HR" dirty="0" smtClean="0"/>
              <a:t>terorizma</a:t>
            </a:r>
          </a:p>
          <a:p>
            <a:pPr marL="201168" lvl="1" indent="0">
              <a:buNone/>
            </a:pPr>
            <a:endParaRPr lang="hr-HR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Sustav stupnjevanja prijetnje od terorizma – 5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8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4163"/>
          </a:xfrm>
        </p:spPr>
        <p:txBody>
          <a:bodyPr>
            <a:noAutofit/>
          </a:bodyPr>
          <a:lstStyle/>
          <a:p>
            <a:pPr algn="ctr"/>
            <a:r>
              <a:rPr lang="hr-HR" sz="3800" b="1" dirty="0" smtClean="0"/>
              <a:t>STANJE U REPUBLICI HRVATSKOJ</a:t>
            </a:r>
            <a:endParaRPr lang="hr-HR" sz="3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74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 postoji izravna prijetnja </a:t>
            </a:r>
            <a:r>
              <a:rPr lang="hr-H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od terorizma u Republici </a:t>
            </a: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Hrvatskoj</a:t>
            </a:r>
            <a:endParaRPr lang="hr-HR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Ne postoje saznanja o </a:t>
            </a:r>
            <a:r>
              <a:rPr lang="hr-H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djelovanju terorističkih organizacija ili skupina na području Republike Hrvatske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Opća </a:t>
            </a:r>
            <a:r>
              <a:rPr lang="hr-H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prijetnja od terorizma proizlazi iz činjenice članstva Republike Hrvatske u međunarodnim organizacijama (UN, EU, NATO, </a:t>
            </a: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INTERPOL, Globalna protu DA’ESH/ISIL Koalicija…) te ispunjenja obveza koje proizlaze iz tih članstava</a:t>
            </a:r>
            <a:endParaRPr lang="hr-HR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Kontinuirani razvoj protuterorističkih kapaciteta</a:t>
            </a:r>
            <a:endParaRPr lang="hr-HR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585861"/>
            <a:ext cx="10058400" cy="1014163"/>
          </a:xfrm>
        </p:spPr>
        <p:txBody>
          <a:bodyPr>
            <a:noAutofit/>
          </a:bodyPr>
          <a:lstStyle/>
          <a:p>
            <a:pPr algn="ctr"/>
            <a:r>
              <a:rPr lang="hr-HR" sz="3800" b="1" dirty="0" smtClean="0"/>
              <a:t>TERORISTIČKI NAPAD U RIJECI</a:t>
            </a:r>
            <a:br>
              <a:rPr lang="hr-HR" sz="3800" b="1" dirty="0" smtClean="0"/>
            </a:br>
            <a:r>
              <a:rPr lang="hr-HR" sz="3800" b="1" dirty="0" smtClean="0"/>
              <a:t>20. listopada 1995. godine</a:t>
            </a:r>
            <a:endParaRPr lang="hr-HR" sz="38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0687" y="1767517"/>
            <a:ext cx="4485007" cy="24387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" y="1883896"/>
            <a:ext cx="4019339" cy="20096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821" y="3893566"/>
            <a:ext cx="3611866" cy="23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4315"/>
          </a:xfrm>
        </p:spPr>
        <p:txBody>
          <a:bodyPr>
            <a:noAutofit/>
          </a:bodyPr>
          <a:lstStyle/>
          <a:p>
            <a:pPr algn="ctr"/>
            <a:r>
              <a:rPr lang="hr-HR" sz="5400" b="1" dirty="0" smtClean="0"/>
              <a:t>TERORISTIČKI NAPADI U EUROPI</a:t>
            </a:r>
            <a:endParaRPr lang="hr-HR" sz="5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748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3000" dirty="0" smtClean="0"/>
              <a:t>226 napada 2014. godine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000" dirty="0" smtClean="0"/>
              <a:t> 193 napada 2015. godine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000" dirty="0"/>
              <a:t> </a:t>
            </a:r>
            <a:r>
              <a:rPr lang="hr-HR" sz="3000" dirty="0" smtClean="0"/>
              <a:t>142 napada 2016. godine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000" dirty="0"/>
              <a:t> </a:t>
            </a:r>
            <a:r>
              <a:rPr lang="hr-HR" sz="3000" dirty="0" smtClean="0"/>
              <a:t>205 napada 2017. godine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400" dirty="0"/>
          </a:p>
          <a:p>
            <a:pPr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hr-HR" sz="2400" dirty="0"/>
          </a:p>
          <a:p>
            <a:pPr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Podaci </a:t>
            </a:r>
            <a:r>
              <a:rPr lang="hr-HR" sz="1600" dirty="0" err="1" smtClean="0"/>
              <a:t>Europola</a:t>
            </a:r>
            <a:endParaRPr lang="hr-HR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743" y="1845733"/>
            <a:ext cx="4300940" cy="45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492640"/>
            <a:ext cx="10058400" cy="833859"/>
          </a:xfrm>
        </p:spPr>
        <p:txBody>
          <a:bodyPr>
            <a:noAutofit/>
          </a:bodyPr>
          <a:lstStyle/>
          <a:p>
            <a:pPr algn="ctr"/>
            <a:r>
              <a:rPr lang="hr-HR" sz="3800" b="1" dirty="0" smtClean="0"/>
              <a:t>DJELOVANJE GLOBALNIH TERORISTIČKIH ORGANIZACIJA U EUROPI</a:t>
            </a:r>
            <a:endParaRPr lang="hr-HR" sz="3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74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2400" b="1" dirty="0" smtClean="0"/>
              <a:t>AL-QAIDA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Globalna teroristička organizacija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Primarno usmjerena na SAD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Razvijena organizacijska struktura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Pripremanje i izvođenje „velikih” napada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Velika logistička priprema za napade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Djelovanje putem „ćelija”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Nerazmjer između velikog broja prijetnji i broja izvršenih </a:t>
            </a:r>
          </a:p>
          <a:p>
            <a:pPr marL="201168" lvl="1" indent="0">
              <a:buNone/>
            </a:pPr>
            <a:r>
              <a:rPr lang="hr-HR" sz="2200" dirty="0"/>
              <a:t> </a:t>
            </a:r>
            <a:r>
              <a:rPr lang="hr-HR" sz="2200" dirty="0" smtClean="0"/>
              <a:t>  napada u Europi i SAD-u</a:t>
            </a:r>
          </a:p>
          <a:p>
            <a:pPr lvl="1"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hr-HR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01168" lvl="1" indent="0">
              <a:buNone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342" y="1764907"/>
            <a:ext cx="2546900" cy="164799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241" y="1764906"/>
            <a:ext cx="2807595" cy="218456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166" y="3949467"/>
            <a:ext cx="2871743" cy="23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492640"/>
            <a:ext cx="10058400" cy="833859"/>
          </a:xfrm>
        </p:spPr>
        <p:txBody>
          <a:bodyPr>
            <a:noAutofit/>
          </a:bodyPr>
          <a:lstStyle/>
          <a:p>
            <a:pPr algn="ctr"/>
            <a:r>
              <a:rPr lang="hr-HR" sz="3800" b="1" dirty="0" smtClean="0"/>
              <a:t>DJELOVANJE GLOBALNIH TERORISTIČKIH ORGANIZACIJA U EUROPI</a:t>
            </a:r>
            <a:endParaRPr lang="hr-HR" sz="3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74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2400" b="1" dirty="0" smtClean="0"/>
              <a:t>Islamska država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Globalna teroristička organizacija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Nova era terorizma – korištenje Interneta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Usmjerena na „zapadne vrijednosti”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Razvoj </a:t>
            </a:r>
            <a:r>
              <a:rPr lang="hr-HR" sz="2200" i="1" dirty="0" err="1"/>
              <a:t>H</a:t>
            </a:r>
            <a:r>
              <a:rPr lang="hr-HR" sz="2200" i="1" dirty="0" err="1" smtClean="0"/>
              <a:t>omegrown</a:t>
            </a:r>
            <a:r>
              <a:rPr lang="hr-HR" sz="2200" i="1" dirty="0" smtClean="0"/>
              <a:t> </a:t>
            </a:r>
            <a:r>
              <a:rPr lang="hr-HR" sz="2200" dirty="0" smtClean="0"/>
              <a:t>i </a:t>
            </a:r>
            <a:r>
              <a:rPr lang="hr-HR" sz="2200" i="1" dirty="0" err="1" smtClean="0"/>
              <a:t>Lone-wolf</a:t>
            </a:r>
            <a:r>
              <a:rPr lang="hr-HR" sz="2200" dirty="0" smtClean="0"/>
              <a:t> terorizma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Medijska promidžba terorističke organizacije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Korištenje primitivnih metoda napada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Napadi vozilima i hladnim oružjem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/>
              <a:t>Ciljevi napada – tzv. „</a:t>
            </a:r>
            <a:r>
              <a:rPr lang="hr-HR" sz="2200" b="1" u="sng" dirty="0" smtClean="0"/>
              <a:t>meke mete</a:t>
            </a:r>
            <a:r>
              <a:rPr lang="hr-HR" sz="2200" dirty="0" smtClean="0"/>
              <a:t>” – </a:t>
            </a:r>
            <a:r>
              <a:rPr lang="hr-HR" sz="2200" b="1" u="sng" dirty="0" smtClean="0"/>
              <a:t>javni prostori okupljanja većeg broja osoba</a:t>
            </a:r>
          </a:p>
          <a:p>
            <a:pPr marL="201168" lvl="1" indent="0">
              <a:buClr>
                <a:srgbClr val="1CADE4"/>
              </a:buClr>
              <a:buNone/>
            </a:pPr>
            <a:r>
              <a:rPr lang="hr-HR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201168" lvl="1" indent="0">
              <a:buNone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845733"/>
            <a:ext cx="3446708" cy="24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9769"/>
          </a:xfrm>
        </p:spPr>
        <p:txBody>
          <a:bodyPr>
            <a:noAutofit/>
          </a:bodyPr>
          <a:lstStyle/>
          <a:p>
            <a:pPr algn="ctr"/>
            <a:r>
              <a:rPr lang="hr-HR" sz="3800" b="1" dirty="0" smtClean="0"/>
              <a:t>NAPADI VOZILIMA U EUROPI</a:t>
            </a:r>
            <a:endParaRPr lang="hr-HR" sz="3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74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 Nica – smrtno stradalo 86 osoba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Berlin – smrtno stradalo 12 osoba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Westminster Bridge – smrtno stradalo 5 osoba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Stockholm </a:t>
            </a:r>
            <a:r>
              <a:rPr lang="hr-HR" sz="2400" dirty="0"/>
              <a:t>- smrtno stradalo 5 </a:t>
            </a:r>
            <a:r>
              <a:rPr lang="hr-HR" sz="2400" dirty="0" smtClean="0"/>
              <a:t>osoba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London Bridge </a:t>
            </a:r>
            <a:r>
              <a:rPr lang="hr-HR" sz="2400" dirty="0"/>
              <a:t>- smrtno stradalo </a:t>
            </a:r>
            <a:r>
              <a:rPr lang="hr-HR" sz="2400" dirty="0" smtClean="0"/>
              <a:t>7 osoba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err="1" smtClean="0"/>
              <a:t>Lodnon</a:t>
            </a:r>
            <a:r>
              <a:rPr lang="hr-HR" sz="2400" dirty="0" smtClean="0"/>
              <a:t> sjeverni dio grada – smrtno stradao napadač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Barcelona i </a:t>
            </a:r>
            <a:r>
              <a:rPr lang="hr-HR" sz="2400" dirty="0" err="1" smtClean="0"/>
              <a:t>Cambrils</a:t>
            </a:r>
            <a:r>
              <a:rPr lang="hr-HR" sz="2400" dirty="0" smtClean="0"/>
              <a:t> – smrtno stradalo 14 osoba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</a:t>
            </a:r>
            <a:r>
              <a:rPr lang="hr-HR" sz="2400" dirty="0" smtClean="0"/>
              <a:t>….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45" y="1236372"/>
            <a:ext cx="2477037" cy="16255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641" y="1644913"/>
            <a:ext cx="2736359" cy="18263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961" y="3270468"/>
            <a:ext cx="3575631" cy="19297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59" y="4896023"/>
            <a:ext cx="3345941" cy="18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4163"/>
          </a:xfrm>
        </p:spPr>
        <p:txBody>
          <a:bodyPr>
            <a:noAutofit/>
          </a:bodyPr>
          <a:lstStyle/>
          <a:p>
            <a:pPr algn="ctr"/>
            <a:r>
              <a:rPr lang="hr-HR" sz="3800" b="1" dirty="0" smtClean="0"/>
              <a:t>TERORIZAM I SIGURNOST JAVNIH PROSTORA</a:t>
            </a:r>
            <a:endParaRPr lang="hr-HR" sz="3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74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Napadi na javnim prostorima i mjestima okupljanja velikog broja građana</a:t>
            </a:r>
            <a:endParaRPr lang="hr-HR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Moderni pojavni oblici izvršenja napada</a:t>
            </a:r>
            <a:endParaRPr lang="hr-HR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Dominantno korištenje </a:t>
            </a:r>
            <a:r>
              <a:rPr lang="hr-H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niskotehnoloških</a:t>
            </a: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metodologija izvršenja</a:t>
            </a:r>
            <a:endParaRPr lang="hr-HR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Usmjerenost prema zapadnim vrijednostima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Usmjerenost prema obilježjima drugih religija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Izazivanje opće nesigurnosti građana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Izazivanje općeg straha – paraliziranje normalnog života građana</a:t>
            </a:r>
            <a:endParaRPr lang="hr-HR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3141</TotalTime>
  <Words>361</Words>
  <Application>Microsoft Office PowerPoint</Application>
  <PresentationFormat>Custom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Retrospektiva</vt:lpstr>
      <vt:lpstr>TERORIZAM I SIGURNOST JAVNIH PROSTORA</vt:lpstr>
      <vt:lpstr>PROTUTERORISTIČKI SUSTAV REPUBLIKE HRVATSKE STRATEŠKI OKVIR</vt:lpstr>
      <vt:lpstr>STANJE U REPUBLICI HRVATSKOJ</vt:lpstr>
      <vt:lpstr>TERORISTIČKI NAPAD U RIJECI 20. listopada 1995. godine</vt:lpstr>
      <vt:lpstr>TERORISTIČKI NAPADI U EUROPI</vt:lpstr>
      <vt:lpstr>DJELOVANJE GLOBALNIH TERORISTIČKIH ORGANIZACIJA U EUROPI</vt:lpstr>
      <vt:lpstr>DJELOVANJE GLOBALNIH TERORISTIČKIH ORGANIZACIJA U EUROPI</vt:lpstr>
      <vt:lpstr>NAPADI VOZILIMA U EUROPI</vt:lpstr>
      <vt:lpstr>TERORIZAM I SIGURNOST JAVNIH PROSTORA</vt:lpstr>
      <vt:lpstr>PowerPoint Presentation</vt:lpstr>
    </vt:vector>
  </TitlesOfParts>
  <Company>MUP 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SALW IN THE REPUBLIC OF CROATIA</dc:title>
  <dc:creator>Mamić Krešimir</dc:creator>
  <cp:lastModifiedBy>pc</cp:lastModifiedBy>
  <cp:revision>59</cp:revision>
  <dcterms:created xsi:type="dcterms:W3CDTF">2017-10-10T07:03:05Z</dcterms:created>
  <dcterms:modified xsi:type="dcterms:W3CDTF">2018-07-04T00:38:25Z</dcterms:modified>
</cp:coreProperties>
</file>