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9"/>
  </p:handoutMasterIdLst>
  <p:sldIdLst>
    <p:sldId id="256" r:id="rId2"/>
    <p:sldId id="285" r:id="rId3"/>
    <p:sldId id="283" r:id="rId4"/>
    <p:sldId id="293" r:id="rId5"/>
    <p:sldId id="294" r:id="rId6"/>
    <p:sldId id="295" r:id="rId7"/>
    <p:sldId id="269" r:id="rId8"/>
    <p:sldId id="257" r:id="rId9"/>
    <p:sldId id="270" r:id="rId10"/>
    <p:sldId id="292" r:id="rId11"/>
    <p:sldId id="296" r:id="rId12"/>
    <p:sldId id="300" r:id="rId13"/>
    <p:sldId id="301" r:id="rId14"/>
    <p:sldId id="302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80" r:id="rId23"/>
    <p:sldId id="279" r:id="rId24"/>
    <p:sldId id="281" r:id="rId25"/>
    <p:sldId id="289" r:id="rId26"/>
    <p:sldId id="290" r:id="rId27"/>
    <p:sldId id="291" r:id="rId28"/>
  </p:sldIdLst>
  <p:sldSz cx="9144000" cy="6858000" type="screen4x3"/>
  <p:notesSz cx="6858000" cy="9926638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FFFF99"/>
    <a:srgbClr val="0000CC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27" autoAdjust="0"/>
    <p:restoredTop sz="94660"/>
  </p:normalViewPr>
  <p:slideViewPr>
    <p:cSldViewPr>
      <p:cViewPr varScale="1">
        <p:scale>
          <a:sx n="70" d="100"/>
          <a:sy n="70" d="100"/>
        </p:scale>
        <p:origin x="1368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2033FE-5FF7-4FEB-A750-6A494705BD9C}" type="datetimeFigureOut">
              <a:rPr lang="hr-HR" smtClean="0"/>
              <a:t>3.9.2018.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718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3"/>
          </p:nvPr>
        </p:nvSpPr>
        <p:spPr>
          <a:xfrm>
            <a:off x="3884613" y="9428163"/>
            <a:ext cx="29718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E4D976-356B-4256-BB21-B1E059A9DAE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640495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Uredite stil podnaslova matrice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63E3C-B7A5-464B-822C-38478C2A71CC}" type="datetimeFigureOut">
              <a:rPr lang="hr-HR" smtClean="0"/>
              <a:t>3.9.2018.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5AA8A-6828-4853-9775-E73D4F94621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27485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63E3C-B7A5-464B-822C-38478C2A71CC}" type="datetimeFigureOut">
              <a:rPr lang="hr-HR" smtClean="0"/>
              <a:t>3.9.2018.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5AA8A-6828-4853-9775-E73D4F94621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183323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63E3C-B7A5-464B-822C-38478C2A71CC}" type="datetimeFigureOut">
              <a:rPr lang="hr-HR" smtClean="0"/>
              <a:t>3.9.2018.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5AA8A-6828-4853-9775-E73D4F94621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749753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63E3C-B7A5-464B-822C-38478C2A71CC}" type="datetimeFigureOut">
              <a:rPr lang="hr-HR" smtClean="0"/>
              <a:t>3.9.2018.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5AA8A-6828-4853-9775-E73D4F94621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231710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63E3C-B7A5-464B-822C-38478C2A71CC}" type="datetimeFigureOut">
              <a:rPr lang="hr-HR" smtClean="0"/>
              <a:t>3.9.2018.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5AA8A-6828-4853-9775-E73D4F94621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202418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63E3C-B7A5-464B-822C-38478C2A71CC}" type="datetimeFigureOut">
              <a:rPr lang="hr-HR" smtClean="0"/>
              <a:t>3.9.2018.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5AA8A-6828-4853-9775-E73D4F94621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499713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63E3C-B7A5-464B-822C-38478C2A71CC}" type="datetimeFigureOut">
              <a:rPr lang="hr-HR" smtClean="0"/>
              <a:t>3.9.2018.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5AA8A-6828-4853-9775-E73D4F94621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840607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63E3C-B7A5-464B-822C-38478C2A71CC}" type="datetimeFigureOut">
              <a:rPr lang="hr-HR" smtClean="0"/>
              <a:t>3.9.2018.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5AA8A-6828-4853-9775-E73D4F94621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444340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63E3C-B7A5-464B-822C-38478C2A71CC}" type="datetimeFigureOut">
              <a:rPr lang="hr-HR" smtClean="0"/>
              <a:t>3.9.2018.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5AA8A-6828-4853-9775-E73D4F94621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24189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63E3C-B7A5-464B-822C-38478C2A71CC}" type="datetimeFigureOut">
              <a:rPr lang="hr-HR" smtClean="0"/>
              <a:t>3.9.2018.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5AA8A-6828-4853-9775-E73D4F94621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322871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63E3C-B7A5-464B-822C-38478C2A71CC}" type="datetimeFigureOut">
              <a:rPr lang="hr-HR" smtClean="0"/>
              <a:t>3.9.2018.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5AA8A-6828-4853-9775-E73D4F94621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383351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363E3C-B7A5-464B-822C-38478C2A71CC}" type="datetimeFigureOut">
              <a:rPr lang="hr-HR" smtClean="0"/>
              <a:t>3.9.2018.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35AA8A-6828-4853-9775-E73D4F94621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5447453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hyperlink" Target="http://www.uia-initiative.eu/en/get-involved-project/project-lifecycle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hyperlink" Target="http://www.uia-initiative.eu/en/get-involved-project/project-lifecycle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hyperlink" Target="http://www.uia-initiative.eu/en/get-involved-project/project-lifecycle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hyperlink" Target="http://www.uia-initiative.eu/en/get-involved-project/project-lifecycle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hyperlink" Target="http://www.uia-initiative.eu/en/get-involved-project/project-lifecycle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uia-initiative.eu/en/get-involved-project/guidance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1. RADNI STOL\PROJEKT 694 - Akcijski plan za potporu zaštiti javnih prostora i suradnja s gradovima\0. Slike\hrvatska-eu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434" y="1778"/>
            <a:ext cx="10292634" cy="6856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-14434" y="3573016"/>
            <a:ext cx="9158434" cy="1470025"/>
          </a:xfrm>
        </p:spPr>
        <p:txBody>
          <a:bodyPr>
            <a:noAutofit/>
          </a:bodyPr>
          <a:lstStyle/>
          <a:p>
            <a:r>
              <a:rPr lang="hr-HR" sz="4200" b="1" dirty="0">
                <a:ln>
                  <a:solidFill>
                    <a:srgbClr val="0000CC"/>
                  </a:solidFill>
                </a:ln>
                <a:solidFill>
                  <a:srgbClr val="FFFF00"/>
                </a:solidFill>
              </a:rPr>
              <a:t>INOVATIVNE MJERE </a:t>
            </a:r>
            <a:r>
              <a:rPr lang="hr-HR" sz="4200" b="1" dirty="0" smtClean="0">
                <a:ln>
                  <a:solidFill>
                    <a:srgbClr val="0000CC"/>
                  </a:solidFill>
                </a:ln>
                <a:solidFill>
                  <a:srgbClr val="FFFF00"/>
                </a:solidFill>
              </a:rPr>
              <a:t>ZA GRADOVE</a:t>
            </a:r>
            <a:br>
              <a:rPr lang="hr-HR" sz="4200" b="1" dirty="0" smtClean="0">
                <a:ln>
                  <a:solidFill>
                    <a:srgbClr val="0000CC"/>
                  </a:solidFill>
                </a:ln>
                <a:solidFill>
                  <a:srgbClr val="FFFF00"/>
                </a:solidFill>
              </a:rPr>
            </a:br>
            <a:r>
              <a:rPr lang="hr-HR" sz="1000" b="1" dirty="0" smtClean="0">
                <a:ln>
                  <a:solidFill>
                    <a:srgbClr val="0000CC"/>
                  </a:solidFill>
                </a:ln>
                <a:solidFill>
                  <a:srgbClr val="FFFF00"/>
                </a:solidFill>
              </a:rPr>
              <a:t/>
            </a:r>
            <a:br>
              <a:rPr lang="hr-HR" sz="1000" b="1" dirty="0" smtClean="0">
                <a:ln>
                  <a:solidFill>
                    <a:srgbClr val="0000CC"/>
                  </a:solidFill>
                </a:ln>
                <a:solidFill>
                  <a:srgbClr val="FFFF00"/>
                </a:solidFill>
              </a:rPr>
            </a:br>
            <a:r>
              <a:rPr lang="hr-HR" sz="3400" b="1" dirty="0" smtClean="0">
                <a:ln>
                  <a:solidFill>
                    <a:srgbClr val="0000CC"/>
                  </a:solidFill>
                </a:ln>
                <a:solidFill>
                  <a:srgbClr val="FFFF00"/>
                </a:solidFill>
              </a:rPr>
              <a:t>FINANCIJSKA POTPORA EUROPSKE UNIJE                                                   PROJEKTIMA ZAŠTITE JAVNIH PROSTORA</a:t>
            </a:r>
            <a:endParaRPr lang="hr-HR" sz="3400" dirty="0">
              <a:ln>
                <a:solidFill>
                  <a:srgbClr val="0000CC"/>
                </a:solidFill>
              </a:ln>
              <a:solidFill>
                <a:srgbClr val="FFFF00"/>
              </a:solidFill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3419872" y="5589240"/>
            <a:ext cx="5544616" cy="1268760"/>
          </a:xfrm>
        </p:spPr>
        <p:txBody>
          <a:bodyPr>
            <a:normAutofit/>
          </a:bodyPr>
          <a:lstStyle/>
          <a:p>
            <a:r>
              <a:rPr lang="hr-HR" sz="2800" b="1" dirty="0" smtClean="0">
                <a:ln>
                  <a:solidFill>
                    <a:srgbClr val="0000CC"/>
                  </a:solidFill>
                </a:ln>
                <a:solidFill>
                  <a:srgbClr val="FFFF00"/>
                </a:solidFill>
              </a:rPr>
              <a:t>dr</a:t>
            </a:r>
            <a:r>
              <a:rPr lang="hr-HR" sz="2800" b="1" dirty="0">
                <a:ln>
                  <a:solidFill>
                    <a:srgbClr val="0000CC"/>
                  </a:solidFill>
                </a:ln>
                <a:solidFill>
                  <a:srgbClr val="FFFF00"/>
                </a:solidFill>
              </a:rPr>
              <a:t>. sc</a:t>
            </a:r>
            <a:r>
              <a:rPr lang="hr-HR" sz="2800" b="1" dirty="0" smtClean="0">
                <a:ln>
                  <a:solidFill>
                    <a:srgbClr val="0000CC"/>
                  </a:solidFill>
                </a:ln>
                <a:solidFill>
                  <a:srgbClr val="FFFF00"/>
                </a:solidFill>
              </a:rPr>
              <a:t>. Krunoslav Borovec</a:t>
            </a:r>
            <a:r>
              <a:rPr lang="hr-HR" sz="2800" dirty="0" smtClean="0">
                <a:solidFill>
                  <a:srgbClr val="FFFF00"/>
                </a:solidFill>
              </a:rPr>
              <a:t> </a:t>
            </a:r>
            <a:endParaRPr lang="hr-HR" sz="2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2899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/>
          <p:cNvSpPr/>
          <p:nvPr/>
        </p:nvSpPr>
        <p:spPr>
          <a:xfrm>
            <a:off x="2123728" y="5635961"/>
            <a:ext cx="5472608" cy="1001967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1446" y="0"/>
            <a:ext cx="9112554" cy="70634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hr-HR" sz="2800" b="1" i="1" dirty="0" smtClean="0">
                <a:solidFill>
                  <a:srgbClr val="FFFF00"/>
                </a:solidFill>
              </a:rPr>
              <a:t>ŽIVOTNI CIKLUS PROJEKTA</a:t>
            </a:r>
            <a:endParaRPr lang="hr-HR" sz="2800" b="1" i="1" dirty="0">
              <a:solidFill>
                <a:srgbClr val="FFFF00"/>
              </a:solidFill>
            </a:endParaRPr>
          </a:p>
        </p:txBody>
      </p:sp>
      <p:pic>
        <p:nvPicPr>
          <p:cNvPr id="2050" name="Picture 2" descr="D:\1. RADNI STOL\PROJEKT 694 - Akcijski plan za potporu zaštiti javnih prostora i suradnja s gradovima\0. Slike\image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92" y="5661248"/>
            <a:ext cx="1429695" cy="951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dbogdanovic\Desktop\policija19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416" y="5661248"/>
            <a:ext cx="524649" cy="879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zervirano mjesto sadržaja 2"/>
          <p:cNvSpPr txBox="1">
            <a:spLocks/>
          </p:cNvSpPr>
          <p:nvPr/>
        </p:nvSpPr>
        <p:spPr>
          <a:xfrm>
            <a:off x="2123728" y="5661248"/>
            <a:ext cx="5775124" cy="9513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r-HR" sz="2800" u="sng" dirty="0" smtClean="0">
                <a:solidFill>
                  <a:srgbClr val="FFFF00"/>
                </a:solidFill>
                <a:hlinkClick r:id="rId4"/>
              </a:rPr>
              <a:t>http</a:t>
            </a:r>
            <a:r>
              <a:rPr lang="hr-HR" sz="2800" u="sng" dirty="0">
                <a:solidFill>
                  <a:srgbClr val="FFFF00"/>
                </a:solidFill>
                <a:hlinkClick r:id="rId4"/>
              </a:rPr>
              <a:t>://www.uia-initiative.eu/en/get-involved-project/project-lifecycle</a:t>
            </a:r>
            <a:endParaRPr lang="hr-HR" sz="2800" dirty="0">
              <a:solidFill>
                <a:srgbClr val="FFFF00"/>
              </a:solidFill>
            </a:endParaRPr>
          </a:p>
        </p:txBody>
      </p:sp>
      <p:sp>
        <p:nvSpPr>
          <p:cNvPr id="10" name="Rezervirano mjesto sadržaja 2"/>
          <p:cNvSpPr txBox="1">
            <a:spLocks/>
          </p:cNvSpPr>
          <p:nvPr/>
        </p:nvSpPr>
        <p:spPr>
          <a:xfrm>
            <a:off x="745279" y="2996952"/>
            <a:ext cx="8229505" cy="26642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/>
            </a:pPr>
            <a:r>
              <a:rPr lang="hr-HR" sz="2800" u="sng" dirty="0" smtClean="0">
                <a:solidFill>
                  <a:srgbClr val="FFFF00"/>
                </a:solidFill>
              </a:rPr>
              <a:t>PRIPREMA</a:t>
            </a:r>
            <a:endParaRPr lang="hr-HR" sz="2800" dirty="0" smtClean="0">
              <a:solidFill>
                <a:srgbClr val="FFFF0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hr-HR" sz="2800" u="sng" dirty="0" smtClean="0">
                <a:solidFill>
                  <a:srgbClr val="FFFF00"/>
                </a:solidFill>
              </a:rPr>
              <a:t>IZBOR</a:t>
            </a:r>
            <a:r>
              <a:rPr lang="hr-HR" sz="2800" dirty="0" smtClean="0">
                <a:solidFill>
                  <a:srgbClr val="FFFF00"/>
                </a:solidFill>
              </a:rPr>
              <a:t> (trajanje 6 mjeseci</a:t>
            </a:r>
            <a:r>
              <a:rPr lang="hr-HR" sz="2800" dirty="0" smtClean="0">
                <a:solidFill>
                  <a:srgbClr val="FFFF00"/>
                </a:solidFill>
              </a:rPr>
              <a:t>)</a:t>
            </a:r>
            <a:endParaRPr lang="hr-HR" sz="2800" dirty="0" smtClean="0">
              <a:solidFill>
                <a:srgbClr val="FFFF0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hr-HR" sz="2800" u="sng" dirty="0" smtClean="0">
                <a:solidFill>
                  <a:srgbClr val="FFFF00"/>
                </a:solidFill>
              </a:rPr>
              <a:t>IMPLEMENTACIJA</a:t>
            </a:r>
            <a:r>
              <a:rPr lang="hr-HR" sz="2800" dirty="0" smtClean="0">
                <a:solidFill>
                  <a:srgbClr val="FFFF00"/>
                </a:solidFill>
              </a:rPr>
              <a:t> (trajanje 3 godine</a:t>
            </a:r>
            <a:r>
              <a:rPr lang="hr-HR" sz="2800" dirty="0" smtClean="0">
                <a:solidFill>
                  <a:srgbClr val="FFFF00"/>
                </a:solidFill>
              </a:rPr>
              <a:t>)</a:t>
            </a:r>
            <a:endParaRPr lang="hr-HR" sz="2800" dirty="0" smtClean="0">
              <a:solidFill>
                <a:srgbClr val="FFFF0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hr-HR" sz="2800" u="sng" dirty="0" smtClean="0">
                <a:solidFill>
                  <a:srgbClr val="FFFF00"/>
                </a:solidFill>
              </a:rPr>
              <a:t>ZATVARANJE I PRIJENOS ZNANJA </a:t>
            </a:r>
            <a:r>
              <a:rPr lang="hr-HR" sz="2800" dirty="0" smtClean="0">
                <a:solidFill>
                  <a:srgbClr val="FFFF00"/>
                </a:solidFill>
              </a:rPr>
              <a:t>(trajanje 1 godina)</a:t>
            </a:r>
            <a:endParaRPr lang="hr-HR" sz="2800" dirty="0">
              <a:solidFill>
                <a:srgbClr val="FFFF00"/>
              </a:solidFill>
            </a:endParaRPr>
          </a:p>
        </p:txBody>
      </p:sp>
      <p:pic>
        <p:nvPicPr>
          <p:cNvPr id="3074" name="Picture 2" descr="D:\1. RADNI STOL\PROJEKT 694 - Akcijski plan za potporu zaštiti javnih prostora i suradnja s gradovima\0. Slike\imagesICWW58AO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805086"/>
            <a:ext cx="2466975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3396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/>
          <p:cNvSpPr/>
          <p:nvPr/>
        </p:nvSpPr>
        <p:spPr>
          <a:xfrm>
            <a:off x="2123728" y="5635961"/>
            <a:ext cx="5472608" cy="1001967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1446" y="0"/>
            <a:ext cx="9112554" cy="70634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hr-HR" sz="2800" b="1" i="1" dirty="0" smtClean="0">
                <a:solidFill>
                  <a:srgbClr val="FFFF00"/>
                </a:solidFill>
              </a:rPr>
              <a:t>ŽIVOTNI CIKLUS PROJEKTA</a:t>
            </a:r>
            <a:endParaRPr lang="hr-HR" sz="2800" b="1" i="1" dirty="0">
              <a:solidFill>
                <a:srgbClr val="FFFF00"/>
              </a:solidFill>
            </a:endParaRPr>
          </a:p>
        </p:txBody>
      </p:sp>
      <p:pic>
        <p:nvPicPr>
          <p:cNvPr id="2050" name="Picture 2" descr="D:\1. RADNI STOL\PROJEKT 694 - Akcijski plan za potporu zaštiti javnih prostora i suradnja s gradovima\0. Slike\image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92" y="5661248"/>
            <a:ext cx="1429695" cy="951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dbogdanovic\Desktop\policija19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416" y="5661248"/>
            <a:ext cx="524649" cy="879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zervirano mjesto sadržaja 2"/>
          <p:cNvSpPr txBox="1">
            <a:spLocks/>
          </p:cNvSpPr>
          <p:nvPr/>
        </p:nvSpPr>
        <p:spPr>
          <a:xfrm>
            <a:off x="2123728" y="5661248"/>
            <a:ext cx="5775124" cy="9513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r-HR" sz="2800" u="sng" dirty="0" smtClean="0">
                <a:solidFill>
                  <a:srgbClr val="FFFF00"/>
                </a:solidFill>
                <a:hlinkClick r:id="rId4"/>
              </a:rPr>
              <a:t>http</a:t>
            </a:r>
            <a:r>
              <a:rPr lang="hr-HR" sz="2800" u="sng" dirty="0">
                <a:solidFill>
                  <a:srgbClr val="FFFF00"/>
                </a:solidFill>
                <a:hlinkClick r:id="rId4"/>
              </a:rPr>
              <a:t>://www.uia-initiative.eu/en/get-involved-project/project-lifecycle</a:t>
            </a:r>
            <a:endParaRPr lang="hr-HR" sz="2800" dirty="0">
              <a:solidFill>
                <a:srgbClr val="FFFF00"/>
              </a:solidFill>
            </a:endParaRPr>
          </a:p>
        </p:txBody>
      </p:sp>
      <p:sp>
        <p:nvSpPr>
          <p:cNvPr id="10" name="Rezervirano mjesto sadržaja 2"/>
          <p:cNvSpPr txBox="1">
            <a:spLocks/>
          </p:cNvSpPr>
          <p:nvPr/>
        </p:nvSpPr>
        <p:spPr>
          <a:xfrm>
            <a:off x="107505" y="728700"/>
            <a:ext cx="8928992" cy="6480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hr-HR" sz="2800" dirty="0" smtClean="0">
                <a:solidFill>
                  <a:srgbClr val="FFFF00"/>
                </a:solidFill>
              </a:rPr>
              <a:t>1. </a:t>
            </a:r>
            <a:r>
              <a:rPr lang="hr-HR" sz="2800" u="sng" dirty="0" smtClean="0">
                <a:solidFill>
                  <a:srgbClr val="FFFF00"/>
                </a:solidFill>
              </a:rPr>
              <a:t>PRIPREMA</a:t>
            </a:r>
          </a:p>
          <a:p>
            <a:pPr marL="514350" indent="-514350">
              <a:buFont typeface="+mj-lt"/>
              <a:buAutoNum type="arabicPeriod"/>
            </a:pPr>
            <a:endParaRPr lang="hr-HR" sz="1000" dirty="0" smtClean="0">
              <a:solidFill>
                <a:srgbClr val="FFFF00"/>
              </a:solidFill>
            </a:endParaRPr>
          </a:p>
        </p:txBody>
      </p:sp>
      <p:sp>
        <p:nvSpPr>
          <p:cNvPr id="9" name="Rezervirano mjesto sadržaja 2"/>
          <p:cNvSpPr txBox="1">
            <a:spLocks/>
          </p:cNvSpPr>
          <p:nvPr/>
        </p:nvSpPr>
        <p:spPr>
          <a:xfrm>
            <a:off x="489035" y="1376772"/>
            <a:ext cx="8165932" cy="44284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sz="2800" dirty="0" smtClean="0">
                <a:solidFill>
                  <a:srgbClr val="FFFF00"/>
                </a:solidFill>
              </a:rPr>
              <a:t>Dizajn </a:t>
            </a:r>
            <a:r>
              <a:rPr lang="hr-HR" sz="2800" dirty="0">
                <a:solidFill>
                  <a:srgbClr val="FFFF00"/>
                </a:solidFill>
              </a:rPr>
              <a:t>inovativnog rješenja sa lokalnim dionicima kao odgovor na urbani izazov</a:t>
            </a:r>
            <a:r>
              <a:rPr lang="hr-HR" sz="2800" dirty="0" smtClean="0">
                <a:solidFill>
                  <a:srgbClr val="FFFF00"/>
                </a:solidFill>
              </a:rPr>
              <a:t>;</a:t>
            </a:r>
          </a:p>
          <a:p>
            <a:endParaRPr lang="hr-HR" sz="1000" dirty="0">
              <a:solidFill>
                <a:srgbClr val="FFFF00"/>
              </a:solidFill>
            </a:endParaRPr>
          </a:p>
          <a:p>
            <a:r>
              <a:rPr lang="hr-HR" sz="2800" dirty="0" smtClean="0">
                <a:solidFill>
                  <a:srgbClr val="FFFF00"/>
                </a:solidFill>
              </a:rPr>
              <a:t>Dobivanje </a:t>
            </a:r>
            <a:r>
              <a:rPr lang="hr-HR" sz="2800" dirty="0">
                <a:solidFill>
                  <a:srgbClr val="FFFF00"/>
                </a:solidFill>
              </a:rPr>
              <a:t>pomoći od stalnog tajništva inicijative „Inovativne mjere za gradove (UIA)  i sudjelovanje na seminarima za podnositelje zahtjeva tijekom izrade  Vašeg </a:t>
            </a:r>
            <a:r>
              <a:rPr lang="hr-HR" sz="2800" dirty="0" smtClean="0">
                <a:solidFill>
                  <a:srgbClr val="FFFF00"/>
                </a:solidFill>
              </a:rPr>
              <a:t>prijedloga;</a:t>
            </a:r>
          </a:p>
          <a:p>
            <a:endParaRPr lang="hr-HR" sz="1000" dirty="0">
              <a:solidFill>
                <a:srgbClr val="FFFF00"/>
              </a:solidFill>
            </a:endParaRPr>
          </a:p>
          <a:p>
            <a:r>
              <a:rPr lang="hr-HR" sz="2800" dirty="0" smtClean="0">
                <a:solidFill>
                  <a:srgbClr val="FFFF00"/>
                </a:solidFill>
              </a:rPr>
              <a:t>Slanje </a:t>
            </a:r>
            <a:r>
              <a:rPr lang="hr-HR" sz="2800" dirty="0">
                <a:solidFill>
                  <a:srgbClr val="FFFF00"/>
                </a:solidFill>
              </a:rPr>
              <a:t>Vaše prijave </a:t>
            </a:r>
            <a:r>
              <a:rPr lang="hr-HR" sz="2800" dirty="0" err="1">
                <a:solidFill>
                  <a:srgbClr val="FFFF00"/>
                </a:solidFill>
              </a:rPr>
              <a:t>Online</a:t>
            </a:r>
            <a:r>
              <a:rPr lang="hr-HR" sz="2800" dirty="0">
                <a:solidFill>
                  <a:srgbClr val="FFFF00"/>
                </a:solidFill>
              </a:rPr>
              <a:t> prije isteka roka</a:t>
            </a:r>
          </a:p>
        </p:txBody>
      </p:sp>
      <p:pic>
        <p:nvPicPr>
          <p:cNvPr id="4098" name="Picture 2" descr="D:\1. RADNI STOL\PROJEKT 694 - Akcijski plan za potporu zaštiti javnih prostora i suradnja s gradovima\0. Slike\untitled x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035" y="476672"/>
            <a:ext cx="904118" cy="9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5435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/>
          <p:cNvSpPr/>
          <p:nvPr/>
        </p:nvSpPr>
        <p:spPr>
          <a:xfrm>
            <a:off x="2123728" y="5635961"/>
            <a:ext cx="5472608" cy="1001967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1446" y="0"/>
            <a:ext cx="9112554" cy="70634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hr-HR" sz="2800" b="1" i="1" dirty="0" smtClean="0">
                <a:solidFill>
                  <a:srgbClr val="FFFF00"/>
                </a:solidFill>
              </a:rPr>
              <a:t>ŽIVOTNI CIKLUS PROJEKTA</a:t>
            </a:r>
            <a:endParaRPr lang="hr-HR" sz="2800" b="1" i="1" dirty="0">
              <a:solidFill>
                <a:srgbClr val="FFFF00"/>
              </a:solidFill>
            </a:endParaRPr>
          </a:p>
        </p:txBody>
      </p:sp>
      <p:pic>
        <p:nvPicPr>
          <p:cNvPr id="2050" name="Picture 2" descr="D:\1. RADNI STOL\PROJEKT 694 - Akcijski plan za potporu zaštiti javnih prostora i suradnja s gradovima\0. Slike\image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92" y="5661248"/>
            <a:ext cx="1429695" cy="951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dbogdanovic\Desktop\policija19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416" y="5661248"/>
            <a:ext cx="524649" cy="879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zervirano mjesto sadržaja 2"/>
          <p:cNvSpPr txBox="1">
            <a:spLocks/>
          </p:cNvSpPr>
          <p:nvPr/>
        </p:nvSpPr>
        <p:spPr>
          <a:xfrm>
            <a:off x="2123728" y="5661248"/>
            <a:ext cx="5775124" cy="9513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r-HR" sz="2800" u="sng" dirty="0" smtClean="0">
                <a:solidFill>
                  <a:srgbClr val="FFFF00"/>
                </a:solidFill>
                <a:hlinkClick r:id="rId4"/>
              </a:rPr>
              <a:t>http</a:t>
            </a:r>
            <a:r>
              <a:rPr lang="hr-HR" sz="2800" u="sng" dirty="0">
                <a:solidFill>
                  <a:srgbClr val="FFFF00"/>
                </a:solidFill>
                <a:hlinkClick r:id="rId4"/>
              </a:rPr>
              <a:t>://www.uia-initiative.eu/en/get-involved-project/project-lifecycle</a:t>
            </a:r>
            <a:endParaRPr lang="hr-HR" sz="2800" dirty="0">
              <a:solidFill>
                <a:srgbClr val="FFFF00"/>
              </a:solidFill>
            </a:endParaRPr>
          </a:p>
        </p:txBody>
      </p:sp>
      <p:sp>
        <p:nvSpPr>
          <p:cNvPr id="10" name="Rezervirano mjesto sadržaja 2"/>
          <p:cNvSpPr txBox="1">
            <a:spLocks/>
          </p:cNvSpPr>
          <p:nvPr/>
        </p:nvSpPr>
        <p:spPr>
          <a:xfrm>
            <a:off x="107505" y="728700"/>
            <a:ext cx="8928992" cy="6480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hr-HR" sz="2800" dirty="0" smtClean="0">
                <a:solidFill>
                  <a:srgbClr val="FFFF00"/>
                </a:solidFill>
              </a:rPr>
              <a:t>2. </a:t>
            </a:r>
            <a:r>
              <a:rPr lang="hr-HR" sz="2800" u="sng" dirty="0" smtClean="0">
                <a:solidFill>
                  <a:srgbClr val="FFFF00"/>
                </a:solidFill>
              </a:rPr>
              <a:t>IZBOR</a:t>
            </a:r>
            <a:r>
              <a:rPr lang="hr-HR" sz="2800" dirty="0" smtClean="0">
                <a:solidFill>
                  <a:srgbClr val="FFFF00"/>
                </a:solidFill>
              </a:rPr>
              <a:t> (traje 6 mjeseci)</a:t>
            </a:r>
          </a:p>
          <a:p>
            <a:pPr marL="514350" indent="-514350">
              <a:buFont typeface="+mj-lt"/>
              <a:buAutoNum type="arabicPeriod"/>
            </a:pPr>
            <a:endParaRPr lang="hr-HR" sz="1000" dirty="0" smtClean="0">
              <a:solidFill>
                <a:srgbClr val="FFFF00"/>
              </a:solidFill>
            </a:endParaRPr>
          </a:p>
        </p:txBody>
      </p:sp>
      <p:sp>
        <p:nvSpPr>
          <p:cNvPr id="9" name="Rezervirano mjesto sadržaja 2"/>
          <p:cNvSpPr txBox="1">
            <a:spLocks/>
          </p:cNvSpPr>
          <p:nvPr/>
        </p:nvSpPr>
        <p:spPr>
          <a:xfrm>
            <a:off x="489035" y="1376772"/>
            <a:ext cx="8165932" cy="44284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sz="2800" dirty="0" smtClean="0">
                <a:solidFill>
                  <a:srgbClr val="FFFF00"/>
                </a:solidFill>
              </a:rPr>
              <a:t>Provjera prihvatljivosti;</a:t>
            </a:r>
          </a:p>
          <a:p>
            <a:endParaRPr lang="hr-HR" sz="1000" dirty="0">
              <a:solidFill>
                <a:srgbClr val="FFFF00"/>
              </a:solidFill>
            </a:endParaRPr>
          </a:p>
          <a:p>
            <a:r>
              <a:rPr lang="hr-HR" sz="2800" dirty="0" smtClean="0">
                <a:solidFill>
                  <a:srgbClr val="FFFF00"/>
                </a:solidFill>
              </a:rPr>
              <a:t>Strateška procjena;</a:t>
            </a:r>
          </a:p>
          <a:p>
            <a:endParaRPr lang="hr-HR" sz="1000" dirty="0">
              <a:solidFill>
                <a:srgbClr val="FFFF00"/>
              </a:solidFill>
            </a:endParaRPr>
          </a:p>
          <a:p>
            <a:r>
              <a:rPr lang="hr-HR" sz="2800" dirty="0" smtClean="0">
                <a:solidFill>
                  <a:srgbClr val="FFFF00"/>
                </a:solidFill>
              </a:rPr>
              <a:t>Operativna procjena;</a:t>
            </a:r>
          </a:p>
          <a:p>
            <a:endParaRPr lang="hr-HR" sz="1000" dirty="0" smtClean="0">
              <a:solidFill>
                <a:srgbClr val="FFFF00"/>
              </a:solidFill>
            </a:endParaRPr>
          </a:p>
          <a:p>
            <a:r>
              <a:rPr lang="hr-HR" sz="2800" dirty="0" smtClean="0">
                <a:solidFill>
                  <a:srgbClr val="FFFF00"/>
                </a:solidFill>
              </a:rPr>
              <a:t>Odobrenje Izborne komisije (Europska komisija                    i povjereni entitet)! Potrebno je na vrijeme potpisati Vaš Ugovor o subvencioniranju - korištenje pogodnosti EDRF plaćanja unaprijed od 50 %                             - službeni početak </a:t>
            </a:r>
            <a:endParaRPr lang="hr-HR" sz="2800" dirty="0">
              <a:solidFill>
                <a:srgbClr val="FFFF00"/>
              </a:solidFill>
            </a:endParaRPr>
          </a:p>
        </p:txBody>
      </p:sp>
      <p:pic>
        <p:nvPicPr>
          <p:cNvPr id="11" name="Picture 2" descr="D:\1. RADNI STOL\PROJEKT 694 - Akcijski plan za potporu zaštiti javnih prostora i suradnja s gradovima\0. Slike\untitled x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035" y="476672"/>
            <a:ext cx="904118" cy="9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6425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/>
          <p:cNvSpPr/>
          <p:nvPr/>
        </p:nvSpPr>
        <p:spPr>
          <a:xfrm>
            <a:off x="2123728" y="5635961"/>
            <a:ext cx="5472608" cy="1001967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1446" y="0"/>
            <a:ext cx="9112554" cy="70634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hr-HR" sz="2800" b="1" i="1" dirty="0" smtClean="0">
                <a:solidFill>
                  <a:srgbClr val="FFFF00"/>
                </a:solidFill>
              </a:rPr>
              <a:t>ŽIVOTNI CIKLUS PROJEKTA</a:t>
            </a:r>
            <a:endParaRPr lang="hr-HR" sz="2800" b="1" i="1" dirty="0">
              <a:solidFill>
                <a:srgbClr val="FFFF00"/>
              </a:solidFill>
            </a:endParaRPr>
          </a:p>
        </p:txBody>
      </p:sp>
      <p:pic>
        <p:nvPicPr>
          <p:cNvPr id="2050" name="Picture 2" descr="D:\1. RADNI STOL\PROJEKT 694 - Akcijski plan za potporu zaštiti javnih prostora i suradnja s gradovima\0. Slike\image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92" y="5661248"/>
            <a:ext cx="1429695" cy="951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dbogdanovic\Desktop\policija19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416" y="5661248"/>
            <a:ext cx="524649" cy="879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zervirano mjesto sadržaja 2"/>
          <p:cNvSpPr txBox="1">
            <a:spLocks/>
          </p:cNvSpPr>
          <p:nvPr/>
        </p:nvSpPr>
        <p:spPr>
          <a:xfrm>
            <a:off x="2123728" y="5661248"/>
            <a:ext cx="5775124" cy="9513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r-HR" sz="2800" u="sng" dirty="0" smtClean="0">
                <a:solidFill>
                  <a:srgbClr val="FFFF00"/>
                </a:solidFill>
                <a:hlinkClick r:id="rId4"/>
              </a:rPr>
              <a:t>http</a:t>
            </a:r>
            <a:r>
              <a:rPr lang="hr-HR" sz="2800" u="sng" dirty="0">
                <a:solidFill>
                  <a:srgbClr val="FFFF00"/>
                </a:solidFill>
                <a:hlinkClick r:id="rId4"/>
              </a:rPr>
              <a:t>://www.uia-initiative.eu/en/get-involved-project/project-lifecycle</a:t>
            </a:r>
            <a:endParaRPr lang="hr-HR" sz="2800" dirty="0">
              <a:solidFill>
                <a:srgbClr val="FFFF00"/>
              </a:solidFill>
            </a:endParaRPr>
          </a:p>
        </p:txBody>
      </p:sp>
      <p:sp>
        <p:nvSpPr>
          <p:cNvPr id="10" name="Rezervirano mjesto sadržaja 2"/>
          <p:cNvSpPr txBox="1">
            <a:spLocks/>
          </p:cNvSpPr>
          <p:nvPr/>
        </p:nvSpPr>
        <p:spPr>
          <a:xfrm>
            <a:off x="107505" y="728700"/>
            <a:ext cx="8928992" cy="6480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hr-HR" sz="2800" dirty="0" smtClean="0">
                <a:solidFill>
                  <a:srgbClr val="FFFF00"/>
                </a:solidFill>
              </a:rPr>
              <a:t>3. </a:t>
            </a:r>
            <a:r>
              <a:rPr lang="hr-HR" sz="2800" u="sng" dirty="0" smtClean="0">
                <a:solidFill>
                  <a:srgbClr val="FFFF00"/>
                </a:solidFill>
              </a:rPr>
              <a:t>IMPLEMENTACIJA </a:t>
            </a:r>
            <a:r>
              <a:rPr lang="hr-HR" sz="2800" dirty="0" smtClean="0">
                <a:solidFill>
                  <a:srgbClr val="FFFF00"/>
                </a:solidFill>
              </a:rPr>
              <a:t>(traje 3 godine)</a:t>
            </a:r>
          </a:p>
          <a:p>
            <a:pPr marL="514350" indent="-514350">
              <a:buFont typeface="+mj-lt"/>
              <a:buAutoNum type="arabicPeriod"/>
            </a:pPr>
            <a:endParaRPr lang="hr-HR" sz="1000" dirty="0" smtClean="0">
              <a:solidFill>
                <a:srgbClr val="FFFF00"/>
              </a:solidFill>
            </a:endParaRPr>
          </a:p>
        </p:txBody>
      </p:sp>
      <p:sp>
        <p:nvSpPr>
          <p:cNvPr id="9" name="Rezervirano mjesto sadržaja 2"/>
          <p:cNvSpPr txBox="1">
            <a:spLocks/>
          </p:cNvSpPr>
          <p:nvPr/>
        </p:nvSpPr>
        <p:spPr>
          <a:xfrm>
            <a:off x="489035" y="1391367"/>
            <a:ext cx="8165932" cy="442849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sz="3000" dirty="0" smtClean="0">
                <a:solidFill>
                  <a:srgbClr val="FFFF00"/>
                </a:solidFill>
              </a:rPr>
              <a:t>Testiranje Vašeg rješenja;</a:t>
            </a:r>
          </a:p>
          <a:p>
            <a:endParaRPr lang="hr-HR" sz="1000" dirty="0">
              <a:solidFill>
                <a:srgbClr val="FFFF00"/>
              </a:solidFill>
            </a:endParaRPr>
          </a:p>
          <a:p>
            <a:r>
              <a:rPr lang="hr-HR" sz="3000" dirty="0" smtClean="0">
                <a:solidFill>
                  <a:srgbClr val="FFFF00"/>
                </a:solidFill>
              </a:rPr>
              <a:t>Uključivanje lokalnih dionika kako bi unijeli iskustvo                  i stručnost u proces;</a:t>
            </a:r>
          </a:p>
          <a:p>
            <a:endParaRPr lang="hr-HR" sz="1000" dirty="0">
              <a:solidFill>
                <a:srgbClr val="FFFF00"/>
              </a:solidFill>
            </a:endParaRPr>
          </a:p>
          <a:p>
            <a:r>
              <a:rPr lang="hr-HR" sz="3000" dirty="0" smtClean="0">
                <a:solidFill>
                  <a:srgbClr val="FFFF00"/>
                </a:solidFill>
              </a:rPr>
              <a:t>Praćenje </a:t>
            </a:r>
            <a:r>
              <a:rPr lang="hr-HR" sz="3000" dirty="0">
                <a:solidFill>
                  <a:srgbClr val="FFFF00"/>
                </a:solidFill>
              </a:rPr>
              <a:t>kako vaše inovativno rješenje reagira na složenost stvarnog života;</a:t>
            </a:r>
            <a:endParaRPr lang="hr-HR" sz="3000" dirty="0" smtClean="0">
              <a:solidFill>
                <a:srgbClr val="FFFF00"/>
              </a:solidFill>
            </a:endParaRPr>
          </a:p>
          <a:p>
            <a:endParaRPr lang="hr-HR" sz="1000" dirty="0" smtClean="0">
              <a:solidFill>
                <a:srgbClr val="FFFF00"/>
              </a:solidFill>
            </a:endParaRPr>
          </a:p>
          <a:p>
            <a:r>
              <a:rPr lang="hr-HR" sz="3000" dirty="0" smtClean="0">
                <a:solidFill>
                  <a:srgbClr val="FFFF00"/>
                </a:solidFill>
              </a:rPr>
              <a:t>Korištenje potpore </a:t>
            </a:r>
            <a:r>
              <a:rPr lang="hr-HR" sz="3000" dirty="0">
                <a:solidFill>
                  <a:srgbClr val="FFFF00"/>
                </a:solidFill>
              </a:rPr>
              <a:t>stručnjaka UIA i </a:t>
            </a:r>
            <a:r>
              <a:rPr lang="hr-HR" sz="3000" dirty="0" smtClean="0">
                <a:solidFill>
                  <a:srgbClr val="FFFF00"/>
                </a:solidFill>
              </a:rPr>
              <a:t>izvođenje lekcija </a:t>
            </a:r>
            <a:r>
              <a:rPr lang="hr-HR" sz="3000" dirty="0">
                <a:solidFill>
                  <a:srgbClr val="FFFF00"/>
                </a:solidFill>
              </a:rPr>
              <a:t>iz vašeg </a:t>
            </a:r>
            <a:r>
              <a:rPr lang="hr-HR" sz="3000" dirty="0" smtClean="0">
                <a:solidFill>
                  <a:srgbClr val="FFFF00"/>
                </a:solidFill>
              </a:rPr>
              <a:t>iskustva;</a:t>
            </a:r>
          </a:p>
          <a:p>
            <a:endParaRPr lang="hr-HR" sz="1100" dirty="0" smtClean="0">
              <a:solidFill>
                <a:srgbClr val="FFFF00"/>
              </a:solidFill>
            </a:endParaRPr>
          </a:p>
          <a:p>
            <a:r>
              <a:rPr lang="hr-HR" sz="3000" dirty="0" smtClean="0">
                <a:solidFill>
                  <a:srgbClr val="FFFF00"/>
                </a:solidFill>
              </a:rPr>
              <a:t>Dostavljanje Izvješća </a:t>
            </a:r>
            <a:r>
              <a:rPr lang="hr-HR" sz="3000" dirty="0">
                <a:solidFill>
                  <a:srgbClr val="FFFF00"/>
                </a:solidFill>
              </a:rPr>
              <a:t>o napretku i </a:t>
            </a:r>
            <a:r>
              <a:rPr lang="hr-HR" sz="3000" dirty="0" smtClean="0">
                <a:solidFill>
                  <a:srgbClr val="FFFF00"/>
                </a:solidFill>
              </a:rPr>
              <a:t>korištenje druge </a:t>
            </a:r>
            <a:r>
              <a:rPr lang="hr-HR" sz="3000" dirty="0">
                <a:solidFill>
                  <a:srgbClr val="FFFF00"/>
                </a:solidFill>
              </a:rPr>
              <a:t>ERDF </a:t>
            </a:r>
            <a:r>
              <a:rPr lang="hr-HR" sz="3000" dirty="0" smtClean="0">
                <a:solidFill>
                  <a:srgbClr val="FFFF00"/>
                </a:solidFill>
              </a:rPr>
              <a:t>uplate </a:t>
            </a:r>
            <a:r>
              <a:rPr lang="hr-HR" sz="3000" dirty="0">
                <a:solidFill>
                  <a:srgbClr val="FFFF00"/>
                </a:solidFill>
              </a:rPr>
              <a:t>od </a:t>
            </a:r>
            <a:r>
              <a:rPr lang="hr-HR" sz="3000" dirty="0" smtClean="0">
                <a:solidFill>
                  <a:srgbClr val="FFFF00"/>
                </a:solidFill>
              </a:rPr>
              <a:t>30 %</a:t>
            </a:r>
            <a:endParaRPr lang="hr-HR" sz="3000" dirty="0">
              <a:solidFill>
                <a:srgbClr val="FFFF00"/>
              </a:solidFill>
            </a:endParaRPr>
          </a:p>
        </p:txBody>
      </p:sp>
      <p:pic>
        <p:nvPicPr>
          <p:cNvPr id="11" name="Picture 2" descr="D:\1. RADNI STOL\PROJEKT 694 - Akcijski plan za potporu zaštiti javnih prostora i suradnja s gradovima\0. Slike\untitled x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035" y="491267"/>
            <a:ext cx="904118" cy="9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0038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/>
          <p:cNvSpPr/>
          <p:nvPr/>
        </p:nvSpPr>
        <p:spPr>
          <a:xfrm>
            <a:off x="2123728" y="5635961"/>
            <a:ext cx="5472608" cy="1001967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1446" y="0"/>
            <a:ext cx="9112554" cy="70634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hr-HR" sz="2800" b="1" i="1" dirty="0" smtClean="0">
                <a:solidFill>
                  <a:srgbClr val="FFFF00"/>
                </a:solidFill>
              </a:rPr>
              <a:t>ŽIVOTNI CIKLUS PROJEKTA</a:t>
            </a:r>
            <a:endParaRPr lang="hr-HR" sz="2800" b="1" i="1" dirty="0">
              <a:solidFill>
                <a:srgbClr val="FFFF00"/>
              </a:solidFill>
            </a:endParaRPr>
          </a:p>
        </p:txBody>
      </p:sp>
      <p:pic>
        <p:nvPicPr>
          <p:cNvPr id="2050" name="Picture 2" descr="D:\1. RADNI STOL\PROJEKT 694 - Akcijski plan za potporu zaštiti javnih prostora i suradnja s gradovima\0. Slike\image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92" y="5661248"/>
            <a:ext cx="1429695" cy="951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dbogdanovic\Desktop\policija19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416" y="5661248"/>
            <a:ext cx="524649" cy="879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zervirano mjesto sadržaja 2"/>
          <p:cNvSpPr txBox="1">
            <a:spLocks/>
          </p:cNvSpPr>
          <p:nvPr/>
        </p:nvSpPr>
        <p:spPr>
          <a:xfrm>
            <a:off x="2123728" y="5661248"/>
            <a:ext cx="5775124" cy="9513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r-HR" sz="2800" u="sng" dirty="0" smtClean="0">
                <a:solidFill>
                  <a:srgbClr val="FFFF00"/>
                </a:solidFill>
                <a:hlinkClick r:id="rId4"/>
              </a:rPr>
              <a:t>http</a:t>
            </a:r>
            <a:r>
              <a:rPr lang="hr-HR" sz="2800" u="sng" dirty="0">
                <a:solidFill>
                  <a:srgbClr val="FFFF00"/>
                </a:solidFill>
                <a:hlinkClick r:id="rId4"/>
              </a:rPr>
              <a:t>://www.uia-initiative.eu/en/get-involved-project/project-lifecycle</a:t>
            </a:r>
            <a:endParaRPr lang="hr-HR" sz="2800" dirty="0">
              <a:solidFill>
                <a:srgbClr val="FFFF00"/>
              </a:solidFill>
            </a:endParaRPr>
          </a:p>
        </p:txBody>
      </p:sp>
      <p:sp>
        <p:nvSpPr>
          <p:cNvPr id="10" name="Rezervirano mjesto sadržaja 2"/>
          <p:cNvSpPr txBox="1">
            <a:spLocks/>
          </p:cNvSpPr>
          <p:nvPr/>
        </p:nvSpPr>
        <p:spPr>
          <a:xfrm>
            <a:off x="122650" y="1484784"/>
            <a:ext cx="8928992" cy="6480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hr-HR" sz="2800" dirty="0" smtClean="0">
                <a:solidFill>
                  <a:srgbClr val="FFFF00"/>
                </a:solidFill>
              </a:rPr>
              <a:t>4. </a:t>
            </a:r>
            <a:r>
              <a:rPr lang="hr-HR" sz="2800" u="sng" dirty="0" smtClean="0">
                <a:solidFill>
                  <a:srgbClr val="FFFF00"/>
                </a:solidFill>
              </a:rPr>
              <a:t>ZATVARANJE I PRIJENOS ZNANJA</a:t>
            </a:r>
            <a:r>
              <a:rPr lang="hr-HR" sz="2800" dirty="0" smtClean="0">
                <a:solidFill>
                  <a:srgbClr val="FFFF00"/>
                </a:solidFill>
              </a:rPr>
              <a:t> (trajanje 1 godina)</a:t>
            </a:r>
          </a:p>
          <a:p>
            <a:pPr marL="514350" indent="-514350">
              <a:buFont typeface="+mj-lt"/>
              <a:buAutoNum type="arabicPeriod"/>
            </a:pPr>
            <a:endParaRPr lang="hr-HR" sz="1000" dirty="0" smtClean="0">
              <a:solidFill>
                <a:srgbClr val="FFFF00"/>
              </a:solidFill>
            </a:endParaRPr>
          </a:p>
        </p:txBody>
      </p:sp>
      <p:sp>
        <p:nvSpPr>
          <p:cNvPr id="9" name="Rezervirano mjesto sadržaja 2"/>
          <p:cNvSpPr txBox="1">
            <a:spLocks/>
          </p:cNvSpPr>
          <p:nvPr/>
        </p:nvSpPr>
        <p:spPr>
          <a:xfrm>
            <a:off x="504180" y="2204865"/>
            <a:ext cx="8165932" cy="33123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sz="2800" dirty="0" smtClean="0">
                <a:solidFill>
                  <a:srgbClr val="FFFF00"/>
                </a:solidFill>
              </a:rPr>
              <a:t>Dovršavanje administrativnog postupka </a:t>
            </a:r>
            <a:r>
              <a:rPr lang="hr-HR" sz="2800" dirty="0">
                <a:solidFill>
                  <a:srgbClr val="FFFF00"/>
                </a:solidFill>
              </a:rPr>
              <a:t>i </a:t>
            </a:r>
            <a:r>
              <a:rPr lang="hr-HR" sz="2800" dirty="0" smtClean="0">
                <a:solidFill>
                  <a:srgbClr val="FFFF00"/>
                </a:solidFill>
              </a:rPr>
              <a:t>dobivanje konačnu isplate </a:t>
            </a:r>
            <a:r>
              <a:rPr lang="hr-HR" sz="2800" dirty="0">
                <a:solidFill>
                  <a:srgbClr val="FFFF00"/>
                </a:solidFill>
              </a:rPr>
              <a:t>EDRF-a;</a:t>
            </a:r>
          </a:p>
          <a:p>
            <a:endParaRPr lang="hr-HR" sz="1000" dirty="0">
              <a:solidFill>
                <a:srgbClr val="FFFF00"/>
              </a:solidFill>
            </a:endParaRPr>
          </a:p>
          <a:p>
            <a:r>
              <a:rPr lang="hr-HR" sz="2800" dirty="0" smtClean="0">
                <a:solidFill>
                  <a:srgbClr val="FFFF00"/>
                </a:solidFill>
              </a:rPr>
              <a:t>Sastavljanje Završnog izvješća </a:t>
            </a:r>
            <a:r>
              <a:rPr lang="hr-HR" sz="2800" dirty="0">
                <a:solidFill>
                  <a:srgbClr val="FFFF00"/>
                </a:solidFill>
              </a:rPr>
              <a:t>i </a:t>
            </a:r>
            <a:r>
              <a:rPr lang="hr-HR" sz="2800" dirty="0" smtClean="0">
                <a:solidFill>
                  <a:srgbClr val="FFFF00"/>
                </a:solidFill>
              </a:rPr>
              <a:t>izvođenje Vaših lekcija;</a:t>
            </a:r>
          </a:p>
          <a:p>
            <a:endParaRPr lang="hr-HR" sz="1000" dirty="0">
              <a:solidFill>
                <a:srgbClr val="FFFF00"/>
              </a:solidFill>
            </a:endParaRPr>
          </a:p>
          <a:p>
            <a:r>
              <a:rPr lang="hr-HR" sz="2800" dirty="0" smtClean="0">
                <a:solidFill>
                  <a:srgbClr val="FFFF00"/>
                </a:solidFill>
              </a:rPr>
              <a:t>Dijeljenje znanja </a:t>
            </a:r>
            <a:r>
              <a:rPr lang="hr-HR" sz="2800" dirty="0">
                <a:solidFill>
                  <a:srgbClr val="FFFF00"/>
                </a:solidFill>
              </a:rPr>
              <a:t>koje je stvorio </a:t>
            </a:r>
            <a:r>
              <a:rPr lang="hr-HR" sz="2800" dirty="0" smtClean="0">
                <a:solidFill>
                  <a:srgbClr val="FFFF00"/>
                </a:solidFill>
              </a:rPr>
              <a:t>Vaš projekt s </a:t>
            </a:r>
            <a:r>
              <a:rPr lang="hr-HR" sz="2800" dirty="0">
                <a:solidFill>
                  <a:srgbClr val="FFFF00"/>
                </a:solidFill>
              </a:rPr>
              <a:t>ostalim urbanim </a:t>
            </a:r>
            <a:r>
              <a:rPr lang="hr-HR" sz="2800" dirty="0" smtClean="0">
                <a:solidFill>
                  <a:srgbClr val="FFFF00"/>
                </a:solidFill>
              </a:rPr>
              <a:t>vlastima diljem Europe!</a:t>
            </a:r>
            <a:endParaRPr lang="hr-HR" sz="2800" dirty="0">
              <a:solidFill>
                <a:srgbClr val="FFFF00"/>
              </a:solidFill>
            </a:endParaRPr>
          </a:p>
        </p:txBody>
      </p:sp>
      <p:pic>
        <p:nvPicPr>
          <p:cNvPr id="11" name="Picture 2" descr="D:\1. RADNI STOL\PROJEKT 694 - Akcijski plan za potporu zaštiti javnih prostora i suradnja s gradovima\0. Slike\untitled x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180" y="368660"/>
            <a:ext cx="904118" cy="9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6026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0" y="188640"/>
            <a:ext cx="9112554" cy="158417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hr-HR" sz="2800" b="1" i="1" dirty="0" smtClean="0">
                <a:solidFill>
                  <a:srgbClr val="FFFF00"/>
                </a:solidFill>
              </a:rPr>
              <a:t>PROJEKTNI PRIJEDLOZI TREBAJU BITI:</a:t>
            </a:r>
            <a:endParaRPr lang="hr-HR" sz="2800" b="1" i="1" dirty="0">
              <a:solidFill>
                <a:srgbClr val="FFFF00"/>
              </a:solidFill>
            </a:endParaRPr>
          </a:p>
        </p:txBody>
      </p:sp>
      <p:pic>
        <p:nvPicPr>
          <p:cNvPr id="2050" name="Picture 2" descr="D:\1. RADNI STOL\PROJEKT 694 - Akcijski plan za potporu zaštiti javnih prostora i suradnja s gradovima\0. Slike\image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92" y="5661248"/>
            <a:ext cx="1429695" cy="951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dbogdanovic\Desktop\policija19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416" y="5661248"/>
            <a:ext cx="524649" cy="879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zervirano mjesto sadržaja 2"/>
          <p:cNvSpPr txBox="1">
            <a:spLocks/>
          </p:cNvSpPr>
          <p:nvPr/>
        </p:nvSpPr>
        <p:spPr>
          <a:xfrm>
            <a:off x="3637027" y="3789040"/>
            <a:ext cx="2122846" cy="25922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sz="2800" dirty="0" smtClean="0">
                <a:solidFill>
                  <a:srgbClr val="FFFF00"/>
                </a:solidFill>
              </a:rPr>
              <a:t>inovativni,</a:t>
            </a:r>
          </a:p>
          <a:p>
            <a:r>
              <a:rPr lang="hr-HR" sz="2800" dirty="0" smtClean="0">
                <a:solidFill>
                  <a:srgbClr val="FFFF00"/>
                </a:solidFill>
              </a:rPr>
              <a:t>kvalitetni,</a:t>
            </a:r>
          </a:p>
          <a:p>
            <a:r>
              <a:rPr lang="hr-HR" sz="2800" dirty="0" smtClean="0">
                <a:solidFill>
                  <a:srgbClr val="FFFF00"/>
                </a:solidFill>
              </a:rPr>
              <a:t>uključivi,</a:t>
            </a:r>
          </a:p>
          <a:p>
            <a:r>
              <a:rPr lang="hr-HR" sz="2800" dirty="0" smtClean="0">
                <a:solidFill>
                  <a:srgbClr val="FFFF00"/>
                </a:solidFill>
              </a:rPr>
              <a:t>mjerljivi,</a:t>
            </a:r>
          </a:p>
          <a:p>
            <a:r>
              <a:rPr lang="hr-HR" sz="2800" dirty="0" smtClean="0">
                <a:solidFill>
                  <a:srgbClr val="FFFF00"/>
                </a:solidFill>
              </a:rPr>
              <a:t>prenosivi</a:t>
            </a:r>
            <a:endParaRPr lang="hr-HR" sz="2800" dirty="0">
              <a:solidFill>
                <a:srgbClr val="FFFF00"/>
              </a:solidFill>
            </a:endParaRPr>
          </a:p>
        </p:txBody>
      </p:sp>
      <p:pic>
        <p:nvPicPr>
          <p:cNvPr id="6146" name="Picture 2" descr="D:\1. RADNI STOL\PROJEKT 694 - Akcijski plan za potporu zaštiti javnih prostora i suradnja s gradovima\0. Slike\imagesBPJJCDB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9275" y="928356"/>
            <a:ext cx="4258351" cy="2644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2902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0" y="188640"/>
            <a:ext cx="9112554" cy="158417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hr-HR" sz="2800" b="1" i="1" u="sng" dirty="0" smtClean="0">
                <a:solidFill>
                  <a:srgbClr val="FFFF00"/>
                </a:solidFill>
              </a:rPr>
              <a:t>INOVATIVNI</a:t>
            </a:r>
            <a:r>
              <a:rPr lang="hr-HR" sz="2800" b="1" i="1" dirty="0" smtClean="0">
                <a:solidFill>
                  <a:srgbClr val="FFFF00"/>
                </a:solidFill>
              </a:rPr>
              <a:t> </a:t>
            </a:r>
            <a:r>
              <a:rPr lang="hr-HR" sz="2800" i="1" dirty="0" smtClean="0">
                <a:solidFill>
                  <a:srgbClr val="FFFF00"/>
                </a:solidFill>
              </a:rPr>
              <a:t>PROJEKTNI PRIJEDLOZI</a:t>
            </a:r>
            <a:endParaRPr lang="hr-HR" sz="2800" i="1" dirty="0">
              <a:solidFill>
                <a:srgbClr val="FFFF00"/>
              </a:solidFill>
            </a:endParaRPr>
          </a:p>
        </p:txBody>
      </p:sp>
      <p:pic>
        <p:nvPicPr>
          <p:cNvPr id="2050" name="Picture 2" descr="D:\1. RADNI STOL\PROJEKT 694 - Akcijski plan za potporu zaštiti javnih prostora i suradnja s gradovima\0. Slike\image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92" y="5661248"/>
            <a:ext cx="1429695" cy="951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dbogdanovic\Desktop\policija19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416" y="5661248"/>
            <a:ext cx="524649" cy="879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zervirano mjesto sadržaja 2"/>
          <p:cNvSpPr txBox="1">
            <a:spLocks/>
          </p:cNvSpPr>
          <p:nvPr/>
        </p:nvSpPr>
        <p:spPr>
          <a:xfrm>
            <a:off x="409080" y="3587736"/>
            <a:ext cx="8578739" cy="20882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r-HR" sz="2800" dirty="0">
                <a:solidFill>
                  <a:srgbClr val="FFFF00"/>
                </a:solidFill>
              </a:rPr>
              <a:t>Kreativni sa svrhom projekta koja do sada nikada nije bila implementirana nigdje u Europi ali je iskoristiva. </a:t>
            </a:r>
            <a:endParaRPr lang="hr-HR" sz="2800" dirty="0" smtClean="0">
              <a:solidFill>
                <a:srgbClr val="FFFF00"/>
              </a:solidFill>
            </a:endParaRPr>
          </a:p>
          <a:p>
            <a:pPr marL="0" indent="0">
              <a:buNone/>
            </a:pPr>
            <a:endParaRPr lang="hr-HR" sz="1000" dirty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hr-HR" sz="2800" dirty="0" smtClean="0">
                <a:solidFill>
                  <a:srgbClr val="FFFF00"/>
                </a:solidFill>
              </a:rPr>
              <a:t>Ideja </a:t>
            </a:r>
            <a:r>
              <a:rPr lang="hr-HR" sz="2800" dirty="0">
                <a:solidFill>
                  <a:srgbClr val="FFFF00"/>
                </a:solidFill>
              </a:rPr>
              <a:t>treba biti eksperimentalna te da nije dio redovitih </a:t>
            </a:r>
            <a:r>
              <a:rPr lang="hr-HR" sz="2800" dirty="0" smtClean="0">
                <a:solidFill>
                  <a:srgbClr val="FFFF00"/>
                </a:solidFill>
              </a:rPr>
              <a:t>aktivnosti.</a:t>
            </a:r>
            <a:endParaRPr lang="hr-HR" sz="2800" dirty="0">
              <a:solidFill>
                <a:srgbClr val="FFFF00"/>
              </a:solidFill>
            </a:endParaRPr>
          </a:p>
        </p:txBody>
      </p:sp>
      <p:pic>
        <p:nvPicPr>
          <p:cNvPr id="6146" name="Picture 2" descr="D:\1. RADNI STOL\PROJEKT 694 - Akcijski plan za potporu zaštiti javnih prostora i suradnja s gradovima\0. Slike\imagesBPJJCDB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9275" y="928356"/>
            <a:ext cx="4258351" cy="2644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9428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0" y="188640"/>
            <a:ext cx="9112554" cy="158417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hr-HR" sz="2800" b="1" u="sng" dirty="0" smtClean="0">
                <a:solidFill>
                  <a:srgbClr val="FFFF00"/>
                </a:solidFill>
              </a:rPr>
              <a:t>KVALITETNI </a:t>
            </a:r>
            <a:r>
              <a:rPr lang="hr-HR" sz="2800" dirty="0" smtClean="0">
                <a:solidFill>
                  <a:srgbClr val="FFFF00"/>
                </a:solidFill>
              </a:rPr>
              <a:t>PROJEKTNI PRIJEDLOZI</a:t>
            </a:r>
            <a:endParaRPr lang="hr-HR" sz="2800" dirty="0">
              <a:solidFill>
                <a:srgbClr val="FFFF00"/>
              </a:solidFill>
            </a:endParaRPr>
          </a:p>
        </p:txBody>
      </p:sp>
      <p:pic>
        <p:nvPicPr>
          <p:cNvPr id="2050" name="Picture 2" descr="D:\1. RADNI STOL\PROJEKT 694 - Akcijski plan za potporu zaštiti javnih prostora i suradnja s gradovima\0. Slike\image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92" y="5661248"/>
            <a:ext cx="1429695" cy="951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dbogdanovic\Desktop\policija19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416" y="5661248"/>
            <a:ext cx="524649" cy="879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zervirano mjesto sadržaja 2"/>
          <p:cNvSpPr txBox="1">
            <a:spLocks/>
          </p:cNvSpPr>
          <p:nvPr/>
        </p:nvSpPr>
        <p:spPr>
          <a:xfrm>
            <a:off x="409079" y="3861048"/>
            <a:ext cx="8578739" cy="16414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r-HR" sz="2800" dirty="0" smtClean="0">
                <a:solidFill>
                  <a:srgbClr val="FFFF00"/>
                </a:solidFill>
              </a:rPr>
              <a:t>Realistično </a:t>
            </a:r>
            <a:r>
              <a:rPr lang="hr-HR" sz="2800" dirty="0">
                <a:solidFill>
                  <a:srgbClr val="FFFF00"/>
                </a:solidFill>
              </a:rPr>
              <a:t>ambiciozni sa logično uvezanim planom rada, koherentnim i proporcionalnim proračunom za aktivnosti te efektivnim </a:t>
            </a:r>
            <a:r>
              <a:rPr lang="hr-HR" sz="2800" dirty="0" smtClean="0">
                <a:solidFill>
                  <a:srgbClr val="FFFF00"/>
                </a:solidFill>
              </a:rPr>
              <a:t>managementom.</a:t>
            </a:r>
            <a:endParaRPr lang="hr-HR" sz="2800" dirty="0">
              <a:solidFill>
                <a:srgbClr val="FFFF00"/>
              </a:solidFill>
            </a:endParaRPr>
          </a:p>
        </p:txBody>
      </p:sp>
      <p:pic>
        <p:nvPicPr>
          <p:cNvPr id="6146" name="Picture 2" descr="D:\1. RADNI STOL\PROJEKT 694 - Akcijski plan za potporu zaštiti javnih prostora i suradnja s gradovima\0. Slike\imagesBPJJCDB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9275" y="928356"/>
            <a:ext cx="4258351" cy="2644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9042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0" y="188640"/>
            <a:ext cx="9112554" cy="158417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hr-HR" sz="2800" b="1" u="sng" dirty="0" smtClean="0">
                <a:solidFill>
                  <a:srgbClr val="FFFF00"/>
                </a:solidFill>
              </a:rPr>
              <a:t>UKLJUČIVI </a:t>
            </a:r>
            <a:r>
              <a:rPr lang="hr-HR" sz="2800" dirty="0" smtClean="0">
                <a:solidFill>
                  <a:srgbClr val="FFFF00"/>
                </a:solidFill>
              </a:rPr>
              <a:t>PROJEKTNI PRIJEDLOZI</a:t>
            </a:r>
            <a:endParaRPr lang="hr-HR" sz="2800" dirty="0">
              <a:solidFill>
                <a:srgbClr val="FFFF00"/>
              </a:solidFill>
            </a:endParaRPr>
          </a:p>
        </p:txBody>
      </p:sp>
      <p:pic>
        <p:nvPicPr>
          <p:cNvPr id="2050" name="Picture 2" descr="D:\1. RADNI STOL\PROJEKT 694 - Akcijski plan za potporu zaštiti javnih prostora i suradnja s gradovima\0. Slike\image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92" y="5661248"/>
            <a:ext cx="1429695" cy="951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dbogdanovic\Desktop\policija19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416" y="5661248"/>
            <a:ext cx="524649" cy="879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zervirano mjesto sadržaja 2"/>
          <p:cNvSpPr txBox="1">
            <a:spLocks/>
          </p:cNvSpPr>
          <p:nvPr/>
        </p:nvSpPr>
        <p:spPr>
          <a:xfrm>
            <a:off x="409080" y="3932503"/>
            <a:ext cx="8578739" cy="17134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r-HR" sz="2800" dirty="0" smtClean="0">
                <a:solidFill>
                  <a:srgbClr val="FFFF00"/>
                </a:solidFill>
              </a:rPr>
              <a:t>Povezivanje </a:t>
            </a:r>
            <a:r>
              <a:rPr lang="hr-HR" sz="2800" dirty="0">
                <a:solidFill>
                  <a:srgbClr val="FFFF00"/>
                </a:solidFill>
              </a:rPr>
              <a:t>različitih zainteresiranih stručnih dionika koji unose ekspertno znanje u projekt kroz izradu i implementaciju po </a:t>
            </a:r>
            <a:r>
              <a:rPr lang="hr-HR" sz="2800" dirty="0" smtClean="0">
                <a:solidFill>
                  <a:srgbClr val="FFFF00"/>
                </a:solidFill>
              </a:rPr>
              <a:t>fazama.</a:t>
            </a:r>
            <a:endParaRPr lang="hr-HR" sz="2700" dirty="0">
              <a:solidFill>
                <a:srgbClr val="FFFF00"/>
              </a:solidFill>
            </a:endParaRPr>
          </a:p>
        </p:txBody>
      </p:sp>
      <p:pic>
        <p:nvPicPr>
          <p:cNvPr id="6146" name="Picture 2" descr="D:\1. RADNI STOL\PROJEKT 694 - Akcijski plan za potporu zaštiti javnih prostora i suradnja s gradovima\0. Slike\imagesBPJJCDB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9275" y="928356"/>
            <a:ext cx="4258351" cy="2644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5615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0" y="188640"/>
            <a:ext cx="9112554" cy="158417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hr-HR" sz="2800" b="1" u="sng" dirty="0" smtClean="0">
                <a:solidFill>
                  <a:srgbClr val="FFFF00"/>
                </a:solidFill>
              </a:rPr>
              <a:t>MJERLJIVI </a:t>
            </a:r>
            <a:r>
              <a:rPr lang="hr-HR" sz="2800" dirty="0" smtClean="0">
                <a:solidFill>
                  <a:srgbClr val="FFFF00"/>
                </a:solidFill>
              </a:rPr>
              <a:t>PROJEKTNI PRIJEDLOZI</a:t>
            </a:r>
            <a:endParaRPr lang="hr-HR" sz="2800" dirty="0">
              <a:solidFill>
                <a:srgbClr val="FFFF00"/>
              </a:solidFill>
            </a:endParaRPr>
          </a:p>
        </p:txBody>
      </p:sp>
      <p:pic>
        <p:nvPicPr>
          <p:cNvPr id="2050" name="Picture 2" descr="D:\1. RADNI STOL\PROJEKT 694 - Akcijski plan za potporu zaštiti javnih prostora i suradnja s gradovima\0. Slike\image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92" y="5661248"/>
            <a:ext cx="1429695" cy="951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dbogdanovic\Desktop\policija19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416" y="5661248"/>
            <a:ext cx="524649" cy="879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zervirano mjesto sadržaja 2"/>
          <p:cNvSpPr txBox="1">
            <a:spLocks/>
          </p:cNvSpPr>
          <p:nvPr/>
        </p:nvSpPr>
        <p:spPr>
          <a:xfrm>
            <a:off x="409080" y="3947776"/>
            <a:ext cx="8578739" cy="17134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r-HR" sz="2800" dirty="0" smtClean="0">
                <a:solidFill>
                  <a:srgbClr val="FFFF00"/>
                </a:solidFill>
              </a:rPr>
              <a:t>Potrebno </a:t>
            </a:r>
            <a:r>
              <a:rPr lang="hr-HR" sz="2800" dirty="0">
                <a:solidFill>
                  <a:srgbClr val="FFFF00"/>
                </a:solidFill>
              </a:rPr>
              <a:t>je opisati koje se promjene na lokalnoj razini očekuju u slučaju uspješnosti projekta, definirati jasne rezultate koji se mogu mjeriti i </a:t>
            </a:r>
            <a:r>
              <a:rPr lang="hr-HR" sz="2800" dirty="0" smtClean="0">
                <a:solidFill>
                  <a:srgbClr val="FFFF00"/>
                </a:solidFill>
              </a:rPr>
              <a:t>kvantificirati.</a:t>
            </a:r>
            <a:endParaRPr lang="hr-HR" sz="2700" dirty="0">
              <a:solidFill>
                <a:srgbClr val="FFFF00"/>
              </a:solidFill>
            </a:endParaRPr>
          </a:p>
        </p:txBody>
      </p:sp>
      <p:pic>
        <p:nvPicPr>
          <p:cNvPr id="6146" name="Picture 2" descr="D:\1. RADNI STOL\PROJEKT 694 - Akcijski plan za potporu zaštiti javnih prostora i suradnja s gradovima\0. Slike\imagesBPJJCDB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9275" y="928356"/>
            <a:ext cx="4258351" cy="2644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2423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1446" y="145874"/>
            <a:ext cx="9112554" cy="105273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hr-HR" sz="2800" i="1" dirty="0" smtClean="0">
                <a:solidFill>
                  <a:srgbClr val="FFFF00"/>
                </a:solidFill>
              </a:rPr>
              <a:t>FINANCIJSKA SREDSTVA EUROPSKE UNIJE                                         ZA ZAŠTITU JAVNIH PROSTORA </a:t>
            </a:r>
          </a:p>
        </p:txBody>
      </p:sp>
      <p:pic>
        <p:nvPicPr>
          <p:cNvPr id="2050" name="Picture 2" descr="D:\1. RADNI STOL\PROJEKT 694 - Akcijski plan za potporu zaštiti javnih prostora i suradnja s gradovima\0. Slike\image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92" y="5661248"/>
            <a:ext cx="1429695" cy="951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dbogdanovic\Desktop\policija19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416" y="5661248"/>
            <a:ext cx="524649" cy="879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zervirano mjesto sadržaja 2"/>
          <p:cNvSpPr txBox="1">
            <a:spLocks/>
          </p:cNvSpPr>
          <p:nvPr/>
        </p:nvSpPr>
        <p:spPr>
          <a:xfrm>
            <a:off x="241392" y="1412776"/>
            <a:ext cx="8599673" cy="3831887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sz="3000" b="1" dirty="0" smtClean="0">
                <a:solidFill>
                  <a:srgbClr val="FFFF00"/>
                </a:solidFill>
              </a:rPr>
              <a:t>Akcijski </a:t>
            </a:r>
            <a:r>
              <a:rPr lang="hr-HR" sz="3000" b="1" dirty="0">
                <a:solidFill>
                  <a:srgbClr val="FFFF00"/>
                </a:solidFill>
              </a:rPr>
              <a:t>plan za potporu zaštiti javnih </a:t>
            </a:r>
            <a:r>
              <a:rPr lang="hr-HR" sz="3000" b="1" dirty="0" smtClean="0">
                <a:solidFill>
                  <a:srgbClr val="FFFF00"/>
                </a:solidFill>
              </a:rPr>
              <a:t>prostora;</a:t>
            </a:r>
          </a:p>
          <a:p>
            <a:endParaRPr lang="hr-HR" sz="1100" dirty="0">
              <a:solidFill>
                <a:srgbClr val="FFFF00"/>
              </a:solidFill>
            </a:endParaRPr>
          </a:p>
          <a:p>
            <a:r>
              <a:rPr lang="hr-HR" sz="3000" b="1" i="1" dirty="0">
                <a:solidFill>
                  <a:srgbClr val="FFFF00"/>
                </a:solidFill>
              </a:rPr>
              <a:t>18,5 milijuna </a:t>
            </a:r>
            <a:r>
              <a:rPr lang="hr-HR" sz="3000" b="1" i="1" dirty="0" smtClean="0">
                <a:solidFill>
                  <a:srgbClr val="FFFF00"/>
                </a:solidFill>
              </a:rPr>
              <a:t>EUR </a:t>
            </a:r>
            <a:r>
              <a:rPr lang="hr-HR" sz="3000" dirty="0" smtClean="0">
                <a:solidFill>
                  <a:srgbClr val="FFFF00"/>
                </a:solidFill>
              </a:rPr>
              <a:t>- </a:t>
            </a:r>
            <a:r>
              <a:rPr lang="hr-HR" sz="3000" dirty="0" smtClean="0">
                <a:solidFill>
                  <a:srgbClr val="FFFF00"/>
                </a:solidFill>
              </a:rPr>
              <a:t>u </a:t>
            </a:r>
            <a:r>
              <a:rPr lang="hr-HR" sz="3000" dirty="0">
                <a:solidFill>
                  <a:srgbClr val="FFFF00"/>
                </a:solidFill>
              </a:rPr>
              <a:t>okviru Fonda za unutarnju sigurnost (</a:t>
            </a:r>
            <a:r>
              <a:rPr lang="hr-HR" sz="3000" i="1" dirty="0">
                <a:solidFill>
                  <a:srgbClr val="FFFF00"/>
                </a:solidFill>
              </a:rPr>
              <a:t>ISF</a:t>
            </a:r>
            <a:r>
              <a:rPr lang="hr-HR" sz="3000" dirty="0" smtClean="0">
                <a:solidFill>
                  <a:srgbClr val="FFFF00"/>
                </a:solidFill>
              </a:rPr>
              <a:t>)</a:t>
            </a:r>
            <a:endParaRPr lang="hr-HR" sz="3000" dirty="0" smtClean="0">
              <a:solidFill>
                <a:srgbClr val="FFFF00"/>
              </a:solidFill>
            </a:endParaRPr>
          </a:p>
          <a:p>
            <a:endParaRPr lang="hr-HR" sz="1100" dirty="0" smtClean="0">
              <a:solidFill>
                <a:srgbClr val="FFFF00"/>
              </a:solidFill>
            </a:endParaRPr>
          </a:p>
          <a:p>
            <a:r>
              <a:rPr lang="hr-HR" sz="3000" dirty="0" smtClean="0">
                <a:solidFill>
                  <a:srgbClr val="FFFF00"/>
                </a:solidFill>
              </a:rPr>
              <a:t>potpora transnacionalnim projektima država članica </a:t>
            </a:r>
            <a:r>
              <a:rPr lang="hr-HR" sz="3000" dirty="0">
                <a:solidFill>
                  <a:srgbClr val="FFFF00"/>
                </a:solidFill>
              </a:rPr>
              <a:t>za bolju zaštitu javnih </a:t>
            </a:r>
            <a:r>
              <a:rPr lang="hr-HR" sz="3000" dirty="0" smtClean="0">
                <a:solidFill>
                  <a:srgbClr val="FFFF00"/>
                </a:solidFill>
              </a:rPr>
              <a:t>prostora kroz iskorištavanje iskustava </a:t>
            </a:r>
            <a:r>
              <a:rPr lang="hr-HR" sz="3000" dirty="0">
                <a:solidFill>
                  <a:srgbClr val="FFFF00"/>
                </a:solidFill>
              </a:rPr>
              <a:t>i najbolje prakse drugih država članica te jačanju prekogranične </a:t>
            </a:r>
            <a:r>
              <a:rPr lang="hr-HR" sz="3000" dirty="0" smtClean="0">
                <a:solidFill>
                  <a:srgbClr val="FFFF00"/>
                </a:solidFill>
              </a:rPr>
              <a:t>suradnje </a:t>
            </a:r>
            <a:endParaRPr lang="hr-HR" sz="3000" dirty="0">
              <a:solidFill>
                <a:srgbClr val="FFFF00"/>
              </a:solidFill>
            </a:endParaRPr>
          </a:p>
          <a:p>
            <a:endParaRPr lang="hr-HR" sz="2800" dirty="0">
              <a:solidFill>
                <a:srgbClr val="FFFF00"/>
              </a:solidFill>
            </a:endParaRPr>
          </a:p>
        </p:txBody>
      </p:sp>
      <p:pic>
        <p:nvPicPr>
          <p:cNvPr id="2" name="Picture 2" descr="D:\1. RADNI STOL\PROJEKT 694 - Akcijski plan za potporu zaštiti javnih prostora i suradnja s gradovima\0. Slike\imagesPAWXU92B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5808" y="5093200"/>
            <a:ext cx="3510840" cy="1717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3829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0" y="188640"/>
            <a:ext cx="9112554" cy="158417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hr-HR" sz="2800" b="1" u="sng" dirty="0" smtClean="0">
                <a:solidFill>
                  <a:srgbClr val="FFFF00"/>
                </a:solidFill>
              </a:rPr>
              <a:t>PRENOSIVI</a:t>
            </a:r>
            <a:r>
              <a:rPr lang="hr-HR" sz="2800" b="1" dirty="0" smtClean="0">
                <a:solidFill>
                  <a:srgbClr val="FFFF00"/>
                </a:solidFill>
              </a:rPr>
              <a:t> </a:t>
            </a:r>
            <a:r>
              <a:rPr lang="hr-HR" sz="2800" dirty="0" smtClean="0">
                <a:solidFill>
                  <a:srgbClr val="FFFF00"/>
                </a:solidFill>
              </a:rPr>
              <a:t>PROJEKTNI PRIJEDLOZI</a:t>
            </a:r>
            <a:endParaRPr lang="hr-HR" sz="2800" dirty="0">
              <a:solidFill>
                <a:srgbClr val="FFFF00"/>
              </a:solidFill>
            </a:endParaRPr>
          </a:p>
        </p:txBody>
      </p:sp>
      <p:pic>
        <p:nvPicPr>
          <p:cNvPr id="2050" name="Picture 2" descr="D:\1. RADNI STOL\PROJEKT 694 - Akcijski plan za potporu zaštiti javnih prostora i suradnja s gradovima\0. Slike\image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92" y="5661248"/>
            <a:ext cx="1429695" cy="951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dbogdanovic\Desktop\policija19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416" y="5661248"/>
            <a:ext cx="524649" cy="879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zervirano mjesto sadržaja 2"/>
          <p:cNvSpPr txBox="1">
            <a:spLocks/>
          </p:cNvSpPr>
          <p:nvPr/>
        </p:nvSpPr>
        <p:spPr>
          <a:xfrm>
            <a:off x="409081" y="3429000"/>
            <a:ext cx="8051352" cy="20882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r-HR" sz="2800" dirty="0" smtClean="0">
                <a:solidFill>
                  <a:srgbClr val="FFFF00"/>
                </a:solidFill>
              </a:rPr>
              <a:t>Trebaju </a:t>
            </a:r>
            <a:r>
              <a:rPr lang="hr-HR" sz="2800" dirty="0">
                <a:solidFill>
                  <a:srgbClr val="FFFF00"/>
                </a:solidFill>
              </a:rPr>
              <a:t>se odnositi na urbane izazove te da mogu biti korisni i drugim urbanim vlastima u Europi. </a:t>
            </a:r>
            <a:endParaRPr lang="hr-HR" sz="2800" dirty="0" smtClean="0">
              <a:solidFill>
                <a:srgbClr val="FFFF00"/>
              </a:solidFill>
            </a:endParaRPr>
          </a:p>
          <a:p>
            <a:pPr marL="0" indent="0">
              <a:buNone/>
            </a:pPr>
            <a:endParaRPr lang="hr-HR" sz="200" dirty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hr-HR" sz="2800" dirty="0" smtClean="0">
                <a:solidFill>
                  <a:srgbClr val="FFFF00"/>
                </a:solidFill>
              </a:rPr>
              <a:t>Iz </a:t>
            </a:r>
            <a:r>
              <a:rPr lang="hr-HR" sz="2800" dirty="0">
                <a:solidFill>
                  <a:srgbClr val="FFFF00"/>
                </a:solidFill>
              </a:rPr>
              <a:t>eksperimenta se trebaju izvući zaključci i lekcije te potom dijeliti sa širom publikom donositelja odluka                 i </a:t>
            </a:r>
            <a:r>
              <a:rPr lang="hr-HR" sz="2800" dirty="0" smtClean="0">
                <a:solidFill>
                  <a:srgbClr val="FFFF00"/>
                </a:solidFill>
              </a:rPr>
              <a:t>praktičara.</a:t>
            </a:r>
            <a:endParaRPr lang="hr-HR" sz="2700" dirty="0">
              <a:solidFill>
                <a:srgbClr val="FFFF00"/>
              </a:solidFill>
            </a:endParaRPr>
          </a:p>
        </p:txBody>
      </p:sp>
      <p:pic>
        <p:nvPicPr>
          <p:cNvPr id="6146" name="Picture 2" descr="D:\1. RADNI STOL\PROJEKT 694 - Akcijski plan za potporu zaštiti javnih prostora i suradnja s gradovima\0. Slike\imagesBPJJCDB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9275" y="928356"/>
            <a:ext cx="4258351" cy="2644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1575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0" y="24867"/>
            <a:ext cx="9112554" cy="102786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hr-HR" sz="2800" b="1" u="sng" dirty="0" smtClean="0">
                <a:solidFill>
                  <a:srgbClr val="FFFF00"/>
                </a:solidFill>
              </a:rPr>
              <a:t>1. Korak:</a:t>
            </a:r>
            <a:r>
              <a:rPr lang="hr-HR" sz="2800" b="1" dirty="0" smtClean="0">
                <a:solidFill>
                  <a:srgbClr val="FFFF00"/>
                </a:solidFill>
              </a:rPr>
              <a:t> </a:t>
            </a:r>
            <a:r>
              <a:rPr lang="hr-HR" sz="2800" dirty="0" smtClean="0">
                <a:solidFill>
                  <a:srgbClr val="FFFF00"/>
                </a:solidFill>
              </a:rPr>
              <a:t>gradovi putem javnog poziva ili na drugi način trebaju uključiti i druge stručne i zainteresirane dionike:</a:t>
            </a:r>
            <a:endParaRPr lang="hr-HR" sz="2800" dirty="0">
              <a:solidFill>
                <a:srgbClr val="FFFF00"/>
              </a:solidFill>
            </a:endParaRPr>
          </a:p>
        </p:txBody>
      </p:sp>
      <p:pic>
        <p:nvPicPr>
          <p:cNvPr id="2050" name="Picture 2" descr="D:\1. RADNI STOL\PROJEKT 694 - Akcijski plan za potporu zaštiti javnih prostora i suradnja s gradovima\0. Slike\image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92" y="5661248"/>
            <a:ext cx="1429695" cy="951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dbogdanovic\Desktop\policija19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416" y="5661248"/>
            <a:ext cx="524649" cy="879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zervirano mjesto sadržaja 2"/>
          <p:cNvSpPr txBox="1">
            <a:spLocks/>
          </p:cNvSpPr>
          <p:nvPr/>
        </p:nvSpPr>
        <p:spPr>
          <a:xfrm>
            <a:off x="755576" y="1052736"/>
            <a:ext cx="7694148" cy="46480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hr-HR" sz="2800" dirty="0" smtClean="0">
                <a:solidFill>
                  <a:srgbClr val="FFFF00"/>
                </a:solidFill>
              </a:rPr>
              <a:t>agencije,</a:t>
            </a:r>
          </a:p>
          <a:p>
            <a:pPr lvl="0"/>
            <a:r>
              <a:rPr lang="hr-HR" sz="2800" dirty="0" smtClean="0">
                <a:solidFill>
                  <a:srgbClr val="FFFF00"/>
                </a:solidFill>
              </a:rPr>
              <a:t>organizacije,</a:t>
            </a:r>
          </a:p>
          <a:p>
            <a:pPr lvl="0"/>
            <a:r>
              <a:rPr lang="hr-HR" sz="2800" dirty="0" smtClean="0">
                <a:solidFill>
                  <a:srgbClr val="FFFF00"/>
                </a:solidFill>
              </a:rPr>
              <a:t>privatni sektor - specijalizirana trgovačka društva,</a:t>
            </a:r>
          </a:p>
          <a:p>
            <a:pPr lvl="0"/>
            <a:r>
              <a:rPr lang="hr-HR" sz="2800" dirty="0" smtClean="0">
                <a:solidFill>
                  <a:srgbClr val="FFFF00"/>
                </a:solidFill>
              </a:rPr>
              <a:t>istraživačke institucije,</a:t>
            </a:r>
          </a:p>
          <a:p>
            <a:pPr lvl="0"/>
            <a:r>
              <a:rPr lang="hr-HR" sz="2800" dirty="0" smtClean="0">
                <a:solidFill>
                  <a:srgbClr val="FFFF00"/>
                </a:solidFill>
              </a:rPr>
              <a:t>nevladine organizacije,</a:t>
            </a:r>
          </a:p>
          <a:p>
            <a:pPr lvl="0"/>
            <a:r>
              <a:rPr lang="hr-HR" sz="2800" dirty="0" smtClean="0">
                <a:solidFill>
                  <a:srgbClr val="FFFF00"/>
                </a:solidFill>
              </a:rPr>
              <a:t>obrazovne ustanove,</a:t>
            </a:r>
          </a:p>
          <a:p>
            <a:pPr lvl="0"/>
            <a:r>
              <a:rPr lang="hr-HR" sz="2800" dirty="0" smtClean="0">
                <a:solidFill>
                  <a:srgbClr val="FFFF00"/>
                </a:solidFill>
              </a:rPr>
              <a:t>fakultete,</a:t>
            </a:r>
          </a:p>
          <a:p>
            <a:pPr lvl="0"/>
            <a:r>
              <a:rPr lang="hr-HR" sz="2800" dirty="0" smtClean="0">
                <a:solidFill>
                  <a:srgbClr val="FFFF00"/>
                </a:solidFill>
              </a:rPr>
              <a:t>veleučilišta…	</a:t>
            </a:r>
            <a:endParaRPr lang="hr-HR" sz="2800" dirty="0">
              <a:solidFill>
                <a:srgbClr val="FFFF00"/>
              </a:solidFill>
            </a:endParaRPr>
          </a:p>
        </p:txBody>
      </p:sp>
      <p:pic>
        <p:nvPicPr>
          <p:cNvPr id="2" name="Picture 2" descr="D:\1. RADNI STOL\PROJEKT 694 - Akcijski plan za potporu zaštiti javnih prostora i suradnja s gradovima\0. Slike\shutterstock_10832708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3971" y="4150644"/>
            <a:ext cx="3806421" cy="246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7608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0" y="24867"/>
            <a:ext cx="9112554" cy="158417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hr-HR" sz="2800" b="1" u="sng" dirty="0" smtClean="0">
                <a:solidFill>
                  <a:srgbClr val="FFFF00"/>
                </a:solidFill>
              </a:rPr>
              <a:t>2.Korak:</a:t>
            </a:r>
            <a:r>
              <a:rPr lang="hr-HR" sz="2800" b="1" dirty="0" smtClean="0">
                <a:solidFill>
                  <a:srgbClr val="FFFF00"/>
                </a:solidFill>
              </a:rPr>
              <a:t> </a:t>
            </a:r>
            <a:r>
              <a:rPr lang="hr-HR" sz="2800" dirty="0" smtClean="0">
                <a:solidFill>
                  <a:srgbClr val="FFFF00"/>
                </a:solidFill>
              </a:rPr>
              <a:t>gradovi će potom zajedno sa policijom                             i stručnim dionicima:</a:t>
            </a:r>
            <a:endParaRPr lang="hr-HR" sz="2800" dirty="0">
              <a:solidFill>
                <a:srgbClr val="FFFF00"/>
              </a:solidFill>
            </a:endParaRPr>
          </a:p>
        </p:txBody>
      </p:sp>
      <p:pic>
        <p:nvPicPr>
          <p:cNvPr id="2050" name="Picture 2" descr="D:\1. RADNI STOL\PROJEKT 694 - Akcijski plan za potporu zaštiti javnih prostora i suradnja s gradovima\0. Slike\image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92" y="5661248"/>
            <a:ext cx="1429695" cy="951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dbogdanovic\Desktop\policija19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416" y="5661248"/>
            <a:ext cx="524649" cy="879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zervirano mjesto sadržaja 2"/>
          <p:cNvSpPr txBox="1">
            <a:spLocks/>
          </p:cNvSpPr>
          <p:nvPr/>
        </p:nvSpPr>
        <p:spPr>
          <a:xfrm>
            <a:off x="853009" y="1412776"/>
            <a:ext cx="7694148" cy="30243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sz="2800" dirty="0" smtClean="0">
                <a:solidFill>
                  <a:srgbClr val="FFFF00"/>
                </a:solidFill>
              </a:rPr>
              <a:t>definirati probleme,</a:t>
            </a:r>
          </a:p>
          <a:p>
            <a:r>
              <a:rPr lang="hr-HR" sz="2800" dirty="0" smtClean="0">
                <a:solidFill>
                  <a:srgbClr val="FFFF00"/>
                </a:solidFill>
              </a:rPr>
              <a:t>okupiti stručne dionike,</a:t>
            </a:r>
          </a:p>
          <a:p>
            <a:r>
              <a:rPr lang="hr-HR" sz="2800" dirty="0" smtClean="0">
                <a:solidFill>
                  <a:srgbClr val="FFFF00"/>
                </a:solidFill>
              </a:rPr>
              <a:t>definirati ideje i prijedloge,</a:t>
            </a:r>
          </a:p>
          <a:p>
            <a:r>
              <a:rPr lang="hr-HR" sz="2800" dirty="0" smtClean="0">
                <a:solidFill>
                  <a:srgbClr val="FFFF00"/>
                </a:solidFill>
              </a:rPr>
              <a:t>od partnera zatražiti nova inovativna rješenja,</a:t>
            </a:r>
          </a:p>
          <a:p>
            <a:r>
              <a:rPr lang="hr-HR" sz="2800" dirty="0" smtClean="0">
                <a:solidFill>
                  <a:srgbClr val="FFFF00"/>
                </a:solidFill>
              </a:rPr>
              <a:t>nominirati dogovoreno</a:t>
            </a:r>
          </a:p>
          <a:p>
            <a:pPr lvl="0"/>
            <a:endParaRPr lang="hr-HR" sz="2800" dirty="0" smtClean="0">
              <a:solidFill>
                <a:srgbClr val="FFFF00"/>
              </a:solidFill>
            </a:endParaRPr>
          </a:p>
        </p:txBody>
      </p:sp>
      <p:pic>
        <p:nvPicPr>
          <p:cNvPr id="2" name="Picture 2" descr="D:\1. RADNI STOL\PROJEKT 694 - Akcijski plan za potporu zaštiti javnih prostora i suradnja s gradovima\0. Slike\shutterstock_10832708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3971" y="4150644"/>
            <a:ext cx="3806421" cy="246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4990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0" y="188640"/>
            <a:ext cx="9112554" cy="158417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hr-HR" sz="2800" b="1" u="sng" dirty="0" smtClean="0">
                <a:solidFill>
                  <a:srgbClr val="FFFF00"/>
                </a:solidFill>
              </a:rPr>
              <a:t>3. Korak:</a:t>
            </a:r>
            <a:r>
              <a:rPr lang="hr-HR" sz="2800" b="1" dirty="0" smtClean="0">
                <a:solidFill>
                  <a:srgbClr val="FFFF00"/>
                </a:solidFill>
              </a:rPr>
              <a:t> </a:t>
            </a:r>
            <a:r>
              <a:rPr lang="hr-HR" sz="2800" dirty="0" smtClean="0">
                <a:solidFill>
                  <a:srgbClr val="FFFF00"/>
                </a:solidFill>
              </a:rPr>
              <a:t>nominiranje projektnog prijedloga: </a:t>
            </a:r>
            <a:endParaRPr lang="hr-HR" sz="2800" dirty="0">
              <a:solidFill>
                <a:srgbClr val="FFFF00"/>
              </a:solidFill>
            </a:endParaRPr>
          </a:p>
        </p:txBody>
      </p:sp>
      <p:pic>
        <p:nvPicPr>
          <p:cNvPr id="2050" name="Picture 2" descr="D:\1. RADNI STOL\PROJEKT 694 - Akcijski plan za potporu zaštiti javnih prostora i suradnja s gradovima\0. Slike\image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92" y="5661248"/>
            <a:ext cx="1429695" cy="951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dbogdanovic\Desktop\policija19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416" y="5661248"/>
            <a:ext cx="524649" cy="879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zervirano mjesto sadržaja 2"/>
          <p:cNvSpPr txBox="1">
            <a:spLocks/>
          </p:cNvSpPr>
          <p:nvPr/>
        </p:nvSpPr>
        <p:spPr>
          <a:xfrm>
            <a:off x="211488" y="1268760"/>
            <a:ext cx="8700230" cy="38884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hr-HR" sz="2800" dirty="0">
                <a:solidFill>
                  <a:srgbClr val="FFFF00"/>
                </a:solidFill>
              </a:rPr>
              <a:t>jasno i sažeto opisati izazove vezane uz osiguranje javnih prostora</a:t>
            </a:r>
            <a:r>
              <a:rPr lang="hr-HR" sz="2800" dirty="0" smtClean="0">
                <a:solidFill>
                  <a:srgbClr val="FFFF00"/>
                </a:solidFill>
              </a:rPr>
              <a:t>;</a:t>
            </a:r>
          </a:p>
          <a:p>
            <a:pPr marL="0" lvl="0" indent="0">
              <a:buNone/>
            </a:pPr>
            <a:r>
              <a:rPr lang="hr-HR" sz="1000" dirty="0">
                <a:solidFill>
                  <a:srgbClr val="FFFF00"/>
                </a:solidFill>
              </a:rPr>
              <a:t> </a:t>
            </a:r>
          </a:p>
          <a:p>
            <a:pPr lvl="0"/>
            <a:r>
              <a:rPr lang="hr-HR" sz="2800" dirty="0">
                <a:solidFill>
                  <a:srgbClr val="FFFF00"/>
                </a:solidFill>
              </a:rPr>
              <a:t>predložiti moguća rješenja za te izazove</a:t>
            </a:r>
            <a:r>
              <a:rPr lang="hr-HR" sz="2800" dirty="0" smtClean="0">
                <a:solidFill>
                  <a:srgbClr val="FFFF00"/>
                </a:solidFill>
              </a:rPr>
              <a:t>;</a:t>
            </a:r>
          </a:p>
          <a:p>
            <a:pPr lvl="0"/>
            <a:endParaRPr lang="hr-HR" sz="1000" dirty="0">
              <a:solidFill>
                <a:srgbClr val="FFFF00"/>
              </a:solidFill>
            </a:endParaRPr>
          </a:p>
          <a:p>
            <a:pPr lvl="0"/>
            <a:r>
              <a:rPr lang="hr-HR" sz="2800" dirty="0">
                <a:solidFill>
                  <a:srgbClr val="FFFF00"/>
                </a:solidFill>
              </a:rPr>
              <a:t>objasniti zašto su rješenja originalna i inovativna; </a:t>
            </a:r>
            <a:r>
              <a:rPr lang="hr-HR" sz="2800" dirty="0" smtClean="0">
                <a:solidFill>
                  <a:srgbClr val="FFFF00"/>
                </a:solidFill>
              </a:rPr>
              <a:t>te</a:t>
            </a:r>
          </a:p>
          <a:p>
            <a:pPr lvl="0"/>
            <a:endParaRPr lang="hr-HR" sz="1000" dirty="0">
              <a:solidFill>
                <a:srgbClr val="FFFF00"/>
              </a:solidFill>
            </a:endParaRPr>
          </a:p>
          <a:p>
            <a:pPr lvl="0"/>
            <a:r>
              <a:rPr lang="hr-HR" sz="2800" dirty="0">
                <a:solidFill>
                  <a:srgbClr val="FFFF00"/>
                </a:solidFill>
              </a:rPr>
              <a:t>opisati izmjenu koja se kroz rješenje želi napraviti</a:t>
            </a:r>
            <a:r>
              <a:rPr lang="hr-HR" sz="2800" dirty="0" smtClean="0">
                <a:solidFill>
                  <a:srgbClr val="FFFF00"/>
                </a:solidFill>
              </a:rPr>
              <a:t>,              tj</a:t>
            </a:r>
            <a:r>
              <a:rPr lang="hr-HR" sz="2800" dirty="0">
                <a:solidFill>
                  <a:srgbClr val="FFFF00"/>
                </a:solidFill>
              </a:rPr>
              <a:t>. koji bi bili očekivani rezultati </a:t>
            </a:r>
            <a:r>
              <a:rPr lang="hr-HR" sz="2800" dirty="0" smtClean="0">
                <a:solidFill>
                  <a:srgbClr val="FFFF00"/>
                </a:solidFill>
              </a:rPr>
              <a:t>provođenja rješenja	</a:t>
            </a:r>
            <a:endParaRPr lang="hr-HR" sz="2800" dirty="0">
              <a:solidFill>
                <a:srgbClr val="FFFF00"/>
              </a:solidFill>
            </a:endParaRPr>
          </a:p>
        </p:txBody>
      </p:sp>
      <p:pic>
        <p:nvPicPr>
          <p:cNvPr id="7170" name="Picture 2" descr="D:\1. RADNI STOL\PROJEKT 694 - Akcijski plan za potporu zaštiti javnih prostora i suradnja s gradovima\0. Slike\imagesIPWGB00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4725144"/>
            <a:ext cx="6264696" cy="1891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8053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9742" y="188640"/>
            <a:ext cx="9112554" cy="158417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hr-HR" sz="2800" dirty="0" smtClean="0">
                <a:solidFill>
                  <a:srgbClr val="FFFF00"/>
                </a:solidFill>
              </a:rPr>
              <a:t>POZIV ZA NOMINIRANJE PROJEKATA                                             </a:t>
            </a:r>
            <a:r>
              <a:rPr lang="hr-HR" sz="2800" b="1" u="sng" dirty="0" smtClean="0">
                <a:solidFill>
                  <a:srgbClr val="FFFF00"/>
                </a:solidFill>
              </a:rPr>
              <a:t>JOŠ NIJE OTVOREN</a:t>
            </a:r>
            <a:r>
              <a:rPr lang="hr-HR" sz="2800" dirty="0" smtClean="0">
                <a:solidFill>
                  <a:srgbClr val="FFFF00"/>
                </a:solidFill>
              </a:rPr>
              <a:t>!</a:t>
            </a:r>
            <a:endParaRPr lang="hr-HR" sz="2800" dirty="0">
              <a:solidFill>
                <a:srgbClr val="FFFF00"/>
              </a:solidFill>
            </a:endParaRPr>
          </a:p>
        </p:txBody>
      </p:sp>
      <p:pic>
        <p:nvPicPr>
          <p:cNvPr id="2050" name="Picture 2" descr="D:\1. RADNI STOL\PROJEKT 694 - Akcijski plan za potporu zaštiti javnih prostora i suradnja s gradovima\0. Slike\image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92" y="5661248"/>
            <a:ext cx="1429695" cy="951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dbogdanovic\Desktop\policija19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416" y="5661248"/>
            <a:ext cx="524649" cy="879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zervirano mjesto sadržaja 2"/>
          <p:cNvSpPr txBox="1">
            <a:spLocks/>
          </p:cNvSpPr>
          <p:nvPr/>
        </p:nvSpPr>
        <p:spPr>
          <a:xfrm>
            <a:off x="473813" y="3212976"/>
            <a:ext cx="8367252" cy="24482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hr-HR" sz="2800" dirty="0" smtClean="0">
                <a:solidFill>
                  <a:srgbClr val="FFFF00"/>
                </a:solidFill>
              </a:rPr>
              <a:t>Očekivano otvaranje u listopadu 2018. godine;</a:t>
            </a:r>
          </a:p>
          <a:p>
            <a:pPr marL="0" lvl="0" indent="0">
              <a:buNone/>
            </a:pPr>
            <a:r>
              <a:rPr lang="hr-HR" sz="1000" dirty="0">
                <a:solidFill>
                  <a:srgbClr val="FFFF00"/>
                </a:solidFill>
              </a:rPr>
              <a:t> </a:t>
            </a:r>
          </a:p>
          <a:p>
            <a:pPr lvl="0"/>
            <a:r>
              <a:rPr lang="hr-HR" sz="2800" dirty="0" smtClean="0">
                <a:solidFill>
                  <a:srgbClr val="FFFF00"/>
                </a:solidFill>
              </a:rPr>
              <a:t>Očekivano trajanje poziva 3-4 mjeseca;</a:t>
            </a:r>
          </a:p>
          <a:p>
            <a:pPr lvl="0"/>
            <a:endParaRPr lang="hr-HR" sz="1000" dirty="0">
              <a:solidFill>
                <a:srgbClr val="FFFF00"/>
              </a:solidFill>
            </a:endParaRPr>
          </a:p>
          <a:p>
            <a:pPr lvl="0"/>
            <a:r>
              <a:rPr lang="hr-HR" sz="2800" dirty="0" smtClean="0">
                <a:solidFill>
                  <a:srgbClr val="FFFF00"/>
                </a:solidFill>
              </a:rPr>
              <a:t>Zbog zahtjevne izrade aplikacijskih obrazaca potrebno je započeti sa pripremama čim prije</a:t>
            </a:r>
          </a:p>
          <a:p>
            <a:pPr lvl="0"/>
            <a:endParaRPr lang="hr-HR" sz="1000" dirty="0">
              <a:solidFill>
                <a:srgbClr val="FFFF00"/>
              </a:solidFill>
            </a:endParaRPr>
          </a:p>
          <a:p>
            <a:pPr lvl="0"/>
            <a:endParaRPr lang="hr-HR" sz="2800" dirty="0">
              <a:solidFill>
                <a:srgbClr val="FFFF00"/>
              </a:solidFill>
            </a:endParaRPr>
          </a:p>
        </p:txBody>
      </p:sp>
      <p:pic>
        <p:nvPicPr>
          <p:cNvPr id="3074" name="Picture 2" descr="D:\1. RADNI STOL\PROJEKT 694 - Akcijski plan za potporu zaštiti javnih prostora i suradnja s gradovima\0. Slike\untitled 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8063" y="1319691"/>
            <a:ext cx="1870437" cy="1870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8339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1. RADNI STOL\PROJEKT 694 - Akcijski plan za potporu zaštiti javnih prostora i suradnja s gradovima\0. Slike\image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92" y="5661248"/>
            <a:ext cx="1429695" cy="951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dbogdanovic\Desktop\policija19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416" y="5661248"/>
            <a:ext cx="524649" cy="879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Naslov 1"/>
          <p:cNvSpPr>
            <a:spLocks noGrp="1"/>
          </p:cNvSpPr>
          <p:nvPr>
            <p:ph type="title"/>
          </p:nvPr>
        </p:nvSpPr>
        <p:spPr>
          <a:xfrm>
            <a:off x="378776" y="0"/>
            <a:ext cx="8229600" cy="1143000"/>
          </a:xfrm>
        </p:spPr>
        <p:txBody>
          <a:bodyPr>
            <a:normAutofit/>
          </a:bodyPr>
          <a:lstStyle/>
          <a:p>
            <a:r>
              <a:rPr lang="hr-HR" sz="2800" b="1" i="1" dirty="0" smtClean="0">
                <a:solidFill>
                  <a:srgbClr val="FFFF00"/>
                </a:solidFill>
              </a:rPr>
              <a:t>PRIMJERI ISTRAŽENIH PRIJEDLOGA                          OKVIRA / TEMA ZA INOVACIJE</a:t>
            </a:r>
            <a:endParaRPr lang="hr-HR" sz="2800" b="1" i="1" dirty="0">
              <a:solidFill>
                <a:srgbClr val="FFFF00"/>
              </a:solidFill>
            </a:endParaRPr>
          </a:p>
        </p:txBody>
      </p:sp>
      <p:sp>
        <p:nvSpPr>
          <p:cNvPr id="10" name="Rezervirano mjesto sadržaja 2"/>
          <p:cNvSpPr>
            <a:spLocks noGrp="1"/>
          </p:cNvSpPr>
          <p:nvPr>
            <p:ph idx="1"/>
          </p:nvPr>
        </p:nvSpPr>
        <p:spPr>
          <a:xfrm>
            <a:off x="241392" y="1052736"/>
            <a:ext cx="8723096" cy="5073427"/>
          </a:xfrm>
        </p:spPr>
        <p:txBody>
          <a:bodyPr>
            <a:normAutofit/>
          </a:bodyPr>
          <a:lstStyle/>
          <a:p>
            <a:pPr lvl="0" algn="just"/>
            <a:r>
              <a:rPr lang="hr-HR" sz="2800" dirty="0" smtClean="0">
                <a:solidFill>
                  <a:srgbClr val="FFFF00"/>
                </a:solidFill>
              </a:rPr>
              <a:t>kombiniranje metoda za otkrivanje oružja, eksploziva, otrovnih tvari, sustava za video nadzor, metoda identificiranja i neutralizacije počinitelja kaznenih djela sa ciljem smanjivanja upada u napučena područja;</a:t>
            </a:r>
          </a:p>
          <a:p>
            <a:pPr lvl="0" algn="just"/>
            <a:endParaRPr lang="hr-HR" sz="1100" dirty="0" smtClean="0">
              <a:solidFill>
                <a:srgbClr val="FFFF00"/>
              </a:solidFill>
            </a:endParaRPr>
          </a:p>
          <a:p>
            <a:pPr algn="just"/>
            <a:r>
              <a:rPr lang="hr-HR" sz="2800" dirty="0" smtClean="0">
                <a:solidFill>
                  <a:srgbClr val="FFFF00"/>
                </a:solidFill>
              </a:rPr>
              <a:t>rješavanje problema međusobnog djelovanja (</a:t>
            </a:r>
            <a:r>
              <a:rPr lang="hr-HR" sz="2800" dirty="0" err="1" smtClean="0">
                <a:solidFill>
                  <a:srgbClr val="FFFF00"/>
                </a:solidFill>
              </a:rPr>
              <a:t>interoperabilnosti</a:t>
            </a:r>
            <a:r>
              <a:rPr lang="hr-HR" sz="2800" dirty="0" smtClean="0">
                <a:solidFill>
                  <a:srgbClr val="FFFF00"/>
                </a:solidFill>
              </a:rPr>
              <a:t>)  i osiguravanje međusobnog povezivanja i integracije gradskih pametnih sustava sa sustavima koji pružaju podršku </a:t>
            </a:r>
            <a:r>
              <a:rPr lang="hr-HR" sz="2800" dirty="0" smtClean="0">
                <a:solidFill>
                  <a:srgbClr val="FFFF00"/>
                </a:solidFill>
              </a:rPr>
              <a:t>policiji, </a:t>
            </a:r>
            <a:r>
              <a:rPr lang="hr-HR" sz="2800" dirty="0" smtClean="0">
                <a:solidFill>
                  <a:srgbClr val="FFFF00"/>
                </a:solidFill>
              </a:rPr>
              <a:t>uključujući modeliranje i simulaciju međusobne ovisnosti;</a:t>
            </a:r>
          </a:p>
          <a:p>
            <a:pPr>
              <a:buNone/>
            </a:pPr>
            <a:endParaRPr lang="hr-HR" dirty="0"/>
          </a:p>
        </p:txBody>
      </p:sp>
      <p:pic>
        <p:nvPicPr>
          <p:cNvPr id="4098" name="Picture 2" descr="D:\1. RADNI STOL\PROJEKT 694 - Akcijski plan za potporu zaštiti javnih prostora i suradnja s gradovima\0. Slike\Urban_6-400x400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5240820"/>
            <a:ext cx="1792252" cy="1792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6871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1. RADNI STOL\PROJEKT 694 - Akcijski plan za potporu zaštiti javnih prostora i suradnja s gradovima\0. Slike\image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92" y="5661248"/>
            <a:ext cx="1429695" cy="951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dbogdanovic\Desktop\policija19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416" y="5661248"/>
            <a:ext cx="524649" cy="879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Naslov 1"/>
          <p:cNvSpPr>
            <a:spLocks noGrp="1"/>
          </p:cNvSpPr>
          <p:nvPr>
            <p:ph type="title"/>
          </p:nvPr>
        </p:nvSpPr>
        <p:spPr>
          <a:xfrm>
            <a:off x="378776" y="0"/>
            <a:ext cx="8229600" cy="1143000"/>
          </a:xfrm>
        </p:spPr>
        <p:txBody>
          <a:bodyPr>
            <a:normAutofit/>
          </a:bodyPr>
          <a:lstStyle/>
          <a:p>
            <a:r>
              <a:rPr lang="hr-HR" sz="2800" b="1" i="1" dirty="0" smtClean="0">
                <a:solidFill>
                  <a:srgbClr val="FFFF00"/>
                </a:solidFill>
              </a:rPr>
              <a:t>PRIMJERI ISTRAŽENIH PRIJEDLOGA                          OKVIRA / TEMA ZA INOVACIJE</a:t>
            </a:r>
            <a:endParaRPr lang="hr-HR" sz="2800" b="1" i="1" dirty="0">
              <a:solidFill>
                <a:srgbClr val="FFFF00"/>
              </a:solidFill>
            </a:endParaRPr>
          </a:p>
        </p:txBody>
      </p:sp>
      <p:sp>
        <p:nvSpPr>
          <p:cNvPr id="10" name="Rezervirano mjesto sadržaja 2"/>
          <p:cNvSpPr>
            <a:spLocks noGrp="1"/>
          </p:cNvSpPr>
          <p:nvPr>
            <p:ph idx="1"/>
          </p:nvPr>
        </p:nvSpPr>
        <p:spPr>
          <a:xfrm>
            <a:off x="241392" y="1268760"/>
            <a:ext cx="8723096" cy="4608511"/>
          </a:xfrm>
        </p:spPr>
        <p:txBody>
          <a:bodyPr>
            <a:normAutofit fontScale="77500" lnSpcReduction="20000"/>
          </a:bodyPr>
          <a:lstStyle/>
          <a:p>
            <a:r>
              <a:rPr lang="hr-HR" sz="3600" dirty="0" smtClean="0">
                <a:solidFill>
                  <a:srgbClr val="FFFF00"/>
                </a:solidFill>
              </a:rPr>
              <a:t>novi operativni koncepti (</a:t>
            </a:r>
            <a:r>
              <a:rPr lang="en-US" sz="3600" i="1" dirty="0" smtClean="0">
                <a:solidFill>
                  <a:srgbClr val="FFFF00"/>
                </a:solidFill>
              </a:rPr>
              <a:t>Concepts of </a:t>
            </a:r>
            <a:r>
              <a:rPr lang="hr-HR" sz="3600" i="1" dirty="0" smtClean="0">
                <a:solidFill>
                  <a:srgbClr val="FFFF00"/>
                </a:solidFill>
              </a:rPr>
              <a:t>O</a:t>
            </a:r>
            <a:r>
              <a:rPr lang="en-US" sz="3600" i="1" dirty="0" err="1" smtClean="0">
                <a:solidFill>
                  <a:srgbClr val="FFFF00"/>
                </a:solidFill>
              </a:rPr>
              <a:t>peration</a:t>
            </a:r>
            <a:r>
              <a:rPr lang="hr-HR" sz="3600" dirty="0" smtClean="0">
                <a:solidFill>
                  <a:srgbClr val="FFFF00"/>
                </a:solidFill>
              </a:rPr>
              <a:t>) uslijed novih metoda praćenja podataka koje pružaju opsežne mreže senzora i društvenih medija;</a:t>
            </a:r>
          </a:p>
          <a:p>
            <a:endParaRPr lang="hr-HR" sz="1300" dirty="0" smtClean="0">
              <a:solidFill>
                <a:srgbClr val="FFFF00"/>
              </a:solidFill>
            </a:endParaRPr>
          </a:p>
          <a:p>
            <a:r>
              <a:rPr lang="hr-HR" sz="3600" dirty="0" smtClean="0">
                <a:solidFill>
                  <a:srgbClr val="FFFF00"/>
                </a:solidFill>
              </a:rPr>
              <a:t>integriranje modula za simulaciju sigurnosnih incidenata i njihovih posljedica;</a:t>
            </a:r>
          </a:p>
          <a:p>
            <a:endParaRPr lang="hr-HR" sz="1300" dirty="0" smtClean="0">
              <a:solidFill>
                <a:srgbClr val="FFFF00"/>
              </a:solidFill>
            </a:endParaRPr>
          </a:p>
          <a:p>
            <a:pPr lvl="0"/>
            <a:r>
              <a:rPr lang="hr-HR" sz="3600" dirty="0" smtClean="0">
                <a:solidFill>
                  <a:srgbClr val="FFFF00"/>
                </a:solidFill>
              </a:rPr>
              <a:t>uspostava </a:t>
            </a:r>
            <a:r>
              <a:rPr lang="hr-HR" sz="3600" dirty="0" err="1" smtClean="0">
                <a:solidFill>
                  <a:srgbClr val="FFFF00"/>
                </a:solidFill>
              </a:rPr>
              <a:t>kibernetičkog</a:t>
            </a:r>
            <a:r>
              <a:rPr lang="hr-HR" sz="3600" dirty="0" smtClean="0">
                <a:solidFill>
                  <a:srgbClr val="FFFF00"/>
                </a:solidFill>
              </a:rPr>
              <a:t> sigurnosnog okvira kako bi se olakšala suradnja svih dionika pametnih gradova, od urbanih planera do infrastrukturnih operatora, sigurnosnih stručnjaka, IT nadzornika i pružatelja usluga pametnim organizacijama unutar grada</a:t>
            </a:r>
          </a:p>
          <a:p>
            <a:pPr>
              <a:buNone/>
            </a:pPr>
            <a:endParaRPr lang="hr-HR" dirty="0"/>
          </a:p>
        </p:txBody>
      </p:sp>
      <p:pic>
        <p:nvPicPr>
          <p:cNvPr id="6" name="Picture 2" descr="D:\1. RADNI STOL\PROJEKT 694 - Akcijski plan za potporu zaštiti javnih prostora i suradnja s gradovima\0. Slike\Urban_6-400x400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5240820"/>
            <a:ext cx="1792252" cy="1792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2283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1. RADNI STOL\PROJEKT 694 - Akcijski plan za potporu zaštiti javnih prostora i suradnja s gradovima\0. Slike\hrvatska-eu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5" y="-7896"/>
            <a:ext cx="10292634" cy="6856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552666" y="476672"/>
            <a:ext cx="9158434" cy="1008112"/>
          </a:xfrm>
        </p:spPr>
        <p:txBody>
          <a:bodyPr>
            <a:noAutofit/>
          </a:bodyPr>
          <a:lstStyle/>
          <a:p>
            <a:r>
              <a:rPr lang="hr-HR" sz="4200" b="1" dirty="0" smtClean="0">
                <a:ln>
                  <a:solidFill>
                    <a:srgbClr val="0000CC"/>
                  </a:solidFill>
                </a:ln>
                <a:solidFill>
                  <a:srgbClr val="FFFF00"/>
                </a:solidFill>
              </a:rPr>
              <a:t>HVALA VAM NA PAŽNJI!</a:t>
            </a:r>
            <a:br>
              <a:rPr lang="hr-HR" sz="4200" b="1" dirty="0" smtClean="0">
                <a:ln>
                  <a:solidFill>
                    <a:srgbClr val="0000CC"/>
                  </a:solidFill>
                </a:ln>
                <a:solidFill>
                  <a:srgbClr val="FFFF00"/>
                </a:solidFill>
              </a:rPr>
            </a:br>
            <a:r>
              <a:rPr lang="hr-HR" sz="1000" b="1" dirty="0" smtClean="0">
                <a:ln>
                  <a:solidFill>
                    <a:srgbClr val="0000CC"/>
                  </a:solidFill>
                </a:ln>
                <a:solidFill>
                  <a:srgbClr val="FFFF00"/>
                </a:solidFill>
              </a:rPr>
              <a:t/>
            </a:r>
            <a:br>
              <a:rPr lang="hr-HR" sz="1000" b="1" dirty="0" smtClean="0">
                <a:ln>
                  <a:solidFill>
                    <a:srgbClr val="0000CC"/>
                  </a:solidFill>
                </a:ln>
                <a:solidFill>
                  <a:srgbClr val="FFFF00"/>
                </a:solidFill>
              </a:rPr>
            </a:br>
            <a:endParaRPr lang="hr-HR" sz="3400" dirty="0">
              <a:ln>
                <a:solidFill>
                  <a:srgbClr val="0000CC"/>
                </a:solidFill>
              </a:ln>
              <a:solidFill>
                <a:srgbClr val="FFFF00"/>
              </a:solidFill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2771800" y="3391942"/>
            <a:ext cx="6480720" cy="3456384"/>
          </a:xfrm>
        </p:spPr>
        <p:txBody>
          <a:bodyPr>
            <a:normAutofit/>
          </a:bodyPr>
          <a:lstStyle/>
          <a:p>
            <a:r>
              <a:rPr lang="hr-HR" sz="2800" b="1" dirty="0" smtClean="0">
                <a:ln>
                  <a:solidFill>
                    <a:srgbClr val="0000CC"/>
                  </a:solidFill>
                </a:ln>
                <a:solidFill>
                  <a:srgbClr val="FFFF00"/>
                </a:solidFill>
              </a:rPr>
              <a:t>Koordinator u pružanju stručne pomoći                                 u realizaciji projektnih prijedloga -</a:t>
            </a:r>
          </a:p>
          <a:p>
            <a:r>
              <a:rPr lang="hr-HR" sz="2800" b="1" dirty="0" smtClean="0">
                <a:ln>
                  <a:solidFill>
                    <a:srgbClr val="0000CC"/>
                  </a:solidFill>
                </a:ln>
                <a:solidFill>
                  <a:srgbClr val="FFFF00"/>
                </a:solidFill>
              </a:rPr>
              <a:t>dr</a:t>
            </a:r>
            <a:r>
              <a:rPr lang="hr-HR" sz="2800" b="1" dirty="0">
                <a:ln>
                  <a:solidFill>
                    <a:srgbClr val="0000CC"/>
                  </a:solidFill>
                </a:ln>
                <a:solidFill>
                  <a:srgbClr val="FFFF00"/>
                </a:solidFill>
              </a:rPr>
              <a:t>. sc</a:t>
            </a:r>
            <a:r>
              <a:rPr lang="hr-HR" sz="2800" b="1" dirty="0" smtClean="0">
                <a:ln>
                  <a:solidFill>
                    <a:srgbClr val="0000CC"/>
                  </a:solidFill>
                </a:ln>
                <a:solidFill>
                  <a:srgbClr val="FFFF00"/>
                </a:solidFill>
              </a:rPr>
              <a:t>. Krunoslav Borovec</a:t>
            </a:r>
          </a:p>
          <a:p>
            <a:r>
              <a:rPr lang="hr-HR" sz="2800" b="1" dirty="0" smtClean="0">
                <a:ln>
                  <a:solidFill>
                    <a:srgbClr val="0000CC"/>
                  </a:solidFill>
                </a:ln>
                <a:solidFill>
                  <a:srgbClr val="FFFF00"/>
                </a:solidFill>
              </a:rPr>
              <a:t>(telefoni 01/3788-686 i 098/9809-320,</a:t>
            </a:r>
          </a:p>
          <a:p>
            <a:r>
              <a:rPr lang="hr-HR" sz="2800" b="1" dirty="0" smtClean="0">
                <a:ln>
                  <a:solidFill>
                    <a:srgbClr val="0000CC"/>
                  </a:solidFill>
                </a:ln>
                <a:solidFill>
                  <a:srgbClr val="FFFF00"/>
                </a:solidFill>
              </a:rPr>
              <a:t>e-pošta </a:t>
            </a:r>
            <a:r>
              <a:rPr lang="hr-HR" sz="2800" b="1" u="sng" dirty="0" err="1" smtClean="0">
                <a:ln>
                  <a:solidFill>
                    <a:srgbClr val="0000CC"/>
                  </a:solidFill>
                </a:ln>
                <a:solidFill>
                  <a:srgbClr val="FFFF00"/>
                </a:solidFill>
              </a:rPr>
              <a:t>kborovec</a:t>
            </a:r>
            <a:r>
              <a:rPr lang="hr-HR" sz="2800" b="1" u="sng" dirty="0" smtClean="0">
                <a:ln>
                  <a:solidFill>
                    <a:srgbClr val="0000CC"/>
                  </a:solidFill>
                </a:ln>
                <a:solidFill>
                  <a:srgbClr val="FFFF00"/>
                </a:solidFill>
              </a:rPr>
              <a:t>@</a:t>
            </a:r>
            <a:r>
              <a:rPr lang="hr-HR" sz="2800" b="1" u="sng" dirty="0" err="1" smtClean="0">
                <a:ln>
                  <a:solidFill>
                    <a:srgbClr val="0000CC"/>
                  </a:solidFill>
                </a:ln>
                <a:solidFill>
                  <a:srgbClr val="FFFF00"/>
                </a:solidFill>
              </a:rPr>
              <a:t>mup.hr</a:t>
            </a:r>
            <a:r>
              <a:rPr lang="hr-HR" sz="2800" b="1" dirty="0" smtClean="0">
                <a:ln>
                  <a:solidFill>
                    <a:srgbClr val="0000CC"/>
                  </a:solidFill>
                </a:ln>
                <a:solidFill>
                  <a:srgbClr val="FFFF00"/>
                </a:solidFill>
              </a:rPr>
              <a:t>)</a:t>
            </a:r>
            <a:endParaRPr lang="hr-HR" sz="2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0298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95536" y="188640"/>
            <a:ext cx="8280920" cy="158417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hr-HR" sz="2800" i="1" dirty="0" smtClean="0">
                <a:solidFill>
                  <a:srgbClr val="FFFF00"/>
                </a:solidFill>
              </a:rPr>
              <a:t>PREDSJEDNIK EUROPSKE KOMISIJE,                                                              </a:t>
            </a:r>
            <a:r>
              <a:rPr lang="hr-HR" sz="2800" i="1" dirty="0" smtClean="0">
                <a:solidFill>
                  <a:srgbClr val="FFFF00"/>
                </a:solidFill>
              </a:rPr>
              <a:t>                	 G. </a:t>
            </a:r>
            <a:r>
              <a:rPr lang="hr-HR" sz="2800" i="1" dirty="0" smtClean="0">
                <a:solidFill>
                  <a:srgbClr val="FFFF00"/>
                </a:solidFill>
              </a:rPr>
              <a:t>JEAN - CLAUDE JUNCKER</a:t>
            </a:r>
            <a:r>
              <a:rPr lang="hr-HR" sz="2800" dirty="0" smtClean="0">
                <a:solidFill>
                  <a:srgbClr val="FFFF00"/>
                </a:solidFill>
              </a:rPr>
              <a:t>                                               </a:t>
            </a:r>
            <a:r>
              <a:rPr lang="hr-HR" dirty="0" smtClean="0">
                <a:solidFill>
                  <a:srgbClr val="FFFF00"/>
                </a:solidFill>
              </a:rPr>
              <a:t>- </a:t>
            </a:r>
            <a:r>
              <a:rPr lang="hr-HR" sz="2800" dirty="0" smtClean="0">
                <a:solidFill>
                  <a:srgbClr val="FFFF00"/>
                </a:solidFill>
              </a:rPr>
              <a:t>obraćanje o stanju unije 13. rujna 2017. god</a:t>
            </a:r>
            <a:r>
              <a:rPr lang="hr-HR" dirty="0" smtClean="0">
                <a:solidFill>
                  <a:srgbClr val="FFFF00"/>
                </a:solidFill>
              </a:rPr>
              <a:t>ine</a:t>
            </a:r>
            <a:endParaRPr lang="hr-HR" dirty="0">
              <a:solidFill>
                <a:srgbClr val="FFFF00"/>
              </a:solidFill>
            </a:endParaRPr>
          </a:p>
        </p:txBody>
      </p:sp>
      <p:pic>
        <p:nvPicPr>
          <p:cNvPr id="2050" name="Picture 2" descr="D:\1. RADNI STOL\PROJEKT 694 - Akcijski plan za potporu zaštiti javnih prostora i suradnja s gradovima\0. Slike\image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92" y="5661248"/>
            <a:ext cx="1429695" cy="951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dbogdanovic\Desktop\policija19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416" y="5661248"/>
            <a:ext cx="524649" cy="879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D:\1. RADNI STOL\PROJEKT 694 - Akcijski plan za potporu zaštiti javnih prostora i suradnja s gradovima\0. Slike\17D7379C-CBB8-4619-A48C-9A147020E346_w1023_r1_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628799"/>
            <a:ext cx="4432687" cy="2491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zervirano mjesto sadržaja 2"/>
          <p:cNvSpPr txBox="1">
            <a:spLocks/>
          </p:cNvSpPr>
          <p:nvPr/>
        </p:nvSpPr>
        <p:spPr>
          <a:xfrm>
            <a:off x="395536" y="4057106"/>
            <a:ext cx="8568952" cy="15841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hr-HR" dirty="0" smtClean="0">
                <a:solidFill>
                  <a:srgbClr val="FFFF00"/>
                </a:solidFill>
              </a:rPr>
              <a:t>-</a:t>
            </a:r>
            <a:r>
              <a:rPr lang="hr-HR" sz="2800" dirty="0" smtClean="0">
                <a:solidFill>
                  <a:srgbClr val="FFFF00"/>
                </a:solidFill>
              </a:rPr>
              <a:t>100 </a:t>
            </a:r>
            <a:r>
              <a:rPr lang="hr-HR" sz="2800" dirty="0" smtClean="0">
                <a:solidFill>
                  <a:srgbClr val="FFFF00"/>
                </a:solidFill>
              </a:rPr>
              <a:t>mil. EUR za potporu gradovima koji ulažu u </a:t>
            </a:r>
            <a:r>
              <a:rPr lang="hr-HR" sz="2800" dirty="0" smtClean="0">
                <a:solidFill>
                  <a:srgbClr val="FFFF00"/>
                </a:solidFill>
              </a:rPr>
              <a:t>sigurnosna rješenja                                                                                               - </a:t>
            </a:r>
            <a:r>
              <a:rPr lang="hr-HR" sz="2800" b="1" i="1" dirty="0" smtClean="0">
                <a:solidFill>
                  <a:srgbClr val="C00000"/>
                </a:solidFill>
              </a:rPr>
              <a:t>„</a:t>
            </a:r>
            <a:r>
              <a:rPr lang="hr-HR" sz="2800" b="1" i="1" dirty="0" smtClean="0">
                <a:solidFill>
                  <a:srgbClr val="C00000"/>
                </a:solidFill>
              </a:rPr>
              <a:t>Inovativne mjere za gradove”</a:t>
            </a:r>
            <a:endParaRPr lang="hr-HR" sz="2800" b="1" i="1" dirty="0">
              <a:solidFill>
                <a:srgbClr val="C0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6680" y="5584074"/>
            <a:ext cx="1420161" cy="1105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8525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1. RADNI STOL\PROJEKT 694 - Akcijski plan za potporu zaštiti javnih prostora i suradnja s gradovima\0. Slike\image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92" y="5661248"/>
            <a:ext cx="1429695" cy="951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dbogdanovic\Desktop\policija19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416" y="5661248"/>
            <a:ext cx="524649" cy="879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Naslov 1"/>
          <p:cNvSpPr>
            <a:spLocks noGrp="1"/>
          </p:cNvSpPr>
          <p:nvPr>
            <p:ph type="title"/>
          </p:nvPr>
        </p:nvSpPr>
        <p:spPr>
          <a:xfrm>
            <a:off x="107504" y="0"/>
            <a:ext cx="8928991" cy="986765"/>
          </a:xfrm>
        </p:spPr>
        <p:txBody>
          <a:bodyPr>
            <a:noAutofit/>
          </a:bodyPr>
          <a:lstStyle/>
          <a:p>
            <a:pPr algn="ctr"/>
            <a:r>
              <a:rPr lang="hr-HR" sz="2800" b="1" i="1" dirty="0" smtClean="0">
                <a:solidFill>
                  <a:srgbClr val="FFFF00"/>
                </a:solidFill>
              </a:rPr>
              <a:t>TERORISTIČKI NAPADI U EUROPI</a:t>
            </a:r>
            <a:endParaRPr lang="hr-HR" sz="2800" b="1" i="1" dirty="0">
              <a:solidFill>
                <a:srgbClr val="FFFF00"/>
              </a:solidFill>
            </a:endParaRPr>
          </a:p>
        </p:txBody>
      </p:sp>
      <p:sp>
        <p:nvSpPr>
          <p:cNvPr id="8" name="Rezervirano mjesto sadržaja 2"/>
          <p:cNvSpPr>
            <a:spLocks noGrp="1"/>
          </p:cNvSpPr>
          <p:nvPr>
            <p:ph idx="1"/>
          </p:nvPr>
        </p:nvSpPr>
        <p:spPr>
          <a:xfrm>
            <a:off x="120509" y="1556792"/>
            <a:ext cx="4392488" cy="4009457"/>
          </a:xfrm>
        </p:spPr>
        <p:txBody>
          <a:bodyPr>
            <a:normAutofit fontScale="700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hr-HR" sz="3000" dirty="0" smtClean="0">
                <a:solidFill>
                  <a:srgbClr val="FFFF00"/>
                </a:solidFill>
              </a:rPr>
              <a:t> 226 napada 2014. godine</a:t>
            </a:r>
          </a:p>
          <a:p>
            <a:pPr marL="0" indent="0">
              <a:buNone/>
            </a:pPr>
            <a:r>
              <a:rPr lang="hr-HR" sz="3000" dirty="0" smtClean="0">
                <a:solidFill>
                  <a:srgbClr val="FFFF00"/>
                </a:solidFill>
              </a:rPr>
              <a:t> </a:t>
            </a:r>
            <a:endParaRPr lang="hr-HR" sz="3000" dirty="0">
              <a:solidFill>
                <a:srgbClr val="FFFF00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hr-HR" sz="3000" dirty="0" smtClean="0">
                <a:solidFill>
                  <a:srgbClr val="FFFF00"/>
                </a:solidFill>
              </a:rPr>
              <a:t> 193 napada 2015. godine</a:t>
            </a:r>
          </a:p>
          <a:p>
            <a:pPr>
              <a:buFont typeface="Arial" panose="020B0604020202020204" pitchFamily="34" charset="0"/>
              <a:buChar char="•"/>
            </a:pPr>
            <a:endParaRPr lang="hr-HR" sz="3000" dirty="0" smtClean="0">
              <a:solidFill>
                <a:srgbClr val="FFFF00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hr-HR" sz="3000" dirty="0">
                <a:solidFill>
                  <a:srgbClr val="FFFF00"/>
                </a:solidFill>
              </a:rPr>
              <a:t> </a:t>
            </a:r>
            <a:r>
              <a:rPr lang="hr-HR" sz="3000" dirty="0" smtClean="0">
                <a:solidFill>
                  <a:srgbClr val="FFFF00"/>
                </a:solidFill>
              </a:rPr>
              <a:t>142 napada 2016. godine</a:t>
            </a:r>
          </a:p>
          <a:p>
            <a:pPr>
              <a:buFont typeface="Arial" panose="020B0604020202020204" pitchFamily="34" charset="0"/>
              <a:buChar char="•"/>
            </a:pPr>
            <a:endParaRPr lang="hr-HR" sz="3000" dirty="0" smtClean="0">
              <a:solidFill>
                <a:srgbClr val="FFFF00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hr-HR" sz="3000" dirty="0">
                <a:solidFill>
                  <a:srgbClr val="FFFF00"/>
                </a:solidFill>
              </a:rPr>
              <a:t> </a:t>
            </a:r>
            <a:r>
              <a:rPr lang="hr-HR" sz="3000" dirty="0" smtClean="0">
                <a:solidFill>
                  <a:srgbClr val="FFFF00"/>
                </a:solidFill>
              </a:rPr>
              <a:t>205 napada 2017. godine</a:t>
            </a:r>
          </a:p>
          <a:p>
            <a:pPr>
              <a:buFont typeface="Arial" panose="020B0604020202020204" pitchFamily="34" charset="0"/>
              <a:buChar char="•"/>
            </a:pPr>
            <a:endParaRPr lang="hr-HR" sz="3000" dirty="0" smtClean="0">
              <a:solidFill>
                <a:srgbClr val="FFFF00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hr-HR" sz="2400" dirty="0" smtClean="0">
              <a:solidFill>
                <a:srgbClr val="FFFF00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hr-HR" sz="2400" dirty="0">
              <a:solidFill>
                <a:srgbClr val="FFFF00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hr-HR" sz="2400" dirty="0" smtClean="0">
              <a:solidFill>
                <a:srgbClr val="FFFF00"/>
              </a:solidFill>
            </a:endParaRPr>
          </a:p>
          <a:p>
            <a:pPr marL="0" indent="0">
              <a:buNone/>
            </a:pPr>
            <a:endParaRPr lang="hr-HR" sz="1600" dirty="0" smtClean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hr-HR" sz="3000" dirty="0" smtClean="0">
                <a:solidFill>
                  <a:srgbClr val="FFFF00"/>
                </a:solidFill>
              </a:rPr>
              <a:t>(</a:t>
            </a:r>
            <a:r>
              <a:rPr lang="hr-HR" sz="3000" dirty="0" err="1" smtClean="0">
                <a:solidFill>
                  <a:srgbClr val="FFFF00"/>
                </a:solidFill>
              </a:rPr>
              <a:t>Europol</a:t>
            </a:r>
            <a:r>
              <a:rPr lang="hr-HR" sz="3000" dirty="0" smtClean="0">
                <a:solidFill>
                  <a:srgbClr val="FFFF00"/>
                </a:solidFill>
              </a:rPr>
              <a:t>)</a:t>
            </a:r>
            <a:endParaRPr lang="hr-HR" sz="3000" dirty="0">
              <a:solidFill>
                <a:srgbClr val="FFFF00"/>
              </a:solidFill>
            </a:endParaRPr>
          </a:p>
        </p:txBody>
      </p:sp>
      <p:pic>
        <p:nvPicPr>
          <p:cNvPr id="9" name="Slika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9990" y="908720"/>
            <a:ext cx="4392489" cy="4529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1109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1. RADNI STOL\PROJEKT 694 - Akcijski plan za potporu zaštiti javnih prostora i suradnja s gradovima\0. Slike\image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92" y="5661248"/>
            <a:ext cx="1429695" cy="951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dbogdanovic\Desktop\policija19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416" y="5661248"/>
            <a:ext cx="524649" cy="879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Naslov 1"/>
          <p:cNvSpPr>
            <a:spLocks noGrp="1"/>
          </p:cNvSpPr>
          <p:nvPr>
            <p:ph type="title"/>
          </p:nvPr>
        </p:nvSpPr>
        <p:spPr>
          <a:xfrm>
            <a:off x="794713" y="0"/>
            <a:ext cx="7543800" cy="831709"/>
          </a:xfrm>
        </p:spPr>
        <p:txBody>
          <a:bodyPr>
            <a:noAutofit/>
          </a:bodyPr>
          <a:lstStyle/>
          <a:p>
            <a:pPr algn="ctr"/>
            <a:r>
              <a:rPr lang="hr-HR" sz="2800" b="1" i="1" dirty="0" smtClean="0">
                <a:solidFill>
                  <a:srgbClr val="FFFF00"/>
                </a:solidFill>
              </a:rPr>
              <a:t>NAPADI VOZILIMA U EUROPI</a:t>
            </a:r>
            <a:endParaRPr lang="hr-HR" sz="2800" b="1" i="1" dirty="0">
              <a:solidFill>
                <a:srgbClr val="FFFF00"/>
              </a:solidFill>
            </a:endParaRPr>
          </a:p>
        </p:txBody>
      </p:sp>
      <p:sp>
        <p:nvSpPr>
          <p:cNvPr id="11" name="Rezervirano mjesto sadržaja 2"/>
          <p:cNvSpPr>
            <a:spLocks noGrp="1"/>
          </p:cNvSpPr>
          <p:nvPr>
            <p:ph idx="1"/>
          </p:nvPr>
        </p:nvSpPr>
        <p:spPr>
          <a:xfrm>
            <a:off x="238927" y="634948"/>
            <a:ext cx="7543800" cy="3991116"/>
          </a:xfrm>
        </p:spPr>
        <p:txBody>
          <a:bodyPr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hr-HR" sz="2800" b="1" i="1" dirty="0" smtClean="0">
                <a:solidFill>
                  <a:srgbClr val="FFFF00"/>
                </a:solidFill>
              </a:rPr>
              <a:t>Nica</a:t>
            </a:r>
            <a:r>
              <a:rPr lang="hr-HR" sz="2800" dirty="0" smtClean="0">
                <a:solidFill>
                  <a:srgbClr val="FFFF00"/>
                </a:solidFill>
              </a:rPr>
              <a:t> - smrtno stradalo 86 osoba,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sz="2800" b="1" i="1" dirty="0" smtClean="0">
                <a:solidFill>
                  <a:srgbClr val="FFFF00"/>
                </a:solidFill>
              </a:rPr>
              <a:t>Berlin</a:t>
            </a:r>
            <a:r>
              <a:rPr lang="hr-HR" sz="2800" dirty="0" smtClean="0">
                <a:solidFill>
                  <a:srgbClr val="FFFF00"/>
                </a:solidFill>
              </a:rPr>
              <a:t> - smrtno stradalo 12 osoba,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sz="2800" b="1" i="1" dirty="0" smtClean="0">
                <a:solidFill>
                  <a:srgbClr val="FFFF00"/>
                </a:solidFill>
              </a:rPr>
              <a:t>Westminster Bridge </a:t>
            </a:r>
            <a:r>
              <a:rPr lang="hr-HR" sz="2800" dirty="0" smtClean="0">
                <a:solidFill>
                  <a:srgbClr val="FFFF00"/>
                </a:solidFill>
              </a:rPr>
              <a:t>- smrtno stradalo 5 osoba,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sz="2800" b="1" i="1" dirty="0" smtClean="0">
                <a:solidFill>
                  <a:srgbClr val="FFFF00"/>
                </a:solidFill>
              </a:rPr>
              <a:t>Stockholm</a:t>
            </a:r>
            <a:r>
              <a:rPr lang="hr-HR" sz="2800" dirty="0" smtClean="0">
                <a:solidFill>
                  <a:srgbClr val="FFFF00"/>
                </a:solidFill>
              </a:rPr>
              <a:t> </a:t>
            </a:r>
            <a:r>
              <a:rPr lang="hr-HR" sz="2800" dirty="0">
                <a:solidFill>
                  <a:srgbClr val="FFFF00"/>
                </a:solidFill>
              </a:rPr>
              <a:t>- smrtno stradalo 5 </a:t>
            </a:r>
            <a:r>
              <a:rPr lang="hr-HR" sz="2800" dirty="0" smtClean="0">
                <a:solidFill>
                  <a:srgbClr val="FFFF00"/>
                </a:solidFill>
              </a:rPr>
              <a:t>osoba,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sz="2800" b="1" i="1" dirty="0" smtClean="0">
                <a:solidFill>
                  <a:srgbClr val="FFFF00"/>
                </a:solidFill>
              </a:rPr>
              <a:t>London Bridge </a:t>
            </a:r>
            <a:r>
              <a:rPr lang="hr-HR" sz="2800" dirty="0">
                <a:solidFill>
                  <a:srgbClr val="FFFF00"/>
                </a:solidFill>
              </a:rPr>
              <a:t>- smrtno stradalo </a:t>
            </a:r>
            <a:r>
              <a:rPr lang="hr-HR" sz="2800" dirty="0" smtClean="0">
                <a:solidFill>
                  <a:srgbClr val="FFFF00"/>
                </a:solidFill>
              </a:rPr>
              <a:t>7 osoba,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sz="2800" b="1" i="1" dirty="0" smtClean="0">
                <a:solidFill>
                  <a:srgbClr val="FFFF00"/>
                </a:solidFill>
              </a:rPr>
              <a:t>London</a:t>
            </a:r>
            <a:r>
              <a:rPr lang="hr-HR" sz="2800" dirty="0" smtClean="0">
                <a:solidFill>
                  <a:srgbClr val="FFFF00"/>
                </a:solidFill>
              </a:rPr>
              <a:t>, sjeverni dio grada - smrtno stradao    napadač,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sz="2800" b="1" i="1" dirty="0" smtClean="0">
                <a:solidFill>
                  <a:srgbClr val="FFFF00"/>
                </a:solidFill>
              </a:rPr>
              <a:t>Barcelona i </a:t>
            </a:r>
            <a:r>
              <a:rPr lang="hr-HR" sz="2800" b="1" i="1" dirty="0" err="1" smtClean="0">
                <a:solidFill>
                  <a:srgbClr val="FFFF00"/>
                </a:solidFill>
              </a:rPr>
              <a:t>Cambrils</a:t>
            </a:r>
            <a:r>
              <a:rPr lang="hr-HR" sz="2800" b="1" i="1" dirty="0" smtClean="0">
                <a:solidFill>
                  <a:srgbClr val="FFFF00"/>
                </a:solidFill>
              </a:rPr>
              <a:t> </a:t>
            </a:r>
            <a:r>
              <a:rPr lang="hr-HR" sz="2800" dirty="0" smtClean="0">
                <a:solidFill>
                  <a:srgbClr val="FFFF00"/>
                </a:solidFill>
              </a:rPr>
              <a:t>- smrtno stradalo 14 osoba,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sz="2800" dirty="0" smtClean="0">
                <a:solidFill>
                  <a:srgbClr val="FFFF00"/>
                </a:solidFill>
              </a:rPr>
              <a:t>…</a:t>
            </a:r>
            <a:endParaRPr lang="hr-HR" sz="2800" dirty="0">
              <a:solidFill>
                <a:srgbClr val="FFFF00"/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2334" y="2132856"/>
            <a:ext cx="1858963" cy="162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4067404"/>
            <a:ext cx="1522040" cy="1350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8198" y="4742560"/>
            <a:ext cx="2758685" cy="19865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1087" y="4742559"/>
            <a:ext cx="2638766" cy="19865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17453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1. RADNI STOL\PROJEKT 694 - Akcijski plan za potporu zaštiti javnih prostora i suradnja s gradovima\0. Slike\image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92" y="5661248"/>
            <a:ext cx="1429695" cy="951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dbogdanovic\Desktop\policija19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416" y="5661248"/>
            <a:ext cx="524649" cy="879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Naslov 1"/>
          <p:cNvSpPr>
            <a:spLocks noGrp="1"/>
          </p:cNvSpPr>
          <p:nvPr>
            <p:ph type="title"/>
          </p:nvPr>
        </p:nvSpPr>
        <p:spPr>
          <a:xfrm>
            <a:off x="237623" y="116632"/>
            <a:ext cx="8856984" cy="824095"/>
          </a:xfrm>
        </p:spPr>
        <p:txBody>
          <a:bodyPr>
            <a:noAutofit/>
          </a:bodyPr>
          <a:lstStyle/>
          <a:p>
            <a:pPr algn="ctr"/>
            <a:r>
              <a:rPr lang="hr-HR" sz="2800" b="1" i="1" dirty="0" smtClean="0">
                <a:solidFill>
                  <a:srgbClr val="FFFF00"/>
                </a:solidFill>
              </a:rPr>
              <a:t>TERORIZAM I SIGURNOST JAVNIH PROSTORA</a:t>
            </a:r>
            <a:endParaRPr lang="hr-HR" sz="2800" b="1" i="1" dirty="0">
              <a:solidFill>
                <a:srgbClr val="FFFF00"/>
              </a:solidFill>
            </a:endParaRPr>
          </a:p>
        </p:txBody>
      </p:sp>
      <p:sp>
        <p:nvSpPr>
          <p:cNvPr id="9" name="Rezervirano mjesto sadržaja 2"/>
          <p:cNvSpPr>
            <a:spLocks noGrp="1"/>
          </p:cNvSpPr>
          <p:nvPr>
            <p:ph idx="1"/>
          </p:nvPr>
        </p:nvSpPr>
        <p:spPr>
          <a:xfrm>
            <a:off x="333992" y="836712"/>
            <a:ext cx="8507073" cy="4297489"/>
          </a:xfrm>
        </p:spPr>
        <p:txBody>
          <a:bodyPr>
            <a:noAutofit/>
          </a:bodyPr>
          <a:lstStyle/>
          <a:p>
            <a:r>
              <a:rPr lang="hr-HR" sz="2600" dirty="0" smtClean="0">
                <a:solidFill>
                  <a:srgbClr val="FFFF00"/>
                </a:solidFill>
              </a:rPr>
              <a:t>Napadi na javnim prostorima i mjestima okupljanja velikog broja građana,</a:t>
            </a:r>
            <a:endParaRPr lang="hr-HR" sz="2600" dirty="0">
              <a:solidFill>
                <a:srgbClr val="FFFF00"/>
              </a:solidFill>
            </a:endParaRPr>
          </a:p>
          <a:p>
            <a:r>
              <a:rPr lang="hr-HR" sz="2600" dirty="0" smtClean="0">
                <a:solidFill>
                  <a:srgbClr val="FFFF00"/>
                </a:solidFill>
              </a:rPr>
              <a:t>Moderni pojavni oblici izvršenja napada,</a:t>
            </a:r>
            <a:endParaRPr lang="hr-HR" sz="2600" dirty="0">
              <a:solidFill>
                <a:srgbClr val="FFFF00"/>
              </a:solidFill>
            </a:endParaRPr>
          </a:p>
          <a:p>
            <a:r>
              <a:rPr lang="hr-HR" sz="2600" dirty="0" smtClean="0">
                <a:solidFill>
                  <a:srgbClr val="FFFF00"/>
                </a:solidFill>
              </a:rPr>
              <a:t>Dominantno korištenje </a:t>
            </a:r>
            <a:r>
              <a:rPr lang="hr-HR" sz="2600" dirty="0" err="1" smtClean="0">
                <a:solidFill>
                  <a:srgbClr val="FFFF00"/>
                </a:solidFill>
              </a:rPr>
              <a:t>niskotehnoloških</a:t>
            </a:r>
            <a:r>
              <a:rPr lang="hr-HR" sz="2600" dirty="0" smtClean="0">
                <a:solidFill>
                  <a:srgbClr val="FFFF00"/>
                </a:solidFill>
              </a:rPr>
              <a:t> metodologija izvršenja,</a:t>
            </a:r>
            <a:endParaRPr lang="hr-HR" sz="2600" dirty="0">
              <a:solidFill>
                <a:srgbClr val="FFFF00"/>
              </a:solidFill>
            </a:endParaRPr>
          </a:p>
          <a:p>
            <a:r>
              <a:rPr lang="hr-HR" sz="2600" dirty="0" smtClean="0">
                <a:solidFill>
                  <a:srgbClr val="FFFF00"/>
                </a:solidFill>
              </a:rPr>
              <a:t>Usmjerenost prema zapadnim vrijednostima,</a:t>
            </a:r>
          </a:p>
          <a:p>
            <a:r>
              <a:rPr lang="hr-HR" sz="2600" dirty="0" smtClean="0">
                <a:solidFill>
                  <a:srgbClr val="FFFF00"/>
                </a:solidFill>
              </a:rPr>
              <a:t>Usmjerenost prema obilježjima drugih religija,</a:t>
            </a:r>
          </a:p>
          <a:p>
            <a:r>
              <a:rPr lang="hr-HR" sz="2600" dirty="0" smtClean="0">
                <a:solidFill>
                  <a:srgbClr val="FFFF00"/>
                </a:solidFill>
              </a:rPr>
              <a:t>Izazivanje opće nesigurnosti građana,</a:t>
            </a:r>
          </a:p>
          <a:p>
            <a:r>
              <a:rPr lang="hr-HR" sz="2600" dirty="0" smtClean="0">
                <a:solidFill>
                  <a:srgbClr val="FFFF00"/>
                </a:solidFill>
              </a:rPr>
              <a:t>Izazivanje općeg straha - paraliziranje normalnog života građana</a:t>
            </a:r>
            <a:endParaRPr lang="hr-HR" sz="2600" dirty="0">
              <a:solidFill>
                <a:srgbClr val="FFFF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6914" y="5313672"/>
            <a:ext cx="2904613" cy="1454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5311464"/>
            <a:ext cx="2675185" cy="1454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5303547"/>
            <a:ext cx="2205997" cy="1461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01008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801876" y="620688"/>
            <a:ext cx="7776864" cy="1008112"/>
          </a:xfrm>
          <a:solidFill>
            <a:srgbClr val="FFFF00"/>
          </a:solidFill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hr-HR" u="sng" dirty="0">
                <a:ln>
                  <a:solidFill>
                    <a:srgbClr val="0000CC"/>
                  </a:solidFill>
                </a:ln>
                <a:solidFill>
                  <a:srgbClr val="FFFF00"/>
                </a:solidFill>
                <a:hlinkClick r:id="rId2"/>
              </a:rPr>
              <a:t>http://</a:t>
            </a:r>
            <a:r>
              <a:rPr lang="hr-HR" u="sng" dirty="0" smtClean="0">
                <a:ln>
                  <a:solidFill>
                    <a:srgbClr val="0000CC"/>
                  </a:solidFill>
                </a:ln>
                <a:solidFill>
                  <a:srgbClr val="FFFF00"/>
                </a:solidFill>
                <a:hlinkClick r:id="rId2"/>
              </a:rPr>
              <a:t>www.uia-initiative.eu/en/get-involved-project/guidance</a:t>
            </a:r>
            <a:endParaRPr lang="hr-HR" dirty="0">
              <a:ln>
                <a:solidFill>
                  <a:srgbClr val="0000CC"/>
                </a:solidFill>
              </a:ln>
              <a:solidFill>
                <a:srgbClr val="FFFF00"/>
              </a:solidFill>
            </a:endParaRPr>
          </a:p>
        </p:txBody>
      </p:sp>
      <p:pic>
        <p:nvPicPr>
          <p:cNvPr id="2050" name="Picture 2" descr="D:\1. RADNI STOL\PROJEKT 694 - Akcijski plan za potporu zaštiti javnih prostora i suradnja s gradovima\0. Slike\image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92" y="5661248"/>
            <a:ext cx="1429695" cy="951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dbogdanovic\Desktop\policija19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416" y="5661248"/>
            <a:ext cx="524649" cy="879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zervirano mjesto sadržaja 2"/>
          <p:cNvSpPr txBox="1">
            <a:spLocks/>
          </p:cNvSpPr>
          <p:nvPr/>
        </p:nvSpPr>
        <p:spPr>
          <a:xfrm>
            <a:off x="1161258" y="4248270"/>
            <a:ext cx="7436597" cy="1771842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sz="11200" dirty="0" smtClean="0">
                <a:solidFill>
                  <a:srgbClr val="FFFF00"/>
                </a:solidFill>
              </a:rPr>
              <a:t>ukupno 100 </a:t>
            </a:r>
            <a:r>
              <a:rPr lang="hr-HR" sz="11200" dirty="0" err="1" smtClean="0">
                <a:solidFill>
                  <a:srgbClr val="FFFF00"/>
                </a:solidFill>
              </a:rPr>
              <a:t>mil</a:t>
            </a:r>
            <a:r>
              <a:rPr lang="hr-HR" sz="11200" dirty="0" smtClean="0">
                <a:solidFill>
                  <a:srgbClr val="FFFF00"/>
                </a:solidFill>
              </a:rPr>
              <a:t>. EUR;</a:t>
            </a:r>
          </a:p>
          <a:p>
            <a:r>
              <a:rPr lang="hr-HR" sz="11200" dirty="0" smtClean="0">
                <a:solidFill>
                  <a:srgbClr val="FFFF00"/>
                </a:solidFill>
              </a:rPr>
              <a:t>sufinanciranje projektnih aktivnosti u iznosu od 80 %  - naviše do 5 </a:t>
            </a:r>
            <a:r>
              <a:rPr lang="hr-HR" sz="11200" dirty="0" err="1" smtClean="0">
                <a:solidFill>
                  <a:srgbClr val="FFFF00"/>
                </a:solidFill>
              </a:rPr>
              <a:t>mil</a:t>
            </a:r>
            <a:r>
              <a:rPr lang="hr-HR" sz="11200" dirty="0" smtClean="0">
                <a:solidFill>
                  <a:srgbClr val="FFFF00"/>
                </a:solidFill>
              </a:rPr>
              <a:t>. EUR</a:t>
            </a:r>
          </a:p>
          <a:p>
            <a:pPr marL="0" indent="0">
              <a:buNone/>
            </a:pPr>
            <a:endParaRPr lang="hr-HR" sz="11200" dirty="0" smtClean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hr-HR" dirty="0" smtClean="0">
                <a:solidFill>
                  <a:srgbClr val="FFFF00"/>
                </a:solidFill>
              </a:rPr>
              <a:t>                               </a:t>
            </a:r>
            <a:endParaRPr lang="hr-HR" dirty="0" smtClean="0">
              <a:solidFill>
                <a:srgbClr val="FFFF00"/>
              </a:solidFill>
            </a:endParaRPr>
          </a:p>
        </p:txBody>
      </p:sp>
      <p:pic>
        <p:nvPicPr>
          <p:cNvPr id="4098" name="Picture 2" descr="D:\1. RADNI STOL\PROJEKT 694 - Akcijski plan za potporu zaštiti javnih prostora i suradnja s gradovima\0. Slike\logo_uia_2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4087" y="1723382"/>
            <a:ext cx="4645348" cy="2333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D:\1. RADNI STOL\PROJEKT 694 - Akcijski plan za potporu zaštiti javnih prostora i suradnja s gradovima\0. Slike\logo_uia_2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6487" y="1875782"/>
            <a:ext cx="4645348" cy="2333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zervirano mjesto sadržaja 2"/>
          <p:cNvSpPr txBox="1">
            <a:spLocks/>
          </p:cNvSpPr>
          <p:nvPr/>
        </p:nvSpPr>
        <p:spPr>
          <a:xfrm>
            <a:off x="1838839" y="4090"/>
            <a:ext cx="5760640" cy="6023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hr-HR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8313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67544" y="28636"/>
            <a:ext cx="8229600" cy="1143000"/>
          </a:xfrm>
        </p:spPr>
        <p:txBody>
          <a:bodyPr>
            <a:normAutofit/>
          </a:bodyPr>
          <a:lstStyle/>
          <a:p>
            <a:r>
              <a:rPr lang="hr-HR" sz="2800" b="1" i="1" dirty="0" smtClean="0">
                <a:solidFill>
                  <a:srgbClr val="FFFF00"/>
                </a:solidFill>
              </a:rPr>
              <a:t>FINANCIRANJE PROJEKATA</a:t>
            </a:r>
            <a:endParaRPr lang="hr-HR" sz="2800" b="1" i="1" dirty="0">
              <a:solidFill>
                <a:srgbClr val="FFFF00"/>
              </a:solidFill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4525963"/>
          </a:xfrm>
        </p:spPr>
        <p:txBody>
          <a:bodyPr>
            <a:normAutofit/>
          </a:bodyPr>
          <a:lstStyle/>
          <a:p>
            <a:r>
              <a:rPr lang="hr-HR" sz="2800" dirty="0" smtClean="0">
                <a:solidFill>
                  <a:srgbClr val="FFFF00"/>
                </a:solidFill>
              </a:rPr>
              <a:t>Ministarstvo </a:t>
            </a:r>
            <a:r>
              <a:rPr lang="hr-HR" sz="2800" dirty="0">
                <a:solidFill>
                  <a:srgbClr val="FFFF00"/>
                </a:solidFill>
              </a:rPr>
              <a:t>regionalnog razvoja i fondova Europske unije, </a:t>
            </a:r>
            <a:r>
              <a:rPr lang="hr-HR" sz="2800" dirty="0" smtClean="0">
                <a:solidFill>
                  <a:srgbClr val="FFFF00"/>
                </a:solidFill>
              </a:rPr>
              <a:t>Uprave </a:t>
            </a:r>
            <a:r>
              <a:rPr lang="hr-HR" sz="2800" dirty="0">
                <a:solidFill>
                  <a:srgbClr val="FFFF00"/>
                </a:solidFill>
              </a:rPr>
              <a:t>za strateško planiranje i koordinaciju EU </a:t>
            </a:r>
            <a:r>
              <a:rPr lang="hr-HR" sz="2800" dirty="0" smtClean="0">
                <a:solidFill>
                  <a:srgbClr val="FFFF00"/>
                </a:solidFill>
              </a:rPr>
              <a:t>fondova, Sektora za programiranje, koordinaciju i strateško praćenje ESI fondova;</a:t>
            </a:r>
          </a:p>
          <a:p>
            <a:endParaRPr lang="hr-HR" sz="2800" dirty="0" smtClean="0">
              <a:solidFill>
                <a:srgbClr val="FFFF00"/>
              </a:solidFill>
            </a:endParaRPr>
          </a:p>
          <a:p>
            <a:r>
              <a:rPr lang="hr-HR" sz="2800" dirty="0" smtClean="0">
                <a:solidFill>
                  <a:srgbClr val="FFFF00"/>
                </a:solidFill>
              </a:rPr>
              <a:t>instrument </a:t>
            </a:r>
            <a:r>
              <a:rPr lang="hr-HR" sz="2800" b="1" i="1" dirty="0" smtClean="0">
                <a:solidFill>
                  <a:srgbClr val="FFFF00"/>
                </a:solidFill>
              </a:rPr>
              <a:t>Urbane inovativne mjere</a:t>
            </a:r>
            <a:r>
              <a:rPr lang="hr-HR" sz="2800" dirty="0" smtClean="0">
                <a:solidFill>
                  <a:srgbClr val="FFFF00"/>
                </a:solidFill>
              </a:rPr>
              <a:t> </a:t>
            </a:r>
            <a:r>
              <a:rPr lang="hr-HR" sz="2800" dirty="0" smtClean="0">
                <a:solidFill>
                  <a:srgbClr val="FFFF00"/>
                </a:solidFill>
              </a:rPr>
              <a:t>dio </a:t>
            </a:r>
            <a:r>
              <a:rPr lang="hr-HR" sz="2800" dirty="0" smtClean="0">
                <a:solidFill>
                  <a:srgbClr val="FFFF00"/>
                </a:solidFill>
              </a:rPr>
              <a:t>Fonda za regionalni razvoj Ministarstva regionalnog razvoja i fondova Europske </a:t>
            </a:r>
            <a:r>
              <a:rPr lang="hr-HR" dirty="0" smtClean="0">
                <a:solidFill>
                  <a:srgbClr val="FFFF00"/>
                </a:solidFill>
              </a:rPr>
              <a:t>unije</a:t>
            </a:r>
          </a:p>
          <a:p>
            <a:endParaRPr lang="hr-HR" dirty="0">
              <a:solidFill>
                <a:srgbClr val="FFFF00"/>
              </a:solidFill>
            </a:endParaRPr>
          </a:p>
        </p:txBody>
      </p:sp>
      <p:pic>
        <p:nvPicPr>
          <p:cNvPr id="2050" name="Picture 2" descr="D:\1. RADNI STOL\PROJEKT 694 - Akcijski plan za potporu zaštiti javnih prostora i suradnja s gradovima\0. Slike\image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92" y="5661248"/>
            <a:ext cx="1429695" cy="951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dbogdanovic\Desktop\policija19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416" y="5661248"/>
            <a:ext cx="524649" cy="879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9646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0" y="188640"/>
            <a:ext cx="9112554" cy="158417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hr-HR" sz="2800" b="1" i="1" dirty="0" smtClean="0">
                <a:solidFill>
                  <a:srgbClr val="FFFF00"/>
                </a:solidFill>
              </a:rPr>
              <a:t>TKO MOŽE APLICIRATI?</a:t>
            </a:r>
            <a:endParaRPr lang="hr-HR" sz="2800" b="1" i="1" dirty="0">
              <a:solidFill>
                <a:srgbClr val="FFFF00"/>
              </a:solidFill>
            </a:endParaRPr>
          </a:p>
        </p:txBody>
      </p:sp>
      <p:pic>
        <p:nvPicPr>
          <p:cNvPr id="2050" name="Picture 2" descr="D:\1. RADNI STOL\PROJEKT 694 - Akcijski plan za potporu zaštiti javnih prostora i suradnja s gradovima\0. Slike\image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92" y="5661248"/>
            <a:ext cx="1429695" cy="951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dbogdanovic\Desktop\policija19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416" y="5661248"/>
            <a:ext cx="524649" cy="879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zervirano mjesto sadržaja 2"/>
          <p:cNvSpPr txBox="1">
            <a:spLocks/>
          </p:cNvSpPr>
          <p:nvPr/>
        </p:nvSpPr>
        <p:spPr>
          <a:xfrm>
            <a:off x="360922" y="4151515"/>
            <a:ext cx="8165932" cy="1604142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hr-HR" sz="4000" dirty="0" smtClean="0">
                <a:solidFill>
                  <a:srgbClr val="FFFF00"/>
                </a:solidFill>
              </a:rPr>
              <a:t>•  Gradovi </a:t>
            </a:r>
            <a:r>
              <a:rPr lang="hr-HR" sz="4000" dirty="0">
                <a:solidFill>
                  <a:srgbClr val="FFFF00"/>
                </a:solidFill>
              </a:rPr>
              <a:t>sa 50.000 stanovnika ili </a:t>
            </a:r>
            <a:r>
              <a:rPr lang="hr-HR" sz="4000" dirty="0" smtClean="0">
                <a:solidFill>
                  <a:srgbClr val="FFFF00"/>
                </a:solidFill>
              </a:rPr>
              <a:t>više; </a:t>
            </a:r>
            <a:endParaRPr lang="hr-HR" sz="4000" dirty="0">
              <a:solidFill>
                <a:srgbClr val="FFFF00"/>
              </a:solidFill>
            </a:endParaRPr>
          </a:p>
          <a:p>
            <a:pPr>
              <a:buNone/>
            </a:pPr>
            <a:endParaRPr lang="hr-HR" sz="2900" dirty="0">
              <a:solidFill>
                <a:srgbClr val="FFFF00"/>
              </a:solidFill>
            </a:endParaRPr>
          </a:p>
          <a:p>
            <a:pPr>
              <a:buNone/>
            </a:pPr>
            <a:r>
              <a:rPr lang="hr-HR" sz="4000" dirty="0" smtClean="0">
                <a:solidFill>
                  <a:srgbClr val="FFFF00"/>
                </a:solidFill>
              </a:rPr>
              <a:t>•  Više </a:t>
            </a:r>
            <a:r>
              <a:rPr lang="hr-HR" sz="4000" dirty="0">
                <a:solidFill>
                  <a:srgbClr val="FFFF00"/>
                </a:solidFill>
              </a:rPr>
              <a:t>gradova </a:t>
            </a:r>
            <a:r>
              <a:rPr lang="hr-HR" sz="4000" dirty="0" smtClean="0">
                <a:solidFill>
                  <a:srgbClr val="FFFF00"/>
                </a:solidFill>
              </a:rPr>
              <a:t>zajedno kako </a:t>
            </a:r>
            <a:r>
              <a:rPr lang="hr-HR" sz="4000" dirty="0">
                <a:solidFill>
                  <a:srgbClr val="FFFF00"/>
                </a:solidFill>
              </a:rPr>
              <a:t>bi se obuhvatilo područje od najmanje 50.000 stanovnika</a:t>
            </a:r>
          </a:p>
        </p:txBody>
      </p:sp>
      <p:pic>
        <p:nvPicPr>
          <p:cNvPr id="5122" name="Picture 2" descr="D:\1. RADNI STOL\PROJEKT 694 - Akcijski plan za potporu zaštiti javnih prostora i suradnja s gradovima\0. Slike\imagesCZ8AIEGC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8043" y="980728"/>
            <a:ext cx="2131690" cy="3117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172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496</TotalTime>
  <Words>982</Words>
  <Application>Microsoft Office PowerPoint</Application>
  <PresentationFormat>Prikaz na zaslonu (4:3)</PresentationFormat>
  <Paragraphs>162</Paragraphs>
  <Slides>27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2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27</vt:i4>
      </vt:variant>
    </vt:vector>
  </HeadingPairs>
  <TitlesOfParts>
    <vt:vector size="30" baseType="lpstr">
      <vt:lpstr>Arial</vt:lpstr>
      <vt:lpstr>Calibri</vt:lpstr>
      <vt:lpstr>Tema sustava Office</vt:lpstr>
      <vt:lpstr>INOVATIVNE MJERE ZA GRADOVE  FINANCIJSKA POTPORA EUROPSKE UNIJE                                                   PROJEKTIMA ZAŠTITE JAVNIH PROSTORA</vt:lpstr>
      <vt:lpstr>PowerPointova prezentacija</vt:lpstr>
      <vt:lpstr>PowerPointova prezentacija</vt:lpstr>
      <vt:lpstr>TERORISTIČKI NAPADI U EUROPI</vt:lpstr>
      <vt:lpstr>NAPADI VOZILIMA U EUROPI</vt:lpstr>
      <vt:lpstr>TERORIZAM I SIGURNOST JAVNIH PROSTORA</vt:lpstr>
      <vt:lpstr>PowerPointova prezentacija</vt:lpstr>
      <vt:lpstr>FINANCIRANJE PROJEKATA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PRIMJERI ISTRAŽENIH PRIJEDLOGA                          OKVIRA / TEMA ZA INOVACIJE</vt:lpstr>
      <vt:lpstr>PRIMJERI ISTRAŽENIH PRIJEDLOGA                          OKVIRA / TEMA ZA INOVACIJE</vt:lpstr>
      <vt:lpstr>HVALA VAM NA PAŽNJI! 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aaa</dc:title>
  <dc:creator>dbogdanovic</dc:creator>
  <cp:lastModifiedBy>Organizirano 5</cp:lastModifiedBy>
  <cp:revision>56</cp:revision>
  <cp:lastPrinted>2018-08-31T10:30:08Z</cp:lastPrinted>
  <dcterms:created xsi:type="dcterms:W3CDTF">2018-08-27T08:46:12Z</dcterms:created>
  <dcterms:modified xsi:type="dcterms:W3CDTF">2018-09-03T20:41:54Z</dcterms:modified>
</cp:coreProperties>
</file>