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2" r:id="rId4"/>
    <p:sldId id="284" r:id="rId5"/>
    <p:sldId id="285" r:id="rId6"/>
    <p:sldId id="288" r:id="rId7"/>
    <p:sldId id="287" r:id="rId8"/>
    <p:sldId id="294" r:id="rId9"/>
    <p:sldId id="295" r:id="rId10"/>
    <p:sldId id="296" r:id="rId11"/>
    <p:sldId id="297" r:id="rId12"/>
    <p:sldId id="289" r:id="rId13"/>
    <p:sldId id="292" r:id="rId14"/>
    <p:sldId id="293" r:id="rId15"/>
    <p:sldId id="29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74CFFFF0-EB28-47C7-9B10-311A4B64E7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r-HR" sz="2000" dirty="0"/>
              <a:t>Savjetovanje o lokalnoj samoupravi</a:t>
            </a:r>
          </a:p>
          <a:p>
            <a:r>
              <a:rPr lang="hr-HR" sz="2000" dirty="0" err="1"/>
              <a:t>Rabac</a:t>
            </a:r>
            <a:r>
              <a:rPr lang="hr-HR" sz="2000" dirty="0"/>
              <a:t>, 5.-7. rujan 2018.</a:t>
            </a:r>
          </a:p>
          <a:p>
            <a:r>
              <a:rPr lang="hr-HR" sz="2000" dirty="0"/>
              <a:t>Eko.-Adria d.o.o.</a:t>
            </a:r>
          </a:p>
          <a:p>
            <a:r>
              <a:rPr lang="hr-HR" sz="2000" dirty="0"/>
              <a:t>Koviljka Aškić, </a:t>
            </a:r>
            <a:r>
              <a:rPr lang="hr-HR" sz="2000" dirty="0" err="1"/>
              <a:t>univ.spec.oecoing</a:t>
            </a:r>
            <a:r>
              <a:rPr lang="hr-HR" sz="2000" dirty="0"/>
              <a:t>., </a:t>
            </a:r>
            <a:r>
              <a:rPr lang="hr-HR" sz="2000" dirty="0" err="1"/>
              <a:t>dip.ing.kem.teh</a:t>
            </a:r>
            <a:r>
              <a:rPr lang="hr-HR" sz="2000" dirty="0"/>
              <a:t>.  </a:t>
            </a: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7F4C17F9-997F-47FA-9177-418A2994D9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3200" b="1" dirty="0">
                <a:latin typeface="Minion Pro Cond"/>
              </a:rPr>
              <a:t>Odluka o komunalnom redu – temeljni dokument za postupanje komunalnog redarstva</a:t>
            </a:r>
          </a:p>
        </p:txBody>
      </p:sp>
    </p:spTree>
    <p:extLst>
      <p:ext uri="{BB962C8B-B14F-4D97-AF65-F5344CB8AC3E}">
        <p14:creationId xmlns:p14="http://schemas.microsoft.com/office/powerpoint/2010/main" val="303122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6CE2C2-CEFF-4D71-85AE-92102893D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latin typeface="Minion Pro Cond"/>
              </a:rPr>
              <a:t>9. Komunalni objekti javne namjene</a:t>
            </a:r>
          </a:p>
          <a:p>
            <a:pPr marL="0" indent="0">
              <a:buNone/>
            </a:pPr>
            <a:r>
              <a:rPr lang="hr-HR" dirty="0">
                <a:latin typeface="Minion Pro Cond"/>
              </a:rPr>
              <a:t>10. Kiosci</a:t>
            </a:r>
          </a:p>
          <a:p>
            <a:pPr marL="0" indent="0">
              <a:buNone/>
            </a:pPr>
            <a:r>
              <a:rPr lang="hr-HR" dirty="0">
                <a:latin typeface="Minion Pro Cond"/>
              </a:rPr>
              <a:t>11. Pokretne naprave</a:t>
            </a:r>
          </a:p>
          <a:p>
            <a:pPr marL="0" indent="0">
              <a:buNone/>
            </a:pPr>
            <a:r>
              <a:rPr lang="hr-HR" dirty="0">
                <a:latin typeface="Minion Pro Cond"/>
              </a:rPr>
              <a:t>12. Oprema za dodatnu regulaciju prometa</a:t>
            </a:r>
          </a:p>
          <a:p>
            <a:pPr marL="0" indent="0">
              <a:buNone/>
            </a:pPr>
            <a:r>
              <a:rPr lang="hr-HR" dirty="0">
                <a:latin typeface="Minion Pro Cond"/>
              </a:rPr>
              <a:t>13. Putokazi</a:t>
            </a:r>
          </a:p>
          <a:p>
            <a:pPr marL="0" indent="0">
              <a:buNone/>
            </a:pPr>
            <a:r>
              <a:rPr lang="hr-HR" dirty="0">
                <a:latin typeface="Minion Pro Cond"/>
              </a:rPr>
              <a:t>14. Oprema za reklamiranje</a:t>
            </a:r>
          </a:p>
          <a:p>
            <a:pPr marL="0" indent="0">
              <a:buNone/>
            </a:pPr>
            <a:r>
              <a:rPr lang="hr-HR" dirty="0">
                <a:latin typeface="Minion Pro Cond"/>
              </a:rPr>
              <a:t>15.Pokretni prodavači</a:t>
            </a:r>
          </a:p>
          <a:p>
            <a:pPr marL="0" indent="0">
              <a:buNone/>
            </a:pPr>
            <a:r>
              <a:rPr lang="hr-HR" dirty="0">
                <a:latin typeface="Minion Pro Cond"/>
              </a:rPr>
              <a:t>16. Zvučne reklame</a:t>
            </a:r>
          </a:p>
          <a:p>
            <a:pPr marL="0" indent="0">
              <a:buNone/>
            </a:pPr>
            <a:r>
              <a:rPr lang="hr-HR" dirty="0">
                <a:latin typeface="Minion Pro Cond"/>
              </a:rPr>
              <a:t>17. Postavljanje uređaja, komunalnih objekata javne namjene, </a:t>
            </a:r>
          </a:p>
          <a:p>
            <a:pPr marL="0" indent="0">
              <a:buNone/>
            </a:pPr>
            <a:r>
              <a:rPr lang="hr-HR" dirty="0">
                <a:latin typeface="Minion Pro Cond"/>
              </a:rPr>
              <a:t>18. Autobusne postaje i stajališta, </a:t>
            </a:r>
            <a:r>
              <a:rPr lang="hr-HR" dirty="0" err="1">
                <a:latin typeface="Minion Pro Cond"/>
              </a:rPr>
              <a:t>djeĉja</a:t>
            </a:r>
            <a:r>
              <a:rPr lang="hr-HR" dirty="0">
                <a:latin typeface="Minion Pro Cond"/>
              </a:rPr>
              <a:t> i športska igrališta </a:t>
            </a:r>
          </a:p>
        </p:txBody>
      </p:sp>
    </p:spTree>
    <p:extLst>
      <p:ext uri="{BB962C8B-B14F-4D97-AF65-F5344CB8AC3E}">
        <p14:creationId xmlns:p14="http://schemas.microsoft.com/office/powerpoint/2010/main" val="393882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3D4A8E-8198-4EE1-B314-124A91811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>
                <a:latin typeface="Minion Pro Cond"/>
              </a:rPr>
              <a:t>19.Uređenje ograda, vrtova, voćnjaka i sličnih površina</a:t>
            </a:r>
          </a:p>
          <a:p>
            <a:pPr marL="0" indent="0">
              <a:buNone/>
            </a:pPr>
            <a:r>
              <a:rPr lang="hr-HR" sz="2000" dirty="0">
                <a:latin typeface="Minion Pro Cond"/>
              </a:rPr>
              <a:t>20. Uređenje vanjskih dijelova zgrada</a:t>
            </a:r>
          </a:p>
          <a:p>
            <a:pPr marL="0" indent="0">
              <a:buNone/>
            </a:pPr>
            <a:r>
              <a:rPr lang="hr-HR" sz="2000" dirty="0">
                <a:latin typeface="Minion Pro Cond"/>
              </a:rPr>
              <a:t>21. Vrijeme zabrane građevinskih radova</a:t>
            </a:r>
          </a:p>
        </p:txBody>
      </p:sp>
    </p:spTree>
    <p:extLst>
      <p:ext uri="{BB962C8B-B14F-4D97-AF65-F5344CB8AC3E}">
        <p14:creationId xmlns:p14="http://schemas.microsoft.com/office/powerpoint/2010/main" val="327605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0BD5E3-EF55-4A26-B734-D9D26A288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6979"/>
            <a:ext cx="8596668" cy="444438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hr-HR" sz="2800" i="1" dirty="0">
                <a:latin typeface="Minion Pro Cond"/>
              </a:rPr>
              <a:t>Kvalitetna odluka o komunalnom redu temelj je za kvalitetno i učinkovito postupanje komunalnih redara.</a:t>
            </a:r>
          </a:p>
          <a:p>
            <a:pPr marL="0" indent="0" algn="just">
              <a:buNone/>
            </a:pPr>
            <a:r>
              <a:rPr lang="hr-HR" sz="2800" i="1" dirty="0">
                <a:latin typeface="Minion Pro Cond"/>
              </a:rPr>
              <a:t>Izradi Odluke o komunalnom redu potrebno je pristupiti </a:t>
            </a:r>
            <a:r>
              <a:rPr lang="hr-HR" sz="2800" b="1" i="1" dirty="0">
                <a:latin typeface="Minion Pro Cond"/>
              </a:rPr>
              <a:t>subjektivno i predvidjeti specifičnosti (“bolne točke”) JLS</a:t>
            </a:r>
            <a:r>
              <a:rPr lang="hr-HR" sz="2800" i="1" dirty="0">
                <a:latin typeface="Minion Pro Cond"/>
              </a:rPr>
              <a:t>, te konzultirati komunalne redare o problemima s kojima se isti susreću u praksi i konkretne situacije predvidjeti Odlukom.</a:t>
            </a:r>
          </a:p>
          <a:p>
            <a:pPr marL="0" indent="0" algn="just">
              <a:buNone/>
            </a:pPr>
            <a:r>
              <a:rPr lang="hr-HR" sz="2800" i="1" dirty="0">
                <a:latin typeface="Minion Pro Cond"/>
              </a:rPr>
              <a:t>	</a:t>
            </a:r>
            <a:r>
              <a:rPr lang="hr-HR" sz="2800" b="1" i="1" dirty="0">
                <a:latin typeface="Minion Pro Cond"/>
              </a:rPr>
              <a:t>Nužno je detaljno propisati protupravna ponašanja i sankcije za ista kako bi postupanje komunalnih redara bilo učinkovito. </a:t>
            </a:r>
          </a:p>
          <a:p>
            <a:pPr marL="0" indent="0" algn="just">
              <a:buNone/>
            </a:pPr>
            <a:r>
              <a:rPr lang="hr-HR" sz="2800" dirty="0">
                <a:latin typeface="Minion Pro Cond"/>
              </a:rPr>
              <a:t>Ukoliko za određene prekršaje nisu propisane prekršajne sankcije – takva rješenja nisu provediva!</a:t>
            </a:r>
          </a:p>
          <a:p>
            <a:pPr marL="0" indent="0" algn="just">
              <a:buNone/>
            </a:pPr>
            <a:endParaRPr lang="hr-HR" sz="2800" dirty="0">
              <a:latin typeface="Minion Pro Cond"/>
            </a:endParaRPr>
          </a:p>
          <a:p>
            <a:pPr marL="0" indent="0" algn="just">
              <a:buNone/>
            </a:pPr>
            <a:endParaRPr lang="hr-HR" b="1" i="1" dirty="0">
              <a:latin typeface="Minion Pro Cond"/>
            </a:endParaRPr>
          </a:p>
          <a:p>
            <a:pPr marL="0" indent="0" algn="just">
              <a:buNone/>
            </a:pPr>
            <a:r>
              <a:rPr lang="hr-HR" b="1" i="1" dirty="0">
                <a:latin typeface="Georgia" pitchFamily="18" charset="0"/>
              </a:rPr>
              <a:t>	</a:t>
            </a:r>
          </a:p>
          <a:p>
            <a:pPr marL="0" indent="0" algn="just">
              <a:buNone/>
            </a:pPr>
            <a:r>
              <a:rPr lang="hr-HR" i="1" dirty="0">
                <a:latin typeface="Georgia" pitchFamily="18" charset="0"/>
              </a:rPr>
              <a:t>	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8983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E109AA-D0C3-4D93-9091-4552B2D2E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1237"/>
          </a:xfrm>
        </p:spPr>
        <p:txBody>
          <a:bodyPr/>
          <a:lstStyle/>
          <a:p>
            <a:r>
              <a:rPr lang="hr-HR" dirty="0"/>
              <a:t>Dosadašnja praksa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16535D-AB48-4653-B17A-5A0607668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0837"/>
            <a:ext cx="8596668" cy="462052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Veliki broj JLS donosile su </a:t>
            </a:r>
            <a:r>
              <a:rPr lang="hr-HR" dirty="0" err="1"/>
              <a:t>copy</a:t>
            </a:r>
            <a:r>
              <a:rPr lang="hr-HR" dirty="0"/>
              <a:t>-paste Odluke o komunalnom redu i propisivale postupanja za koje nisu bili osigurani uvjeti!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DBADCAF-58D2-4DBD-AE26-E71DF200A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83" y="2067951"/>
            <a:ext cx="8000919" cy="462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05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C4EFEE-8FCE-4D1D-B5DF-C3B113086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Iskustva iz Italije i Austrije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4E2EF5-0C74-4599-9AF3-35E976428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Zbog velikog broja propisa koje nadziru komunalni redari donose se zasebne Odluke po različitim temama nadzora kao:</a:t>
            </a:r>
          </a:p>
          <a:p>
            <a:pPr>
              <a:buFontTx/>
              <a:buChar char="-"/>
            </a:pPr>
            <a:r>
              <a:rPr lang="hr-HR" dirty="0"/>
              <a:t>Postupanje s otpadom,</a:t>
            </a:r>
          </a:p>
          <a:p>
            <a:pPr>
              <a:buFontTx/>
              <a:buChar char="-"/>
            </a:pPr>
            <a:r>
              <a:rPr lang="hr-HR" dirty="0"/>
              <a:t>Držanje životinja</a:t>
            </a:r>
          </a:p>
          <a:p>
            <a:pPr>
              <a:buFontTx/>
              <a:buChar char="-"/>
            </a:pPr>
            <a:r>
              <a:rPr lang="hr-HR" dirty="0"/>
              <a:t>Držanje kućnih ljubimaca</a:t>
            </a:r>
          </a:p>
          <a:p>
            <a:pPr>
              <a:buFontTx/>
              <a:buChar char="-"/>
            </a:pPr>
            <a:r>
              <a:rPr lang="hr-HR" dirty="0"/>
              <a:t>Uređenje i održavanje poljoprivrednih površina</a:t>
            </a:r>
          </a:p>
          <a:p>
            <a:pPr>
              <a:buFontTx/>
              <a:buChar char="-"/>
            </a:pPr>
            <a:r>
              <a:rPr lang="hr-HR" dirty="0"/>
              <a:t>Korištenje i uređenje javnih površina (reguliranje uvjet za održavanje javnih manifestacija)</a:t>
            </a:r>
          </a:p>
          <a:p>
            <a:pPr>
              <a:buFontTx/>
              <a:buChar char="-"/>
            </a:pPr>
            <a:r>
              <a:rPr lang="hr-HR" dirty="0"/>
              <a:t>………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4467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E2D23A-7935-48F2-9E37-E310B28B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Edukacija komunalnog redarstva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B069D3-E3A7-4148-8037-0A6D7009B8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2400" dirty="0">
                <a:latin typeface="Minion Pro Cond"/>
              </a:rPr>
              <a:t>Zbog </a:t>
            </a:r>
            <a:r>
              <a:rPr lang="hr-HR" sz="2400" b="1" dirty="0">
                <a:latin typeface="Minion Pro Cond"/>
              </a:rPr>
              <a:t>velikog broja propisa </a:t>
            </a:r>
            <a:r>
              <a:rPr lang="hr-HR" sz="2400" dirty="0">
                <a:latin typeface="Minion Pro Cond"/>
              </a:rPr>
              <a:t>temeljem kojih komunalno redarstvo obavlja nadzor potrebno je kontinuirano obavljati edukaciju komunalnog redarstva s obzirom da nadležno ministarstvo nije propisalo program izobrazbe (osposobljavanja) komunalnih redara za razliku od osposobljavanja prometnih redara!</a:t>
            </a:r>
          </a:p>
          <a:p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2485D0B-6800-477F-8DCC-E5E9960E03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6850" y="2160589"/>
            <a:ext cx="3810000" cy="32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4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E0CAD4-DFE6-4132-939E-FE660C2E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002" y="648236"/>
            <a:ext cx="8596668" cy="1051776"/>
          </a:xfrm>
        </p:spPr>
        <p:txBody>
          <a:bodyPr>
            <a:noAutofit/>
          </a:bodyPr>
          <a:lstStyle/>
          <a:p>
            <a:r>
              <a:rPr lang="hr-HR" sz="3200" b="1" dirty="0"/>
              <a:t>Zakon o komunalnom gospodarstvu</a:t>
            </a:r>
            <a:br>
              <a:rPr lang="pl-PL" sz="3200" b="1" dirty="0"/>
            </a:b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6CD3B5-8D78-41F0-B8F8-D462B12F9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base">
              <a:buNone/>
            </a:pPr>
            <a:r>
              <a:rPr lang="hr-HR" sz="2400" dirty="0">
                <a:solidFill>
                  <a:srgbClr val="231F20"/>
                </a:solidFill>
                <a:latin typeface="Minion Pro Cond"/>
              </a:rPr>
              <a:t>VRSTE KOMUNALNIH DJELATNOSTI</a:t>
            </a:r>
          </a:p>
          <a:p>
            <a:pPr marL="0" indent="0" algn="ctr" fontAlgn="base">
              <a:buNone/>
            </a:pPr>
            <a:r>
              <a:rPr lang="hr-HR" sz="2400" dirty="0">
                <a:solidFill>
                  <a:srgbClr val="231F20"/>
                </a:solidFill>
                <a:latin typeface="Minion Pro Cond"/>
              </a:rPr>
              <a:t>Članak 21.</a:t>
            </a:r>
          </a:p>
          <a:p>
            <a:pPr marL="0" indent="0" fontAlgn="base">
              <a:buNone/>
            </a:pPr>
            <a:r>
              <a:rPr lang="hr-HR" sz="2400" dirty="0">
                <a:solidFill>
                  <a:srgbClr val="231F20"/>
                </a:solidFill>
                <a:latin typeface="Minion Pro Cond"/>
              </a:rPr>
              <a:t>Komunalne djelatnosti su djelatnosti kojima se osigurava građenje i/ili održavanje komunalne infrastrukture u stanju funkcionalne ispravnosti (u daljnjem tekstu: </a:t>
            </a:r>
            <a:r>
              <a:rPr lang="hr-HR" sz="2400" b="1" dirty="0">
                <a:solidFill>
                  <a:srgbClr val="231F20"/>
                </a:solidFill>
                <a:latin typeface="Minion Pro Cond"/>
              </a:rPr>
              <a:t>komunalne djelatnosti kojima se osigurava održavanje komunalne infrastrukture</a:t>
            </a:r>
            <a:r>
              <a:rPr lang="hr-HR" sz="2400" dirty="0">
                <a:solidFill>
                  <a:srgbClr val="231F20"/>
                </a:solidFill>
                <a:latin typeface="Minion Pro Cond"/>
              </a:rPr>
              <a:t>) i komunalne djelatnosti kojima se pojedinačnim korisnicima pružaju usluge nužne za svakodnevni život i rad na području jedinice lokalne samouprave (u daljnjem tekstu: </a:t>
            </a:r>
            <a:r>
              <a:rPr lang="hr-HR" sz="2400" b="1" dirty="0">
                <a:solidFill>
                  <a:srgbClr val="231F20"/>
                </a:solidFill>
                <a:latin typeface="Minion Pro Cond"/>
              </a:rPr>
              <a:t>uslužne komunalne djelatnosti</a:t>
            </a:r>
            <a:r>
              <a:rPr lang="hr-HR" sz="2400" dirty="0">
                <a:solidFill>
                  <a:srgbClr val="231F20"/>
                </a:solidFill>
                <a:latin typeface="Minion Pro Cond"/>
              </a:rPr>
              <a:t>).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741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E064C3-8602-4F97-8F0F-A3A3F81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Minion Pro Cond"/>
              </a:rPr>
              <a:t>Da li su u Zakonu navedene sve komunalne djelatnosti koje su u nadležnosti JLS?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DB4695-BA10-475D-BB9D-3476623BF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46" y="1775853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400" dirty="0">
                <a:latin typeface="Minion Pro Cond"/>
              </a:rPr>
              <a:t>Ostale djelatnosti obuhvaćene su posebnim zakonskim i pod zakonskim propisima, kao npr.:</a:t>
            </a:r>
          </a:p>
          <a:p>
            <a:pPr>
              <a:buFontTx/>
              <a:buChar char="-"/>
            </a:pPr>
            <a:r>
              <a:rPr lang="hr-HR" sz="2400" b="1" dirty="0">
                <a:latin typeface="Minion Pro Cond"/>
              </a:rPr>
              <a:t>Zakonom o održivom gospodarenju otpadom (NN 94/13, 3/17) u kojem je navedeno </a:t>
            </a:r>
          </a:p>
          <a:p>
            <a:pPr marL="0" indent="0" fontAlgn="base">
              <a:buNone/>
            </a:pPr>
            <a:r>
              <a:rPr lang="hr-HR" sz="2400" i="1" dirty="0">
                <a:latin typeface="Minion Pro Cond"/>
              </a:rPr>
              <a:t>Javna usluga prikupljanja miješanog i biorazgradivog komunalnog otpada</a:t>
            </a:r>
          </a:p>
          <a:p>
            <a:pPr marL="0" indent="0" fontAlgn="base">
              <a:buNone/>
            </a:pPr>
            <a:r>
              <a:rPr lang="hr-HR" sz="2400" dirty="0">
                <a:latin typeface="Minion Pro Cond"/>
              </a:rPr>
              <a:t>Članak 30.</a:t>
            </a:r>
          </a:p>
          <a:p>
            <a:pPr marL="0" indent="0" fontAlgn="base">
              <a:buNone/>
            </a:pPr>
            <a:r>
              <a:rPr lang="hr-HR" sz="2400" dirty="0">
                <a:latin typeface="Minion Pro Cond"/>
              </a:rPr>
              <a:t>(1) Javna usluga prikupljanja miješanog komunalnog otpada i prikupljanja biorazgradivog komunalnog otpada podrazumijeva prikupljanje tog otpada na određenom području pružanja usluge putem spremnika od pojedinih korisnika i prijevoz tog otpada do ovlaštene osobe za obradu tog otpada.</a:t>
            </a:r>
          </a:p>
          <a:p>
            <a:pPr marL="0" indent="0" fontAlgn="base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405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BE0311-649F-4055-9052-BB8996307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Odluke o komunalnom redu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8B5352-A908-493B-AACF-FD613A6DE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u="sng" dirty="0">
                <a:latin typeface="Minion Pro Cond"/>
              </a:rPr>
              <a:t>Temeljem Zakona o komunalnom gospodarstvu JLS dužne su u roku od 12 mjeseci donijeti nove Odluke o komunalnom redu. </a:t>
            </a:r>
          </a:p>
          <a:p>
            <a:pPr marL="0" indent="0">
              <a:buNone/>
            </a:pPr>
            <a:r>
              <a:rPr lang="hr-HR" dirty="0">
                <a:latin typeface="Minion Pro Cond"/>
              </a:rPr>
              <a:t>Stupanjem na snagu Uredbe o komunalnom otpadu (NN 50/17), JLS donijele su Odluke o načinu pružanja javne usluge prikupljanja MKO i BKO.</a:t>
            </a:r>
          </a:p>
          <a:p>
            <a:pPr marL="0" indent="0">
              <a:buNone/>
            </a:pPr>
            <a:r>
              <a:rPr lang="hr-HR" dirty="0">
                <a:latin typeface="Minion Pro Cond"/>
              </a:rPr>
              <a:t>U Zakonu o održivom gospodarenju otpadom, članak 179. navedeno je:</a:t>
            </a:r>
          </a:p>
          <a:p>
            <a:pPr marL="0" indent="0">
              <a:buNone/>
            </a:pPr>
            <a:r>
              <a:rPr lang="hr-HR" dirty="0">
                <a:solidFill>
                  <a:srgbClr val="231F20"/>
                </a:solidFill>
                <a:latin typeface="Minion Pro Cond"/>
              </a:rPr>
              <a:t>„(8) Jedinice lokalne samouprave </a:t>
            </a:r>
            <a:r>
              <a:rPr lang="hr-HR" b="1" dirty="0">
                <a:solidFill>
                  <a:srgbClr val="FF0000"/>
                </a:solidFill>
                <a:latin typeface="Minion Pro Cond"/>
              </a:rPr>
              <a:t>dužne su uskladiti odluke o komunalnom redu </a:t>
            </a:r>
            <a:r>
              <a:rPr lang="hr-HR" dirty="0">
                <a:solidFill>
                  <a:srgbClr val="231F20"/>
                </a:solidFill>
                <a:latin typeface="Minion Pro Cond"/>
              </a:rPr>
              <a:t>donesenim na temelju Zakona o komunalnom gospodarstvu (»Narodne novine«, br. 36/95., 70/97., 128/99., 57/00., 129/00., 59/01., 26/03. – pročišćeni tekst, 82/04., 110/04., 178/04., 38/09., 79/09., 153/09., 49/11., 84/11., 90/11. i 144/12.), u dijelu koji se odnosi na skupljanje, odvoz i postupanje sa sakupljenim komunalnim otpadom s odredbama ovoga Zakona i </a:t>
            </a:r>
            <a:r>
              <a:rPr lang="hr-HR" b="1" u="sng" dirty="0">
                <a:solidFill>
                  <a:srgbClr val="231F20"/>
                </a:solidFill>
                <a:latin typeface="Minion Pro Cond"/>
              </a:rPr>
              <a:t>uredbe</a:t>
            </a:r>
            <a:r>
              <a:rPr lang="hr-HR" dirty="0">
                <a:solidFill>
                  <a:srgbClr val="231F20"/>
                </a:solidFill>
                <a:latin typeface="Minion Pro Cond"/>
              </a:rPr>
              <a:t> iz članka 29. stavka 10. ovoga Zakona </a:t>
            </a:r>
            <a:r>
              <a:rPr lang="hr-HR" b="1" dirty="0">
                <a:solidFill>
                  <a:srgbClr val="FF0000"/>
                </a:solidFill>
                <a:latin typeface="Minion Pro Cond"/>
              </a:rPr>
              <a:t>u roku od tri mjeseca od dana stupanja na snagu uredbe </a:t>
            </a:r>
            <a:r>
              <a:rPr lang="hr-HR" dirty="0">
                <a:solidFill>
                  <a:srgbClr val="231F20"/>
                </a:solidFill>
                <a:latin typeface="Minion Pro Cond"/>
              </a:rPr>
              <a:t>iz članka 29. stavka 10. ovoga Zakona.”</a:t>
            </a:r>
          </a:p>
        </p:txBody>
      </p:sp>
    </p:spTree>
    <p:extLst>
      <p:ext uri="{BB962C8B-B14F-4D97-AF65-F5344CB8AC3E}">
        <p14:creationId xmlns:p14="http://schemas.microsoft.com/office/powerpoint/2010/main" val="424879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7CFDE3-C075-47FF-8B9C-06B18AB3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213" y="1362098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231F20"/>
                </a:solidFill>
                <a:latin typeface="Minion Pro Cond"/>
              </a:rPr>
              <a:t>VELIKI BROJ JLS </a:t>
            </a:r>
            <a:r>
              <a:rPr lang="hr-HR" b="1" dirty="0">
                <a:solidFill>
                  <a:srgbClr val="FF0000"/>
                </a:solidFill>
                <a:latin typeface="Minion Pro Cond"/>
              </a:rPr>
              <a:t>BRISALE </a:t>
            </a:r>
            <a:r>
              <a:rPr lang="hr-HR" dirty="0">
                <a:solidFill>
                  <a:srgbClr val="231F20"/>
                </a:solidFill>
                <a:latin typeface="Minion Pro Cond"/>
              </a:rPr>
              <a:t>su ODREDBE O POSTUPANJU S OTPADOM, smatrajući da su one obuhvaćene ODLUKOM o načinu pružanja javne usluge prikupljanja MKO i BKO!!!!!!!</a:t>
            </a:r>
            <a:endParaRPr lang="hr-HR" dirty="0">
              <a:latin typeface="Minion Pro Cond"/>
            </a:endParaRP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  <a:latin typeface="Minion Pro Cond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  <a:latin typeface="Minion Pro Cond"/>
              </a:rPr>
              <a:t>USKLADITI ne znači BRISATI!!!!!!!!!</a:t>
            </a:r>
          </a:p>
          <a:p>
            <a:pPr marL="0" indent="0">
              <a:buNone/>
            </a:pPr>
            <a:r>
              <a:rPr lang="hr-HR" dirty="0">
                <a:latin typeface="Minion Pro Cond"/>
              </a:rPr>
              <a:t>Odlukom o načinu pružanja javne usluge prikupljanja miješanog komunalnog otpada i biorazgradivog komunalnog otpada propisuje se </a:t>
            </a:r>
            <a:r>
              <a:rPr lang="hr-HR" i="1" dirty="0">
                <a:latin typeface="Minion Pro Cond"/>
              </a:rPr>
              <a:t>Ugovorna kazna za korisnike usluge  </a:t>
            </a:r>
            <a:r>
              <a:rPr lang="hr-HR" dirty="0">
                <a:latin typeface="Minion Pro Cond"/>
              </a:rPr>
              <a:t>u slučaju kad je korisnik postupio protivno Ugovoru – NADZOR I NAPLATU KAZNE provodi DAVATELJ USLUGE!!!!!!</a:t>
            </a:r>
          </a:p>
          <a:p>
            <a:pPr>
              <a:buFontTx/>
              <a:buChar char="-"/>
            </a:pPr>
            <a:r>
              <a:rPr lang="hr-HR" b="1" dirty="0">
                <a:solidFill>
                  <a:srgbClr val="FF0000"/>
                </a:solidFill>
                <a:latin typeface="Minion Pro Cond"/>
              </a:rPr>
              <a:t>KOMUNALNI REDAR NEMA OVLASTI POSTUPANJA temeljem ove ODLUKE!!!!!!!!</a:t>
            </a:r>
          </a:p>
          <a:p>
            <a:pPr marL="0" indent="0" fontAlgn="t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600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0B05F02-0C73-419A-98D7-F5D269E22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8965" y="2440002"/>
            <a:ext cx="4554107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7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38B55E-9720-4AD2-9DE8-868D622B9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033" y="656823"/>
            <a:ext cx="8596668" cy="5473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>
                <a:latin typeface="Minion Pro Cond"/>
              </a:rPr>
              <a:t>Novi Zakon o komunalnom gospodarstvu PRILIKA je za donošenje NOVIH Odluka o komunalnom redu koje će obuhvatiti najmanje slijedeća poglavlja:</a:t>
            </a:r>
          </a:p>
          <a:p>
            <a:pPr marL="0" indent="0" fontAlgn="t">
              <a:buNone/>
            </a:pPr>
            <a:r>
              <a:rPr lang="hr-HR" sz="2000" b="1" dirty="0">
                <a:latin typeface="Minion Pro Cond"/>
              </a:rPr>
              <a:t>1.UREĐENJE NASELJA</a:t>
            </a:r>
            <a:endParaRPr lang="hr-HR" sz="2000" dirty="0">
              <a:latin typeface="Minion Pro Cond"/>
            </a:endParaRPr>
          </a:p>
          <a:p>
            <a:pPr marL="0" indent="0" fontAlgn="t">
              <a:buNone/>
            </a:pPr>
            <a:r>
              <a:rPr lang="hr-HR" sz="2000" b="1" dirty="0">
                <a:latin typeface="Minion Pro Cond"/>
              </a:rPr>
              <a:t>2.ODRŽAVANJE  ČISTOĆE I ČUVANJE  JAVNIH POVRŠINA</a:t>
            </a:r>
            <a:endParaRPr lang="hr-HR" sz="2000" dirty="0">
              <a:latin typeface="Minion Pro Cond"/>
            </a:endParaRPr>
          </a:p>
          <a:p>
            <a:pPr marL="0" indent="0" fontAlgn="t">
              <a:buNone/>
            </a:pPr>
            <a:r>
              <a:rPr lang="hr-HR" sz="2000" b="1" dirty="0">
                <a:latin typeface="Minion Pro Cond"/>
              </a:rPr>
              <a:t>3.KORIŠTENJE  JAVNIH POVRŠINA (POMORSKOG DOBRA)</a:t>
            </a:r>
            <a:endParaRPr lang="hr-HR" sz="2000" dirty="0">
              <a:latin typeface="Minion Pro Cond"/>
            </a:endParaRPr>
          </a:p>
          <a:p>
            <a:pPr marL="0" indent="0" fontAlgn="t">
              <a:buNone/>
            </a:pPr>
            <a:r>
              <a:rPr lang="hr-HR" sz="2000" b="1" dirty="0">
                <a:latin typeface="Minion Pro Cond"/>
              </a:rPr>
              <a:t>4.SKUPLJANJE, ODVOZ I POSTUPANJE  SA  SKUPLJENIM KOMUNALNIM OTPADOM</a:t>
            </a:r>
            <a:endParaRPr lang="hr-HR" sz="2000" dirty="0">
              <a:latin typeface="Minion Pro Cond"/>
            </a:endParaRPr>
          </a:p>
          <a:p>
            <a:pPr marL="0" indent="0" fontAlgn="t">
              <a:buNone/>
            </a:pPr>
            <a:r>
              <a:rPr lang="hr-HR" sz="2000" b="1" dirty="0">
                <a:latin typeface="Minion Pro Cond"/>
              </a:rPr>
              <a:t>5.UKLANJANJE  SNIJEGA I LEDA</a:t>
            </a:r>
            <a:endParaRPr lang="hr-HR" sz="2000" dirty="0">
              <a:latin typeface="Minion Pro Cond"/>
            </a:endParaRPr>
          </a:p>
          <a:p>
            <a:pPr marL="0" indent="0" fontAlgn="t">
              <a:buNone/>
            </a:pPr>
            <a:r>
              <a:rPr lang="hr-HR" sz="2000" b="1" dirty="0">
                <a:latin typeface="Minion Pro Cond"/>
              </a:rPr>
              <a:t>6.UKLANJANJE PROTUPRAVNO POSTAVLJENIH PREDMETA</a:t>
            </a:r>
            <a:endParaRPr lang="hr-HR" sz="2000" dirty="0">
              <a:latin typeface="Minion Pro Cond"/>
            </a:endParaRPr>
          </a:p>
          <a:p>
            <a:pPr marL="0" indent="0" fontAlgn="t">
              <a:buNone/>
            </a:pPr>
            <a:r>
              <a:rPr lang="hr-HR" sz="2000" b="1" dirty="0">
                <a:latin typeface="Minion Pro Cond"/>
              </a:rPr>
              <a:t>7.MJERE ZA PROVOĐENJE KOMUNALNOG REDA</a:t>
            </a:r>
            <a:endParaRPr lang="hr-HR" sz="2000" dirty="0">
              <a:latin typeface="Minion Pro Cond"/>
            </a:endParaRPr>
          </a:p>
          <a:p>
            <a:pPr marL="0" indent="0" fontAlgn="t">
              <a:buNone/>
            </a:pPr>
            <a:r>
              <a:rPr lang="hr-HR" sz="2000" b="1" dirty="0">
                <a:latin typeface="Minion Pro Cond"/>
              </a:rPr>
              <a:t>8.KAZNENE ODREDBE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091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3D6206-5E3A-45AB-8BDD-C6CCC3EFB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728" y="1658313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>
                <a:latin typeface="Minion Pro Cond"/>
              </a:rPr>
              <a:t>Poglavlja koja je dobro obraditi:</a:t>
            </a:r>
          </a:p>
          <a:p>
            <a:pPr>
              <a:buFontTx/>
              <a:buChar char="-"/>
            </a:pPr>
            <a:r>
              <a:rPr lang="hr-HR" sz="2000" dirty="0">
                <a:latin typeface="Minion Pro Cond"/>
              </a:rPr>
              <a:t>SANITARNO KOMUNALNE MJERE UREĐENJA NASELJA (septičke jame, dezinsekcija i deratizacija, držanje životinja)</a:t>
            </a:r>
          </a:p>
          <a:p>
            <a:pPr>
              <a:buFontTx/>
              <a:buChar char="-"/>
            </a:pPr>
            <a:r>
              <a:rPr lang="hr-HR" sz="2000" dirty="0">
                <a:latin typeface="Minion Pro Cond"/>
              </a:rPr>
              <a:t>PARKIRANJE I ZAUSTAVLJANJE VOZILA NA JAVNO-PROMETNIM I JAVNOZELENIM POVRŠINAMA</a:t>
            </a:r>
          </a:p>
        </p:txBody>
      </p:sp>
    </p:spTree>
    <p:extLst>
      <p:ext uri="{BB962C8B-B14F-4D97-AF65-F5344CB8AC3E}">
        <p14:creationId xmlns:p14="http://schemas.microsoft.com/office/powerpoint/2010/main" val="138212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E19DFE-1EA8-4B36-9549-429A34FB9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86" y="1722708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Minion Pro Cond"/>
              </a:rPr>
              <a:t>UREĐENJE NASELJA može obraditi slijedeće:</a:t>
            </a:r>
          </a:p>
          <a:p>
            <a:pPr marL="0" indent="0">
              <a:buNone/>
            </a:pPr>
            <a:r>
              <a:rPr lang="hr-HR" dirty="0">
                <a:latin typeface="Minion Pro Cond"/>
              </a:rPr>
              <a:t>1.Oznaĉavanje javnih površina, ulica i kuća </a:t>
            </a:r>
          </a:p>
          <a:p>
            <a:pPr marL="0" indent="0">
              <a:buNone/>
            </a:pPr>
            <a:r>
              <a:rPr lang="hr-HR" dirty="0">
                <a:latin typeface="Minion Pro Cond"/>
              </a:rPr>
              <a:t>2.Kućni broj</a:t>
            </a:r>
          </a:p>
          <a:p>
            <a:pPr marL="0" indent="0">
              <a:buNone/>
            </a:pPr>
            <a:r>
              <a:rPr lang="hr-HR" dirty="0">
                <a:latin typeface="Minion Pro Cond"/>
              </a:rPr>
              <a:t>3.Elementi urbane opreme</a:t>
            </a:r>
          </a:p>
          <a:p>
            <a:pPr marL="0" indent="0">
              <a:buNone/>
            </a:pPr>
            <a:r>
              <a:rPr lang="hr-HR" dirty="0">
                <a:latin typeface="Minion Pro Cond"/>
              </a:rPr>
              <a:t>4.Uvjeti za postavljanje elemenata urbane opreme</a:t>
            </a:r>
          </a:p>
          <a:p>
            <a:pPr marL="0" indent="0">
              <a:buNone/>
            </a:pPr>
            <a:r>
              <a:rPr lang="pl-PL" dirty="0">
                <a:latin typeface="Minion Pro Cond"/>
              </a:rPr>
              <a:t>5.Reklame, natpisi na platnu i sl. (transparenti) i drugi prigodni natpisi i ukrasi </a:t>
            </a:r>
          </a:p>
          <a:p>
            <a:pPr marL="0" indent="0">
              <a:buNone/>
            </a:pPr>
            <a:r>
              <a:rPr lang="hr-HR" dirty="0">
                <a:latin typeface="Minion Pro Cond"/>
              </a:rPr>
              <a:t>6.Plakati, oglasi i </a:t>
            </a:r>
            <a:r>
              <a:rPr lang="hr-HR" dirty="0" err="1">
                <a:latin typeface="Minion Pro Cond"/>
              </a:rPr>
              <a:t>sliĉne</a:t>
            </a:r>
            <a:r>
              <a:rPr lang="hr-HR" dirty="0">
                <a:latin typeface="Minion Pro Cond"/>
              </a:rPr>
              <a:t> objave</a:t>
            </a:r>
          </a:p>
          <a:p>
            <a:pPr marL="0" indent="0">
              <a:buNone/>
            </a:pPr>
            <a:r>
              <a:rPr lang="hr-HR" dirty="0">
                <a:latin typeface="Minion Pro Cond"/>
              </a:rPr>
              <a:t>7.Izlozi, </a:t>
            </a:r>
            <a:r>
              <a:rPr lang="hr-HR" dirty="0" err="1">
                <a:latin typeface="Minion Pro Cond"/>
              </a:rPr>
              <a:t>izloţbeni</a:t>
            </a:r>
            <a:r>
              <a:rPr lang="hr-HR" dirty="0">
                <a:latin typeface="Minion Pro Cond"/>
              </a:rPr>
              <a:t> ormarići i zaštitne naprave iznad izloga i lokala</a:t>
            </a:r>
          </a:p>
          <a:p>
            <a:pPr marL="0" indent="0">
              <a:buNone/>
            </a:pPr>
            <a:r>
              <a:rPr lang="hr-HR" dirty="0">
                <a:latin typeface="Minion Pro Cond"/>
              </a:rPr>
              <a:t>8.Javna rasvjeta</a:t>
            </a:r>
          </a:p>
        </p:txBody>
      </p:sp>
    </p:spTree>
    <p:extLst>
      <p:ext uri="{BB962C8B-B14F-4D97-AF65-F5344CB8AC3E}">
        <p14:creationId xmlns:p14="http://schemas.microsoft.com/office/powerpoint/2010/main" val="12422389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380</TotalTime>
  <Words>876</Words>
  <Application>Microsoft Office PowerPoint</Application>
  <PresentationFormat>Široki zaslon</PresentationFormat>
  <Paragraphs>79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1" baseType="lpstr">
      <vt:lpstr>Arial</vt:lpstr>
      <vt:lpstr>Georgia</vt:lpstr>
      <vt:lpstr>Minion Pro Cond</vt:lpstr>
      <vt:lpstr>Trebuchet MS</vt:lpstr>
      <vt:lpstr>Wingdings 3</vt:lpstr>
      <vt:lpstr>Faseta</vt:lpstr>
      <vt:lpstr>Odluka o komunalnom redu – temeljni dokument za postupanje komunalnog redarstva</vt:lpstr>
      <vt:lpstr>Zakon o komunalnom gospodarstvu </vt:lpstr>
      <vt:lpstr>Da li su u Zakonu navedene sve komunalne djelatnosti koje su u nadležnosti JLS?</vt:lpstr>
      <vt:lpstr>Odluke o komunalnom redu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Dosadašnja praksa</vt:lpstr>
      <vt:lpstr>Iskustva iz Italije i Austrije</vt:lpstr>
      <vt:lpstr>Edukacija komunalnog redarstva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Prikaz zakonske regulative za postupanje komunalnog redarstva</dc:title>
  <dc:creator>Koviljka Aškić</dc:creator>
  <cp:lastModifiedBy>Koviljka Aškić</cp:lastModifiedBy>
  <cp:revision>36</cp:revision>
  <dcterms:created xsi:type="dcterms:W3CDTF">2018-03-15T10:47:59Z</dcterms:created>
  <dcterms:modified xsi:type="dcterms:W3CDTF">2018-08-22T11:20:40Z</dcterms:modified>
</cp:coreProperties>
</file>