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77" r:id="rId6"/>
    <p:sldId id="278" r:id="rId7"/>
    <p:sldId id="260" r:id="rId8"/>
    <p:sldId id="261" r:id="rId9"/>
    <p:sldId id="262" r:id="rId10"/>
    <p:sldId id="263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0" r:id="rId22"/>
    <p:sldId id="276" r:id="rId23"/>
    <p:sldId id="26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8/14/2018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8/14/2018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8/14/2018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8/14/2018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8/14/2018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8/14/2018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8/14/2018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8/14/2018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druga-gradova.hr/wordpress/wp-content/uploads/2018/01/eu_pravo_misljenje_otpad.pd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udruga-gradova.hr/novosti-iz-domene-gospodarenja-otpad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Održivo gospodarenje otpadom 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Što nam sve nedostaje?</a:t>
            </a:r>
          </a:p>
          <a:p>
            <a:endParaRPr lang="hr-HR" dirty="0"/>
          </a:p>
          <a:p>
            <a:endParaRPr lang="hr-HR" dirty="0" smtClean="0"/>
          </a:p>
          <a:p>
            <a:r>
              <a:rPr lang="hr-HR" dirty="0" err="1" smtClean="0"/>
              <a:t>sonjapolonijo</a:t>
            </a:r>
            <a:r>
              <a:rPr lang="hr-HR" dirty="0" smtClean="0"/>
              <a:t>@</a:t>
            </a:r>
            <a:r>
              <a:rPr lang="hr-HR" dirty="0" err="1" smtClean="0"/>
              <a:t>gmail.com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8550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Aktualne obveze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Donošenje cjenika javne usluge (JLS i komunalno društvo)</a:t>
            </a:r>
          </a:p>
          <a:p>
            <a:pPr marL="68580" indent="0">
              <a:buNone/>
            </a:pPr>
            <a:endParaRPr lang="hr-HR" dirty="0" smtClean="0"/>
          </a:p>
          <a:p>
            <a:r>
              <a:rPr lang="hr-HR" dirty="0" smtClean="0"/>
              <a:t>31.10.2018. rok je za „dokaz o izvršenoj usluzi” (komunalna društva)</a:t>
            </a:r>
            <a:endParaRPr lang="hr-HR" dirty="0"/>
          </a:p>
        </p:txBody>
      </p:sp>
      <p:sp>
        <p:nvSpPr>
          <p:cNvPr id="4" name="TekstniOkvir 3"/>
          <p:cNvSpPr txBox="1"/>
          <p:nvPr/>
        </p:nvSpPr>
        <p:spPr>
          <a:xfrm>
            <a:off x="3923928" y="5085184"/>
            <a:ext cx="316835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PGO ste donijeli po propisanoj proceduri?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1290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021907"/>
          </a:xfrm>
        </p:spPr>
        <p:txBody>
          <a:bodyPr>
            <a:normAutofit lnSpcReduction="10000"/>
          </a:bodyPr>
          <a:lstStyle/>
          <a:p>
            <a:pPr>
              <a:buClr>
                <a:schemeClr val="bg2">
                  <a:lumMod val="75000"/>
                </a:schemeClr>
              </a:buClr>
            </a:pPr>
            <a:r>
              <a:rPr lang="hr-HR" dirty="0" smtClean="0">
                <a:latin typeface="Century Gothic" panose="020B0502020202020204" pitchFamily="34" charset="0"/>
              </a:rPr>
              <a:t>U roku </a:t>
            </a:r>
            <a:r>
              <a:rPr lang="hr-HR" u="sng" dirty="0" smtClean="0">
                <a:latin typeface="Century Gothic" panose="020B0502020202020204" pitchFamily="34" charset="0"/>
              </a:rPr>
              <a:t>od mjesec dana od Odluke o dodjeli obavljanja javne usluge</a:t>
            </a:r>
            <a:r>
              <a:rPr lang="hr-HR" dirty="0" smtClean="0">
                <a:latin typeface="Century Gothic" panose="020B0502020202020204" pitchFamily="34" charset="0"/>
              </a:rPr>
              <a:t> podnijeti cjenik izvršnoj vlasti na suglasnost (savjet za zaštitu potrošača, gradonačelnik)</a:t>
            </a:r>
          </a:p>
          <a:p>
            <a:pPr>
              <a:buClr>
                <a:schemeClr val="bg2">
                  <a:lumMod val="75000"/>
                </a:schemeClr>
              </a:buClr>
            </a:pPr>
            <a:endParaRPr lang="hr-HR" dirty="0" smtClean="0">
              <a:latin typeface="Century Gothic" panose="020B0502020202020204" pitchFamily="34" charset="0"/>
            </a:endParaRPr>
          </a:p>
          <a:p>
            <a:pPr>
              <a:buClr>
                <a:schemeClr val="bg2">
                  <a:lumMod val="75000"/>
                </a:schemeClr>
              </a:buClr>
            </a:pPr>
            <a:r>
              <a:rPr lang="hr-HR" dirty="0" smtClean="0">
                <a:latin typeface="Century Gothic" panose="020B0502020202020204" pitchFamily="34" charset="0"/>
              </a:rPr>
              <a:t>Objaviti prethodnu suglasnost 30 dana prije primjene cjenika (službeno glasilo JLS)</a:t>
            </a:r>
          </a:p>
          <a:p>
            <a:pPr>
              <a:buClr>
                <a:schemeClr val="bg2">
                  <a:lumMod val="75000"/>
                </a:schemeClr>
              </a:buClr>
            </a:pPr>
            <a:endParaRPr lang="hr-HR" dirty="0">
              <a:latin typeface="Century Gothic" panose="020B0502020202020204" pitchFamily="34" charset="0"/>
            </a:endParaRPr>
          </a:p>
          <a:p>
            <a:pPr>
              <a:buClr>
                <a:schemeClr val="bg2">
                  <a:lumMod val="75000"/>
                </a:schemeClr>
              </a:buClr>
            </a:pPr>
            <a:r>
              <a:rPr lang="hr-HR" dirty="0" smtClean="0">
                <a:latin typeface="Century Gothic" panose="020B0502020202020204" pitchFamily="34" charset="0"/>
              </a:rPr>
              <a:t>Jedinična cijena za masu (kg) ili volumen spremnika (litre)</a:t>
            </a:r>
            <a:endParaRPr lang="hr-HR" dirty="0">
              <a:latin typeface="Century Gothic" panose="020B0502020202020204" pitchFamily="34" charset="0"/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0" dirty="0" smtClean="0">
                <a:solidFill>
                  <a:schemeClr val="bg2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Donošenje cjenika </a:t>
            </a:r>
            <a:endParaRPr lang="hr-HR" b="0" dirty="0">
              <a:solidFill>
                <a:schemeClr val="bg2">
                  <a:lumMod val="75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80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fontAlgn="base">
              <a:buNone/>
            </a:pPr>
            <a:r>
              <a:rPr lang="hr-H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Uredba čl.3.</a:t>
            </a:r>
          </a:p>
          <a:p>
            <a:pPr marL="0" indent="0" fontAlgn="base">
              <a:buNone/>
            </a:pPr>
            <a:r>
              <a:rPr lang="hr-HR" dirty="0" smtClean="0">
                <a:latin typeface="Century Gothic" panose="020B0502020202020204" pitchFamily="34" charset="0"/>
              </a:rPr>
              <a:t>dio </a:t>
            </a:r>
            <a:r>
              <a:rPr lang="hr-HR" dirty="0">
                <a:latin typeface="Century Gothic" panose="020B0502020202020204" pitchFamily="34" charset="0"/>
              </a:rPr>
              <a:t>javne usluge koju je potrebno osigurati kako bi sustav sakupljanja komunalnog otpada mogao ispuniti svoju svrhu poštujući </a:t>
            </a:r>
            <a:r>
              <a:rPr lang="hr-HR" dirty="0" smtClean="0">
                <a:latin typeface="Century Gothic" panose="020B0502020202020204" pitchFamily="34" charset="0"/>
              </a:rPr>
              <a:t>pritom:</a:t>
            </a:r>
          </a:p>
          <a:p>
            <a:pPr marL="457200" indent="-457200" fontAlgn="base">
              <a:buClr>
                <a:schemeClr val="accent1">
                  <a:lumMod val="25000"/>
                </a:schemeClr>
              </a:buClr>
              <a:buFont typeface="+mj-lt"/>
              <a:buAutoNum type="arabicPeriod"/>
            </a:pPr>
            <a:r>
              <a:rPr lang="hr-HR" dirty="0" smtClean="0">
                <a:latin typeface="Century Gothic" panose="020B0502020202020204" pitchFamily="34" charset="0"/>
              </a:rPr>
              <a:t>obvezu </a:t>
            </a:r>
            <a:r>
              <a:rPr lang="hr-HR" dirty="0">
                <a:latin typeface="Century Gothic" panose="020B0502020202020204" pitchFamily="34" charset="0"/>
              </a:rPr>
              <a:t>o osiguranju primjene načela »onečišćivač plaća«, </a:t>
            </a:r>
            <a:endParaRPr lang="hr-HR" dirty="0" smtClean="0">
              <a:latin typeface="Century Gothic" panose="020B0502020202020204" pitchFamily="34" charset="0"/>
            </a:endParaRPr>
          </a:p>
          <a:p>
            <a:pPr marL="457200" indent="-457200" fontAlgn="base">
              <a:buClr>
                <a:schemeClr val="accent1">
                  <a:lumMod val="25000"/>
                </a:schemeClr>
              </a:buClr>
              <a:buFont typeface="+mj-lt"/>
              <a:buAutoNum type="arabicPeriod"/>
            </a:pPr>
            <a:r>
              <a:rPr lang="hr-HR" dirty="0" smtClean="0">
                <a:latin typeface="Century Gothic" panose="020B0502020202020204" pitchFamily="34" charset="0"/>
              </a:rPr>
              <a:t>ekonomski </a:t>
            </a:r>
            <a:r>
              <a:rPr lang="hr-HR" dirty="0">
                <a:latin typeface="Century Gothic" panose="020B0502020202020204" pitchFamily="34" charset="0"/>
              </a:rPr>
              <a:t>održivo poslovanje </a:t>
            </a:r>
            <a:endParaRPr lang="hr-HR" dirty="0" smtClean="0">
              <a:latin typeface="Century Gothic" panose="020B0502020202020204" pitchFamily="34" charset="0"/>
            </a:endParaRPr>
          </a:p>
          <a:p>
            <a:pPr marL="457200" indent="-457200" fontAlgn="base">
              <a:buClr>
                <a:schemeClr val="accent1">
                  <a:lumMod val="25000"/>
                </a:schemeClr>
              </a:buClr>
              <a:buFont typeface="+mj-lt"/>
              <a:buAutoNum type="arabicPeriod"/>
            </a:pPr>
            <a:r>
              <a:rPr lang="hr-HR" dirty="0" smtClean="0">
                <a:latin typeface="Century Gothic" panose="020B0502020202020204" pitchFamily="34" charset="0"/>
              </a:rPr>
              <a:t>te </a:t>
            </a:r>
            <a:r>
              <a:rPr lang="hr-HR" dirty="0">
                <a:latin typeface="Century Gothic" panose="020B0502020202020204" pitchFamily="34" charset="0"/>
              </a:rPr>
              <a:t>sigurnost, redovitost i kvalitetu pružanja javne usluge</a:t>
            </a:r>
            <a:endParaRPr lang="vi-VN" dirty="0" smtClean="0">
              <a:solidFill>
                <a:schemeClr val="tx1"/>
              </a:solidFill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0" dirty="0" smtClean="0">
                <a:solidFill>
                  <a:schemeClr val="bg2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Obvezna minimalna javna usluga</a:t>
            </a:r>
            <a:endParaRPr lang="hr-HR" b="0" dirty="0">
              <a:solidFill>
                <a:schemeClr val="bg2">
                  <a:lumMod val="75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91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fontAlgn="base">
              <a:buClr>
                <a:schemeClr val="accent1">
                  <a:lumMod val="25000"/>
                </a:schemeClr>
              </a:buClr>
              <a:buFont typeface="+mj-lt"/>
              <a:buAutoNum type="arabicPeriod"/>
            </a:pPr>
            <a:r>
              <a:rPr lang="hr-H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Obvezna minimalna javna usluga jednaka je za sve korisnike</a:t>
            </a:r>
          </a:p>
          <a:p>
            <a:pPr marL="457200" indent="-457200" fontAlgn="base">
              <a:buClr>
                <a:schemeClr val="accent1">
                  <a:lumMod val="25000"/>
                </a:schemeClr>
              </a:buClr>
              <a:buFont typeface="+mj-lt"/>
              <a:buAutoNum type="arabicPeriod"/>
            </a:pPr>
            <a:endParaRPr lang="hr-HR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200" indent="-457200" fontAlgn="base">
              <a:buClr>
                <a:schemeClr val="accent1">
                  <a:lumMod val="25000"/>
                </a:schemeClr>
              </a:buClr>
              <a:buFont typeface="+mj-lt"/>
              <a:buAutoNum type="arabicPeriod"/>
            </a:pPr>
            <a:r>
              <a:rPr lang="hr-HR" dirty="0">
                <a:solidFill>
                  <a:schemeClr val="tx1"/>
                </a:solidFill>
                <a:latin typeface="Century Gothic" panose="020B0502020202020204" pitchFamily="34" charset="0"/>
              </a:rPr>
              <a:t>Obvezna minimalna javna usluga </a:t>
            </a:r>
            <a:r>
              <a:rPr lang="hr-H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različita </a:t>
            </a:r>
            <a:r>
              <a:rPr lang="hr-HR" dirty="0">
                <a:solidFill>
                  <a:schemeClr val="tx1"/>
                </a:solidFill>
                <a:latin typeface="Century Gothic" panose="020B0502020202020204" pitchFamily="34" charset="0"/>
              </a:rPr>
              <a:t>je za </a:t>
            </a:r>
            <a:r>
              <a:rPr lang="hr-H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razne korisnike ovisno o njihovom kapacitetu stvaranja otpada</a:t>
            </a:r>
          </a:p>
          <a:p>
            <a:pPr marL="457200" indent="-457200" fontAlgn="base">
              <a:buClr>
                <a:schemeClr val="accent1">
                  <a:lumMod val="25000"/>
                </a:schemeClr>
              </a:buClr>
              <a:buFont typeface="+mj-lt"/>
              <a:buAutoNum type="arabicPeriod"/>
            </a:pPr>
            <a:endParaRPr lang="hr-HR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200" indent="-457200" fontAlgn="base">
              <a:buFont typeface="+mj-lt"/>
              <a:buAutoNum type="arabicPeriod"/>
            </a:pPr>
            <a:endParaRPr lang="hr-HR" dirty="0" smtClean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endParaRPr lang="hr-HR" dirty="0">
              <a:solidFill>
                <a:schemeClr val="tx1"/>
              </a:solidFill>
            </a:endParaRPr>
          </a:p>
          <a:p>
            <a:pPr marL="457200" indent="-457200" fontAlgn="base">
              <a:buFont typeface="+mj-lt"/>
              <a:buAutoNum type="arabicPeriod"/>
            </a:pPr>
            <a:endParaRPr lang="hr-HR" dirty="0" smtClean="0">
              <a:solidFill>
                <a:schemeClr val="tx1"/>
              </a:solidFill>
            </a:endParaRPr>
          </a:p>
          <a:p>
            <a:pPr marL="457200" indent="-457200" fontAlgn="base">
              <a:buFont typeface="+mj-lt"/>
              <a:buAutoNum type="arabicPeriod"/>
            </a:pPr>
            <a:endParaRPr lang="vi-VN" dirty="0" smtClean="0">
              <a:solidFill>
                <a:schemeClr val="tx1"/>
              </a:solidFill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0" dirty="0" smtClean="0">
                <a:solidFill>
                  <a:schemeClr val="bg2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Dvojba:</a:t>
            </a:r>
            <a:endParaRPr lang="hr-HR" b="0" dirty="0">
              <a:solidFill>
                <a:schemeClr val="bg2">
                  <a:lumMod val="75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87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fontAlgn="base">
              <a:buClr>
                <a:schemeClr val="accent1">
                  <a:lumMod val="25000"/>
                </a:schemeClr>
              </a:buClr>
              <a:buNone/>
            </a:pPr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hr-H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- svi troškovi  osim troška zbrinjavanja otpada:</a:t>
            </a:r>
          </a:p>
          <a:p>
            <a:pPr marL="457200" indent="-457200" fontAlgn="base">
              <a:buClr>
                <a:schemeClr val="accent1">
                  <a:lumMod val="25000"/>
                </a:schemeClr>
              </a:buClr>
              <a:buFont typeface="+mj-lt"/>
              <a:buAutoNum type="arabicPeriod"/>
            </a:pPr>
            <a:r>
              <a:rPr lang="hr-H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Rad, materijal, usluge djelatnosti</a:t>
            </a:r>
          </a:p>
          <a:p>
            <a:pPr marL="457200" indent="-457200" fontAlgn="base">
              <a:buClr>
                <a:schemeClr val="accent1">
                  <a:lumMod val="25000"/>
                </a:schemeClr>
              </a:buClr>
              <a:buFont typeface="+mj-lt"/>
              <a:buAutoNum type="arabicPeriod"/>
            </a:pPr>
            <a:r>
              <a:rPr lang="hr-H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Amortizacija opreme</a:t>
            </a:r>
          </a:p>
          <a:p>
            <a:pPr marL="457200" indent="-457200" fontAlgn="base">
              <a:buClr>
                <a:schemeClr val="accent1">
                  <a:lumMod val="25000"/>
                </a:schemeClr>
              </a:buClr>
              <a:buFont typeface="+mj-lt"/>
              <a:buAutoNum type="arabicPeriod"/>
            </a:pPr>
            <a:r>
              <a:rPr lang="hr-H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Pripadajući dio općih (indirektnih troškova)</a:t>
            </a:r>
          </a:p>
          <a:p>
            <a:pPr marL="457200" indent="-457200" fontAlgn="base">
              <a:buClr>
                <a:schemeClr val="accent1">
                  <a:lumMod val="25000"/>
                </a:schemeClr>
              </a:buClr>
              <a:buFont typeface="+mj-lt"/>
              <a:buAutoNum type="arabicPeriod"/>
            </a:pPr>
            <a:endParaRPr lang="hr-HR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fontAlgn="base">
              <a:buClr>
                <a:schemeClr val="accent1">
                  <a:lumMod val="25000"/>
                </a:schemeClr>
              </a:buClr>
              <a:buFontTx/>
              <a:buChar char="-"/>
            </a:pPr>
            <a:r>
              <a:rPr lang="hr-H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Ako je OMJU jednaka svima dijelimo trošak s brojem korisnika</a:t>
            </a:r>
          </a:p>
          <a:p>
            <a:pPr fontAlgn="base">
              <a:buClr>
                <a:schemeClr val="accent1">
                  <a:lumMod val="25000"/>
                </a:schemeClr>
              </a:buClr>
              <a:buFontTx/>
              <a:buChar char="-"/>
            </a:pPr>
            <a:r>
              <a:rPr lang="hr-H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Ako je različita po korisnicima, slijedimo Odlukom dati kriterij (npr. volumen spremnika)</a:t>
            </a:r>
            <a:endParaRPr lang="vi-VN" dirty="0" smtClean="0">
              <a:solidFill>
                <a:srgbClr val="FF0000"/>
              </a:solidFill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0" dirty="0" smtClean="0">
                <a:solidFill>
                  <a:schemeClr val="bg2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Izračun OMJU</a:t>
            </a:r>
            <a:endParaRPr lang="hr-HR" b="0" dirty="0">
              <a:solidFill>
                <a:schemeClr val="bg2">
                  <a:lumMod val="75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99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fontAlgn="base">
              <a:buClr>
                <a:schemeClr val="accent1">
                  <a:lumMod val="25000"/>
                </a:schemeClr>
              </a:buClr>
              <a:buNone/>
            </a:pPr>
            <a:r>
              <a:rPr lang="hr-H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Trošak zbrinjavanja otpada:</a:t>
            </a:r>
          </a:p>
          <a:p>
            <a:pPr marL="457200" indent="-457200" fontAlgn="base">
              <a:buClr>
                <a:schemeClr val="accent1">
                  <a:lumMod val="25000"/>
                </a:schemeClr>
              </a:buClr>
              <a:buFont typeface="+mj-lt"/>
              <a:buAutoNum type="arabicPeriod"/>
            </a:pPr>
            <a:r>
              <a:rPr lang="hr-H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Račun dobavljača</a:t>
            </a:r>
          </a:p>
          <a:p>
            <a:pPr marL="457200" indent="-457200" fontAlgn="base">
              <a:buClr>
                <a:schemeClr val="accent1">
                  <a:lumMod val="25000"/>
                </a:schemeClr>
              </a:buClr>
              <a:buFont typeface="+mj-lt"/>
              <a:buAutoNum type="arabicPeriod"/>
            </a:pPr>
            <a:r>
              <a:rPr lang="hr-H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Troškovi radne jedinice deponija (rad, materijal, usluge, amortizacija opreme, pripadajući dio troškova zajedničkih službi – indirektni troškovi)</a:t>
            </a:r>
          </a:p>
          <a:p>
            <a:pPr marL="457200" indent="-457200" fontAlgn="base">
              <a:buClr>
                <a:schemeClr val="accent1">
                  <a:lumMod val="25000"/>
                </a:schemeClr>
              </a:buClr>
              <a:buFont typeface="+mj-lt"/>
              <a:buAutoNum type="arabicPeriod"/>
            </a:pPr>
            <a:endParaRPr lang="hr-HR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 fontAlgn="base">
              <a:buClr>
                <a:schemeClr val="accent1">
                  <a:lumMod val="25000"/>
                </a:schemeClr>
              </a:buClr>
              <a:buNone/>
            </a:pPr>
            <a:r>
              <a:rPr lang="hr-H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Dijeli se s ukupno planiranom količinom otpada (kg ili litre – faktor preračunavanja).</a:t>
            </a:r>
            <a:endParaRPr lang="vi-VN" dirty="0" smtClean="0">
              <a:solidFill>
                <a:schemeClr val="tx1"/>
              </a:solidFill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0" dirty="0" smtClean="0">
                <a:solidFill>
                  <a:schemeClr val="bg2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Cijena za preuzetu količinu</a:t>
            </a:r>
            <a:endParaRPr lang="hr-HR" b="0" dirty="0">
              <a:solidFill>
                <a:schemeClr val="bg2">
                  <a:lumMod val="75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79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buClr>
                <a:schemeClr val="accent1">
                  <a:lumMod val="25000"/>
                </a:schemeClr>
              </a:buClr>
            </a:pPr>
            <a:r>
              <a:rPr lang="hr-HR" dirty="0" smtClean="0">
                <a:latin typeface="Century Gothic" panose="020B0502020202020204" pitchFamily="34" charset="0"/>
              </a:rPr>
              <a:t>RFID (čip) na spremniku</a:t>
            </a:r>
          </a:p>
          <a:p>
            <a:pPr>
              <a:lnSpc>
                <a:spcPct val="200000"/>
              </a:lnSpc>
              <a:buClr>
                <a:schemeClr val="accent1">
                  <a:lumMod val="25000"/>
                </a:schemeClr>
              </a:buClr>
            </a:pPr>
            <a:r>
              <a:rPr lang="hr-HR" dirty="0" smtClean="0">
                <a:latin typeface="Century Gothic" panose="020B0502020202020204" pitchFamily="34" charset="0"/>
              </a:rPr>
              <a:t>barkod </a:t>
            </a:r>
          </a:p>
          <a:p>
            <a:pPr>
              <a:lnSpc>
                <a:spcPct val="200000"/>
              </a:lnSpc>
              <a:buClr>
                <a:schemeClr val="accent1">
                  <a:lumMod val="25000"/>
                </a:schemeClr>
              </a:buClr>
            </a:pPr>
            <a:r>
              <a:rPr lang="hr-HR" dirty="0" smtClean="0">
                <a:latin typeface="Century Gothic" panose="020B0502020202020204" pitchFamily="34" charset="0"/>
              </a:rPr>
              <a:t>moguća druga rješenja (npr. </a:t>
            </a:r>
            <a:r>
              <a:rPr lang="hr-HR" dirty="0" err="1" smtClean="0">
                <a:latin typeface="Century Gothic" panose="020B0502020202020204" pitchFamily="34" charset="0"/>
              </a:rPr>
              <a:t>tablet</a:t>
            </a:r>
            <a:r>
              <a:rPr lang="hr-HR" dirty="0" smtClean="0">
                <a:latin typeface="Century Gothic" panose="020B0502020202020204" pitchFamily="34" charset="0"/>
              </a:rPr>
              <a:t>)</a:t>
            </a:r>
            <a:endParaRPr lang="hr-HR" dirty="0">
              <a:latin typeface="Century Gothic" panose="020B0502020202020204" pitchFamily="34" charset="0"/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0" dirty="0" smtClean="0">
                <a:solidFill>
                  <a:schemeClr val="bg2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Dokaz izvršene javne usluge</a:t>
            </a:r>
            <a:endParaRPr lang="hr-HR" b="0" dirty="0">
              <a:solidFill>
                <a:schemeClr val="bg2">
                  <a:lumMod val="75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86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fontAlgn="base">
              <a:buClr>
                <a:schemeClr val="tx2">
                  <a:lumMod val="25000"/>
                </a:schemeClr>
              </a:buClr>
              <a:buFont typeface="+mj-lt"/>
              <a:buAutoNum type="arabicPeriod"/>
            </a:pPr>
            <a:r>
              <a:rPr lang="hr-H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Mora biti razmjerna trošku sanacije</a:t>
            </a:r>
          </a:p>
          <a:p>
            <a:pPr marL="457200" indent="-457200" fontAlgn="base">
              <a:buClr>
                <a:schemeClr val="tx2">
                  <a:lumMod val="25000"/>
                </a:schemeClr>
              </a:buClr>
              <a:buFont typeface="+mj-lt"/>
              <a:buAutoNum type="arabicPeriod"/>
            </a:pPr>
            <a:endParaRPr lang="hr-HR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200" indent="-457200" fontAlgn="base">
              <a:buClr>
                <a:schemeClr val="tx2">
                  <a:lumMod val="25000"/>
                </a:schemeClr>
              </a:buClr>
              <a:buFont typeface="+mj-lt"/>
              <a:buAutoNum type="arabicPeriod"/>
            </a:pPr>
            <a:r>
              <a:rPr lang="hr-H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Kako je propisano Odlukom</a:t>
            </a:r>
          </a:p>
          <a:p>
            <a:pPr marL="457200" indent="-457200" fontAlgn="base">
              <a:buClr>
                <a:schemeClr val="tx2">
                  <a:lumMod val="25000"/>
                </a:schemeClr>
              </a:buClr>
              <a:buFont typeface="+mj-lt"/>
              <a:buAutoNum type="arabicPeriod"/>
            </a:pPr>
            <a:endParaRPr lang="hr-HR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200" indent="-457200" fontAlgn="base">
              <a:buClr>
                <a:schemeClr val="tx2">
                  <a:lumMod val="25000"/>
                </a:schemeClr>
              </a:buClr>
              <a:buFont typeface="+mj-lt"/>
              <a:buAutoNum type="arabicPeriod"/>
            </a:pPr>
            <a:r>
              <a:rPr lang="hr-H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Dostava dokaznica?</a:t>
            </a:r>
            <a:endParaRPr lang="vi-VN" dirty="0" smtClean="0">
              <a:solidFill>
                <a:schemeClr val="tx1"/>
              </a:solidFill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txBody>
          <a:bodyPr>
            <a:normAutofit/>
          </a:bodyPr>
          <a:lstStyle/>
          <a:p>
            <a:r>
              <a:rPr lang="hr-HR" b="0" dirty="0" smtClean="0">
                <a:solidFill>
                  <a:schemeClr val="bg2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Ugovorna kazna</a:t>
            </a:r>
            <a:endParaRPr lang="hr-HR" b="0" dirty="0">
              <a:solidFill>
                <a:schemeClr val="bg2">
                  <a:lumMod val="75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79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Clr>
                <a:schemeClr val="tx2">
                  <a:lumMod val="25000"/>
                </a:schemeClr>
              </a:buClr>
              <a:buNone/>
            </a:pPr>
            <a:r>
              <a:rPr lang="hr-HR" dirty="0" smtClean="0">
                <a:latin typeface="Century Gothic" panose="020B0502020202020204" pitchFamily="34" charset="0"/>
              </a:rPr>
              <a:t>Teško bez primjene tehnologije:</a:t>
            </a:r>
          </a:p>
          <a:p>
            <a:pPr>
              <a:lnSpc>
                <a:spcPct val="150000"/>
              </a:lnSpc>
              <a:buClr>
                <a:schemeClr val="bg2">
                  <a:lumMod val="75000"/>
                </a:schemeClr>
              </a:buClr>
            </a:pPr>
            <a:r>
              <a:rPr lang="hr-HR" dirty="0" smtClean="0">
                <a:latin typeface="Century Gothic" panose="020B0502020202020204" pitchFamily="34" charset="0"/>
              </a:rPr>
              <a:t>lokacija - korisnik</a:t>
            </a:r>
          </a:p>
          <a:p>
            <a:pPr>
              <a:lnSpc>
                <a:spcPct val="150000"/>
              </a:lnSpc>
              <a:buClr>
                <a:schemeClr val="bg2">
                  <a:lumMod val="75000"/>
                </a:schemeClr>
              </a:buClr>
            </a:pPr>
            <a:r>
              <a:rPr lang="hr-HR" dirty="0" smtClean="0">
                <a:latin typeface="Century Gothic" panose="020B0502020202020204" pitchFamily="34" charset="0"/>
              </a:rPr>
              <a:t>zapisnik</a:t>
            </a:r>
          </a:p>
          <a:p>
            <a:pPr>
              <a:lnSpc>
                <a:spcPct val="150000"/>
              </a:lnSpc>
              <a:buClr>
                <a:schemeClr val="bg2">
                  <a:lumMod val="75000"/>
                </a:schemeClr>
              </a:buClr>
            </a:pPr>
            <a:r>
              <a:rPr lang="hr-HR" dirty="0" smtClean="0">
                <a:latin typeface="Century Gothic" panose="020B0502020202020204" pitchFamily="34" charset="0"/>
              </a:rPr>
              <a:t>fotografija</a:t>
            </a:r>
          </a:p>
          <a:p>
            <a:pPr>
              <a:lnSpc>
                <a:spcPct val="150000"/>
              </a:lnSpc>
              <a:buClr>
                <a:schemeClr val="bg2">
                  <a:lumMod val="75000"/>
                </a:schemeClr>
              </a:buClr>
            </a:pPr>
            <a:r>
              <a:rPr lang="hr-HR" dirty="0" smtClean="0">
                <a:latin typeface="Century Gothic" panose="020B0502020202020204" pitchFamily="34" charset="0"/>
              </a:rPr>
              <a:t>procjena količine otpada</a:t>
            </a:r>
          </a:p>
          <a:p>
            <a:pPr>
              <a:lnSpc>
                <a:spcPct val="150000"/>
              </a:lnSpc>
              <a:buClr>
                <a:schemeClr val="bg2">
                  <a:lumMod val="75000"/>
                </a:schemeClr>
              </a:buClr>
            </a:pPr>
            <a:r>
              <a:rPr lang="hr-HR" dirty="0" smtClean="0">
                <a:latin typeface="Century Gothic" panose="020B0502020202020204" pitchFamily="34" charset="0"/>
              </a:rPr>
              <a:t>veza s cjenikom – iznos kazne</a:t>
            </a:r>
          </a:p>
          <a:p>
            <a:pPr>
              <a:lnSpc>
                <a:spcPct val="150000"/>
              </a:lnSpc>
              <a:buClr>
                <a:schemeClr val="tx2">
                  <a:lumMod val="25000"/>
                </a:schemeClr>
              </a:buClr>
            </a:pPr>
            <a:endParaRPr lang="hr-HR" dirty="0">
              <a:latin typeface="Century Gothic" panose="020B0502020202020204" pitchFamily="34" charset="0"/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0" dirty="0" smtClean="0">
                <a:solidFill>
                  <a:schemeClr val="bg2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Dokaz kao uvjet naplate kazne</a:t>
            </a:r>
            <a:endParaRPr lang="hr-HR" b="0" dirty="0">
              <a:solidFill>
                <a:schemeClr val="bg2">
                  <a:lumMod val="75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13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 smtClean="0">
                <a:latin typeface="Century Gothic" panose="020B0502020202020204" pitchFamily="34" charset="0"/>
              </a:rPr>
              <a:t>Status SVIH stavki cijene javne usluge:</a:t>
            </a:r>
          </a:p>
          <a:p>
            <a:pPr marL="0" indent="0">
              <a:buNone/>
            </a:pPr>
            <a:r>
              <a:rPr lang="hr-HR" dirty="0" smtClean="0">
                <a:latin typeface="Century Gothic" panose="020B0502020202020204" pitchFamily="34" charset="0"/>
              </a:rPr>
              <a:t>	</a:t>
            </a:r>
          </a:p>
          <a:p>
            <a:pPr marL="0" indent="0">
              <a:buNone/>
            </a:pPr>
            <a:r>
              <a:rPr lang="hr-HR" dirty="0">
                <a:latin typeface="Century Gothic" panose="020B0502020202020204" pitchFamily="34" charset="0"/>
              </a:rPr>
              <a:t>	</a:t>
            </a:r>
            <a:r>
              <a:rPr lang="hr-HR" dirty="0" smtClean="0">
                <a:latin typeface="Century Gothic" panose="020B0502020202020204" pitchFamily="34" charset="0"/>
              </a:rPr>
              <a:t>	13%</a:t>
            </a:r>
          </a:p>
          <a:p>
            <a:pPr marL="0" indent="0">
              <a:buNone/>
            </a:pPr>
            <a:r>
              <a:rPr lang="hr-HR" dirty="0">
                <a:latin typeface="Century Gothic" panose="020B0502020202020204" pitchFamily="34" charset="0"/>
              </a:rPr>
              <a:t>	</a:t>
            </a:r>
            <a:r>
              <a:rPr lang="hr-HR" dirty="0" smtClean="0">
                <a:latin typeface="Century Gothic" panose="020B0502020202020204" pitchFamily="34" charset="0"/>
              </a:rPr>
              <a:t>		</a:t>
            </a:r>
          </a:p>
          <a:p>
            <a:pPr marL="0" indent="0">
              <a:buNone/>
            </a:pPr>
            <a:endParaRPr lang="hr-HR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hr-HR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hr-HR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hr-HR" dirty="0" smtClean="0">
                <a:latin typeface="Century Gothic" panose="020B0502020202020204" pitchFamily="34" charset="0"/>
              </a:rPr>
              <a:t>- i „</a:t>
            </a:r>
            <a:r>
              <a:rPr lang="hr-HR" dirty="0" err="1" smtClean="0">
                <a:latin typeface="Century Gothic" panose="020B0502020202020204" pitchFamily="34" charset="0"/>
              </a:rPr>
              <a:t>prepaid</a:t>
            </a:r>
            <a:r>
              <a:rPr lang="hr-HR" dirty="0">
                <a:latin typeface="Century Gothic" panose="020B0502020202020204" pitchFamily="34" charset="0"/>
              </a:rPr>
              <a:t> </a:t>
            </a:r>
            <a:r>
              <a:rPr lang="hr-HR" dirty="0" smtClean="0">
                <a:latin typeface="Century Gothic" panose="020B0502020202020204" pitchFamily="34" charset="0"/>
              </a:rPr>
              <a:t>vreće” imaju 13%!</a:t>
            </a:r>
            <a:endParaRPr lang="hr-HR" dirty="0">
              <a:latin typeface="Century Gothic" panose="020B0502020202020204" pitchFamily="34" charset="0"/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0" dirty="0" smtClean="0">
                <a:solidFill>
                  <a:schemeClr val="bg2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PDV</a:t>
            </a:r>
            <a:endParaRPr lang="hr-HR" b="0" dirty="0">
              <a:solidFill>
                <a:schemeClr val="bg2">
                  <a:lumMod val="75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74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Cirkularna  ekonomija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hr-HR" dirty="0" smtClean="0"/>
              <a:t>EU direktiva – perspektiva novog desetljeća</a:t>
            </a:r>
          </a:p>
          <a:p>
            <a:pPr marL="68580" indent="0">
              <a:buNone/>
            </a:pPr>
            <a:endParaRPr lang="hr-HR" dirty="0"/>
          </a:p>
          <a:p>
            <a:pPr marL="68580" indent="0">
              <a:buNone/>
            </a:pPr>
            <a:endParaRPr lang="hr-HR" dirty="0" smtClean="0"/>
          </a:p>
          <a:p>
            <a:pPr marL="68580" indent="0">
              <a:buNone/>
            </a:pPr>
            <a:endParaRPr lang="hr-HR" dirty="0"/>
          </a:p>
          <a:p>
            <a:pPr marL="68580" indent="0">
              <a:buNone/>
            </a:pPr>
            <a:endParaRPr lang="hr-HR" dirty="0" smtClean="0"/>
          </a:p>
        </p:txBody>
      </p:sp>
      <p:pic>
        <p:nvPicPr>
          <p:cNvPr id="4" name="Picture 2" descr="C:\Users\Matija\Desktop\kruzno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96952"/>
            <a:ext cx="3339465" cy="2537460"/>
          </a:xfrm>
          <a:prstGeom prst="rect">
            <a:avLst/>
          </a:prstGeom>
          <a:noFill/>
          <a:extLst/>
        </p:spPr>
      </p:pic>
      <p:sp>
        <p:nvSpPr>
          <p:cNvPr id="6" name="TekstniOkvir 5"/>
          <p:cNvSpPr txBox="1"/>
          <p:nvPr/>
        </p:nvSpPr>
        <p:spPr>
          <a:xfrm>
            <a:off x="1187624" y="5085184"/>
            <a:ext cx="208823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Ciljevi definiraju obveze JLS!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0563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hr-HR" dirty="0" smtClean="0">
              <a:latin typeface="Century Gothic" panose="020B0502020202020204" pitchFamily="34" charset="0"/>
              <a:hlinkClick r:id="rId2"/>
            </a:endParaRPr>
          </a:p>
          <a:p>
            <a:pPr marL="0" indent="0">
              <a:buNone/>
            </a:pPr>
            <a:r>
              <a:rPr lang="hr-HR" dirty="0" smtClean="0">
                <a:latin typeface="Century Gothic" panose="020B0502020202020204" pitchFamily="34" charset="0"/>
                <a:hlinkClick r:id="rId2"/>
              </a:rPr>
              <a:t>http</a:t>
            </a:r>
            <a:r>
              <a:rPr lang="hr-HR" dirty="0">
                <a:latin typeface="Century Gothic" panose="020B0502020202020204" pitchFamily="34" charset="0"/>
                <a:hlinkClick r:id="rId2"/>
              </a:rPr>
              <a:t>://</a:t>
            </a:r>
            <a:r>
              <a:rPr lang="hr-HR" dirty="0" smtClean="0">
                <a:latin typeface="Century Gothic" panose="020B0502020202020204" pitchFamily="34" charset="0"/>
                <a:hlinkClick r:id="rId2"/>
              </a:rPr>
              <a:t>www.udruga-gradova.hr/wordpress/wp-content/uploads/2018/01/eu_pravo_misljenje_otpad.pdf</a:t>
            </a:r>
            <a:endParaRPr lang="hr-HR" dirty="0" smtClean="0">
              <a:latin typeface="Century Gothic" panose="020B0502020202020204" pitchFamily="34" charset="0"/>
            </a:endParaRPr>
          </a:p>
          <a:p>
            <a:endParaRPr lang="hr-HR" dirty="0">
              <a:latin typeface="Century Gothic" panose="020B0502020202020204" pitchFamily="34" charset="0"/>
            </a:endParaRPr>
          </a:p>
          <a:p>
            <a:endParaRPr lang="hr-HR" dirty="0" smtClean="0">
              <a:latin typeface="Century Gothic" panose="020B0502020202020204" pitchFamily="34" charset="0"/>
            </a:endParaRPr>
          </a:p>
          <a:p>
            <a:endParaRPr lang="hr-HR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hr-HR" u="sng" dirty="0" smtClean="0">
                <a:latin typeface="Century Gothic" panose="020B0502020202020204" pitchFamily="34" charset="0"/>
              </a:rPr>
              <a:t>Razmjernost opterećenja korisnika!</a:t>
            </a:r>
            <a:endParaRPr lang="hr-HR" u="sng" dirty="0">
              <a:latin typeface="Century Gothic" panose="020B0502020202020204" pitchFamily="34" charset="0"/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0" dirty="0" smtClean="0">
                <a:solidFill>
                  <a:schemeClr val="bg2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Stav EU suda u </a:t>
            </a:r>
            <a:r>
              <a:rPr lang="hr-HR" b="0" dirty="0" err="1" smtClean="0">
                <a:solidFill>
                  <a:schemeClr val="bg2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Luxembourgu</a:t>
            </a:r>
            <a:endParaRPr lang="hr-HR" b="0" dirty="0">
              <a:solidFill>
                <a:schemeClr val="bg2">
                  <a:lumMod val="75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97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Izmjene ZOGO - primjedbe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Zatvaranje odlagališta po odluci ministra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Obveza odvoza na CGO po Planu</a:t>
            </a:r>
          </a:p>
          <a:p>
            <a:r>
              <a:rPr lang="hr-HR" dirty="0" smtClean="0"/>
              <a:t>Poticajna naknada – briše se „ekvivalent stanovnik” – turizam?</a:t>
            </a:r>
          </a:p>
          <a:p>
            <a:r>
              <a:rPr lang="hr-HR" dirty="0" smtClean="0"/>
              <a:t>Uvjeti za RD i MRD (1.500 na 3.000)</a:t>
            </a:r>
          </a:p>
          <a:p>
            <a:r>
              <a:rPr lang="hr-HR" dirty="0" smtClean="0"/>
              <a:t>Naknada za korištenje deponije druge JLS</a:t>
            </a:r>
          </a:p>
          <a:p>
            <a:r>
              <a:rPr lang="hr-HR" dirty="0" smtClean="0"/>
              <a:t>Ovlasti komunalnog redara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14450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Mobilni ekspertni timovi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Inicijativa da članovi Udruge gradova mogu dobiti kvalitetne </a:t>
            </a:r>
            <a:r>
              <a:rPr lang="hr-HR" u="sng" dirty="0" smtClean="0"/>
              <a:t>individualizirane</a:t>
            </a:r>
            <a:r>
              <a:rPr lang="hr-HR" dirty="0" smtClean="0"/>
              <a:t> savjetodavne usluge bez visokih troškova konzultanata 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05064"/>
            <a:ext cx="2088232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31434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1115616" y="2852936"/>
            <a:ext cx="7024744" cy="1143000"/>
          </a:xfrm>
        </p:spPr>
        <p:txBody>
          <a:bodyPr/>
          <a:lstStyle/>
          <a:p>
            <a:r>
              <a:rPr lang="hr-HR" dirty="0" smtClean="0"/>
              <a:t>Hvala na pažnji!</a:t>
            </a:r>
            <a:endParaRPr lang="hr-HR" dirty="0"/>
          </a:p>
        </p:txBody>
      </p:sp>
      <p:sp>
        <p:nvSpPr>
          <p:cNvPr id="5" name="AutoShape 4" descr="data:image/jpeg;base64,/9j/4AAQSkZJRgABAQAAAQABAAD/2wCEAAkGBxAQEA8PDQ8ODQ0NDw0NDQ0PEA8OEA0OFREWFhURFRYYHiggGRonGxUVITEjJSkrLy4vFx8zODMsQzQtOisBCgoKDg0OFxAQGC0lHx8tLSstLS0tLS0tLS0tLS0rLS0tLS0tLS0rLS0tLS0rLS0tLSstLS0tLS0tLS0tLSstMP/AABEIAKwBJAMBEQACEQEDEQH/xAAcAAEAAgMBAQEAAAAAAAAAAAAAAQMCBAUGBwj/xABJEAACAgEBBAYECgYHCAMAAAABAgADBBEFEiExBhNBUWFxBzJSgRQiM0JicoKRobEjJFOSosFDVGNzo7LRNHSDk6S0wsMIFUT/xAAbAQEAAgMBAQAAAAAAAAAAAAAAAQMCBAYFB//EADURAQACAQIEBAQFAwMFAAAAAAABAgMEEQUSITEGQVFhEyIycYGRobHRFCNCM1LBFTRD4fH/2gAMAwEAAhEDEQA/APuMBAQEBAQEBAiAgICAgIFGVmV1AG10rB4DeIBY9wHafKY2tERvMjQfbWvyNFtn0nAoT+P438M0cvEcGPz3ZRSZUPnZbchjVe6y8/mk0MnG6x9NWcYlTW5R55IX6lNY/wA29NS3HcvlWGXwoY7+SP8A9bnzqx/5LKv+v54/xg+FB8LzByuocdz0MD96uPymdfEdon5qHwVibbvX5TGSwd9Fvxj9mwAfxTcxeItPb64mGM4pbdHSDHYhXc0OToEvU1anuVj8Vj9Umerg1uDN/p3iWE1mO7qgzaYkkIEwIgTAQEBAQEBAQEBAQEBAQEBAQBgRAQEBA18zMSoA2NpvHRVALM57lUcSfKY2tFY3kc6zIvt5fq1fcN17mHieKp7tfMTytRxLbpjWRRXThohLBdXPBrGJexvNjxM8bNmyZJ+aVkRELt2aloSgrKbJYlZTZLErKZSxKyqyVbLKpSqtqBBBAIPAgjUEdxEr55rO8SnZr00PT/stjUAf0R+PQfDqz6v2Ss9jR8e1GDaLTzR7q7Yol08PpAuoTLUY7khVs13qLCeQD/NPg2nhrOv0XFsGqjas7W9Ja9scw7ms9RgCAgTAQEBAQEBAQEBAQEBAQEBAQECICAgc/NzyGNVAD2jTfJ13KQeRfTme0KOJ8Oc18+euKPdMRu16MUKS7E2WsNGtbTeI9kdir4CeJmzXyTvK2I2X7s1JhkbsqmBG7KbJRuyiyUFZTZLErKbJYlZRZLBllMpVssqlKsrMN0qrKwQQwDKQQQRqCO4iWVvNZ3iUTCvDybcTgm9dijnRrvWUjvqJ5j6B9xHI9Zwvj8xtjz/hP8qL4vOHpsPKruRbKmDo41DD7iPAg8CDxE6+totG8S110yEwIgTAQEBAQEBAQEBAQEBAQEBAiAgc3Py2LGmk6PoDbboCKVPLTvc9g7OZ7NdbUaiMce6YjdGPjqihVGg4k8SSzHiWJPMk8zPGtM3neVkLtJhMJNJVaEo0lFkoIlFkoMoslBlNksTKLJYmUWSxIlNksCsosyVssw3GDLJiRWVmcSNVGfHc3UAsHIORjjgLwBpvr2CwDt7dND2EdFwfjE4LRiydaz+inJj36w9ThZaXIttTbyONVPLzBHYQdQQeRE7utotETHaWqvmQQEBAQEBAQEBAQEBAQEBAQEBA0dp5ZrAWvQ3W6rWDxA73b6I/0HbKc2WMdd5TEbtfFoCLoNSdSzMeLO55sfEzwr5JvbeVu2zZUSYGWkWESiyYQZRPVLEym0JhBmvZLEyiyYYmUWSxlNkoMosyYmVWrO2+wx0lEpYsJO4rZZlEiphM4kUY2V8EtNnLFuYfCF7KnPAXjuHIN7j2HXreAcU2n+nyT0nt/DXy084esBnZNdMBAQEBAQEBAQEBAQEBAQEBAxdgASSAACSTwAA5mQOJisbGa9tQbdBWp5pSPVHgT6x89OyeBrNR8S+0doW1jZurNaJZMxM90MtZEyIldp3S/O3pV9I1+Tk24mFc9OFjs1TNUxRsmxTozFhx3NdQB28/L3NHpK0rFrR1lVazy/RPpvm7OuWyq6yyneHXY1js1dqdo0PqnuI/GXZ9LjzV5bQiLTD9Q7J2jXlUU5NB3qsitbUPboRyPiOR8px2oxzivNJ8mxE7w2jNSzJiZRZLEymyXy/0w9O7MIJhYTbmVanWXXDnRUSQoXuY6HyHmJ0HA+F1zf38sdInpCrLfbpD4ridIMyq0XVZWQtwO9v9Y7Fj9LU/G986y+mw3ryWpG32Uby/Rfo46WDaeILXCrk0t1WSi8t7TUOB3MOPgdRPnPGuG/0ef5fpt1j+G3jvzQ9XPFWsGEyhCplmUSKbEBBBGoIIIPEEHmDLK2msxMGza6NZRG9i2ElqAGpYnU2Yx4Lx7Sp+KfJT2z6RwjXRqsETP1R0lpZK8su9PWYEBAQEBAQEBAQEBAQEBAQEDlbcs3tygf0xJs/uU0LD3kqv2jNLXZ/hYp9ZZVjeUrOaiy5YsziwzEy5kJkTZLj9Ls84+Bm3r61ONe6/W3Dp+Okt08c+WsIns/IJM6lQiB+h/QHnNZsx6m5Y2VaieCOq2f5macvxukVyxb1hdj7PpJngWlagyiyWJlMsn5T9IGccjamfaf6zbUv1Kz1a/ggn0nQYox6bHWPSP16tO07zLz022L6Z6BM4ptC6j5mRjMxH0q2BH4M05zxPii2ki/8Atn912GfmffZ88bYYFbCZQhSwmcDTyrDU1eSOeOSz/SoPCwfd8bzQT3OCaz4GoiJnpbpKrJXeHrlbUajiDxB7xPorUZQEBAQEBAQEBAQEBAQEBAgwOCH6y++z5qsMevyr9b+MsPsic3xXNvlinouxx0bSzzIsyWCZcwzBk8waxzDg9O8ZrdmbQrQas2JfujvIUn+U2NJeIzVmfVFuz8kTrFBA/QH/AMfcdl2fkWEaC3Lbc8QtaAn7yR7py/Hrx8StfSF+KOj6gZztpWsZTaUsTKZlL8m9NMZqto59bDQrl5J81awsp94IM+m6O8X0+O0ekfs0rd5cWbKH0b0E4zNtNnA+LVi3Fj3FiqgfifunP+JbxXRTHrMLcMfM/Qc+ctwgYsJMIVOJnAosXXgeIPAjwllbTExMIdDovdrQKydXxnbGbjqd1dDWT4mtqz759R4fn+Pp6X9mleNpdibrEgICAgICAgICAgICAgIFeRaEVnb1UVnbyA1MiekDz+y1Iqr3/XZQ9n94/wAZz+8TOJ1OTny2n3bMR0byyndK1ZPMMpPMEcyGLgEEEagggg9o7oi+0xKX5X9InRKzZmZYm6fgtrNZiW6fFasnXc19peRHhr2zsNHqq6jHExPXza9q7S4OydmXZV1ePjI1t1rBUUfme4DmT2TYyZK46za07RCIjd+reiexFwMLHxEIbqE0dxw6y1iWd/exPu0nB63UznzWu2axtGzqzQmWSDKrSyQZTaR8R9OPRJxaNp0IWrsVUzAo1NbqN1bT9EqAPAr4zsfDvEK2x/0956x294a+WnXd8jC68BxJ4ADtnUKX6G9DnRR8HFe/IUpk5pVihGjVUqPiK3cTqSfMT5/4j4jXUZYxY53rX921iptG8voM5leQIMCtpnCFLTOBOwH3cm9Oy6qq5R3ujFHP7ppHundeGc3NgtT/AGz+7VzR1eknTKSAgICAgICAgICAgICAgc3pIf1W8e3Wav8AmEJ/5SrPblx2n2THdqLOBm3VtLlMcwtEcwmTzBrHMEibDV2hgU5CGrJqrvqbnXaquuvfoe2ZY898c70naSY3auydgYeJvfA8ajHL+sa0VWYdxPMiM+szZel7TJFYjs6M05syYyq0iCZVMpQZTaUsHUEEMAwIIII1BB7CJXzzWd4lLkYnRXZ9VvXVYWLXdrqLFqQFT3juPlNvJxXV5Kclsk7fdjFK+jsTQ3ZkBICBW0yhClpnApwzu5mM3trk0feq2f8AqnWeF7/3b19lGeOj1U7VrEBAQEBAQEBAQEBAQEBA5PSc/q58bsMf9TXNXWztgv8AZNe7XQz5/wAzbXKZPMLAY5hMnmCRzBrHMI1mHMI1mE2SgyubCDK5lKDK7WSiUzKUSuQkJICAgIGDTKEKHmcDWX/asL/eLP8Atb50vhr/ALmft/ypzdnrZ3jVICAgICAgICAgICAgICByuk4/VnPsPRYfJLkY/lNbVxvgvHtKY7tNTPnO7cXIY5haDI5hOsnmDWTE7hrMZsI1mM2DWYTZKJhNhGsrmUo1lUylErmQkJICAkxEz2QSEkCtplCFLzOBRUNcrDHs22ufIY1q/mwnT+Ga76i0+3/MKM3Z6ud01iAgICAgICAgICAgICAgaO28c242RWvrWU2qv1ih0/HSYZK81Zj1IcXDvDolgPCxEceTAEfnPmOWOW9q+kt2OzaUyvdK5TI5jZOscw8TtHLbO2vjYuOzfBtkk5efYhIU5BUrVRqDxI1JInu4qRpdFfJk+rJ0rHt6qp+a20eT208GbLTWYzY2RMZsnZEwmxsGYTZKJXMpJAQEBA8/072ddkYVoxGZcqk15OPukgvZUwYJ466Ee8T1uD58eLUx8SPlt0n8VeSJmOja6MbcrzsavJq4b40trPrU3Dg9bDsIP8jKeI6K+lzWpPbvE+sJpbmh1poM1byYQoaZwMdlLvZqnspxrWbwayxAh+6uydl4Xx/6l/tDWzS9POvUEBAQEBAQEBAQEBAQEBAgyB5DATq+so/q9tlQHdXrvVf4bJPnnGsPwtXb0nq28c71b6GeRNljnbe21Ziis1YWXnmwsCMZVbq9AOLanhrr+E3dFpa6jfmyRXb1YWnbyeb2jlbezqrVxsavY9e4+7ZdatuVad3gqKvCsk8NTynrYMfDdNevPfnn27R/LCeefLZrehLatNmFZjbgqzMa2xsoHUPcWY6XNrxJ+ae7djxHhvXLXJvvSY6exhmNtn0fWczzLtkSJskmM2EazCbBMUkBAQEBAxdgASSAACSTwAA5kyylZtMRHdEvjXR/Jzc3au0svYRpx8VCu+lobqM2zkCwHJm0ZtRppw7zO61ddPp9Fixa3rPr5x/8a1d5tM1e0q6V7QTRMvYeZv67pbFerJrPH1gdRoPOeHbhWkv82LUxt79FnPbzh61jPBmNp2WqXMygX9F6945N5+faKEPfXSCD/iNdPo3AcHwtJEz/AJdWnlnezvz2lZAQEBAQEBAQEBAQEBAQEDzW26uryUsHqZKdU3hdXqV+9C37gnL+JNLzY65Y8ui/DbadhDOIlsrlMwmRYDI5h8b9IWz79j7RTbWAv6G9yMqsDROsb11bTkr89fa907fhOpx8R0s6XN9UR0+3l+TWyVmk80Pp/RnpBRtDHTJxm1VuDodN+mztRh2EfjznK6/RZNHlnHf8J9YX1tFo3daaG7IkJICAgICAgJOw+SelTpm9r/8A0+zNbb72FWS9fHieHUKe/wBo9g4d+nZ8C4VXFX+r1HSI6xE/v/DWy33+WHu+g/RtNm4dWMuhs+UyLB/SXMBvHyGgA8AJ4HFuITrNRN/KOkfZbSnLDusZ5kM1LmZQNTOvKIzAbzcFRfbsY6KvvYgTc0eCc+auOPOWNp2h6PZeH1NNVWuvVoAze0/Nm95JPvn1LHSKVisdoaUzu25YggICAgICAgICAgICAgICBobZwevpesHds4PU55Jap1Q+Wo4+BMp1GGubHalu0pidp3cDCyN9QxBVuKuh512KdGQ+III90+X6vT2wZbY7eTdrO8NtTNSYZLVMwkU7Rwasiqyi9BZTcpSxD2g/kZdp9RfBkjJSdphExvG0vhO0cLP6M5nW45N2Dc2is2vV3Jr8lZp6tgHb7x2id/hy6XjOn5b/AFR+cT6x7NWYnHL630P6a4m001ofcvA1sxbCBYneR7S+I/CchxHhGfR26xvX1bFMkWel1nj7LCAgICAk7Cu+5UVnsZURQWZ2IVVA7STymePFbJaK1jeUb7Pj/T30pmzXC2NvOznq3y1B3mJ4blI5nX2vu752vCvD8Yv72p8uu3p92vfLv0h3fRZ0AOCvwzNG9n2j4qH43wZDzGva57T2cu+efx3jMZp+Bhn5Y7z6/wDplix7dZfRSZy69WxmUIVMZnECvZlHXZIPOrD0dj2NksvxF+yp3j4sk7Lw5oe+otHtDXzW8nqZ1zXICAgICAgICAgICAgICAgIESB5rbmN1Fvwhfkbyq5HdXbwVLfI8FPkp75znHuG/Gp8akfNXv7wuxX2nYUzhJhtLVaYTAsUzCYFO0MGrIrenIrW2mwbro41BH+suwajJgvF8c7TCJiJjq+J9LvRXlYjnK2Q1l1aEutasVyaPqEeuPLj4Gd1w/xBg1Nfh6jaJ/SWtfFNesK+j3pfzcY9TtGr4WqHdZj+hyE0568NGPmAfGZazw5ps/z4Z5Zn8iuaY7voeyPSnsnI03shsVyOKZKFNPtjVfxnOajw5rMX0xzR7fwtjNWXp8XbeJaNacrGtB5FLqm/Izy78P1NJ2tjmPwWc9fVe+dSOJtqA7zYg/nK40mef8J/I5o9XJ2h0z2bRr12digrzVbBa/7qambmHg+ty/Tjn8eiJyVjzeK276acWsFcGi3Kfsst/Q1eenFj9wnt6XwtkttOe0R7R1VWzx5PB2Ze2ukNm4u+9IYaogNOJT4se0+ep7p79ceh4XTfpH7yq3td9Y6B+jrH2aBbYRk5pHG4jRavo1A8vM8T4TkuKceyav5KfLT9Z+6+mKK93ttZz61WxkxAqYzOIGpl3MN1Kxv3Wnq6U7C/PU/RA1JPcJ6PDtFbVZopHbz+zC9uWHo9lYAoqWpSWI1Z3POyxjqznxJJn0vDiripFK9oaczvO7clqCAgICAgICAgICAgICAgICAgV3VK6sjqHRwVZWGoZSNCCO6RMbjyllLYtgosJapzpi3NxLD9i59sDkfnAa8wZw/G+EzhtObFHyz39mziyb9JbKtOYmF6xWmMwLFaY7DPWEuH0g6JYOeP1vGSx+QuXWu0fbXj989HScW1Wl+i/T0nrDC2OLPnu1vQhWSThZrVjj+jyKw/kN9dOHuM6LT+K47Zsf4x/CmcHpLzWR6GtqLrutiWjs3bmXX95RPTp4k0No6zMfeGHwbKK/RDtcnQ146+JvTT8NZnPiHQR/n+iPhWdXZ/oSzWP6xlYtI/sxZe33EKPxmpl8U6Wv0Vmf0ZRgs9psL0RbNxyGvFmdYND+lO7Xr9ReY8yZ4uq8T6nJ0xxFY/VbGGI7veY2OlSCupErrUaKiKEVR4ATnsma+W3NeZmVsRELC0rGDNMthUzTKIGvlZC1qWYnQaAAAksxOgVQOJJPACbGn09814pSN5ljadodLYOzGQnIyBpkWLuqmoIx6tderB9o8CxHM6DkBPo/DeH10eLl857y1L35pdmekwNYEwEBAQEBAQEBAQEBAQEBAQEBAozcRLkau1QyOOI5eIII4gg8QRymN6RaJie0jy99dmKwS8l6iQtOVpoDryS3sV+zXk3geE4ji3BLYpnJhjevnHo2ceTfpLYDTmZhcsDTGYSzDTHYZBpGwy3pGwawGsBvRsILRsMS0nYYlplsMC0mIGtlZKoBrqWY7qIo3nsb2VHaZt6XSZNReKY43Y2tEd3Q2Psdt4ZGVp1w16mkHeTGBGmuvzrCObchyHaW+g8M4Xj0dPW095al7zZ3J6rBMBAQEBAQEBAQEBAQEBAQEBAQEBAQMLqldSrqHRgVZWAIYHmCDzEiY3HnMrY1tHHF1up7cZm/SVj+yc8x9Fj5HkJzvEuA48298XS36SuplmO7XxstX1AJDrwetgUdD3Mp4icZqdHl09uXJXZsRaJ7NgNNXZkzDSNhO9I2E78jYN+Ng35OwgtGwxLTKIGBaZRWZnaEbtamyy87uIgs46Ne2ooTv+N88+C+8ie7oOBZs+1r/LVXfLEO5srYyUnrGJuyGGjXuACB7KDki+A95M7bSaLFpqcuOGta0y6k22JAQEBAQEBAQEBAQEBAQEBAQEBAQEBAQI0gaW0Nl036damrL6tikpYn1XHESrLgx5a8t43hMTMOTdsbJr+RsTJT2Lv0Vg+2o3W8io85zur8N4r9cU7La5pju07Mpq/l6b6PFkLp++m8v3meDqOA6vF2rvHstjLWWVGbW/ydlb/VdW/KeXfTZaTtasx+CzmhfvSqazBub0jlShnA4ngO88JlGO09oRu1TtKrXRXFjexUDc/wC6mpm5h4bqcv00ljN6wvqoyrfk6OqX9pkt1Y07wi6sfI7vnPZ03hrNbrltsrnNHk38fo6h45Ttkn9np1dA/wCGCd77RadJpOD6bT9YrvPrKm2SZdlEAAAAAHAADQAdwnp7MGUkIEwEBAQEBAQEBAQEBAQEBAQEBAQIgIDWBMCAYEwECDIGplbNot+Vopt8XrRj+IkTWs94N2qejmH2UKn92Xr/AMpEpnSYJ70j8oTzSgdHMT9mx87r2H4tMY0Wnj/xx+UJ5p9WdfR/DU6jFoJ72rVz951llcGOv01iPwRvLoV1qo0VQoHYoAH4S3ZDOSECYEQEBAmBECYCAgICAgIC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6" name="AutoShape 6" descr="data:image/jpeg;base64,/9j/4AAQSkZJRgABAQAAAQABAAD/2wCEAAkGBxAQEA8PDQ8ODQ0NDw0NDQ0PEA8OEA0OFREWFhURFRYYHiggGRonGxUVITEjJSkrLy4vFx8zODMsQzQtOisBCgoKDg0OFxAQGC0lHx8tLSstLS0tLS0tLS0tLS0rLS0tLS0tLS0rLS0tLS0rLS0tLSstLS0tLS0tLS0tLSstMP/AABEIAKwBJAMBEQACEQEDEQH/xAAcAAEAAgMBAQEAAAAAAAAAAAAAAQMCBAUGBwj/xABJEAACAgEBBAYECgYHCAMAAAABAgADBBEFEiExBhNBUWFxBzJSgRQiM0JicoKRobEjJFOSosFDVGNzo7LRNHSDk6S0wsMIFUT/xAAbAQEAAgMBAQAAAAAAAAAAAAAAAQMCBAYFB//EADURAQACAQIEBAQFAwMFAAAAAAABAgMEEQUSITEGQVFhEyIycYGRobHRFCNCM1LBFTRD4fH/2gAMAwEAAhEDEQA/APuMBAQEBAQEBAiAgICAgIFGVmV1AG10rB4DeIBY9wHafKY2tERvMjQfbWvyNFtn0nAoT+P438M0cvEcGPz3ZRSZUPnZbchjVe6y8/mk0MnG6x9NWcYlTW5R55IX6lNY/wA29NS3HcvlWGXwoY7+SP8A9bnzqx/5LKv+v54/xg+FB8LzByuocdz0MD96uPymdfEdon5qHwVibbvX5TGSwd9Fvxj9mwAfxTcxeItPb64mGM4pbdHSDHYhXc0OToEvU1anuVj8Vj9Umerg1uDN/p3iWE1mO7qgzaYkkIEwIgTAQEBAQEBAQEBAQEBAQEBAQBgRAQEBA18zMSoA2NpvHRVALM57lUcSfKY2tFY3kc6zIvt5fq1fcN17mHieKp7tfMTytRxLbpjWRRXThohLBdXPBrGJexvNjxM8bNmyZJ+aVkRELt2aloSgrKbJYlZTZLErKZSxKyqyVbLKpSqtqBBBAIPAgjUEdxEr55rO8SnZr00PT/stjUAf0R+PQfDqz6v2Ss9jR8e1GDaLTzR7q7Yol08PpAuoTLUY7khVs13qLCeQD/NPg2nhrOv0XFsGqjas7W9Ja9scw7ms9RgCAgTAQEBAQEBAQEBAQEBAQEBAQECICAgc/NzyGNVAD2jTfJ13KQeRfTme0KOJ8Oc18+euKPdMRu16MUKS7E2WsNGtbTeI9kdir4CeJmzXyTvK2I2X7s1JhkbsqmBG7KbJRuyiyUFZTZLErKbJYlZRZLBllMpVssqlKsrMN0qrKwQQwDKQQQRqCO4iWVvNZ3iUTCvDybcTgm9dijnRrvWUjvqJ5j6B9xHI9Zwvj8xtjz/hP8qL4vOHpsPKruRbKmDo41DD7iPAg8CDxE6+totG8S110yEwIgTAQEBAQEBAQEBAQEBAQEBAiAgc3Py2LGmk6PoDbboCKVPLTvc9g7OZ7NdbUaiMce6YjdGPjqihVGg4k8SSzHiWJPMk8zPGtM3neVkLtJhMJNJVaEo0lFkoIlFkoMoslBlNksTKLJYmUWSxIlNksCsosyVssw3GDLJiRWVmcSNVGfHc3UAsHIORjjgLwBpvr2CwDt7dND2EdFwfjE4LRiydaz+inJj36w9ThZaXIttTbyONVPLzBHYQdQQeRE7utotETHaWqvmQQEBAQEBAQEBAQEBAQEBAQEBA0dp5ZrAWvQ3W6rWDxA73b6I/0HbKc2WMdd5TEbtfFoCLoNSdSzMeLO55sfEzwr5JvbeVu2zZUSYGWkWESiyYQZRPVLEym0JhBmvZLEyiyYYmUWSxlNkoMosyYmVWrO2+wx0lEpYsJO4rZZlEiphM4kUY2V8EtNnLFuYfCF7KnPAXjuHIN7j2HXreAcU2n+nyT0nt/DXy084esBnZNdMBAQEBAQEBAQEBAQEBAQEBAxdgASSAACSTwAA5mQOJisbGa9tQbdBWp5pSPVHgT6x89OyeBrNR8S+0doW1jZurNaJZMxM90MtZEyIldp3S/O3pV9I1+Tk24mFc9OFjs1TNUxRsmxTozFhx3NdQB28/L3NHpK0rFrR1lVazy/RPpvm7OuWyq6yyneHXY1js1dqdo0PqnuI/GXZ9LjzV5bQiLTD9Q7J2jXlUU5NB3qsitbUPboRyPiOR8px2oxzivNJ8mxE7w2jNSzJiZRZLEymyXy/0w9O7MIJhYTbmVanWXXDnRUSQoXuY6HyHmJ0HA+F1zf38sdInpCrLfbpD4ridIMyq0XVZWQtwO9v9Y7Fj9LU/G986y+mw3ryWpG32Uby/Rfo46WDaeILXCrk0t1WSi8t7TUOB3MOPgdRPnPGuG/0ef5fpt1j+G3jvzQ9XPFWsGEyhCplmUSKbEBBBGoIIIPEEHmDLK2msxMGza6NZRG9i2ElqAGpYnU2Yx4Lx7Sp+KfJT2z6RwjXRqsETP1R0lpZK8su9PWYEBAQEBAQEBAQEBAQEBAQEDlbcs3tygf0xJs/uU0LD3kqv2jNLXZ/hYp9ZZVjeUrOaiy5YsziwzEy5kJkTZLj9Ls84+Bm3r61ONe6/W3Dp+Okt08c+WsIns/IJM6lQiB+h/QHnNZsx6m5Y2VaieCOq2f5macvxukVyxb1hdj7PpJngWlagyiyWJlMsn5T9IGccjamfaf6zbUv1Kz1a/ggn0nQYox6bHWPSP16tO07zLz022L6Z6BM4ptC6j5mRjMxH0q2BH4M05zxPii2ki/8Atn912GfmffZ88bYYFbCZQhSwmcDTyrDU1eSOeOSz/SoPCwfd8bzQT3OCaz4GoiJnpbpKrJXeHrlbUajiDxB7xPorUZQEBAQEBAQEBAQEBAQEBAgwOCH6y++z5qsMevyr9b+MsPsic3xXNvlinouxx0bSzzIsyWCZcwzBk8waxzDg9O8ZrdmbQrQas2JfujvIUn+U2NJeIzVmfVFuz8kTrFBA/QH/AMfcdl2fkWEaC3Lbc8QtaAn7yR7py/Hrx8StfSF+KOj6gZztpWsZTaUsTKZlL8m9NMZqto59bDQrl5J81awsp94IM+m6O8X0+O0ekfs0rd5cWbKH0b0E4zNtNnA+LVi3Fj3FiqgfifunP+JbxXRTHrMLcMfM/Qc+ctwgYsJMIVOJnAosXXgeIPAjwllbTExMIdDovdrQKydXxnbGbjqd1dDWT4mtqz759R4fn+Pp6X9mleNpdibrEgICAgICAgICAgICAgIFeRaEVnb1UVnbyA1MiekDz+y1Iqr3/XZQ9n94/wAZz+8TOJ1OTny2n3bMR0byyndK1ZPMMpPMEcyGLgEEEagggg9o7oi+0xKX5X9InRKzZmZYm6fgtrNZiW6fFasnXc19peRHhr2zsNHqq6jHExPXza9q7S4OydmXZV1ePjI1t1rBUUfme4DmT2TYyZK46za07RCIjd+reiexFwMLHxEIbqE0dxw6y1iWd/exPu0nB63UznzWu2axtGzqzQmWSDKrSyQZTaR8R9OPRJxaNp0IWrsVUzAo1NbqN1bT9EqAPAr4zsfDvEK2x/0956x294a+WnXd8jC68BxJ4ADtnUKX6G9DnRR8HFe/IUpk5pVihGjVUqPiK3cTqSfMT5/4j4jXUZYxY53rX921iptG8voM5leQIMCtpnCFLTOBOwH3cm9Oy6qq5R3ujFHP7ppHundeGc3NgtT/AGz+7VzR1eknTKSAgICAgICAgICAgICAgc3pIf1W8e3Wav8AmEJ/5SrPblx2n2THdqLOBm3VtLlMcwtEcwmTzBrHMEibDV2hgU5CGrJqrvqbnXaquuvfoe2ZY898c70naSY3auydgYeJvfA8ajHL+sa0VWYdxPMiM+szZel7TJFYjs6M05syYyq0iCZVMpQZTaUsHUEEMAwIIII1BB7CJXzzWd4lLkYnRXZ9VvXVYWLXdrqLFqQFT3juPlNvJxXV5Kclsk7fdjFK+jsTQ3ZkBICBW0yhClpnApwzu5mM3trk0feq2f8AqnWeF7/3b19lGeOj1U7VrEBAQEBAQEBAQEBAQEBA5PSc/q58bsMf9TXNXWztgv8AZNe7XQz5/wAzbXKZPMLAY5hMnmCRzBrHMI1mHMI1mE2SgyubCDK5lKDK7WSiUzKUSuQkJICAgIGDTKEKHmcDWX/asL/eLP8Atb50vhr/ALmft/ypzdnrZ3jVICAgICAgICAgICAgICByuk4/VnPsPRYfJLkY/lNbVxvgvHtKY7tNTPnO7cXIY5haDI5hOsnmDWTE7hrMZsI1mM2DWYTZKJhNhGsrmUo1lUylErmQkJICAkxEz2QSEkCtplCFLzOBRUNcrDHs22ufIY1q/mwnT+Ga76i0+3/MKM3Z6ud01iAgICAgICAgICAgICAgaO28c242RWvrWU2qv1ih0/HSYZK81Zj1IcXDvDolgPCxEceTAEfnPmOWOW9q+kt2OzaUyvdK5TI5jZOscw8TtHLbO2vjYuOzfBtkk5efYhIU5BUrVRqDxI1JInu4qRpdFfJk+rJ0rHt6qp+a20eT208GbLTWYzY2RMZsnZEwmxsGYTZKJXMpJAQEBA8/072ddkYVoxGZcqk15OPukgvZUwYJ466Ee8T1uD58eLUx8SPlt0n8VeSJmOja6MbcrzsavJq4b40trPrU3Dg9bDsIP8jKeI6K+lzWpPbvE+sJpbmh1poM1byYQoaZwMdlLvZqnspxrWbwayxAh+6uydl4Xx/6l/tDWzS9POvUEBAQEBAQEBAQEBAQEBAgyB5DATq+so/q9tlQHdXrvVf4bJPnnGsPwtXb0nq28c71b6GeRNljnbe21Ziis1YWXnmwsCMZVbq9AOLanhrr+E3dFpa6jfmyRXb1YWnbyeb2jlbezqrVxsavY9e4+7ZdatuVad3gqKvCsk8NTynrYMfDdNevPfnn27R/LCeefLZrehLatNmFZjbgqzMa2xsoHUPcWY6XNrxJ+ae7djxHhvXLXJvvSY6exhmNtn0fWczzLtkSJskmM2EazCbBMUkBAQEBAxdgASSAACSTwAA5kyylZtMRHdEvjXR/Jzc3au0svYRpx8VCu+lobqM2zkCwHJm0ZtRppw7zO61ddPp9Fixa3rPr5x/8a1d5tM1e0q6V7QTRMvYeZv67pbFerJrPH1gdRoPOeHbhWkv82LUxt79FnPbzh61jPBmNp2WqXMygX9F6945N5+faKEPfXSCD/iNdPo3AcHwtJEz/AJdWnlnezvz2lZAQEBAQEBAQEBAQEBAQEDzW26uryUsHqZKdU3hdXqV+9C37gnL+JNLzY65Y8ui/DbadhDOIlsrlMwmRYDI5h8b9IWz79j7RTbWAv6G9yMqsDROsb11bTkr89fa907fhOpx8R0s6XN9UR0+3l+TWyVmk80Pp/RnpBRtDHTJxm1VuDodN+mztRh2EfjznK6/RZNHlnHf8J9YX1tFo3daaG7IkJICAgICAgJOw+SelTpm9r/8A0+zNbb72FWS9fHieHUKe/wBo9g4d+nZ8C4VXFX+r1HSI6xE/v/DWy33+WHu+g/RtNm4dWMuhs+UyLB/SXMBvHyGgA8AJ4HFuITrNRN/KOkfZbSnLDusZ5kM1LmZQNTOvKIzAbzcFRfbsY6KvvYgTc0eCc+auOPOWNp2h6PZeH1NNVWuvVoAze0/Nm95JPvn1LHSKVisdoaUzu25YggICAgICAgICAgICAgICBobZwevpesHds4PU55Jap1Q+Wo4+BMp1GGubHalu0pidp3cDCyN9QxBVuKuh512KdGQ+III90+X6vT2wZbY7eTdrO8NtTNSYZLVMwkU7Rwasiqyi9BZTcpSxD2g/kZdp9RfBkjJSdphExvG0vhO0cLP6M5nW45N2Dc2is2vV3Jr8lZp6tgHb7x2id/hy6XjOn5b/AFR+cT6x7NWYnHL630P6a4m001ofcvA1sxbCBYneR7S+I/CchxHhGfR26xvX1bFMkWel1nj7LCAgICAk7Cu+5UVnsZURQWZ2IVVA7STymePFbJaK1jeUb7Pj/T30pmzXC2NvOznq3y1B3mJ4blI5nX2vu752vCvD8Yv72p8uu3p92vfLv0h3fRZ0AOCvwzNG9n2j4qH43wZDzGva57T2cu+efx3jMZp+Bhn5Y7z6/wDplix7dZfRSZy69WxmUIVMZnECvZlHXZIPOrD0dj2NksvxF+yp3j4sk7Lw5oe+otHtDXzW8nqZ1zXICAgICAgICAgICAgICAgIESB5rbmN1Fvwhfkbyq5HdXbwVLfI8FPkp75znHuG/Gp8akfNXv7wuxX2nYUzhJhtLVaYTAsUzCYFO0MGrIrenIrW2mwbro41BH+suwajJgvF8c7TCJiJjq+J9LvRXlYjnK2Q1l1aEutasVyaPqEeuPLj4Gd1w/xBg1Nfh6jaJ/SWtfFNesK+j3pfzcY9TtGr4WqHdZj+hyE0568NGPmAfGZazw5ps/z4Z5Zn8iuaY7voeyPSnsnI03shsVyOKZKFNPtjVfxnOajw5rMX0xzR7fwtjNWXp8XbeJaNacrGtB5FLqm/Izy78P1NJ2tjmPwWc9fVe+dSOJtqA7zYg/nK40mef8J/I5o9XJ2h0z2bRr12digrzVbBa/7qambmHg+ty/Tjn8eiJyVjzeK276acWsFcGi3Kfsst/Q1eenFj9wnt6XwtkttOe0R7R1VWzx5PB2Ze2ukNm4u+9IYaogNOJT4se0+ep7p79ceh4XTfpH7yq3td9Y6B+jrH2aBbYRk5pHG4jRavo1A8vM8T4TkuKceyav5KfLT9Z+6+mKK93ttZz61WxkxAqYzOIGpl3MN1Kxv3Wnq6U7C/PU/RA1JPcJ6PDtFbVZopHbz+zC9uWHo9lYAoqWpSWI1Z3POyxjqznxJJn0vDiripFK9oaczvO7clqCAgICAgICAgICAgICAgICAgV3VK6sjqHRwVZWGoZSNCCO6RMbjyllLYtgosJapzpi3NxLD9i59sDkfnAa8wZw/G+EzhtObFHyz39mziyb9JbKtOYmF6xWmMwLFaY7DPWEuH0g6JYOeP1vGSx+QuXWu0fbXj989HScW1Wl+i/T0nrDC2OLPnu1vQhWSThZrVjj+jyKw/kN9dOHuM6LT+K47Zsf4x/CmcHpLzWR6GtqLrutiWjs3bmXX95RPTp4k0No6zMfeGHwbKK/RDtcnQ146+JvTT8NZnPiHQR/n+iPhWdXZ/oSzWP6xlYtI/sxZe33EKPxmpl8U6Wv0Vmf0ZRgs9psL0RbNxyGvFmdYND+lO7Xr9ReY8yZ4uq8T6nJ0xxFY/VbGGI7veY2OlSCupErrUaKiKEVR4ATnsma+W3NeZmVsRELC0rGDNMthUzTKIGvlZC1qWYnQaAAAksxOgVQOJJPACbGn09814pSN5ljadodLYOzGQnIyBpkWLuqmoIx6tderB9o8CxHM6DkBPo/DeH10eLl857y1L35pdmekwNYEwEBAQEBAQEBAQEBAQEBAQEBAozcRLkau1QyOOI5eIII4gg8QRymN6RaJie0jy99dmKwS8l6iQtOVpoDryS3sV+zXk3geE4ji3BLYpnJhjevnHo2ceTfpLYDTmZhcsDTGYSzDTHYZBpGwy3pGwawGsBvRsILRsMS0nYYlplsMC0mIGtlZKoBrqWY7qIo3nsb2VHaZt6XSZNReKY43Y2tEd3Q2Psdt4ZGVp1w16mkHeTGBGmuvzrCObchyHaW+g8M4Xj0dPW095al7zZ3J6rBMBAQEBAQEBAQEBAQEBAQEBAQEBAQMLqldSrqHRgVZWAIYHmCDzEiY3HnMrY1tHHF1up7cZm/SVj+yc8x9Fj5HkJzvEuA48298XS36SuplmO7XxstX1AJDrwetgUdD3Mp4icZqdHl09uXJXZsRaJ7NgNNXZkzDSNhO9I2E78jYN+Ng35OwgtGwxLTKIGBaZRWZnaEbtamyy87uIgs46Ne2ooTv+N88+C+8ie7oOBZs+1r/LVXfLEO5srYyUnrGJuyGGjXuACB7KDki+A95M7bSaLFpqcuOGta0y6k22JAQEBAQEBAQEBAQEBAQEBAQEBAQEBAQI0gaW0Nl036damrL6tikpYn1XHESrLgx5a8t43hMTMOTdsbJr+RsTJT2Lv0Vg+2o3W8io85zur8N4r9cU7La5pju07Mpq/l6b6PFkLp++m8v3meDqOA6vF2rvHstjLWWVGbW/ydlb/VdW/KeXfTZaTtasx+CzmhfvSqazBub0jlShnA4ngO88JlGO09oRu1TtKrXRXFjexUDc/wC6mpm5h4bqcv00ljN6wvqoyrfk6OqX9pkt1Y07wi6sfI7vnPZ03hrNbrltsrnNHk38fo6h45Ttkn9np1dA/wCGCd77RadJpOD6bT9YrvPrKm2SZdlEAAAAAHAADQAdwnp7MGUkIEwEBAQEBAQEBAQEBAQEBAQEBAQIgIDWBMCAYEwECDIGplbNot+Vopt8XrRj+IkTWs94N2qejmH2UKn92Xr/AMpEpnSYJ70j8oTzSgdHMT9mx87r2H4tMY0Wnj/xx+UJ5p9WdfR/DU6jFoJ72rVz951llcGOv01iPwRvLoV1qo0VQoHYoAH4S3ZDOSECYEQEBAmBECYCAgICAgICB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256314"/>
            <a:ext cx="27813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896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Ciljevi i obveze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Ponovna upotreba stvari</a:t>
            </a:r>
          </a:p>
          <a:p>
            <a:r>
              <a:rPr lang="hr-HR" dirty="0" smtClean="0"/>
              <a:t>Reciklaža – ne samo odvojeno skupljanje</a:t>
            </a:r>
          </a:p>
          <a:p>
            <a:pPr marL="68580" indent="0">
              <a:buNone/>
            </a:pPr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r>
              <a:rPr lang="hr-HR" sz="1900" dirty="0" smtClean="0"/>
              <a:t>Do 2020. 50%  priprema za ponovnu upotrebu i recikliranje</a:t>
            </a:r>
          </a:p>
          <a:p>
            <a:r>
              <a:rPr lang="hr-HR" sz="1900" dirty="0" smtClean="0"/>
              <a:t>Zabrana odlaganja neobrađenog otpada (CGO)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3851920" y="4005063"/>
            <a:ext cx="3816424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Nužnost povezivanja JLS – komunalno društvo - </a:t>
            </a:r>
            <a:r>
              <a:rPr lang="hr-HR" dirty="0" err="1"/>
              <a:t>reciklažeri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2877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Infrastruktura – obveza JLS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Spremnici, vozila, </a:t>
            </a:r>
            <a:r>
              <a:rPr lang="hr-HR" dirty="0" err="1" smtClean="0"/>
              <a:t>reciklažna</a:t>
            </a:r>
            <a:r>
              <a:rPr lang="hr-HR" dirty="0" smtClean="0"/>
              <a:t> dvorišta</a:t>
            </a:r>
          </a:p>
          <a:p>
            <a:r>
              <a:rPr lang="hr-HR" dirty="0" smtClean="0"/>
              <a:t>Male lokalne </a:t>
            </a:r>
            <a:r>
              <a:rPr lang="hr-HR" dirty="0" err="1" smtClean="0"/>
              <a:t>sortirnice</a:t>
            </a:r>
            <a:r>
              <a:rPr lang="hr-HR" dirty="0" smtClean="0"/>
              <a:t> (</a:t>
            </a:r>
            <a:r>
              <a:rPr lang="hr-HR" dirty="0" err="1" smtClean="0"/>
              <a:t>predsortiranje</a:t>
            </a:r>
            <a:r>
              <a:rPr lang="hr-HR" dirty="0" smtClean="0"/>
              <a:t> odvojeno skupljenog) – načelo blizine!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861048"/>
            <a:ext cx="5031854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1259632" y="4581128"/>
            <a:ext cx="2160240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U praksi je 30-82% otpada pogrešno odloženo!</a:t>
            </a:r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3995936" y="5539591"/>
            <a:ext cx="396044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hr-HR" dirty="0" err="1" smtClean="0"/>
              <a:t>Reciklažeri</a:t>
            </a:r>
            <a:r>
              <a:rPr lang="hr-HR" dirty="0" smtClean="0"/>
              <a:t> trebaju čistu sirovinu!</a:t>
            </a:r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3131840" y="6120651"/>
            <a:ext cx="374441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Financiranje EU sredstvima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6116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/>
          <a:lstStyle/>
          <a:p>
            <a:r>
              <a:rPr lang="hr-HR" dirty="0" smtClean="0"/>
              <a:t>Zašto </a:t>
            </a:r>
            <a:r>
              <a:rPr lang="hr-HR" dirty="0" err="1" smtClean="0"/>
              <a:t>predsortiranje</a:t>
            </a:r>
            <a:r>
              <a:rPr lang="hr-HR" dirty="0" smtClean="0"/>
              <a:t>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43492" y="1916832"/>
            <a:ext cx="6777317" cy="3915797"/>
          </a:xfrm>
        </p:spPr>
        <p:txBody>
          <a:bodyPr/>
          <a:lstStyle/>
          <a:p>
            <a:pPr marL="68580" indent="0">
              <a:buNone/>
            </a:pPr>
            <a:r>
              <a:rPr lang="hr-HR" dirty="0" smtClean="0"/>
              <a:t>Cijena javne usluge mora pokriti troškove!</a:t>
            </a:r>
          </a:p>
          <a:p>
            <a:pPr marL="68580" indent="0">
              <a:buNone/>
            </a:pPr>
            <a:endParaRPr lang="hr-HR" dirty="0"/>
          </a:p>
          <a:p>
            <a:pPr marL="68580" indent="0">
              <a:buNone/>
            </a:pP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92896"/>
            <a:ext cx="7056784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2485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67544" y="2636911"/>
            <a:ext cx="8229600" cy="2880321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hr-HR" dirty="0" smtClean="0">
                <a:latin typeface="Century Gothic" panose="020B0502020202020204" pitchFamily="34" charset="0"/>
              </a:rPr>
              <a:t>Direktor davatelja usluge i načelnik JLS odgovorni su osobno za sukladnost cjenika sa ZOGO-m, Uredbom i Odlukom!</a:t>
            </a:r>
          </a:p>
          <a:p>
            <a:pPr marL="109728" indent="0">
              <a:buNone/>
            </a:pPr>
            <a:endParaRPr lang="hr-HR" dirty="0">
              <a:latin typeface="Century Gothic" panose="020B0502020202020204" pitchFamily="34" charset="0"/>
            </a:endParaRPr>
          </a:p>
          <a:p>
            <a:pPr marL="109728" indent="0">
              <a:buNone/>
            </a:pPr>
            <a:r>
              <a:rPr lang="hr-HR" dirty="0" smtClean="0">
                <a:latin typeface="Century Gothic" panose="020B0502020202020204" pitchFamily="34" charset="0"/>
              </a:rPr>
              <a:t>Prekršajna odgovornost – čl. 19 Uredbe!</a:t>
            </a:r>
          </a:p>
          <a:p>
            <a:pPr marL="109728" indent="0">
              <a:buNone/>
            </a:pPr>
            <a:endParaRPr lang="hr-HR" dirty="0">
              <a:latin typeface="Century Gothic" panose="020B0502020202020204" pitchFamily="34" charset="0"/>
            </a:endParaRPr>
          </a:p>
          <a:p>
            <a:pPr marL="109728" indent="0">
              <a:buNone/>
            </a:pPr>
            <a:r>
              <a:rPr lang="hr-HR" dirty="0" smtClean="0">
                <a:latin typeface="Century Gothic" panose="020B0502020202020204" pitchFamily="34" charset="0"/>
              </a:rPr>
              <a:t>Čl. 169. ZOGO – „onečišćivač plaća” – kazne za JLS 100.000-300.000 kn, gradonačelnika 15.000-25.000 kn</a:t>
            </a:r>
            <a:endParaRPr lang="hr-HR" dirty="0">
              <a:latin typeface="Century Gothic" panose="020B0502020202020204" pitchFamily="34" charset="0"/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0" dirty="0" smtClean="0">
                <a:solidFill>
                  <a:schemeClr val="bg2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Oprez!</a:t>
            </a:r>
            <a:endParaRPr lang="hr-HR" b="0" dirty="0">
              <a:solidFill>
                <a:schemeClr val="bg2">
                  <a:lumMod val="75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3131840" y="5672810"/>
            <a:ext cx="5256584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Potrošači burno reagiraju na poskupljenja i šalju Odluke JLS na kontrolu zakonitosti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0106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Komunalni red – obveza JLS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Edukacija građana (EU i vlastita sredstva)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dirty="0" smtClean="0"/>
              <a:t>Letak, brošura, tribina, radionica, spot…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dirty="0">
                <a:hlinkClick r:id="rId2"/>
              </a:rPr>
              <a:t>http://www.udruga-gradova.hr/novosti-iz-domene-gospodarenja-otpadom</a:t>
            </a:r>
            <a:r>
              <a:rPr lang="hr-HR" dirty="0" smtClean="0">
                <a:hlinkClick r:id="rId2"/>
              </a:rPr>
              <a:t>/</a:t>
            </a:r>
            <a:endParaRPr lang="hr-HR" dirty="0" smtClean="0"/>
          </a:p>
          <a:p>
            <a:r>
              <a:rPr lang="hr-HR" dirty="0" smtClean="0"/>
              <a:t>Komunalno redarstvo kao sredstvo uspostave reda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dirty="0" smtClean="0"/>
              <a:t>Odluka o komunalnom redu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157192"/>
            <a:ext cx="3024336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1835696" y="5913276"/>
            <a:ext cx="309634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Naplatiti vlasniku terena?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2032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Komunalni red – davatelj javne usluge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Ugovorna kazna na računu za javnu uslugu kao disciplinska mjera</a:t>
            </a:r>
          </a:p>
          <a:p>
            <a:endParaRPr lang="hr-HR" dirty="0"/>
          </a:p>
          <a:p>
            <a:pPr marL="68580" indent="0">
              <a:buNone/>
            </a:pPr>
            <a:endParaRPr lang="hr-HR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73016"/>
            <a:ext cx="3096344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1547664" y="4437112"/>
            <a:ext cx="2232248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Isti problem: kojemu susjedu naplatiti ugovornu kaznu?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7954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Komunalni red - </a:t>
            </a:r>
            <a:r>
              <a:rPr lang="hr-HR" dirty="0" err="1" smtClean="0"/>
              <a:t>videonadzor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Projekt izveden sukladno zakonskoj regulativi daje prihvatljive dokaznice za sud!</a:t>
            </a:r>
          </a:p>
          <a:p>
            <a:endParaRPr lang="hr-HR" dirty="0"/>
          </a:p>
          <a:p>
            <a:endParaRPr lang="hr-HR" dirty="0" smtClean="0"/>
          </a:p>
          <a:p>
            <a:pPr marL="68580" indent="0">
              <a:buNone/>
            </a:pPr>
            <a:endParaRPr lang="hr-HR" dirty="0"/>
          </a:p>
          <a:p>
            <a:endParaRPr lang="hr-HR" dirty="0" smtClean="0"/>
          </a:p>
          <a:p>
            <a:pPr marL="68580" indent="0">
              <a:buNone/>
            </a:pPr>
            <a:r>
              <a:rPr lang="hr-HR" sz="1700" dirty="0" smtClean="0"/>
              <a:t>Udruga gradova: </a:t>
            </a:r>
          </a:p>
          <a:p>
            <a:pPr marL="68580" indent="0">
              <a:buNone/>
            </a:pPr>
            <a:r>
              <a:rPr lang="hr-HR" sz="1700" dirty="0" smtClean="0"/>
              <a:t>Regionalne radionice o upotrebi tehnologije za unapređenje gradskih komunalnih djelatnosti (RI – VŽ – </a:t>
            </a:r>
            <a:r>
              <a:rPr lang="hr-HR" sz="1700" dirty="0" err="1" smtClean="0"/>
              <a:t>OS</a:t>
            </a:r>
            <a:r>
              <a:rPr lang="hr-HR" sz="1700" dirty="0" smtClean="0"/>
              <a:t> – ST)</a:t>
            </a:r>
            <a:endParaRPr lang="hr-HR" sz="17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3284984"/>
            <a:ext cx="2592289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873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200</TotalTime>
  <Words>680</Words>
  <Application>Microsoft Office PowerPoint</Application>
  <PresentationFormat>Prikaz na zaslonu (4:3)</PresentationFormat>
  <Paragraphs>135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24" baseType="lpstr">
      <vt:lpstr>Austin</vt:lpstr>
      <vt:lpstr>Održivo gospodarenje otpadom </vt:lpstr>
      <vt:lpstr>Cirkularna  ekonomija</vt:lpstr>
      <vt:lpstr>Ciljevi i obveze</vt:lpstr>
      <vt:lpstr>Infrastruktura – obveza JLS</vt:lpstr>
      <vt:lpstr>Zašto predsortiranje?</vt:lpstr>
      <vt:lpstr>Oprez!</vt:lpstr>
      <vt:lpstr>Komunalni red – obveza JLS</vt:lpstr>
      <vt:lpstr>Komunalni red – davatelj javne usluge</vt:lpstr>
      <vt:lpstr>Komunalni red - videonadzor</vt:lpstr>
      <vt:lpstr>Aktualne obveze</vt:lpstr>
      <vt:lpstr>Donošenje cjenika </vt:lpstr>
      <vt:lpstr>Obvezna minimalna javna usluga</vt:lpstr>
      <vt:lpstr>Dvojba:</vt:lpstr>
      <vt:lpstr>Izračun OMJU</vt:lpstr>
      <vt:lpstr>Cijena za preuzetu količinu</vt:lpstr>
      <vt:lpstr>Dokaz izvršene javne usluge</vt:lpstr>
      <vt:lpstr>Ugovorna kazna</vt:lpstr>
      <vt:lpstr>Dokaz kao uvjet naplate kazne</vt:lpstr>
      <vt:lpstr>PDV</vt:lpstr>
      <vt:lpstr>Stav EU suda u Luxembourgu</vt:lpstr>
      <vt:lpstr>Izmjene ZOGO - primjedbe</vt:lpstr>
      <vt:lpstr>Mobilni ekspertni timovi</vt:lpstr>
      <vt:lpstr>Hvala na pažnji!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Održivo gospodarenje otpadom </dc:title>
  <dc:creator>Sonja Polonijo</dc:creator>
  <cp:lastModifiedBy>Sonja Polonijo</cp:lastModifiedBy>
  <cp:revision>19</cp:revision>
  <dcterms:created xsi:type="dcterms:W3CDTF">2018-08-09T09:13:23Z</dcterms:created>
  <dcterms:modified xsi:type="dcterms:W3CDTF">2018-08-14T07:21:33Z</dcterms:modified>
</cp:coreProperties>
</file>