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80" r:id="rId3"/>
    <p:sldId id="277" r:id="rId4"/>
    <p:sldId id="278" r:id="rId5"/>
    <p:sldId id="287" r:id="rId6"/>
    <p:sldId id="288" r:id="rId7"/>
    <p:sldId id="290" r:id="rId8"/>
    <p:sldId id="285" r:id="rId9"/>
    <p:sldId id="289" r:id="rId10"/>
    <p:sldId id="291" r:id="rId11"/>
    <p:sldId id="292" r:id="rId12"/>
    <p:sldId id="305" r:id="rId13"/>
    <p:sldId id="298" r:id="rId14"/>
    <p:sldId id="293" r:id="rId15"/>
    <p:sldId id="286" r:id="rId16"/>
    <p:sldId id="261" r:id="rId17"/>
    <p:sldId id="262" r:id="rId18"/>
    <p:sldId id="263" r:id="rId19"/>
    <p:sldId id="282" r:id="rId20"/>
    <p:sldId id="294" r:id="rId21"/>
    <p:sldId id="296" r:id="rId22"/>
    <p:sldId id="297" r:id="rId23"/>
    <p:sldId id="301" r:id="rId24"/>
    <p:sldId id="302" r:id="rId25"/>
    <p:sldId id="276" r:id="rId26"/>
    <p:sldId id="264" r:id="rId27"/>
  </p:sldIdLst>
  <p:sldSz cx="9144000" cy="6858000" type="screen4x3"/>
  <p:notesSz cx="6797675" cy="9929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87937" autoAdjust="0"/>
  </p:normalViewPr>
  <p:slideViewPr>
    <p:cSldViewPr>
      <p:cViewPr varScale="1">
        <p:scale>
          <a:sx n="67" d="100"/>
          <a:sy n="67" d="100"/>
        </p:scale>
        <p:origin x="16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9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E5E0E-6C04-4101-9680-606B6CE7CAA1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39838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1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4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FF693-2760-40CB-A5DE-C8815CBB5ED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557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F693-2760-40CB-A5DE-C8815CBB5EDC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423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F693-2760-40CB-A5DE-C8815CBB5EDC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7344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F693-2760-40CB-A5DE-C8815CBB5EDC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1060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F693-2760-40CB-A5DE-C8815CBB5EDC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2313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F693-2760-40CB-A5DE-C8815CBB5EDC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6305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F693-2760-40CB-A5DE-C8815CBB5EDC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9834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F693-2760-40CB-A5DE-C8815CBB5EDC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3294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F693-2760-40CB-A5DE-C8815CBB5EDC}" type="slidenum">
              <a:rPr lang="hr-HR" smtClean="0"/>
              <a:t>25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0749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326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8997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838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637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305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594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5784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761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332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187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990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62DF0-0094-406E-AA80-EEAA34F75D30}" type="datetimeFigureOut">
              <a:rPr lang="hr-HR" smtClean="0"/>
              <a:t>5.9.2018.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ACC42-A1FE-4637-8D38-20C8CE935A1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1488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danijel.jerman@opatija.hr" TargetMode="External"/><Relationship Id="rId7" Type="http://schemas.openxmlformats.org/officeDocument/2006/relationships/hyperlink" Target="http://openclipart.org/detail/24606/-by--24606" TargetMode="External"/><Relationship Id="rId2" Type="http://schemas.openxmlformats.org/officeDocument/2006/relationships/hyperlink" Target="http://www.udruga-gradova.hr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gif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32403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cap="all" dirty="0"/>
              <a:t>Utvrđivanje i naplata javnih davanja u nadležnosti JLS</a:t>
            </a:r>
            <a:br>
              <a:rPr lang="hr-HR" dirty="0"/>
            </a:br>
            <a:r>
              <a:rPr lang="hr-HR" sz="2800" dirty="0"/>
              <a:t>∙ jedinstvena primjena propisa ∙</a:t>
            </a:r>
            <a:br>
              <a:rPr lang="hr-HR" sz="2800" dirty="0"/>
            </a:br>
            <a:r>
              <a:rPr lang="hr-HR" sz="2800" dirty="0"/>
              <a:t>∙ organizacija poslova naplate ∙</a:t>
            </a:r>
            <a:endParaRPr lang="hr-H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16760"/>
            <a:ext cx="6400800" cy="1752600"/>
          </a:xfrm>
        </p:spPr>
        <p:txBody>
          <a:bodyPr>
            <a:normAutofit/>
          </a:bodyPr>
          <a:lstStyle/>
          <a:p>
            <a:r>
              <a:rPr lang="hr-HR" sz="2000" dirty="0"/>
              <a:t>Savjetovanje o lokalnoj samoupravi</a:t>
            </a:r>
          </a:p>
          <a:p>
            <a:r>
              <a:rPr lang="hr-HR" sz="2000" dirty="0"/>
              <a:t>Rabac, 7. rujna 2018. godine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1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994122"/>
          </a:xfrm>
        </p:spPr>
        <p:txBody>
          <a:bodyPr>
            <a:normAutofit/>
          </a:bodyPr>
          <a:lstStyle/>
          <a:p>
            <a:r>
              <a:rPr lang="hr-HR" sz="3200"/>
              <a:t>Jedinstvena primjena propisa?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hr-HR" sz="4600" b="1" dirty="0"/>
              <a:t>Rješenje?</a:t>
            </a:r>
            <a:r>
              <a:rPr lang="hr-HR" sz="4800" dirty="0"/>
              <a:t> 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sz="3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hr-HR" sz="3400" b="1" dirty="0"/>
              <a:t>1. Zakon o lokalnim porezima – porez na nekretnine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sz="2300" b="1" dirty="0"/>
          </a:p>
          <a:p>
            <a:pPr algn="just"/>
            <a:r>
              <a:rPr lang="hr-HR" dirty="0"/>
              <a:t>Primjena istih propisa za sva javna davanja</a:t>
            </a:r>
          </a:p>
          <a:p>
            <a:pPr algn="just"/>
            <a:r>
              <a:rPr lang="hr-HR" dirty="0"/>
              <a:t>ukidanje komunalne naknade, spomeničke rente, poreza na kuće za odmor, poreza na tvrtku = </a:t>
            </a:r>
          </a:p>
          <a:p>
            <a:pPr lvl="1" algn="just"/>
            <a:r>
              <a:rPr lang="hr-HR" dirty="0"/>
              <a:t>Racionalnija organizacija poslova i niži troškovi naplate</a:t>
            </a:r>
          </a:p>
          <a:p>
            <a:pPr lvl="1" algn="just"/>
            <a:r>
              <a:rPr lang="hr-HR" dirty="0"/>
              <a:t>smanjenje opterećenja lokalnih službenika u broju postupaka i izdanih upravnih akata</a:t>
            </a:r>
          </a:p>
          <a:p>
            <a:pPr lvl="1" algn="just"/>
            <a:r>
              <a:rPr lang="hr-HR" dirty="0"/>
              <a:t>poreznim obveznicima jasniji porezni sustav sa manjim brojem obveznih davanja </a:t>
            </a:r>
          </a:p>
          <a:p>
            <a:pPr lvl="2" algn="just"/>
            <a:r>
              <a:rPr lang="hr-HR" dirty="0"/>
              <a:t>komunalna naknada poistovjećuje se često sa komunalnim uslugama (isporuka vode, plina, odvoz smeća i dr.)</a:t>
            </a:r>
          </a:p>
          <a:p>
            <a:pPr lvl="2" algn="just"/>
            <a:r>
              <a:rPr lang="hr-HR" dirty="0"/>
              <a:t>Znatno manji broj rješenja i uplatnica i sl. naloga za plaćanje</a:t>
            </a:r>
            <a:endParaRPr lang="en-GB" dirty="0"/>
          </a:p>
          <a:p>
            <a:pPr algn="just"/>
            <a:r>
              <a:rPr lang="hr-HR" dirty="0"/>
              <a:t>ažuriranje evidencija JLS = bolja naplata </a:t>
            </a:r>
          </a:p>
          <a:p>
            <a:pPr algn="just"/>
            <a:r>
              <a:rPr lang="hr-HR" dirty="0"/>
              <a:t>stalan, izvjestan i mjerljiv prihod bez posebne namjene</a:t>
            </a:r>
            <a:endParaRPr lang="hr-H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0566B66-E287-49FF-B3E2-8B0CC56A6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068512"/>
            <a:ext cx="4514850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59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071864"/>
          </a:xfrm>
        </p:spPr>
        <p:txBody>
          <a:bodyPr>
            <a:normAutofit/>
          </a:bodyPr>
          <a:lstStyle/>
          <a:p>
            <a:r>
              <a:rPr lang="hr-HR" sz="3200" dirty="0"/>
              <a:t>Jedinstvena primjena propisa?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hr-HR" sz="5100" b="1" dirty="0"/>
              <a:t>Rješenje?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sz="1100" b="1" dirty="0"/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hr-HR" sz="5100" b="1" dirty="0"/>
              <a:t>2. Zakon o komunalnom gospodarstvu (NN 68/18)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sz="5100" b="1" dirty="0"/>
          </a:p>
          <a:p>
            <a:pPr marL="457200" lvl="1" indent="0" fontAlgn="base">
              <a:buNone/>
            </a:pPr>
            <a:r>
              <a:rPr lang="hr-HR" dirty="0"/>
              <a:t>			           </a:t>
            </a:r>
            <a:r>
              <a:rPr lang="hr-HR" sz="3100" dirty="0"/>
              <a:t>Članak 83.</a:t>
            </a:r>
            <a:endParaRPr lang="en-GB" sz="3100" dirty="0"/>
          </a:p>
          <a:p>
            <a:pPr marL="0" indent="0" algn="just" fontAlgn="base">
              <a:buNone/>
            </a:pPr>
            <a:r>
              <a:rPr lang="hr-HR" i="1" dirty="0"/>
              <a:t>(3) Rješenje iz stavka 1. ovog članka (rješenje o komunalnom doprinosu) donosi se i </a:t>
            </a:r>
            <a:r>
              <a:rPr lang="hr-HR" i="1" dirty="0" err="1"/>
              <a:t>ovršava</a:t>
            </a:r>
            <a:r>
              <a:rPr lang="hr-HR" i="1" dirty="0"/>
              <a:t> </a:t>
            </a:r>
            <a:r>
              <a:rPr lang="hr-HR" b="1" i="1" dirty="0"/>
              <a:t>u postupku i na način propisan zakonom kojim se uređuje opći odnos između poreznih obveznika i poreznih tijela koja primjenjuju propise o porezima i drugim javnim davanjima, ako ovim Zakonom nije propisano drukčije</a:t>
            </a:r>
            <a:r>
              <a:rPr lang="hr-HR" i="1" dirty="0"/>
              <a:t>.</a:t>
            </a:r>
          </a:p>
          <a:p>
            <a:pPr marL="0" indent="0" algn="just" fontAlgn="base">
              <a:buNone/>
            </a:pPr>
            <a:endParaRPr lang="hr-HR" i="1" dirty="0"/>
          </a:p>
          <a:p>
            <a:pPr marL="0" indent="0" fontAlgn="base">
              <a:buNone/>
            </a:pPr>
            <a:r>
              <a:rPr lang="hr-HR" dirty="0"/>
              <a:t>			         Članak 100.</a:t>
            </a:r>
            <a:endParaRPr lang="en-GB" dirty="0"/>
          </a:p>
          <a:p>
            <a:pPr marL="0" indent="0" algn="just" fontAlgn="base">
              <a:buNone/>
            </a:pPr>
            <a:r>
              <a:rPr lang="hr-HR" i="1" dirty="0"/>
              <a:t>(3) Rješenje iz stavka 1. ovoga članka (rješenje o komunalnoj naknadi) donosi se i </a:t>
            </a:r>
            <a:r>
              <a:rPr lang="hr-HR" i="1" dirty="0" err="1"/>
              <a:t>ovršava</a:t>
            </a:r>
            <a:r>
              <a:rPr lang="hr-HR" i="1" dirty="0"/>
              <a:t> </a:t>
            </a:r>
            <a:r>
              <a:rPr lang="hr-HR" b="1" i="1" dirty="0"/>
              <a:t>u postupku i na način propisan zakonom kojim se uređuje opći odnos između poreznih obveznika i poreznih tijela koja primjenjuju propise o porezima i drugim javnim davanjima, ako ovim Zakonom nije propisano drukčije</a:t>
            </a:r>
            <a:r>
              <a:rPr lang="hr-HR" i="1" dirty="0"/>
              <a:t>.</a:t>
            </a:r>
            <a:endParaRPr lang="en-GB" i="1" dirty="0"/>
          </a:p>
          <a:p>
            <a:pPr marL="0" indent="0" algn="just" fontAlgn="base">
              <a:buNone/>
            </a:pPr>
            <a:endParaRPr lang="en-GB" i="1" dirty="0"/>
          </a:p>
          <a:p>
            <a:pPr marL="0" indent="0">
              <a:buNone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0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509F26-B5DC-4BA7-B476-4CB044237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103EB1-B135-4526-B883-33228FC27F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80000">
            <a:off x="611505" y="683404"/>
            <a:ext cx="792099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pic>
        <p:nvPicPr>
          <p:cNvPr id="5" name="Content Placeholder 4" descr="A group of people posing for the camera&#10;&#10;Description generated with very high confidence">
            <a:extLst>
              <a:ext uri="{FF2B5EF4-FFF2-40B4-BE49-F238E27FC236}">
                <a16:creationId xmlns:a16="http://schemas.microsoft.com/office/drawing/2014/main" id="{DFE12615-58E7-434E-B50D-0D61DA1D3F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32" r="-1" b="9835"/>
          <a:stretch/>
        </p:blipFill>
        <p:spPr>
          <a:xfrm rot="21480000">
            <a:off x="853377" y="1003258"/>
            <a:ext cx="7437246" cy="476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129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1408" y="274638"/>
            <a:ext cx="5618944" cy="63408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hr-HR" sz="3200" b="1" dirty="0"/>
              <a:t>REZULTAT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02634"/>
          </a:xfrm>
        </p:spPr>
        <p:txBody>
          <a:bodyPr>
            <a:normAutofit fontScale="70000" lnSpcReduction="20000"/>
          </a:bodyPr>
          <a:lstStyle/>
          <a:p>
            <a:pPr algn="just" fontAlgn="base">
              <a:buFont typeface="Wingdings" panose="05000000000000000000" pitchFamily="2" charset="2"/>
              <a:buChar char="Ø"/>
            </a:pPr>
            <a:r>
              <a:rPr lang="hr-HR" sz="2600" b="1" dirty="0"/>
              <a:t>jedinstvena primjena propisa vezanih uz utvrđivanje i naplatu svih javnih davanja </a:t>
            </a:r>
            <a:endParaRPr lang="hr-HR" sz="2600" b="1" i="1" dirty="0"/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Dostava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Zastara prava na utvrđivanje i zastara prava na naplatu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Način i vrijeme plaćanja te redoslijed plaćanja</a:t>
            </a:r>
            <a:endParaRPr lang="en-GB" sz="2400" dirty="0"/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Pravni učinak žalbe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Obračun kamata…..</a:t>
            </a:r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hr-HR" sz="2600" b="1" dirty="0"/>
              <a:t>Mogućnost primjene ostalih instituta OPZ-a</a:t>
            </a:r>
            <a:r>
              <a:rPr lang="hr-HR" b="1" dirty="0"/>
              <a:t>: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Prijava činjenica bitnih za oporezivanje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Prikupljanje obavijesti :</a:t>
            </a:r>
          </a:p>
          <a:p>
            <a:pPr marL="1371600" lvl="3" indent="0" algn="just" fontAlgn="base">
              <a:buNone/>
            </a:pPr>
            <a:r>
              <a:rPr lang="hr-HR" dirty="0"/>
              <a:t>			</a:t>
            </a:r>
            <a:r>
              <a:rPr lang="hr-HR" i="1" dirty="0"/>
              <a:t>Članak 79.</a:t>
            </a:r>
          </a:p>
          <a:p>
            <a:pPr marL="457200" indent="-457200" algn="just" fontAlgn="base">
              <a:buAutoNum type="arabicParenBoth"/>
            </a:pPr>
            <a:r>
              <a:rPr lang="hr-HR" sz="2000" i="1" dirty="0"/>
              <a:t>Porezni obveznik i druge osobe koje raspolažu podacima bitnima za oporezivanje, primjenu međunarodnih ugovora ili vode vlasničke pozicije vrijednosnih papira te upisnike o imovini i pravima poreznih obveznika dužni su na zahtjev poreznog tijela dostaviti podatke potrebne za utvrđivanje porezne obveze, primjenu međunarodnih ugovora, provedbu ovrhe i mjera osiguranja”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jamstva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Odgoda naplate, otpis duga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Sredstva osiguranja naplate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Vođenje sporno naplativih dugovanja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Razni oblici ovrhe (pokretnine, tražbine, vlasnički papiri)</a:t>
            </a:r>
          </a:p>
          <a:p>
            <a:pPr lvl="2" algn="just" fontAlgn="base">
              <a:buFont typeface="Wingdings" panose="05000000000000000000" pitchFamily="2" charset="2"/>
              <a:buChar char="ü"/>
            </a:pPr>
            <a:r>
              <a:rPr lang="hr-HR" dirty="0"/>
              <a:t>sankcije</a:t>
            </a:r>
          </a:p>
          <a:p>
            <a:pPr lvl="1" algn="just" fontAlgn="base">
              <a:buFont typeface="Wingdings" panose="05000000000000000000" pitchFamily="2" charset="2"/>
              <a:buChar char="Ø"/>
            </a:pPr>
            <a:endParaRPr lang="hr-HR" b="1" dirty="0"/>
          </a:p>
          <a:p>
            <a:pPr lvl="2" algn="just" fontAlgn="base">
              <a:buFont typeface="Wingdings" panose="05000000000000000000" pitchFamily="2" charset="2"/>
              <a:buChar char="Ø"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5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994122"/>
          </a:xfrm>
        </p:spPr>
        <p:txBody>
          <a:bodyPr>
            <a:normAutofit/>
          </a:bodyPr>
          <a:lstStyle/>
          <a:p>
            <a:r>
              <a:rPr lang="hr-HR" sz="2400" dirty="0"/>
              <a:t>  Organizacija poslova utvrđivanja i naplate </a:t>
            </a:r>
            <a:br>
              <a:rPr lang="hr-HR" sz="2400" dirty="0"/>
            </a:br>
            <a:r>
              <a:rPr lang="hr-HR" sz="2400" dirty="0"/>
              <a:t>javnih davanja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782"/>
            <a:ext cx="8229600" cy="455538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hr-HR" b="1" dirty="0"/>
              <a:t>Da li JLS samostalno i bez ikakvih ograničenja mogu organizirati poslove utvrđivanja i naplate poreza i javnih davanja iz svoje nadležnosti?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18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533811"/>
              </p:ext>
            </p:extLst>
          </p:nvPr>
        </p:nvGraphicFramePr>
        <p:xfrm>
          <a:off x="457200" y="1004460"/>
          <a:ext cx="8363272" cy="5522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4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89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1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EUROPSKA POVELJA O LOKALNOJ SAMOUPRAVI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hr-HR" sz="1300" i="1" dirty="0"/>
                        <a:t>                                                               </a:t>
                      </a:r>
                      <a:r>
                        <a:rPr lang="en-GB" sz="1300" i="1" dirty="0" err="1"/>
                        <a:t>Članak</a:t>
                      </a:r>
                      <a:r>
                        <a:rPr lang="en-GB" sz="1300" i="1" dirty="0"/>
                        <a:t> 4. </a:t>
                      </a:r>
                      <a:endParaRPr lang="hr-HR" sz="1300" i="1" dirty="0"/>
                    </a:p>
                    <a:p>
                      <a:pPr marL="0" indent="0" algn="just" fontAlgn="b">
                        <a:buNone/>
                      </a:pPr>
                      <a:r>
                        <a:rPr lang="en-GB" sz="1300" i="1" dirty="0"/>
                        <a:t>4. </a:t>
                      </a:r>
                      <a:r>
                        <a:rPr lang="en-GB" sz="1300" i="1" dirty="0" err="1"/>
                        <a:t>Nadležnosti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koje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su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povjerene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lokalnim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jedinicama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moraju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biti</a:t>
                      </a:r>
                      <a:r>
                        <a:rPr lang="en-GB" sz="1300" i="1" dirty="0"/>
                        <a:t>, u </a:t>
                      </a:r>
                      <a:r>
                        <a:rPr lang="en-GB" sz="1300" i="1" dirty="0" err="1"/>
                        <a:t>pravilu</a:t>
                      </a:r>
                      <a:r>
                        <a:rPr lang="en-GB" sz="1300" i="1" dirty="0"/>
                        <a:t>, </a:t>
                      </a:r>
                      <a:r>
                        <a:rPr lang="en-GB" sz="1300" i="1" dirty="0" err="1"/>
                        <a:t>potpune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cjelovite</a:t>
                      </a:r>
                      <a:r>
                        <a:rPr lang="en-GB" sz="1300" i="1" dirty="0"/>
                        <a:t>. </a:t>
                      </a:r>
                      <a:r>
                        <a:rPr lang="en-GB" sz="1300" i="1" dirty="0" err="1"/>
                        <a:t>Njihovo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obavljanje</a:t>
                      </a:r>
                      <a:r>
                        <a:rPr lang="en-GB" sz="1300" i="1" dirty="0"/>
                        <a:t> ne </a:t>
                      </a:r>
                      <a:r>
                        <a:rPr lang="en-GB" sz="1300" i="1" dirty="0" err="1"/>
                        <a:t>smije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biti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onemogućeno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ili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ograničeno</a:t>
                      </a:r>
                      <a:r>
                        <a:rPr lang="en-GB" sz="1300" i="1" dirty="0"/>
                        <a:t> od </a:t>
                      </a:r>
                      <a:r>
                        <a:rPr lang="en-GB" sz="1300" i="1" dirty="0" err="1"/>
                        <a:t>neke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druge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središnje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ili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regionalne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vlasti</a:t>
                      </a:r>
                      <a:r>
                        <a:rPr lang="en-GB" sz="1300" i="1" dirty="0"/>
                        <a:t>, </a:t>
                      </a:r>
                      <a:r>
                        <a:rPr lang="en-GB" sz="1300" i="1" dirty="0" err="1"/>
                        <a:t>osim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kada</a:t>
                      </a:r>
                      <a:r>
                        <a:rPr lang="en-GB" sz="1300" i="1" dirty="0"/>
                        <a:t> to </a:t>
                      </a:r>
                      <a:r>
                        <a:rPr lang="en-GB" sz="1300" i="1" dirty="0" err="1"/>
                        <a:t>dopušta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zakon</a:t>
                      </a:r>
                      <a:r>
                        <a:rPr lang="en-GB" sz="1300" i="1" dirty="0"/>
                        <a:t>. </a:t>
                      </a:r>
                      <a:endParaRPr lang="hr-HR" sz="1300" i="1" dirty="0"/>
                    </a:p>
                    <a:p>
                      <a:pPr marL="0" indent="0" algn="just" fontAlgn="b">
                        <a:buNone/>
                      </a:pPr>
                      <a:r>
                        <a:rPr lang="en-GB" sz="1300" i="1" dirty="0"/>
                        <a:t>5. U </a:t>
                      </a:r>
                      <a:r>
                        <a:rPr lang="en-GB" sz="1300" i="1" dirty="0" err="1"/>
                        <a:t>slučaju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kada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središnja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ili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regionalna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vlast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prenese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ovlasti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na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lokalne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jedinice</a:t>
                      </a:r>
                      <a:r>
                        <a:rPr lang="en-GB" sz="1300" i="1" dirty="0"/>
                        <a:t>, one </a:t>
                      </a:r>
                      <a:r>
                        <a:rPr lang="en-GB" sz="1300" i="1" dirty="0" err="1"/>
                        <a:t>će</a:t>
                      </a:r>
                      <a:r>
                        <a:rPr lang="en-GB" sz="1300" i="1" dirty="0"/>
                        <a:t>, </a:t>
                      </a:r>
                      <a:r>
                        <a:rPr lang="en-GB" sz="1300" i="1" dirty="0" err="1"/>
                        <a:t>koliko</a:t>
                      </a:r>
                      <a:r>
                        <a:rPr lang="en-GB" sz="1300" i="1" dirty="0"/>
                        <a:t> je to </a:t>
                      </a:r>
                      <a:r>
                        <a:rPr lang="en-GB" sz="1300" i="1" dirty="0" err="1"/>
                        <a:t>moguće</a:t>
                      </a:r>
                      <a:r>
                        <a:rPr lang="en-GB" sz="1300" i="1" dirty="0"/>
                        <a:t>, </a:t>
                      </a:r>
                      <a:r>
                        <a:rPr lang="en-GB" sz="1300" i="1" dirty="0" err="1"/>
                        <a:t>slobodno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prilagoditi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njihovu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primjenu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lokalnim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uvjetima</a:t>
                      </a:r>
                      <a:r>
                        <a:rPr lang="en-GB" sz="1300" i="1" dirty="0"/>
                        <a:t>.</a:t>
                      </a:r>
                      <a:r>
                        <a:rPr lang="hr-HR" sz="1300" i="1" dirty="0"/>
                        <a:t>   </a:t>
                      </a:r>
                    </a:p>
                    <a:p>
                      <a:pPr marL="0" indent="0" algn="just" fontAlgn="b">
                        <a:buNone/>
                      </a:pPr>
                      <a:r>
                        <a:rPr lang="hr-HR" sz="1300" i="1" dirty="0"/>
                        <a:t>                                                                </a:t>
                      </a:r>
                      <a:r>
                        <a:rPr lang="en-GB" sz="1300" i="1" dirty="0" err="1"/>
                        <a:t>Članak</a:t>
                      </a:r>
                      <a:r>
                        <a:rPr lang="en-GB" sz="1300" i="1" dirty="0"/>
                        <a:t> 6. </a:t>
                      </a:r>
                      <a:endParaRPr lang="hr-HR" sz="1300" i="1" dirty="0"/>
                    </a:p>
                    <a:p>
                      <a:pPr algn="just" fontAlgn="b"/>
                      <a:r>
                        <a:rPr lang="en-GB" sz="1300" i="1" dirty="0"/>
                        <a:t>1. </a:t>
                      </a:r>
                      <a:r>
                        <a:rPr lang="en-GB" sz="1300" i="1" dirty="0" err="1"/>
                        <a:t>Ukoliko</a:t>
                      </a:r>
                      <a:r>
                        <a:rPr lang="en-GB" sz="1300" i="1" dirty="0"/>
                        <a:t> to </a:t>
                      </a:r>
                      <a:r>
                        <a:rPr lang="en-GB" sz="1300" i="1" dirty="0" err="1"/>
                        <a:t>nije</a:t>
                      </a:r>
                      <a:r>
                        <a:rPr lang="en-GB" sz="1300" i="1" dirty="0"/>
                        <a:t> u </a:t>
                      </a:r>
                      <a:r>
                        <a:rPr lang="en-GB" sz="1300" i="1" dirty="0" err="1"/>
                        <a:t>suprotnosti</a:t>
                      </a:r>
                      <a:r>
                        <a:rPr lang="en-GB" sz="1300" i="1" dirty="0"/>
                        <a:t> s </a:t>
                      </a:r>
                      <a:r>
                        <a:rPr lang="en-GB" sz="1300" i="1" dirty="0" err="1"/>
                        <a:t>općim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odredbama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utvrđenim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zakonom</a:t>
                      </a:r>
                      <a:r>
                        <a:rPr lang="en-GB" sz="1300" i="1" dirty="0"/>
                        <a:t>, </a:t>
                      </a:r>
                      <a:r>
                        <a:rPr lang="en-GB" sz="1300" i="1" dirty="0" err="1"/>
                        <a:t>lokalne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će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jedinice</a:t>
                      </a:r>
                      <a:r>
                        <a:rPr lang="en-GB" sz="1300" i="1" dirty="0"/>
                        <a:t> same </a:t>
                      </a:r>
                      <a:r>
                        <a:rPr lang="en-GB" sz="1300" i="1" dirty="0" err="1"/>
                        <a:t>moći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određivati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svoj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unutarnji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upravni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ustroj</a:t>
                      </a:r>
                      <a:r>
                        <a:rPr lang="en-GB" sz="1300" i="1" dirty="0"/>
                        <a:t>, </a:t>
                      </a:r>
                      <a:r>
                        <a:rPr lang="en-GB" sz="1300" i="1" dirty="0" err="1"/>
                        <a:t>kako</a:t>
                      </a:r>
                      <a:r>
                        <a:rPr lang="en-GB" sz="1300" i="1" dirty="0"/>
                        <a:t> bi </a:t>
                      </a:r>
                      <a:r>
                        <a:rPr lang="en-GB" sz="1300" i="1" dirty="0" err="1"/>
                        <a:t>ga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prilagodile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svojim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osebujnim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potrebama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učinile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upravljanje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što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učinkovitijim</a:t>
                      </a:r>
                      <a:r>
                        <a:rPr lang="en-GB" sz="1300" i="1" dirty="0"/>
                        <a:t>. </a:t>
                      </a:r>
                      <a:endParaRPr lang="hr-HR" sz="13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8628794"/>
                  </a:ext>
                </a:extLst>
              </a:tr>
              <a:tr h="151393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ZAKON O LOKALNOJ I PODRUČNOJ SAMOUPRAVI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hr-HR" sz="1300" i="1" dirty="0"/>
                        <a:t>                                                                  </a:t>
                      </a:r>
                      <a:r>
                        <a:rPr lang="en-GB" sz="1300" i="1" dirty="0" err="1"/>
                        <a:t>Članak</a:t>
                      </a:r>
                      <a:r>
                        <a:rPr lang="en-GB" sz="1300" i="1" dirty="0"/>
                        <a:t> 53. </a:t>
                      </a:r>
                      <a:endParaRPr lang="hr-HR" sz="1300" i="1" dirty="0"/>
                    </a:p>
                    <a:p>
                      <a:pPr algn="just" fontAlgn="base"/>
                      <a:r>
                        <a:rPr lang="en-GB" sz="1300" i="1" dirty="0"/>
                        <a:t>Za </a:t>
                      </a:r>
                      <a:r>
                        <a:rPr lang="en-GB" sz="1300" i="1" dirty="0" err="1"/>
                        <a:t>obavljanje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poslova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iz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samoupravnog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djelokruga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jedinica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lokalne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podruĉne</a:t>
                      </a:r>
                      <a:r>
                        <a:rPr lang="en-GB" sz="1300" i="1" dirty="0"/>
                        <a:t> (</a:t>
                      </a:r>
                      <a:r>
                        <a:rPr lang="en-GB" sz="1300" i="1" dirty="0" err="1"/>
                        <a:t>regionalne</a:t>
                      </a:r>
                      <a:r>
                        <a:rPr lang="en-GB" sz="1300" i="1" dirty="0"/>
                        <a:t>) </a:t>
                      </a:r>
                      <a:r>
                        <a:rPr lang="en-GB" sz="1300" i="1" dirty="0" err="1"/>
                        <a:t>samouprave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kao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poslova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dr</a:t>
                      </a:r>
                      <a:r>
                        <a:rPr lang="hr-HR" sz="1300" i="1" dirty="0"/>
                        <a:t>ž</a:t>
                      </a:r>
                      <a:r>
                        <a:rPr lang="en-GB" sz="1300" i="1" dirty="0" err="1"/>
                        <a:t>avne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uprave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prenijetih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na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te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jedinice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ustrojavaju</a:t>
                      </a:r>
                      <a:r>
                        <a:rPr lang="en-GB" sz="1300" i="1" dirty="0"/>
                        <a:t> se </a:t>
                      </a:r>
                      <a:r>
                        <a:rPr lang="en-GB" sz="1300" i="1" dirty="0" err="1"/>
                        <a:t>upravni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odjeli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sluţbe</a:t>
                      </a:r>
                      <a:r>
                        <a:rPr lang="en-GB" sz="1300" i="1" dirty="0"/>
                        <a:t> (</a:t>
                      </a:r>
                      <a:r>
                        <a:rPr lang="en-GB" sz="1300" i="1" dirty="0" err="1"/>
                        <a:t>upravna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tijela</a:t>
                      </a:r>
                      <a:r>
                        <a:rPr lang="en-GB" sz="1300" i="1" dirty="0"/>
                        <a:t>). </a:t>
                      </a:r>
                      <a:endParaRPr lang="hr-HR" sz="1300" i="1" dirty="0"/>
                    </a:p>
                    <a:p>
                      <a:pPr algn="just" fontAlgn="base"/>
                      <a:r>
                        <a:rPr lang="en-GB" sz="1300" i="1" dirty="0"/>
                        <a:t>U </a:t>
                      </a:r>
                      <a:r>
                        <a:rPr lang="en-GB" sz="1300" i="1" dirty="0" err="1"/>
                        <a:t>općinama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gradovima</a:t>
                      </a:r>
                      <a:r>
                        <a:rPr lang="hr-HR" sz="1300" i="1" dirty="0"/>
                        <a:t> </a:t>
                      </a:r>
                      <a:r>
                        <a:rPr lang="hr-HR" sz="1300" i="1" dirty="0" err="1"/>
                        <a:t>nmože</a:t>
                      </a:r>
                      <a:r>
                        <a:rPr lang="hr-HR" sz="1300" i="1" dirty="0"/>
                        <a:t> </a:t>
                      </a:r>
                      <a:r>
                        <a:rPr lang="en-GB" sz="1300" i="1" dirty="0"/>
                        <a:t>se </a:t>
                      </a:r>
                      <a:r>
                        <a:rPr lang="en-GB" sz="1300" i="1" dirty="0" err="1"/>
                        <a:t>ustrojiti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jedinstveni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upravni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odjel</a:t>
                      </a:r>
                      <a:r>
                        <a:rPr lang="hr-HR" sz="1300" i="1" dirty="0"/>
                        <a:t> za obavljanje svih poslova iz samoupravnog </a:t>
                      </a:r>
                      <a:r>
                        <a:rPr lang="hr-HR" sz="1300" i="1" dirty="0" err="1"/>
                        <a:t>djekruga</a:t>
                      </a:r>
                      <a:endParaRPr lang="hr-HR" sz="1300" i="1" dirty="0"/>
                    </a:p>
                    <a:p>
                      <a:pPr algn="just" fontAlgn="base"/>
                      <a:r>
                        <a:rPr lang="en-GB" sz="1300" i="1" dirty="0" err="1"/>
                        <a:t>Ustrojstvo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upravnih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tijela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iz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stavka</a:t>
                      </a:r>
                      <a:r>
                        <a:rPr lang="en-GB" sz="1300" i="1" dirty="0"/>
                        <a:t> 1.</a:t>
                      </a:r>
                      <a:r>
                        <a:rPr lang="hr-HR" sz="1300" i="1" dirty="0"/>
                        <a:t> i 2.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ovoga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ĉlanka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ure</a:t>
                      </a:r>
                      <a:r>
                        <a:rPr lang="hr-HR" sz="1300" i="1" dirty="0"/>
                        <a:t>đ</a:t>
                      </a:r>
                      <a:r>
                        <a:rPr lang="en-GB" sz="1300" i="1" dirty="0" err="1"/>
                        <a:t>uje</a:t>
                      </a:r>
                      <a:r>
                        <a:rPr lang="en-GB" sz="1300" i="1" dirty="0"/>
                        <a:t> se </a:t>
                      </a:r>
                      <a:r>
                        <a:rPr lang="en-GB" sz="1300" i="1" dirty="0" err="1"/>
                        <a:t>općim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aktom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jedinice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lokalne</a:t>
                      </a:r>
                      <a:r>
                        <a:rPr lang="en-GB" sz="1300" i="1" dirty="0"/>
                        <a:t>, </a:t>
                      </a:r>
                      <a:r>
                        <a:rPr lang="en-GB" sz="1300" i="1" dirty="0" err="1"/>
                        <a:t>odnosno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podruĉne</a:t>
                      </a:r>
                      <a:r>
                        <a:rPr lang="en-GB" sz="1300" i="1" dirty="0"/>
                        <a:t> (</a:t>
                      </a:r>
                      <a:r>
                        <a:rPr lang="en-GB" sz="1300" i="1" dirty="0" err="1"/>
                        <a:t>regionalne</a:t>
                      </a:r>
                      <a:r>
                        <a:rPr lang="en-GB" sz="1300" i="1" dirty="0"/>
                        <a:t>) </a:t>
                      </a:r>
                      <a:r>
                        <a:rPr lang="en-GB" sz="1300" i="1" dirty="0" err="1"/>
                        <a:t>samouprave</a:t>
                      </a:r>
                      <a:r>
                        <a:rPr lang="en-GB" sz="1300" i="1" dirty="0"/>
                        <a:t> u </a:t>
                      </a:r>
                      <a:r>
                        <a:rPr lang="en-GB" sz="1300" i="1" dirty="0" err="1"/>
                        <a:t>skladu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sa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statutom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i</a:t>
                      </a:r>
                      <a:r>
                        <a:rPr lang="en-GB" sz="1300" i="1" dirty="0"/>
                        <a:t> </a:t>
                      </a:r>
                      <a:r>
                        <a:rPr lang="en-GB" sz="1300" i="1" dirty="0" err="1"/>
                        <a:t>zakonom</a:t>
                      </a:r>
                      <a:r>
                        <a:rPr lang="en-GB" sz="1300" i="1" dirty="0"/>
                        <a:t>. </a:t>
                      </a:r>
                      <a:endParaRPr lang="hr-HR" sz="13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957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DOSADAŠNJI ZAKON O KOMUNALNOM GOSPODARSTVU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fontAlgn="ctr">
                        <a:buFontTx/>
                        <a:buNone/>
                      </a:pPr>
                      <a:r>
                        <a:rPr lang="hr-HR" sz="13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Članak 23./članak 32.</a:t>
                      </a:r>
                    </a:p>
                    <a:p>
                      <a:pPr marL="0" indent="0" algn="just" fontAlgn="ctr">
                        <a:buFontTx/>
                        <a:buNone/>
                      </a:pPr>
                      <a:r>
                        <a:rPr lang="hr-HR" sz="13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Rješenje o komunalnoj naknadi/doprinosu donosi upravno tijelo jedinice lokalne samouprave u čijemu su djelokrugu poslovi komunalnoga gospodarstva</a:t>
                      </a:r>
                    </a:p>
                    <a:p>
                      <a:pPr marL="0" indent="0" algn="just" fontAlgn="ctr">
                        <a:buFontTx/>
                        <a:buNone/>
                      </a:pPr>
                      <a:r>
                        <a:rPr lang="hr-HR" sz="13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Izvršno rješenje o komunalnoj naknadi/doprinosu izvršava upravno tijelo iz stavka 2. ovoga članka u postupku i na način određen propisima o prisilnoj naplati poreza na dohodak, odnosno dobit.</a:t>
                      </a:r>
                      <a:endParaRPr lang="hr-HR" sz="13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81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OPĆI POREZNI ZAKON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hr-HR" sz="13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Članak 3. </a:t>
                      </a:r>
                    </a:p>
                    <a:p>
                      <a:pPr algn="just" fontAlgn="base"/>
                      <a:r>
                        <a:rPr lang="hr-HR" sz="13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Porezno tijelo jest tijelo državne uprave, upravno tijelo jedinice područne (regionalne) samouprave ili upravno tijelo jedinice lokalne samouprave u čijem su djelokrugu poslovi utvrđivanja i/ili nadzora i/ili naplate poreza.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CF7D0FD-AF18-4F86-B844-430C25ADCF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08012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6616A57-131C-4081-A19C-9070E1001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188640"/>
            <a:ext cx="6635080" cy="720080"/>
          </a:xfrm>
        </p:spPr>
        <p:txBody>
          <a:bodyPr>
            <a:noAutofit/>
          </a:bodyPr>
          <a:lstStyle/>
          <a:p>
            <a:r>
              <a:rPr lang="hr-HR" sz="2400" dirty="0"/>
              <a:t>Organizacija poslova utvrđivanja i naplate </a:t>
            </a:r>
            <a:br>
              <a:rPr lang="hr-HR" sz="2400" dirty="0"/>
            </a:br>
            <a:r>
              <a:rPr lang="hr-HR" sz="2400" dirty="0"/>
              <a:t>javnih davanja</a:t>
            </a:r>
          </a:p>
        </p:txBody>
      </p:sp>
    </p:spTree>
    <p:extLst>
      <p:ext uri="{BB962C8B-B14F-4D97-AF65-F5344CB8AC3E}">
        <p14:creationId xmlns:p14="http://schemas.microsoft.com/office/powerpoint/2010/main" val="325213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85778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hr-HR" dirty="0"/>
          </a:p>
          <a:p>
            <a:pPr lvl="1">
              <a:buNone/>
            </a:pPr>
            <a:r>
              <a:rPr lang="hr-HR" sz="1600" dirty="0"/>
              <a:t>Tko obavlja </a:t>
            </a:r>
          </a:p>
          <a:p>
            <a:pPr lvl="1">
              <a:buNone/>
            </a:pPr>
            <a:r>
              <a:rPr lang="hr-HR" sz="1600" dirty="0"/>
              <a:t>poslove obračuna i naplate</a:t>
            </a:r>
          </a:p>
          <a:p>
            <a:pPr lvl="1">
              <a:buNone/>
            </a:pPr>
            <a:r>
              <a:rPr lang="hr-HR" sz="1600" dirty="0"/>
              <a:t>javnih davanja JLS?</a:t>
            </a:r>
            <a:endParaRPr lang="en-US" sz="1600" dirty="0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714744" y="1714488"/>
            <a:ext cx="2998788" cy="1601788"/>
            <a:chOff x="1997" y="1314"/>
            <a:chExt cx="1889" cy="1009"/>
          </a:xfrm>
        </p:grpSpPr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0" name="Oval 16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1" name="Oval 17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sp>
          <p:nvSpPr>
            <p:cNvPr id="6" name="Oval 18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Oval 19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Oval 20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Oval 21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1143000" y="3352800"/>
            <a:ext cx="3141663" cy="266858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hr-HR">
              <a:latin typeface="Verdana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5562600" y="3352800"/>
            <a:ext cx="2970213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hr-HR">
              <a:latin typeface="Verdana" pitchFamily="34" charset="0"/>
            </a:endParaRPr>
          </a:p>
        </p:txBody>
      </p:sp>
      <p:sp>
        <p:nvSpPr>
          <p:cNvPr id="14" name="Freeform 11"/>
          <p:cNvSpPr>
            <a:spLocks/>
          </p:cNvSpPr>
          <p:nvPr/>
        </p:nvSpPr>
        <p:spPr bwMode="gray">
          <a:xfrm>
            <a:off x="3812378" y="2957501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Freeform 13"/>
          <p:cNvSpPr>
            <a:spLocks/>
          </p:cNvSpPr>
          <p:nvPr/>
        </p:nvSpPr>
        <p:spPr bwMode="gray">
          <a:xfrm flipH="1">
            <a:off x="5408608" y="2916226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57290" y="3643314"/>
            <a:ext cx="28575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600" b="1" dirty="0">
                <a:solidFill>
                  <a:srgbClr val="000000"/>
                </a:solidFill>
              </a:rPr>
              <a:t>Fakultativno </a:t>
            </a:r>
          </a:p>
          <a:p>
            <a:pPr algn="ctr"/>
            <a:r>
              <a:rPr lang="hr-HR" sz="1200" b="1" dirty="0">
                <a:solidFill>
                  <a:srgbClr val="000000"/>
                </a:solidFill>
              </a:rPr>
              <a:t>(ako se ne prenese ovlast na Poreznu upravu)</a:t>
            </a:r>
            <a:r>
              <a:rPr lang="hr-HR" sz="1600" b="1" dirty="0">
                <a:solidFill>
                  <a:srgbClr val="000000"/>
                </a:solidFill>
              </a:rPr>
              <a:t>	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Porez na kuće za odmor</a:t>
            </a:r>
          </a:p>
          <a:p>
            <a:pPr>
              <a:buFontTx/>
              <a:buChar char="-"/>
            </a:pPr>
            <a:r>
              <a:rPr lang="hr-HR" sz="1600" strike="sngStrike" dirty="0">
                <a:solidFill>
                  <a:srgbClr val="000000"/>
                </a:solidFill>
              </a:rPr>
              <a:t>Porez na tvrtku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Porez na korištenje javnih površina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Porez na potrošnju</a:t>
            </a: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5724525" y="3573463"/>
            <a:ext cx="266382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1600" b="1" dirty="0">
                <a:solidFill>
                  <a:srgbClr val="000000"/>
                </a:solidFill>
              </a:rPr>
              <a:t>Obvezno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Komunalna naknada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Komunalni doprinos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Koncesije (kada ih raspisuje JLS)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Spomenička renta (direktna)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Ostali prihodi </a:t>
            </a:r>
          </a:p>
          <a:p>
            <a:pPr algn="ctr"/>
            <a:r>
              <a:rPr lang="hr-HR" sz="1400" dirty="0"/>
              <a:t> </a:t>
            </a: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4197657" y="1990389"/>
            <a:ext cx="2000263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r-HR" sz="3200" b="1" dirty="0"/>
              <a:t>JLS</a:t>
            </a:r>
            <a:endParaRPr lang="en-US" sz="3200" dirty="0"/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2121408" y="214291"/>
            <a:ext cx="6536788" cy="947726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Organizacija poslova utvrđivanja i naplate </a:t>
            </a:r>
            <a:br>
              <a:rPr lang="hr-HR" sz="3200" dirty="0"/>
            </a:br>
            <a:r>
              <a:rPr lang="hr-HR" sz="3200" dirty="0"/>
              <a:t>javnih davanja</a:t>
            </a:r>
            <a:endParaRPr lang="en-US" sz="3200" dirty="0"/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3B4CD709-E7CF-4C5E-B614-9628C12916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85778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hr-HR" dirty="0"/>
          </a:p>
          <a:p>
            <a:pPr lvl="1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322438"/>
            <a:ext cx="6462460" cy="7254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Organizacija poslova utvrđivanja i naplate </a:t>
            </a:r>
            <a:br>
              <a:rPr lang="hr-HR" sz="2400" dirty="0"/>
            </a:br>
            <a:r>
              <a:rPr lang="hr-HR" sz="2400" dirty="0"/>
              <a:t>javnih davanja</a:t>
            </a:r>
            <a:endParaRPr lang="en-US" sz="2400" dirty="0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286116" y="1571612"/>
            <a:ext cx="4598252" cy="1601788"/>
            <a:chOff x="1997" y="1314"/>
            <a:chExt cx="1889" cy="1009"/>
          </a:xfrm>
        </p:grpSpPr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0" name="Oval 16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1" name="Oval 17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sp>
          <p:nvSpPr>
            <p:cNvPr id="6" name="Oval 18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Oval 19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Oval 20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Oval 21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1143000" y="3352800"/>
            <a:ext cx="3141663" cy="266858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hr-HR">
              <a:latin typeface="Verdana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5562600" y="3352800"/>
            <a:ext cx="2970213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hr-HR">
              <a:latin typeface="Verdana" pitchFamily="34" charset="0"/>
            </a:endParaRPr>
          </a:p>
        </p:txBody>
      </p:sp>
      <p:sp>
        <p:nvSpPr>
          <p:cNvPr id="14" name="Freeform 11"/>
          <p:cNvSpPr>
            <a:spLocks/>
          </p:cNvSpPr>
          <p:nvPr/>
        </p:nvSpPr>
        <p:spPr bwMode="gray">
          <a:xfrm>
            <a:off x="4120356" y="2565400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Freeform 13"/>
          <p:cNvSpPr>
            <a:spLocks/>
          </p:cNvSpPr>
          <p:nvPr/>
        </p:nvSpPr>
        <p:spPr bwMode="gray">
          <a:xfrm flipH="1">
            <a:off x="5500712" y="2552687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4250616" y="1544724"/>
            <a:ext cx="2719388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r-HR" sz="2400" b="1" dirty="0"/>
              <a:t>POREZNA</a:t>
            </a:r>
          </a:p>
          <a:p>
            <a:pPr algn="ctr"/>
            <a:r>
              <a:rPr lang="hr-HR" sz="2400" b="1" dirty="0"/>
              <a:t>UPRAVA ili DRUGA TIJELA</a:t>
            </a:r>
            <a:endParaRPr lang="en-US" sz="1400" dirty="0"/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1238250" y="3552825"/>
            <a:ext cx="27574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1600" b="1" dirty="0">
                <a:solidFill>
                  <a:srgbClr val="000000"/>
                </a:solidFill>
              </a:rPr>
              <a:t>Fakultativno</a:t>
            </a:r>
          </a:p>
          <a:p>
            <a:pPr algn="ctr"/>
            <a:r>
              <a:rPr lang="hr-HR" sz="1200" b="1" dirty="0">
                <a:solidFill>
                  <a:srgbClr val="000000"/>
                </a:solidFill>
              </a:rPr>
              <a:t> (ako se prenese ovlast na Poreznu upravu)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Porez na kuće za odmor</a:t>
            </a:r>
          </a:p>
          <a:p>
            <a:pPr>
              <a:buFontTx/>
              <a:buChar char="-"/>
            </a:pPr>
            <a:r>
              <a:rPr lang="hr-HR" sz="1600" strike="sngStrike" dirty="0">
                <a:solidFill>
                  <a:srgbClr val="000000"/>
                </a:solidFill>
              </a:rPr>
              <a:t>Porez na tvrtku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Porez na korištenje javnih površina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Porez na potrošnju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857884" y="3500439"/>
            <a:ext cx="250033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600" b="1" dirty="0">
                <a:solidFill>
                  <a:srgbClr val="000000"/>
                </a:solidFill>
              </a:rPr>
              <a:t>Obvezno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Porez i prirez na dohodak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Porez na promet nekretnina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Spomenička renta (indirektna)</a:t>
            </a:r>
          </a:p>
          <a:p>
            <a:pPr>
              <a:buFontTx/>
              <a:buChar char="-"/>
            </a:pPr>
            <a:r>
              <a:rPr lang="hr-HR" sz="1600" dirty="0">
                <a:solidFill>
                  <a:srgbClr val="000000"/>
                </a:solidFill>
              </a:rPr>
              <a:t>Koncesije koje dodjeljuju drugi davatelji (zajednički prihod)….</a:t>
            </a:r>
          </a:p>
          <a:p>
            <a:pPr algn="ctr"/>
            <a:r>
              <a:rPr lang="hr-HR" dirty="0"/>
              <a:t>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71472" y="1571612"/>
            <a:ext cx="2571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None/>
            </a:pPr>
            <a:r>
              <a:rPr lang="hr-HR" sz="1600" dirty="0"/>
              <a:t>Tko obavlja </a:t>
            </a:r>
          </a:p>
          <a:p>
            <a:pPr lvl="1">
              <a:buNone/>
            </a:pPr>
            <a:r>
              <a:rPr lang="hr-HR" sz="1600" dirty="0"/>
              <a:t>poslove obračuna i naplate</a:t>
            </a:r>
          </a:p>
          <a:p>
            <a:pPr lvl="1">
              <a:buNone/>
            </a:pPr>
            <a:r>
              <a:rPr lang="hr-HR" sz="1600" dirty="0"/>
              <a:t>javnih davanja JLS?</a:t>
            </a:r>
            <a:endParaRPr lang="en-US" sz="1600" dirty="0"/>
          </a:p>
        </p:txBody>
      </p:sp>
      <p:pic>
        <p:nvPicPr>
          <p:cNvPr id="24" name="Picture 3">
            <a:extLst>
              <a:ext uri="{FF2B5EF4-FFF2-40B4-BE49-F238E27FC236}">
                <a16:creationId xmlns:a16="http://schemas.microsoft.com/office/drawing/2014/main" id="{B50123C9-6474-484E-9961-D92980A68C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14"/>
            <a:ext cx="2121408" cy="11909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1447783"/>
            <a:ext cx="8229600" cy="485778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hr-HR" dirty="0"/>
              <a:t>1. Utvrđivanje obveza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929478" y="3323698"/>
            <a:ext cx="3066458" cy="266858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hr-HR">
              <a:latin typeface="Verdana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4974576" y="3348959"/>
            <a:ext cx="2970213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hr-HR">
              <a:latin typeface="Verdana" pitchFamily="34" charset="0"/>
            </a:endParaRPr>
          </a:p>
        </p:txBody>
      </p:sp>
      <p:sp>
        <p:nvSpPr>
          <p:cNvPr id="14" name="Freeform 11"/>
          <p:cNvSpPr>
            <a:spLocks/>
          </p:cNvSpPr>
          <p:nvPr/>
        </p:nvSpPr>
        <p:spPr bwMode="gray">
          <a:xfrm>
            <a:off x="2555776" y="2505977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Freeform 13"/>
          <p:cNvSpPr>
            <a:spLocks/>
          </p:cNvSpPr>
          <p:nvPr/>
        </p:nvSpPr>
        <p:spPr bwMode="gray">
          <a:xfrm flipH="1">
            <a:off x="5684938" y="2546010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99210" y="3742589"/>
            <a:ext cx="24152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Porez na kuće za odmor</a:t>
            </a:r>
          </a:p>
          <a:p>
            <a:pPr>
              <a:buFontTx/>
              <a:buChar char="-"/>
            </a:pPr>
            <a:r>
              <a:rPr lang="hr-HR" strike="sngStrike" dirty="0">
                <a:solidFill>
                  <a:srgbClr val="000000"/>
                </a:solidFill>
              </a:rPr>
              <a:t>Porez na tvrtku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Porez na korištenje javnih površina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Porez na potrošnju</a:t>
            </a: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5240717" y="3573463"/>
            <a:ext cx="235561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hr-HR" b="1" dirty="0">
              <a:solidFill>
                <a:srgbClr val="000000"/>
              </a:solidFill>
            </a:endParaRP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Komunalna naknada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Komunalni doprinos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Koncesije (kada ih raspisuje JLS)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Spomenička renta (direktna)</a:t>
            </a:r>
          </a:p>
          <a:p>
            <a:pPr algn="ctr"/>
            <a:r>
              <a:rPr lang="hr-HR" dirty="0"/>
              <a:t> 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2121408" y="214290"/>
            <a:ext cx="6536788" cy="1143000"/>
          </a:xfrm>
        </p:spPr>
        <p:txBody>
          <a:bodyPr>
            <a:normAutofit/>
          </a:bodyPr>
          <a:lstStyle/>
          <a:p>
            <a:pPr algn="ctr"/>
            <a:r>
              <a:rPr lang="hr-HR" sz="3200" dirty="0"/>
              <a:t>Organizacija poslova utvrđivanja i naplate javnih davanja unutar JLS</a:t>
            </a:r>
            <a:endParaRPr lang="en-US" sz="3200" dirty="0"/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449B77B9-EA81-4BB4-BE51-81FB29BFBC75}"/>
              </a:ext>
            </a:extLst>
          </p:cNvPr>
          <p:cNvSpPr txBox="1"/>
          <p:nvPr/>
        </p:nvSpPr>
        <p:spPr>
          <a:xfrm>
            <a:off x="1982946" y="2052568"/>
            <a:ext cx="184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Upravni odjel za financije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71381575-237E-4019-9953-DDC0915DAA15}"/>
              </a:ext>
            </a:extLst>
          </p:cNvPr>
          <p:cNvSpPr txBox="1"/>
          <p:nvPr/>
        </p:nvSpPr>
        <p:spPr>
          <a:xfrm>
            <a:off x="5347866" y="2040371"/>
            <a:ext cx="2663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Upravni odjel za komunalni sustav</a:t>
            </a:r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DD7A3E90-48EF-49E4-B8AD-708584B6E9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14"/>
            <a:ext cx="2121408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15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150" y="1268760"/>
            <a:ext cx="8512322" cy="525658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hr-HR" dirty="0"/>
              <a:t>2. poslovi zaduživanja, praćenja uplata te prisilna naplata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endParaRPr lang="hr-HR" dirty="0"/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598268" y="3472207"/>
            <a:ext cx="3097789" cy="2488819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hr-HR">
              <a:latin typeface="Verdana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5502866" y="3472207"/>
            <a:ext cx="2970213" cy="2488821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hr-HR">
              <a:latin typeface="Verdana" pitchFamily="34" charset="0"/>
            </a:endParaRPr>
          </a:p>
        </p:txBody>
      </p:sp>
      <p:sp>
        <p:nvSpPr>
          <p:cNvPr id="14" name="Freeform 11"/>
          <p:cNvSpPr>
            <a:spLocks/>
          </p:cNvSpPr>
          <p:nvPr/>
        </p:nvSpPr>
        <p:spPr bwMode="gray">
          <a:xfrm>
            <a:off x="2311755" y="2765010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Freeform 13"/>
          <p:cNvSpPr>
            <a:spLocks/>
          </p:cNvSpPr>
          <p:nvPr/>
        </p:nvSpPr>
        <p:spPr bwMode="gray">
          <a:xfrm flipH="1">
            <a:off x="5124922" y="2783349"/>
            <a:ext cx="986634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4426" y="3799621"/>
            <a:ext cx="24254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Porez na kuće za odmor</a:t>
            </a:r>
          </a:p>
          <a:p>
            <a:pPr>
              <a:buFontTx/>
              <a:buChar char="-"/>
            </a:pPr>
            <a:r>
              <a:rPr lang="hr-HR" strike="sngStrike" dirty="0">
                <a:solidFill>
                  <a:srgbClr val="000000"/>
                </a:solidFill>
              </a:rPr>
              <a:t>Porez na tvrtku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Porez na korištenje javnih površina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Porez na potrošnju</a:t>
            </a: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5919995" y="3646785"/>
            <a:ext cx="228957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hr-HR" b="1" dirty="0">
              <a:solidFill>
                <a:srgbClr val="000000"/>
              </a:solidFill>
            </a:endParaRP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Komunalna naknada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Komunalni doprinos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Koncesije (kada ih raspisuje JLS)</a:t>
            </a:r>
          </a:p>
          <a:p>
            <a:pPr>
              <a:buFontTx/>
              <a:buChar char="-"/>
            </a:pPr>
            <a:r>
              <a:rPr lang="hr-HR" dirty="0">
                <a:solidFill>
                  <a:srgbClr val="000000"/>
                </a:solidFill>
              </a:rPr>
              <a:t>Spomenička renta (direktna)</a:t>
            </a:r>
          </a:p>
          <a:p>
            <a:pPr algn="ctr"/>
            <a:r>
              <a:rPr lang="hr-HR" dirty="0"/>
              <a:t> 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2121408" y="214290"/>
            <a:ext cx="6536788" cy="838420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200" dirty="0"/>
              <a:t>Organizacija poslova utvrđivanja i naplate javnih davanja unutar JLS</a:t>
            </a:r>
            <a:endParaRPr lang="en-US" sz="3200" dirty="0"/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449B77B9-EA81-4BB4-BE51-81FB29BFBC75}"/>
              </a:ext>
            </a:extLst>
          </p:cNvPr>
          <p:cNvSpPr txBox="1"/>
          <p:nvPr/>
        </p:nvSpPr>
        <p:spPr>
          <a:xfrm>
            <a:off x="2147163" y="2038617"/>
            <a:ext cx="1930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Upravni odjel (služba) za financije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71381575-237E-4019-9953-DDC0915DAA15}"/>
              </a:ext>
            </a:extLst>
          </p:cNvPr>
          <p:cNvSpPr txBox="1"/>
          <p:nvPr/>
        </p:nvSpPr>
        <p:spPr>
          <a:xfrm>
            <a:off x="4057498" y="1857608"/>
            <a:ext cx="36150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Upravni odjel (služba) za komunalni sustav </a:t>
            </a:r>
          </a:p>
          <a:p>
            <a:pPr algn="ctr"/>
            <a:r>
              <a:rPr lang="hr-HR" dirty="0"/>
              <a:t>i /ili </a:t>
            </a:r>
          </a:p>
          <a:p>
            <a:pPr algn="ctr"/>
            <a:r>
              <a:rPr lang="hr-HR" dirty="0"/>
              <a:t>Upravni odjel (služba) za financije</a:t>
            </a:r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EBE9A45C-1C56-41D2-910A-F4158F4C4F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14"/>
            <a:ext cx="2121408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90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Prihodi JLS – Javna davanja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hr-HR" b="1" u="sng" dirty="0"/>
              <a:t>Prihodi JLS sa osnove ubiranja</a:t>
            </a:r>
            <a:r>
              <a:rPr lang="hr-HR" u="sng" dirty="0"/>
              <a:t>:</a:t>
            </a:r>
          </a:p>
          <a:p>
            <a:pPr marL="457200" indent="-457200">
              <a:lnSpc>
                <a:spcPct val="80000"/>
              </a:lnSpc>
              <a:buNone/>
            </a:pPr>
            <a:endParaRPr lang="hr-HR" u="sng" dirty="0"/>
          </a:p>
          <a:p>
            <a:pPr>
              <a:lnSpc>
                <a:spcPct val="80000"/>
              </a:lnSpc>
            </a:pPr>
            <a:r>
              <a:rPr lang="hr-HR" dirty="0"/>
              <a:t>Javna davanja</a:t>
            </a:r>
          </a:p>
          <a:p>
            <a:pPr>
              <a:lnSpc>
                <a:spcPct val="80000"/>
              </a:lnSpc>
            </a:pPr>
            <a:r>
              <a:rPr lang="hr-HR" dirty="0"/>
              <a:t>Ostali prihodi (nejavna davanja)</a:t>
            </a:r>
          </a:p>
          <a:p>
            <a:pPr marL="0" indent="0">
              <a:lnSpc>
                <a:spcPct val="80000"/>
              </a:lnSpc>
              <a:buNone/>
            </a:pPr>
            <a:endParaRPr lang="hr-HR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45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856750"/>
              </p:ext>
            </p:extLst>
          </p:nvPr>
        </p:nvGraphicFramePr>
        <p:xfrm>
          <a:off x="539552" y="1183358"/>
          <a:ext cx="8147250" cy="5253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748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SUDSKA PRAKSA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hr-HR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2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Upravni sud Republike Hrvatske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Poslovni broj: 10 UsI-125/15-11</a:t>
                      </a:r>
                    </a:p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hr-H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Rješenje o ovrsi u ovom slučaju donio je Upravni odjel za financije, proračun, javne prihode i gradsku riznicu G. K., temeljem odredbe članka 128. Općeg poreznog zakona ("Narodne novine", broj: 127/00, 86/01, 150/02).</a:t>
                      </a:r>
                    </a:p>
                    <a:p>
                      <a:pPr algn="just" fontAlgn="ctr"/>
                      <a:r>
                        <a:rPr lang="hr-H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Međutim to tijelo prema citiranom članku 23. stavku 5. Zakona o komunalnom gospodarstvu nije nadležno za izvršenje rješenja o komunalnoj naknadi, već je za to nadležno upravno tijelo jedinice lokalne samouprave u čijem su djelokrugu poslovi komunalnog gospodarstva. Samo na postupak prisilne naplate to nadležno tijelo primjenjuju odredbe Općeg poreznog zakona.</a:t>
                      </a:r>
                    </a:p>
                    <a:p>
                      <a:pPr algn="just" fontAlgn="ctr"/>
                      <a:r>
                        <a:rPr lang="hr-H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Iz navedenog, dakle, proizlazi da je rješenje o ovrsi donijelo nenadležno tijelo, pa kako je povodom žalbe tuženo tijelo propustilo ocijeniti pravilnost rješenja glede stvarne nadležnosti na što je dužno paziti po službenoj dužnosti, prema članku 25. Zakona o općem upravnom postupku ("Narodne novine", broj: 53/91 i 103/96), Sud ocjenjuje osporeno kao i prvostupanjsko rješenje nezakonitim.”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62202"/>
                  </a:ext>
                </a:extLst>
              </a:tr>
              <a:tr h="200477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Upravni sud u Rijeci, posl.br. 9 Usl-813/15-9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hr-HR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 nadležnost javno pravnih tijela za donošenje i izvršenje rješenja o komunalnoj naknadi kao i za odlučivanje o žalbi protiv tih rješenja izričito propisuje ZKG”. …</a:t>
                      </a:r>
                    </a:p>
                    <a:p>
                      <a:pPr algn="just" fontAlgn="ctr"/>
                      <a:r>
                        <a:rPr lang="hr-HR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 odredbi Odluke Grada xx proizlazi da su poslovi komunalnog gospodarstva stavljeni u djelokrug rada Upravnog odjela za komunalni sustav, a da su poslovi prisilne naplate komunalne naknade istom odlukom stavljene u nadležnost Upravnog odjela za financije, što nije u skladu sa odredbom članka 23.stavka 5. ZKG”</a:t>
                      </a:r>
                    </a:p>
                    <a:p>
                      <a:pPr algn="just" fontAlgn="ctr"/>
                      <a:r>
                        <a:rPr lang="hr-HR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 obzirom da u konkretnoj upravnoj stvari rješenje o ovrsi donio Upravni odjel za financije u čijem djelokrugu nisu poslovi komunalnog gospodarstva, proizlazi da upravno tijelo koje je donijelo prvostupanjsko rješenje nije bilo nadležno za donošenje rješenja o ovrsi”</a:t>
                      </a:r>
                      <a:endParaRPr lang="hr-HR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15250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CF7D0FD-AF18-4F86-B844-430C25ADCF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4" y="0"/>
            <a:ext cx="2121408" cy="83671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6616A57-131C-4081-A19C-9070E1001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634082"/>
          </a:xfrm>
        </p:spPr>
        <p:txBody>
          <a:bodyPr>
            <a:noAutofit/>
          </a:bodyPr>
          <a:lstStyle/>
          <a:p>
            <a:r>
              <a:rPr lang="hr-HR" sz="2400" dirty="0"/>
              <a:t>Organizacija poslova utvrđivanja i naplate javnih davanja</a:t>
            </a:r>
          </a:p>
        </p:txBody>
      </p:sp>
    </p:spTree>
    <p:extLst>
      <p:ext uri="{BB962C8B-B14F-4D97-AF65-F5344CB8AC3E}">
        <p14:creationId xmlns:p14="http://schemas.microsoft.com/office/powerpoint/2010/main" val="151605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980380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Organizacija poslova utvrđivanja i naplate javnih davanja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hr-HR" sz="4600" b="1" dirty="0"/>
              <a:t>Rješenje?</a:t>
            </a:r>
            <a:r>
              <a:rPr lang="hr-HR" sz="4800" dirty="0"/>
              <a:t> 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sz="3400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hr-HR" sz="3400" b="1" dirty="0"/>
              <a:t>1. Zakon o lokalnim porezima – porez na nekretnine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sz="2300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dirty="0"/>
              <a:t>zamjena komunalne naknade porezom na nekretnine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dirty="0"/>
              <a:t>Nema više ograničenja za samostalno uređenje unutarnje organizacije odnosno tijela koje će biti nadležno za utvrđivanje i naplatu poreza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26D4FF-96E5-4B69-9371-F00DABBCFD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75" y="1704764"/>
            <a:ext cx="4514850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45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706090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Organizacija poslova utvrđivanja i naplate javnih davanja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hr-HR" sz="5100" b="1" dirty="0"/>
              <a:t>Rješenje?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sz="1100" b="1" dirty="0"/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hr-HR" sz="5100" b="1" dirty="0"/>
              <a:t>2. Zakon o komunalnom gospodarstvu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hr-HR" sz="5100" b="1" dirty="0"/>
              <a:t> (NN 68/18)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sz="5100" b="1" dirty="0"/>
          </a:p>
          <a:p>
            <a:pPr marL="457200" lvl="1" indent="0" fontAlgn="base">
              <a:buNone/>
            </a:pPr>
            <a:r>
              <a:rPr lang="hr-HR" dirty="0"/>
              <a:t>			           </a:t>
            </a:r>
            <a:r>
              <a:rPr lang="hr-HR" sz="3100" dirty="0"/>
              <a:t>Članak 83.</a:t>
            </a:r>
            <a:endParaRPr lang="en-GB" sz="3100" dirty="0"/>
          </a:p>
          <a:p>
            <a:pPr marL="0" indent="0" algn="just" fontAlgn="base">
              <a:buNone/>
            </a:pPr>
            <a:r>
              <a:rPr lang="hr-HR" i="1" dirty="0"/>
              <a:t>(1) Rješenje o komunalnom doprinosu donosi </a:t>
            </a:r>
            <a:r>
              <a:rPr lang="hr-HR" i="1" dirty="0">
                <a:solidFill>
                  <a:srgbClr val="FF0000"/>
                </a:solidFill>
              </a:rPr>
              <a:t>upravno</a:t>
            </a:r>
            <a:r>
              <a:rPr lang="hr-HR" i="1" dirty="0"/>
              <a:t> </a:t>
            </a:r>
            <a:r>
              <a:rPr lang="hr-HR" i="1" dirty="0">
                <a:solidFill>
                  <a:srgbClr val="FF0000"/>
                </a:solidFill>
              </a:rPr>
              <a:t>tijelo jedinice lokalne samouprave nadležno za poslove komunalnog gospodarstva </a:t>
            </a:r>
            <a:r>
              <a:rPr lang="hr-HR" i="1" dirty="0"/>
              <a:t>odnosno jedinstveni upravni odjel (u daljnjem tekstu: upravno tijelo) u skladu s odlukom o komunalnom doprinosu u postupku pokrenutom po službenoj dužnosti ili po zahtjevu stranke.</a:t>
            </a:r>
            <a:endParaRPr lang="en-GB" i="1" dirty="0"/>
          </a:p>
          <a:p>
            <a:pPr marL="0" indent="0" algn="just" fontAlgn="base">
              <a:buNone/>
            </a:pPr>
            <a:endParaRPr lang="hr-HR" i="1" dirty="0"/>
          </a:p>
          <a:p>
            <a:pPr marL="0" indent="0" algn="just" fontAlgn="base">
              <a:buNone/>
            </a:pPr>
            <a:r>
              <a:rPr lang="hr-HR" dirty="0"/>
              <a:t>			         Članak 100.</a:t>
            </a:r>
            <a:endParaRPr lang="en-GB" dirty="0"/>
          </a:p>
          <a:p>
            <a:pPr marL="0" indent="0" algn="just" fontAlgn="base">
              <a:buNone/>
            </a:pPr>
            <a:r>
              <a:rPr lang="hr-HR" i="1" dirty="0"/>
              <a:t>(1) Rješenje o komunalnoj naknadi donosi </a:t>
            </a:r>
            <a:r>
              <a:rPr lang="hr-HR" sz="3800" b="1" i="1" dirty="0">
                <a:solidFill>
                  <a:srgbClr val="FF0000"/>
                </a:solidFill>
              </a:rPr>
              <a:t>upravno tijelo </a:t>
            </a:r>
            <a:r>
              <a:rPr lang="hr-HR" i="1" dirty="0"/>
              <a:t>u skladu s odlukom o komunalnoj naknadi i odlukom o vrijednosti boda komunalne naknade (B) u postupku pokrenutom po službenoj dužnosti.</a:t>
            </a:r>
            <a:endParaRPr lang="en-GB" i="1" dirty="0"/>
          </a:p>
          <a:p>
            <a:pPr marL="0" indent="0" algn="just" fontAlgn="base">
              <a:buNone/>
            </a:pPr>
            <a:endParaRPr lang="en-GB" i="1" dirty="0"/>
          </a:p>
          <a:p>
            <a:pPr marL="0" indent="0">
              <a:buNone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535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likovni rezultat za slike pljeska publike">
            <a:extLst>
              <a:ext uri="{FF2B5EF4-FFF2-40B4-BE49-F238E27FC236}">
                <a16:creationId xmlns:a16="http://schemas.microsoft.com/office/drawing/2014/main" id="{865A308F-E476-4169-841B-FD8C0E811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731837"/>
            <a:ext cx="7831782" cy="5001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68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hr-HR" dirty="0"/>
              <a:t>Preporuke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112568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3000" b="1" dirty="0"/>
              <a:t>Objedinjavanje poslova utvrđivanja i naplate „svih” javnih davanja u okviru jedne organizacijske jedinice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Tim ljudi vodi postupak od utvrđivanja obveze do naplate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Stranke sva sporna pitanja rješavaju na jadnom mjestu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Praćenje naplate po dužniku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Provedba jednog postupka ovrhe za više prihoda umjesto više postupaka ovrhe za svaki prihod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dirty="0"/>
              <a:t>Priprema za (očekivano) uvođenje poreza na nekretnine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5E9009-04A9-48FC-9F8C-C9A23AF234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52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1408" y="274638"/>
            <a:ext cx="5042880" cy="418058"/>
          </a:xfrm>
        </p:spPr>
        <p:txBody>
          <a:bodyPr>
            <a:normAutofit fontScale="90000"/>
          </a:bodyPr>
          <a:lstStyle/>
          <a:p>
            <a:r>
              <a:rPr lang="hr-HR" dirty="0"/>
              <a:t>Preporuke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674642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3800" b="1" dirty="0"/>
              <a:t>Objedinjavanje poslova utvrđivanja i naplate „svih” javnih davanja u okviru jedne organizacijske jedinice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3800" dirty="0"/>
              <a:t>Edukacija djelatnika </a:t>
            </a:r>
            <a:r>
              <a:rPr lang="hr-HR" sz="3400" dirty="0"/>
              <a:t>=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dirty="0"/>
              <a:t> </a:t>
            </a:r>
            <a:r>
              <a:rPr lang="hr-HR" sz="3800" dirty="0"/>
              <a:t>razmišljati i djelovati kao porezno tijelo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sz="3800" dirty="0"/>
              <a:t> poznavanje širokog spektra propisa: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ZUP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OPZ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ZAKON O OBVEZNIM ODNOSIMA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OVRŠNI ZAKON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ZAKON O PRORAČUNU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hr-HR" sz="2600" dirty="0"/>
              <a:t> Uredba o uredbu o kriterijima, mjerilima i postupku za odgodu plaćanja,       obročnu otplatu duga te prodaju, otpis ili djelomičan otpis potraživanja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ZAKON O FINANCIRANJU JLP(R)S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ZAKON O LOKALNIM POREZIMA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ZAKON O KOMUNALNOM GOSPODARSTVU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ZAKON O PROVEDBI OVRHE NA NOVČANIM SREDSTVIMA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ZAKON O KONCESIJAMA (+ Pravilnik o registru koncesija)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hr-HR" sz="2600" dirty="0"/>
              <a:t>ODLUKE JLS (porezi, komunalna naknada, komunalni doprinos, izvršenje proračuna ostali opći akti i upute o postupanju…)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5E9009-04A9-48FC-9F8C-C9A23AF234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-27384"/>
            <a:ext cx="2013904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44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1700808"/>
            <a:ext cx="67687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Hvala na pozornosti!</a:t>
            </a:r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Udruga gradova u Republici Hrvatskoj</a:t>
            </a:r>
          </a:p>
          <a:p>
            <a:r>
              <a:rPr lang="hr-HR" sz="2000" dirty="0">
                <a:hlinkClick r:id="rId2"/>
              </a:rPr>
              <a:t>www.udruga-gradova.hr</a:t>
            </a:r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Danijel Jerman</a:t>
            </a:r>
          </a:p>
          <a:p>
            <a:r>
              <a:rPr lang="hr-HR" sz="2000" dirty="0"/>
              <a:t>Pročelnik Upravnog odjela za financije i društvene djelatnosti</a:t>
            </a:r>
          </a:p>
          <a:p>
            <a:r>
              <a:rPr lang="hr-HR" sz="2000" dirty="0"/>
              <a:t>Grada Opatija</a:t>
            </a:r>
          </a:p>
          <a:p>
            <a:r>
              <a:rPr lang="hr-HR" sz="2000" dirty="0">
                <a:hlinkClick r:id="rId3"/>
              </a:rPr>
              <a:t>danijel.jerman@opatija.hr</a:t>
            </a:r>
            <a:endParaRPr lang="hr-HR" sz="2000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21408" cy="1373886"/>
          </a:xfrm>
          <a:prstGeom prst="rect">
            <a:avLst/>
          </a:prstGeom>
        </p:spPr>
      </p:pic>
      <p:pic>
        <p:nvPicPr>
          <p:cNvPr id="7" name="Picture 6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3BF00251-6AAB-4C66-B503-D66D43B2D1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861048"/>
            <a:ext cx="438039" cy="540665"/>
          </a:xfrm>
          <a:prstGeom prst="rect">
            <a:avLst/>
          </a:prstGeom>
        </p:spPr>
      </p:pic>
      <p:pic>
        <p:nvPicPr>
          <p:cNvPr id="10" name="Picture 9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BA96C088-3630-4079-9B43-9031CFDE4D0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1115616" y="4458928"/>
            <a:ext cx="438039" cy="43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43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        Prihodi JLS – Javna davanja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hr-HR" b="1" dirty="0"/>
              <a:t>POREZI</a:t>
            </a:r>
          </a:p>
          <a:p>
            <a:pPr marL="256032" lvl="1" indent="0">
              <a:lnSpc>
                <a:spcPct val="80000"/>
              </a:lnSpc>
              <a:buNone/>
            </a:pPr>
            <a:endParaRPr lang="hr-HR" dirty="0"/>
          </a:p>
          <a:p>
            <a:pPr marL="713232" lvl="1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r-HR" sz="2900" u="sng" dirty="0"/>
              <a:t>Zajednički gradski/</a:t>
            </a:r>
            <a:r>
              <a:rPr lang="hr-HR" sz="2900" u="sng" dirty="0" err="1"/>
              <a:t>općinski,županijski</a:t>
            </a:r>
            <a:endParaRPr lang="hr-HR" sz="2900" u="sng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hr-HR" sz="2800" dirty="0"/>
              <a:t>Porez na dohodak (Zakon o financiranju JLP(R)S, Zakon o porezu na dohodak)</a:t>
            </a:r>
          </a:p>
          <a:p>
            <a:pPr marL="457200" indent="-457200">
              <a:lnSpc>
                <a:spcPct val="80000"/>
              </a:lnSpc>
              <a:buNone/>
            </a:pPr>
            <a:endParaRPr lang="hr-HR" sz="2800" dirty="0"/>
          </a:p>
          <a:p>
            <a:pPr marL="713232" lvl="1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r-HR" sz="2900" u="sng" dirty="0"/>
              <a:t>Lokalni porezi (Zakon o lokalnim porezima)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hr-HR" sz="2800" dirty="0"/>
              <a:t>Prirez poreza na dohodak (odluka JLS)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hr-HR" sz="2800" dirty="0"/>
              <a:t>Porez na potrošnju (odluka JLS)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hr-HR" sz="2800" dirty="0"/>
              <a:t>Porez na kuće za odmor (odluka JLS)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hr-HR" sz="2800" strike="sngStrike" dirty="0"/>
              <a:t>Porez na tvrtku ili naziv (odluka JLS)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hr-HR" sz="2800" dirty="0"/>
              <a:t>Porez na korištenje javnih površina (odluka JLS)</a:t>
            </a:r>
          </a:p>
          <a:p>
            <a:pPr marL="0" indent="0">
              <a:lnSpc>
                <a:spcPct val="80000"/>
              </a:lnSpc>
              <a:buNone/>
            </a:pPr>
            <a:endParaRPr lang="hr-HR" sz="2800" dirty="0"/>
          </a:p>
          <a:p>
            <a:pPr marL="717550" indent="-446088">
              <a:lnSpc>
                <a:spcPct val="80000"/>
              </a:lnSpc>
            </a:pPr>
            <a:r>
              <a:rPr lang="hr-HR" u="sng" dirty="0"/>
              <a:t>Porez na promet nekretnina (Zakon o porezu na promet nekretnina)</a:t>
            </a:r>
          </a:p>
          <a:p>
            <a:pPr marL="0" indent="0">
              <a:lnSpc>
                <a:spcPct val="80000"/>
              </a:lnSpc>
              <a:buNone/>
            </a:pPr>
            <a:endParaRPr lang="hr-HR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66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Prihodi JLS – Javna davanja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hr-HR" b="1" dirty="0"/>
              <a:t>DRUGA JAVNA DAVANJA</a:t>
            </a:r>
          </a:p>
          <a:p>
            <a:pPr marL="457200" indent="-457200">
              <a:lnSpc>
                <a:spcPct val="80000"/>
              </a:lnSpc>
              <a:buNone/>
            </a:pPr>
            <a:endParaRPr lang="hr-HR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hr-HR" dirty="0"/>
              <a:t>Komunalni doprinos (Zakon o komunalnom gospodarstvu , odluka JLS)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hr-HR" dirty="0"/>
              <a:t>Komunalna naknada (Zakon o komunalnom gospodarstvu , odluka JLS)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hr-HR" dirty="0"/>
              <a:t>Koncesije (Zakon o komunalnom gospodarstvu , Zakon o koncesijama)</a:t>
            </a:r>
            <a:endParaRPr lang="hr-HR" sz="4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hr-HR" dirty="0"/>
              <a:t>Spomenička renta (Zakon o zaštiti i očuvanju kulturnih dobara, odluka JLS)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hr-HR" dirty="0"/>
              <a:t> </a:t>
            </a:r>
            <a:r>
              <a:rPr lang="hr-HR" dirty="0" err="1"/>
              <a:t>itd</a:t>
            </a:r>
            <a:r>
              <a:rPr lang="hr-HR" dirty="0"/>
              <a:t>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465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hr-HR" sz="2800" dirty="0"/>
              <a:t>Prihodi JLS – Javna davanja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58618"/>
          </a:xfrm>
        </p:spPr>
        <p:txBody>
          <a:bodyPr>
            <a:normAutofit fontScale="55000" lnSpcReduction="20000"/>
          </a:bodyPr>
          <a:lstStyle/>
          <a:p>
            <a:pPr marL="0" indent="0" algn="ctr" fontAlgn="base">
              <a:buNone/>
            </a:pPr>
            <a:r>
              <a:rPr lang="hr-HR" b="1" dirty="0"/>
              <a:t>Što su to javna davanja?</a:t>
            </a:r>
          </a:p>
          <a:p>
            <a:pPr marL="0" indent="0" algn="ctr" fontAlgn="base">
              <a:buNone/>
            </a:pPr>
            <a:r>
              <a:rPr lang="hr-HR" b="1" dirty="0"/>
              <a:t>Da li su komunalna naknada i komunalni doprinos javna davanja?</a:t>
            </a:r>
          </a:p>
          <a:p>
            <a:pPr marL="0" indent="0" fontAlgn="base">
              <a:buNone/>
            </a:pPr>
            <a:endParaRPr lang="hr-HR" sz="1900" b="1" dirty="0"/>
          </a:p>
          <a:p>
            <a:pPr marL="0" indent="0" fontAlgn="base">
              <a:buNone/>
            </a:pPr>
            <a:r>
              <a:rPr lang="hr-HR" b="1" dirty="0"/>
              <a:t>OPĆI POREZNI ZAKON </a:t>
            </a:r>
          </a:p>
          <a:p>
            <a:pPr marL="0" indent="0" fontAlgn="base">
              <a:buNone/>
            </a:pPr>
            <a:r>
              <a:rPr lang="hr-HR" dirty="0"/>
              <a:t>			</a:t>
            </a:r>
            <a:r>
              <a:rPr lang="hr-HR" i="1" dirty="0"/>
              <a:t>              članak 2.</a:t>
            </a:r>
          </a:p>
          <a:p>
            <a:pPr marL="514350" indent="-514350" algn="just" fontAlgn="base">
              <a:buAutoNum type="arabicParenBoth"/>
            </a:pPr>
            <a:r>
              <a:rPr lang="hr-HR" sz="3600" i="1" dirty="0"/>
              <a:t>Javna davanja u smislu ovoga Zakona jesu porezi i druga javna davanja.</a:t>
            </a:r>
          </a:p>
          <a:p>
            <a:pPr marL="514350" indent="-514350" algn="just" fontAlgn="base">
              <a:buAutoNum type="arabicParenBoth"/>
            </a:pPr>
            <a:r>
              <a:rPr lang="hr-HR" sz="3600" i="1" dirty="0"/>
              <a:t>Porezi su novčana davanja i prihod su proračuna koji se koristi za podmirivanje proračunom utvrđenih javnih izdataka. Porezi se ne smatraju povremenim davanjima.</a:t>
            </a:r>
          </a:p>
          <a:p>
            <a:pPr marL="514350" indent="-514350" algn="just" fontAlgn="base">
              <a:buAutoNum type="arabicParenBoth"/>
            </a:pPr>
            <a:r>
              <a:rPr lang="hr-HR" sz="3600" i="1" dirty="0"/>
              <a:t>Drugim javnim davanjima smatraju se trošarine, carine, pristojbe, doprinosi, naknade za koncesije, novčane kazne za porezne prekršaje i sva davanja čije je utvrđivanje i/ili naplata i/ili nadzor prema posebnim propisima u nadležnosti poreznog tijela……</a:t>
            </a:r>
          </a:p>
          <a:p>
            <a:pPr marL="0" indent="0" fontAlgn="base">
              <a:buNone/>
            </a:pPr>
            <a:endParaRPr lang="hr-HR" sz="2800" b="1" dirty="0"/>
          </a:p>
          <a:p>
            <a:pPr marL="0" indent="0" fontAlgn="base">
              <a:buNone/>
            </a:pPr>
            <a:r>
              <a:rPr lang="hr-HR" sz="3300" b="1" dirty="0"/>
              <a:t>SUDSKA PRAKSA:</a:t>
            </a:r>
          </a:p>
          <a:p>
            <a:pPr marL="0" indent="0" fontAlgn="base">
              <a:buNone/>
            </a:pPr>
            <a:r>
              <a:rPr lang="hr-HR" sz="4400" dirty="0"/>
              <a:t>Visoki upravni sud (Usž-243/2014-3):</a:t>
            </a:r>
          </a:p>
          <a:p>
            <a:pPr marL="0" indent="0" algn="just" fontAlgn="base">
              <a:buNone/>
            </a:pPr>
            <a:r>
              <a:rPr lang="hr-HR" sz="3600" i="1" dirty="0"/>
              <a:t>„javna davanja su novčana davanja fizičkih ili pravnih osoba izvršena prema državi ili drugim javno pravnim tijelima na osnovi javno pravnih propisa kojima se zadovoljavaju javne potrebe”</a:t>
            </a:r>
          </a:p>
          <a:p>
            <a:pPr marL="0" indent="0" algn="just" fontAlgn="base">
              <a:buNone/>
            </a:pPr>
            <a:r>
              <a:rPr lang="hr-HR" sz="3600" b="1" i="1" dirty="0"/>
              <a:t>„komunalna naknada predstavlja javno davanje”</a:t>
            </a:r>
            <a:endParaRPr lang="en-GB" sz="36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185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Prihodi JLS – Javna davanja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  <a:p>
            <a:pPr marL="0" indent="0" algn="ctr">
              <a:lnSpc>
                <a:spcPct val="80000"/>
              </a:lnSpc>
              <a:buNone/>
            </a:pPr>
            <a:r>
              <a:rPr lang="hr-HR" b="1" dirty="0"/>
              <a:t>Da li postoji jedinstvena primjena propisa kojima su uređena pitanja utvrđivanja i naplate poreza i drugih javnih davanja u nadležnosti JLS?</a:t>
            </a:r>
          </a:p>
          <a:p>
            <a:pPr marL="0" indent="0" algn="ctr">
              <a:lnSpc>
                <a:spcPct val="80000"/>
              </a:lnSpc>
              <a:buNone/>
            </a:pPr>
            <a:endParaRPr lang="hr-H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61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719878"/>
              </p:ext>
            </p:extLst>
          </p:nvPr>
        </p:nvGraphicFramePr>
        <p:xfrm>
          <a:off x="251520" y="836712"/>
          <a:ext cx="8435280" cy="56795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8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7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132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OPĆI POREZNI ZAKON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hr-HR" sz="15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Članak 1.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Uređuje odnos između poreznih obveznika i poreznih tijela koja primjenjuju propise o porezima i drugim javnim davanjima, ako posebnim zakonima o pojedinim vrstama poreza i drugim javnim davanjima nije uređeno drukčije </a:t>
                      </a:r>
                      <a:r>
                        <a:rPr lang="hr-HR" sz="15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predstavlja zajedničku osnovu poreznog sustava</a:t>
                      </a:r>
                      <a:r>
                        <a:rPr lang="hr-HR" sz="15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hr-HR" sz="1500" i="1" dirty="0"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i="1" dirty="0">
                          <a:latin typeface="+mn-lt"/>
                        </a:rPr>
                        <a:t>Članak 2.st.8.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i="1" dirty="0">
                          <a:latin typeface="+mn-lt"/>
                        </a:rPr>
                        <a:t> Odredbe ovoga Zakona propisane za poreze </a:t>
                      </a:r>
                      <a:r>
                        <a:rPr lang="hr-HR" sz="1500" b="1" i="1" dirty="0">
                          <a:latin typeface="+mn-lt"/>
                        </a:rPr>
                        <a:t>na odgovarajući način primjenjuju se i na druga javna davanja</a:t>
                      </a:r>
                      <a:r>
                        <a:rPr lang="hr-HR" sz="1500" i="1" dirty="0">
                          <a:latin typeface="+mn-lt"/>
                        </a:rPr>
                        <a:t> (u daljnjem tekstu: porezi) propisana ovim Zakonom, ako ovim Zakonom ili posebnim propisima nije uređeno drugačije.</a:t>
                      </a:r>
                    </a:p>
                    <a:p>
                      <a:pPr algn="ctr" fontAlgn="base"/>
                      <a:r>
                        <a:rPr lang="hr-HR" sz="15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Članak 4.</a:t>
                      </a:r>
                      <a:endParaRPr lang="en-GB" sz="15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hr-HR" sz="15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Ako ovim Zakonom nije uređeno drugačije, na postupanje poreznih tijela primjenjuje se Zakon o općem upravnom postupku.</a:t>
                      </a:r>
                      <a:endParaRPr lang="en-GB" sz="15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513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DOSADAŠNJI ZAKON O KOMUNALNOM GOSPODARSTVU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Tx/>
                        <a:buNone/>
                      </a:pPr>
                      <a:r>
                        <a:rPr lang="hr-HR" sz="15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Članak 23./32</a:t>
                      </a:r>
                    </a:p>
                    <a:p>
                      <a:pPr marL="0" indent="0" algn="just" fontAlgn="ctr">
                        <a:buFontTx/>
                        <a:buNone/>
                      </a:pPr>
                      <a:r>
                        <a:rPr lang="hr-HR" sz="15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Izvršno rješenje o komunalnoj naknadi/komunalnom doprinosu izvršava </a:t>
                      </a:r>
                      <a:r>
                        <a:rPr lang="hr-HR" sz="15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upravno tijelo ……….</a:t>
                      </a:r>
                      <a:r>
                        <a:rPr lang="hr-HR" sz="15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 postupku i na način određen propisima o prisilnoj naplati poreza na dohodak, odnosno dobit.</a:t>
                      </a:r>
                      <a:endParaRPr lang="hr-HR" sz="15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782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ZAKON O ZAŠTITI I OČUVANJU KULTURNIH DOBARA (NN 25/12,44/17)</a:t>
                      </a:r>
                    </a:p>
                    <a:p>
                      <a:pPr algn="ctr" fontAlgn="ctr"/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Članak 114.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(direktna spomenička renta po m2)</a:t>
                      </a:r>
                    </a:p>
                    <a:p>
                      <a:pPr algn="just" fontAlgn="ctr"/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ovršni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žalbeni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postupak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primjenjuju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odredbe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zakona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kojim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uređuje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komunalno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gospodarstvo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zastaru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primjenjuju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odredbe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zakona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kojim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uređuje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opći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porezni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sustav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hr-HR" sz="1400" b="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hr-HR" sz="1400" b="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Članak 114a. (indirektna spomenička renta po prihodu i djelatnosti)</a:t>
                      </a:r>
                    </a:p>
                    <a:p>
                      <a:pPr algn="just" fontAlgn="ctr"/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Poslove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utvrđivanja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evidentiranja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nadzora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naplate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ovrhe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spomeničke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rente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obavlja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Porezna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uprava</a:t>
                      </a:r>
                      <a:r>
                        <a:rPr lang="en-GB" sz="14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endParaRPr lang="hr-HR" sz="14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CF7D0FD-AF18-4F86-B844-430C25ADCF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4" y="0"/>
            <a:ext cx="2121408" cy="83671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6616A57-131C-4081-A19C-9070E1001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Jedinstvena primjena propisa?</a:t>
            </a:r>
          </a:p>
        </p:txBody>
      </p:sp>
    </p:spTree>
    <p:extLst>
      <p:ext uri="{BB962C8B-B14F-4D97-AF65-F5344CB8AC3E}">
        <p14:creationId xmlns:p14="http://schemas.microsoft.com/office/powerpoint/2010/main" val="2088822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182141"/>
              </p:ext>
            </p:extLst>
          </p:nvPr>
        </p:nvGraphicFramePr>
        <p:xfrm>
          <a:off x="539552" y="1039342"/>
          <a:ext cx="8229600" cy="52724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8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1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658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SUDSKA PRAKSA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hr-HR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286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Upravni sud u Rijeci, posl.br. 9 Usl-813/15-9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„ovaj Sud prihvatio je stav izražen u sudskoj praksi Visokog US RH prema kojoj se odredbe OPZ-a u postupku ovrhe duga komunalne naknade primjenjuju samo u pogledu </a:t>
                      </a:r>
                      <a:r>
                        <a:rPr lang="hr-H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postupovnih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odredbi, ali ne i na pitanje zastare potraživanja”</a:t>
                      </a:r>
                    </a:p>
                    <a:p>
                      <a:pPr algn="just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62202"/>
                  </a:ext>
                </a:extLst>
              </a:tr>
              <a:tr h="206047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Upravni sud u Rijeci</a:t>
                      </a:r>
                    </a:p>
                    <a:p>
                      <a:pPr algn="ctr" fontAlgn="ctr"/>
                      <a:r>
                        <a:rPr lang="hr-H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poslovni broj: UsI-421/14-9 od 27. svibnja 2014. godine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hr-H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„U svezi sa zastarom komunalnog doprinosa u praksi je zauzeto pravno shvaćanje da se Opći porezni zakon primjenjuje tek u postupku izvršenja rješenja o komunalnom doprinosu sukladno članku 32. stavak 7. Zakona o komunalnom gospodarstvu, a ne i u postupku utvrđivanja obveze plaćanja komunalnog doprinosa. Zbog toga je u upravnom postupku i u upravnom sporu neosnovano pozivanje stranke na Opći porezni zakon i Zakon o obveznim odnosima u odnosu na postupak utvrđivanja obveze plaćanja komunalnog doprinosa, budući da Zakonom o komunalnom gospodarstvu nije propisan </a:t>
                      </a:r>
                      <a:r>
                        <a:rPr lang="hr-HR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prekulzivni</a:t>
                      </a:r>
                      <a:r>
                        <a:rPr lang="hr-H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rok nakon kojeg se ne bi mogla utvrditi obveza plaćanja komunalnog doprinosa koja nije bila utvrđena”. </a:t>
                      </a:r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152503"/>
                  </a:ext>
                </a:extLst>
              </a:tr>
              <a:tr h="174675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Visoki upravni sud Republike Hrvatske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poslovni broj: Us-12075/2010-4</a:t>
                      </a:r>
                    </a:p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„Prema pravnom stajalištu ovog Suda potraživanja s osnova neplaćene komunalne naknade su povremena potraživanja pa se glede roka zastare primjenjuju odredbe članka 226. stavak 1. Zakona o obveznim odnosima (Narodne novine, broj 35/05., 41/08.). Prema toj odredbi tražbine povremenih davanja koje dospijevaju godišnje ili u kraćim razdobljima, pa bilo da se radi o sporednim povremenim tražbinama, kao što je tražbina kamata, bilo da se radi o takvim povremenim tražbinama u kojima se iscrpljuje samo pravo, kao što je tražbina uzdržavanja, zastarijevaju za tri godine od dospjelosti svakog pojedinog davanja”.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996821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CF7D0FD-AF18-4F86-B844-430C25ADCF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4" y="0"/>
            <a:ext cx="2121408" cy="83671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6616A57-131C-4081-A19C-9070E1001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Jedinstvena primjena propisa?</a:t>
            </a:r>
          </a:p>
        </p:txBody>
      </p:sp>
    </p:spTree>
    <p:extLst>
      <p:ext uri="{BB962C8B-B14F-4D97-AF65-F5344CB8AC3E}">
        <p14:creationId xmlns:p14="http://schemas.microsoft.com/office/powerpoint/2010/main" val="3353231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024407"/>
              </p:ext>
            </p:extLst>
          </p:nvPr>
        </p:nvGraphicFramePr>
        <p:xfrm>
          <a:off x="261864" y="836712"/>
          <a:ext cx="8630617" cy="5544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3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8805">
                  <a:extLst>
                    <a:ext uri="{9D8B030D-6E8A-4147-A177-3AD203B41FA5}">
                      <a16:colId xmlns:a16="http://schemas.microsoft.com/office/drawing/2014/main" val="1993870009"/>
                    </a:ext>
                  </a:extLst>
                </a:gridCol>
                <a:gridCol w="1935611">
                  <a:extLst>
                    <a:ext uri="{9D8B030D-6E8A-4147-A177-3AD203B41FA5}">
                      <a16:colId xmlns:a16="http://schemas.microsoft.com/office/drawing/2014/main" val="93212441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655811528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2779227785"/>
                    </a:ext>
                  </a:extLst>
                </a:gridCol>
              </a:tblGrid>
              <a:tr h="67179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postupak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Lokalni porezi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hr-H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Komunalna naknada i komunalni doprinos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hr-H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Spomenička renta</a:t>
                      </a:r>
                    </a:p>
                    <a:p>
                      <a:pPr algn="ctr" fontAlgn="base"/>
                      <a:r>
                        <a:rPr lang="hr-H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Direktna (čl.114)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hr-H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Spomenička renta</a:t>
                      </a:r>
                    </a:p>
                    <a:p>
                      <a:pPr algn="ctr" fontAlgn="base"/>
                      <a:r>
                        <a:rPr lang="hr-H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Direktna (čl.114a)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32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Utvrđivanje obveza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OPZ / ZUP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ZUP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hr-HR" dirty="0"/>
                        <a:t> ZKG = ZUP za žalbeni postupak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hr-HR" dirty="0"/>
                        <a:t>OPZ ostalo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 /ZUP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1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Obračun kamata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OPZ/ ZOO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ZOO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OPZ/ ZOO</a:t>
                      </a:r>
                      <a:endParaRPr kumimoji="0" lang="hr-H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OPZ/ ZOO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1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Dostava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OPZ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ZUP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0052981"/>
                  </a:ext>
                </a:extLst>
              </a:tr>
              <a:tr h="5971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Zastara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OPZ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ZOO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16677811"/>
                  </a:ext>
                </a:extLst>
              </a:tr>
              <a:tr h="5971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Prisilna naplata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OPZ/OZ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 postupak</a:t>
                      </a:r>
                    </a:p>
                    <a:p>
                      <a:pPr algn="ctr"/>
                      <a:r>
                        <a:rPr lang="hr-HR" dirty="0"/>
                        <a:t>ZUP dostava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ZKG=OPZ postupak</a:t>
                      </a:r>
                    </a:p>
                    <a:p>
                      <a:pPr algn="ctr"/>
                      <a:r>
                        <a:rPr lang="hr-HR" dirty="0"/>
                        <a:t>ZUP dostava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OPZ/OZ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1503737"/>
                  </a:ext>
                </a:extLst>
              </a:tr>
              <a:tr h="133689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Povrat više plaćenih obveza, obročna otplata, otpis, prodaja potraživanja, prijeboj potraživanja……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OPZ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?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OPZ</a:t>
                      </a:r>
                      <a:endParaRPr lang="en-GB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047803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CF7D0FD-AF18-4F86-B844-430C25ADCF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2121408" cy="86409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6616A57-131C-4081-A19C-9070E1001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Jedinstvena primjena propisa?</a:t>
            </a:r>
          </a:p>
        </p:txBody>
      </p:sp>
    </p:spTree>
    <p:extLst>
      <p:ext uri="{BB962C8B-B14F-4D97-AF65-F5344CB8AC3E}">
        <p14:creationId xmlns:p14="http://schemas.microsoft.com/office/powerpoint/2010/main" val="281106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2261</Words>
  <Application>Microsoft Office PowerPoint</Application>
  <PresentationFormat>Prikaz na zaslonu (4:3)</PresentationFormat>
  <Paragraphs>332</Paragraphs>
  <Slides>26</Slides>
  <Notes>8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26</vt:i4>
      </vt:variant>
    </vt:vector>
  </HeadingPairs>
  <TitlesOfParts>
    <vt:vector size="32" baseType="lpstr">
      <vt:lpstr>Arial</vt:lpstr>
      <vt:lpstr>Calibri</vt:lpstr>
      <vt:lpstr>Impact</vt:lpstr>
      <vt:lpstr>Verdana</vt:lpstr>
      <vt:lpstr>Wingdings</vt:lpstr>
      <vt:lpstr>Office Theme</vt:lpstr>
      <vt:lpstr>Utvrđivanje i naplata javnih davanja u nadležnosti JLS ∙ jedinstvena primjena propisa ∙ ∙ organizacija poslova naplate ∙</vt:lpstr>
      <vt:lpstr>Prihodi JLS – Javna davanja</vt:lpstr>
      <vt:lpstr>        Prihodi JLS – Javna davanja</vt:lpstr>
      <vt:lpstr>Prihodi JLS – Javna davanja</vt:lpstr>
      <vt:lpstr>Prihodi JLS – Javna davanja</vt:lpstr>
      <vt:lpstr>Prihodi JLS – Javna davanja</vt:lpstr>
      <vt:lpstr>Jedinstvena primjena propisa?</vt:lpstr>
      <vt:lpstr>Jedinstvena primjena propisa?</vt:lpstr>
      <vt:lpstr>Jedinstvena primjena propisa?</vt:lpstr>
      <vt:lpstr>Jedinstvena primjena propisa?</vt:lpstr>
      <vt:lpstr>Jedinstvena primjena propisa?</vt:lpstr>
      <vt:lpstr>PowerPoint prezentacija</vt:lpstr>
      <vt:lpstr>REZULTAT</vt:lpstr>
      <vt:lpstr>  Organizacija poslova utvrđivanja i naplate  javnih davanja</vt:lpstr>
      <vt:lpstr>Organizacija poslova utvrđivanja i naplate  javnih davanja</vt:lpstr>
      <vt:lpstr>Organizacija poslova utvrđivanja i naplate  javnih davanja</vt:lpstr>
      <vt:lpstr>Organizacija poslova utvrđivanja i naplate  javnih davanja</vt:lpstr>
      <vt:lpstr>Organizacija poslova utvrđivanja i naplate javnih davanja unutar JLS</vt:lpstr>
      <vt:lpstr>Organizacija poslova utvrđivanja i naplate javnih davanja unutar JLS</vt:lpstr>
      <vt:lpstr>Organizacija poslova utvrđivanja i naplate javnih davanja</vt:lpstr>
      <vt:lpstr>Organizacija poslova utvrđivanja i naplate javnih davanja</vt:lpstr>
      <vt:lpstr>Organizacija poslova utvrđivanja i naplate javnih davanja</vt:lpstr>
      <vt:lpstr>PowerPoint prezentacija</vt:lpstr>
      <vt:lpstr>Preporuke</vt:lpstr>
      <vt:lpstr>Preporuke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Utvrđivanje i naplata javnih davanja u nadležnosti JLS ∙ jedinstvena primjena propisa ∙ ∙ organizacija poslova naplate ∙</dc:title>
  <dc:creator>Francesca</dc:creator>
  <cp:lastModifiedBy>Danijel Jerman</cp:lastModifiedBy>
  <cp:revision>2</cp:revision>
  <dcterms:created xsi:type="dcterms:W3CDTF">2018-09-05T12:23:02Z</dcterms:created>
  <dcterms:modified xsi:type="dcterms:W3CDTF">2018-09-05T12:48:38Z</dcterms:modified>
</cp:coreProperties>
</file>