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handoutMasterIdLst>
    <p:handoutMasterId r:id="rId26"/>
  </p:handoutMasterIdLst>
  <p:sldIdLst>
    <p:sldId id="256" r:id="rId2"/>
    <p:sldId id="335" r:id="rId3"/>
    <p:sldId id="295" r:id="rId4"/>
    <p:sldId id="365" r:id="rId5"/>
    <p:sldId id="336" r:id="rId6"/>
    <p:sldId id="337" r:id="rId7"/>
    <p:sldId id="338" r:id="rId8"/>
    <p:sldId id="340" r:id="rId9"/>
    <p:sldId id="366" r:id="rId10"/>
    <p:sldId id="297" r:id="rId11"/>
    <p:sldId id="342" r:id="rId12"/>
    <p:sldId id="343" r:id="rId13"/>
    <p:sldId id="344" r:id="rId14"/>
    <p:sldId id="347" r:id="rId15"/>
    <p:sldId id="346" r:id="rId16"/>
    <p:sldId id="312" r:id="rId17"/>
    <p:sldId id="323" r:id="rId18"/>
    <p:sldId id="324" r:id="rId19"/>
    <p:sldId id="353" r:id="rId20"/>
    <p:sldId id="321" r:id="rId21"/>
    <p:sldId id="362" r:id="rId22"/>
    <p:sldId id="326" r:id="rId23"/>
    <p:sldId id="28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koAdria1" initials="E" lastIdx="0" clrIdx="0">
    <p:extLst>
      <p:ext uri="{19B8F6BF-5375-455C-9EA6-DF929625EA0E}">
        <p15:presenceInfo xmlns:p15="http://schemas.microsoft.com/office/powerpoint/2012/main" xmlns="" userId="EkoAdria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rednji stil 2 - Isticanj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882" autoAdjust="0"/>
    <p:restoredTop sz="94713" autoAdjust="0"/>
  </p:normalViewPr>
  <p:slideViewPr>
    <p:cSldViewPr>
      <p:cViewPr varScale="1">
        <p:scale>
          <a:sx n="113" d="100"/>
          <a:sy n="113" d="100"/>
        </p:scale>
        <p:origin x="-1860" y="-96"/>
      </p:cViewPr>
      <p:guideLst>
        <p:guide orient="horz" pos="2160"/>
        <p:guide pos="2880"/>
      </p:guideLst>
    </p:cSldViewPr>
  </p:slideViewPr>
  <p:outlineViewPr>
    <p:cViewPr>
      <p:scale>
        <a:sx n="33" d="100"/>
        <a:sy n="33" d="100"/>
      </p:scale>
      <p:origin x="0" y="1403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378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288FDE-22DA-4568-8111-27164711D247}" type="datetimeFigureOut">
              <a:rPr lang="sr-Latn-CS" smtClean="0"/>
              <a:pPr/>
              <a:t>30.3.2019.</a:t>
            </a:fld>
            <a:endParaRPr lang="hr-HR"/>
          </a:p>
        </p:txBody>
      </p:sp>
      <p:sp>
        <p:nvSpPr>
          <p:cNvPr id="4" name="Rezervirano mjesto podnožj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5" name="Rezervirano mjesto broja slajd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ED7BF6-8E1C-4B31-89F9-932AA8C4F768}" type="slidenum">
              <a:rPr lang="hr-HR" smtClean="0"/>
              <a:pPr/>
              <a:t>‹#›</a:t>
            </a:fld>
            <a:endParaRPr lang="hr-H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406951-0367-4E07-9908-617F461FA852}" type="datetimeFigureOut">
              <a:rPr lang="sr-Latn-CS" smtClean="0"/>
              <a:pPr/>
              <a:t>30.3.2019.</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94ADA9-0AE2-4F20-A45B-5B09C598B75D}"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5394ADA9-0AE2-4F20-A45B-5B09C598B75D}" type="slidenum">
              <a:rPr lang="hr-HR" smtClean="0"/>
              <a:pPr/>
              <a:t>3</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C22F8AE2-2B78-4A3B-8908-5A5FBDA444E2}" type="datetimeFigureOut">
              <a:rPr lang="hr-HR" smtClean="0"/>
              <a:pPr/>
              <a:t>30.3.2019.</a:t>
            </a:fld>
            <a:endParaRPr lang="hr-HR"/>
          </a:p>
        </p:txBody>
      </p:sp>
      <p:sp>
        <p:nvSpPr>
          <p:cNvPr id="5" name="Footer Placeholder 4"/>
          <p:cNvSpPr>
            <a:spLocks noGrp="1"/>
          </p:cNvSpPr>
          <p:nvPr>
            <p:ph type="ftr" sz="quarter" idx="11"/>
          </p:nvPr>
        </p:nvSpPr>
        <p:spPr>
          <a:xfrm>
            <a:off x="3623733" y="6117336"/>
            <a:ext cx="3609438" cy="365125"/>
          </a:xfrm>
        </p:spPr>
        <p:txBody>
          <a:bodyPr/>
          <a:lstStyle/>
          <a:p>
            <a:endParaRPr lang="hr-HR"/>
          </a:p>
        </p:txBody>
      </p:sp>
      <p:sp>
        <p:nvSpPr>
          <p:cNvPr id="6" name="Slide Number Placeholder 5"/>
          <p:cNvSpPr>
            <a:spLocks noGrp="1"/>
          </p:cNvSpPr>
          <p:nvPr>
            <p:ph type="sldNum" sz="quarter" idx="12"/>
          </p:nvPr>
        </p:nvSpPr>
        <p:spPr>
          <a:xfrm>
            <a:off x="8275320" y="6117336"/>
            <a:ext cx="411480" cy="365125"/>
          </a:xfrm>
        </p:spPr>
        <p:txBody>
          <a:bodyPr/>
          <a:lstStyle/>
          <a:p>
            <a:fld id="{8178D966-64D2-4460-B505-4208DF9409F2}" type="slidenum">
              <a:rPr lang="hr-HR" smtClean="0"/>
              <a:pPr/>
              <a:t>‹#›</a:t>
            </a:fld>
            <a:endParaRPr lang="hr-H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xmlns="" val="27857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2F8AE2-2B78-4A3B-8908-5A5FBDA444E2}" type="datetimeFigureOut">
              <a:rPr lang="hr-HR" smtClean="0"/>
              <a:pPr/>
              <a:t>30.3.2019.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xmlns="" val="2847997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F8AE2-2B78-4A3B-8908-5A5FBDA444E2}" type="datetimeFigureOut">
              <a:rPr lang="hr-HR" smtClean="0"/>
              <a:pPr/>
              <a:t>30.3.2019.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xmlns="" val="402686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F8AE2-2B78-4A3B-8908-5A5FBDA444E2}" type="datetimeFigureOut">
              <a:rPr lang="hr-HR" smtClean="0"/>
              <a:pPr/>
              <a:t>30.3.2019.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xmlns="" val="2673268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F8AE2-2B78-4A3B-8908-5A5FBDA444E2}" type="datetimeFigureOut">
              <a:rPr lang="hr-HR" smtClean="0"/>
              <a:pPr/>
              <a:t>30.3.2019.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xmlns="" val="3984102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F8AE2-2B78-4A3B-8908-5A5FBDA444E2}" type="datetimeFigureOut">
              <a:rPr lang="hr-HR" smtClean="0"/>
              <a:pPr/>
              <a:t>30.3.2019.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xmlns="" val="1085146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F8AE2-2B78-4A3B-8908-5A5FBDA444E2}" type="datetimeFigureOut">
              <a:rPr lang="hr-HR" smtClean="0"/>
              <a:pPr/>
              <a:t>30.3.2019.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xmlns="" val="1671342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2F8AE2-2B78-4A3B-8908-5A5FBDA444E2}" type="datetimeFigureOut">
              <a:rPr lang="hr-HR" smtClean="0"/>
              <a:pPr/>
              <a:t>30.3.2019.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xmlns="" val="137763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2F8AE2-2B78-4A3B-8908-5A5FBDA444E2}" type="datetimeFigureOut">
              <a:rPr lang="hr-HR" smtClean="0"/>
              <a:pPr/>
              <a:t>30.3.2019.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xmlns="" val="317552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C22F8AE2-2B78-4A3B-8908-5A5FBDA444E2}" type="datetimeFigureOut">
              <a:rPr lang="hr-HR" smtClean="0"/>
              <a:pPr/>
              <a:t>30.3.2019.</a:t>
            </a:fld>
            <a:endParaRPr lang="hr-HR"/>
          </a:p>
        </p:txBody>
      </p:sp>
      <p:sp>
        <p:nvSpPr>
          <p:cNvPr id="5" name="Footer Placeholder 4"/>
          <p:cNvSpPr>
            <a:spLocks noGrp="1"/>
          </p:cNvSpPr>
          <p:nvPr>
            <p:ph type="ftr" sz="quarter" idx="11"/>
          </p:nvPr>
        </p:nvSpPr>
        <p:spPr>
          <a:xfrm>
            <a:off x="1972647" y="6108173"/>
            <a:ext cx="5314517" cy="365125"/>
          </a:xfrm>
        </p:spPr>
        <p:txBody>
          <a:bodyPr/>
          <a:lstStyle/>
          <a:p>
            <a:endParaRPr lang="hr-HR"/>
          </a:p>
        </p:txBody>
      </p:sp>
      <p:sp>
        <p:nvSpPr>
          <p:cNvPr id="6" name="Slide Number Placeholder 5"/>
          <p:cNvSpPr>
            <a:spLocks noGrp="1"/>
          </p:cNvSpPr>
          <p:nvPr>
            <p:ph type="sldNum" sz="quarter" idx="12"/>
          </p:nvPr>
        </p:nvSpPr>
        <p:spPr>
          <a:xfrm>
            <a:off x="8258967" y="6108173"/>
            <a:ext cx="427833" cy="365125"/>
          </a:xfrm>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xmlns="" val="124010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2F8AE2-2B78-4A3B-8908-5A5FBDA444E2}" type="datetimeFigureOut">
              <a:rPr lang="hr-HR" smtClean="0"/>
              <a:pPr/>
              <a:t>30.3.2019.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a:xfrm>
            <a:off x="8273317" y="6116070"/>
            <a:ext cx="413483" cy="365125"/>
          </a:xfrm>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xmlns="" val="327018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2F8AE2-2B78-4A3B-8908-5A5FBDA444E2}" type="datetimeFigureOut">
              <a:rPr lang="hr-HR" smtClean="0"/>
              <a:pPr/>
              <a:t>30.3.2019.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xmlns="" val="1600866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2F8AE2-2B78-4A3B-8908-5A5FBDA444E2}" type="datetimeFigureOut">
              <a:rPr lang="hr-HR" smtClean="0"/>
              <a:pPr/>
              <a:t>30.3.2019.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xmlns="" val="73214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2F8AE2-2B78-4A3B-8908-5A5FBDA444E2}" type="datetimeFigureOut">
              <a:rPr lang="hr-HR" smtClean="0"/>
              <a:pPr/>
              <a:t>30.3.2019.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xmlns="" val="3797829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F8AE2-2B78-4A3B-8908-5A5FBDA444E2}" type="datetimeFigureOut">
              <a:rPr lang="hr-HR" smtClean="0"/>
              <a:pPr/>
              <a:t>30.3.2019.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xmlns="" val="294943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2F8AE2-2B78-4A3B-8908-5A5FBDA444E2}" type="datetimeFigureOut">
              <a:rPr lang="hr-HR" smtClean="0"/>
              <a:pPr/>
              <a:t>30.3.2019.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xmlns="" val="159555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2F8AE2-2B78-4A3B-8908-5A5FBDA444E2}" type="datetimeFigureOut">
              <a:rPr lang="hr-HR" smtClean="0"/>
              <a:pPr/>
              <a:t>30.3.2019.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178D966-64D2-4460-B505-4208DF9409F2}" type="slidenum">
              <a:rPr lang="hr-HR" smtClean="0"/>
              <a:pPr/>
              <a:t>‹#›</a:t>
            </a:fld>
            <a:endParaRPr lang="hr-HR"/>
          </a:p>
        </p:txBody>
      </p:sp>
    </p:spTree>
    <p:extLst>
      <p:ext uri="{BB962C8B-B14F-4D97-AF65-F5344CB8AC3E}">
        <p14:creationId xmlns:p14="http://schemas.microsoft.com/office/powerpoint/2010/main" xmlns="" val="28663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2F8AE2-2B78-4A3B-8908-5A5FBDA444E2}" type="datetimeFigureOut">
              <a:rPr lang="hr-HR" smtClean="0"/>
              <a:pPr/>
              <a:t>30.3.2019.</a:t>
            </a:fld>
            <a:endParaRPr lang="hr-H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r-H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178D966-64D2-4460-B505-4208DF9409F2}" type="slidenum">
              <a:rPr lang="hr-HR" smtClean="0"/>
              <a:pPr/>
              <a:t>‹#›</a:t>
            </a:fld>
            <a:endParaRPr lang="hr-HR"/>
          </a:p>
        </p:txBody>
      </p:sp>
    </p:spTree>
    <p:extLst>
      <p:ext uri="{BB962C8B-B14F-4D97-AF65-F5344CB8AC3E}">
        <p14:creationId xmlns:p14="http://schemas.microsoft.com/office/powerpoint/2010/main" xmlns="" val="16367783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142976" y="1285860"/>
            <a:ext cx="8182122" cy="3214710"/>
          </a:xfrm>
        </p:spPr>
        <p:txBody>
          <a:bodyPr>
            <a:normAutofit fontScale="90000"/>
          </a:bodyPr>
          <a:lstStyle/>
          <a:p>
            <a:pPr algn="l">
              <a:lnSpc>
                <a:spcPct val="150000"/>
              </a:lnSpc>
            </a:pPr>
            <a:r>
              <a:rPr lang="en-US" sz="2000" dirty="0"/>
              <a:t/>
            </a:r>
            <a:br>
              <a:rPr lang="en-US" sz="2000" dirty="0"/>
            </a:br>
            <a:r>
              <a:rPr lang="en-US" sz="2000" dirty="0"/>
              <a:t/>
            </a:r>
            <a:br>
              <a:rPr lang="en-US"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t/>
            </a:r>
            <a:br>
              <a:rPr lang="hr-HR" sz="2000" dirty="0"/>
            </a:br>
            <a:r>
              <a:rPr lang="hr-HR" sz="2000" dirty="0">
                <a:effectLst>
                  <a:outerShdw blurRad="38100" dist="38100" dir="2700000" algn="tl">
                    <a:srgbClr val="000000">
                      <a:alpha val="43137"/>
                    </a:srgbClr>
                  </a:outerShdw>
                </a:effectLst>
                <a:latin typeface="Georgia" pitchFamily="18" charset="0"/>
              </a:rPr>
              <a:t/>
            </a:r>
            <a:br>
              <a:rPr lang="hr-HR" sz="2000" dirty="0">
                <a:effectLst>
                  <a:outerShdw blurRad="38100" dist="38100" dir="2700000" algn="tl">
                    <a:srgbClr val="000000">
                      <a:alpha val="43137"/>
                    </a:srgbClr>
                  </a:outerShdw>
                </a:effectLst>
                <a:latin typeface="Georgia" pitchFamily="18" charset="0"/>
              </a:rPr>
            </a:br>
            <a:r>
              <a:rPr lang="en-US" sz="2000" dirty="0"/>
              <a:t/>
            </a:r>
            <a:br>
              <a:rPr lang="en-US" sz="2000" dirty="0"/>
            </a:br>
            <a:r>
              <a:rPr lang="hr-HR" sz="2000" dirty="0"/>
              <a:t>          </a:t>
            </a:r>
            <a:r>
              <a:rPr lang="hr-HR" sz="3300" b="1" dirty="0">
                <a:effectLst>
                  <a:outerShdw blurRad="38100" dist="38100" dir="2700000" algn="tl">
                    <a:srgbClr val="000000">
                      <a:alpha val="43137"/>
                    </a:srgbClr>
                  </a:outerShdw>
                </a:effectLst>
                <a:latin typeface="Georgia" pitchFamily="18" charset="0"/>
              </a:rPr>
              <a:t>Opći akti koji se donose temeljem </a:t>
            </a:r>
            <a:br>
              <a:rPr lang="hr-HR" sz="3300" b="1" dirty="0">
                <a:effectLst>
                  <a:outerShdw blurRad="38100" dist="38100" dir="2700000" algn="tl">
                    <a:srgbClr val="000000">
                      <a:alpha val="43137"/>
                    </a:srgbClr>
                  </a:outerShdw>
                </a:effectLst>
                <a:latin typeface="Georgia" pitchFamily="18" charset="0"/>
              </a:rPr>
            </a:br>
            <a:r>
              <a:rPr lang="hr-HR" sz="3300" b="1" dirty="0">
                <a:effectLst>
                  <a:outerShdw blurRad="38100" dist="38100" dir="2700000" algn="tl">
                    <a:srgbClr val="000000">
                      <a:alpha val="43137"/>
                    </a:srgbClr>
                  </a:outerShdw>
                </a:effectLst>
                <a:latin typeface="Georgia" pitchFamily="18" charset="0"/>
              </a:rPr>
              <a:t>     Zakona o komunalnom gospodarstvu </a:t>
            </a:r>
            <a:r>
              <a:rPr lang="hr-HR" sz="3100" b="1" dirty="0">
                <a:effectLst>
                  <a:outerShdw blurRad="38100" dist="38100" dir="2700000" algn="tl">
                    <a:srgbClr val="000000">
                      <a:alpha val="43137"/>
                    </a:srgbClr>
                  </a:outerShdw>
                </a:effectLst>
                <a:latin typeface="Georgia" pitchFamily="18" charset="0"/>
              </a:rPr>
              <a:t/>
            </a:r>
            <a:br>
              <a:rPr lang="hr-HR" sz="3100" b="1" dirty="0">
                <a:effectLst>
                  <a:outerShdw blurRad="38100" dist="38100" dir="2700000" algn="tl">
                    <a:srgbClr val="000000">
                      <a:alpha val="43137"/>
                    </a:srgbClr>
                  </a:outerShdw>
                </a:effectLst>
                <a:latin typeface="Georgia" pitchFamily="18" charset="0"/>
              </a:rPr>
            </a:br>
            <a:r>
              <a:rPr lang="hr-HR" sz="3100" b="1" dirty="0">
                <a:effectLst>
                  <a:outerShdw blurRad="38100" dist="38100" dir="2700000" algn="tl">
                    <a:srgbClr val="000000">
                      <a:alpha val="43137"/>
                    </a:srgbClr>
                  </a:outerShdw>
                </a:effectLst>
                <a:latin typeface="Georgia" pitchFamily="18" charset="0"/>
              </a:rPr>
              <a:t>     - </a:t>
            </a:r>
            <a:r>
              <a:rPr lang="hr-HR" sz="3100" dirty="0">
                <a:effectLst>
                  <a:outerShdw blurRad="38100" dist="38100" dir="2700000" algn="tl">
                    <a:srgbClr val="000000">
                      <a:alpha val="43137"/>
                    </a:srgbClr>
                  </a:outerShdw>
                </a:effectLst>
                <a:latin typeface="Georgia" pitchFamily="18" charset="0"/>
              </a:rPr>
              <a:t>temelj za postupanje komunalnog redarstva</a:t>
            </a:r>
            <a:r>
              <a:rPr lang="hr-HR" sz="5300" dirty="0">
                <a:effectLst>
                  <a:outerShdw blurRad="38100" dist="38100" dir="2700000" algn="tl">
                    <a:srgbClr val="000000">
                      <a:alpha val="43137"/>
                    </a:srgbClr>
                  </a:outerShdw>
                </a:effectLst>
                <a:latin typeface="Georgia" pitchFamily="18" charset="0"/>
              </a:rPr>
              <a:t/>
            </a:r>
            <a:br>
              <a:rPr lang="hr-HR" sz="5300" dirty="0">
                <a:effectLst>
                  <a:outerShdw blurRad="38100" dist="38100" dir="2700000" algn="tl">
                    <a:srgbClr val="000000">
                      <a:alpha val="43137"/>
                    </a:srgbClr>
                  </a:outerShdw>
                </a:effectLst>
                <a:latin typeface="Georgia" pitchFamily="18" charset="0"/>
              </a:rPr>
            </a:br>
            <a:endParaRPr lang="hr-HR" sz="3100" dirty="0">
              <a:effectLst>
                <a:outerShdw blurRad="38100" dist="38100" dir="2700000" algn="tl">
                  <a:srgbClr val="000000">
                    <a:alpha val="43137"/>
                  </a:srgbClr>
                </a:outerShdw>
              </a:effectLst>
              <a:latin typeface="Georgia" pitchFamily="18" charset="0"/>
              <a:cs typeface="Arial" panose="020B0604020202020204" pitchFamily="34" charset="0"/>
            </a:endParaRPr>
          </a:p>
        </p:txBody>
      </p:sp>
      <p:sp>
        <p:nvSpPr>
          <p:cNvPr id="3" name="Podnaslov 2"/>
          <p:cNvSpPr>
            <a:spLocks noGrp="1"/>
          </p:cNvSpPr>
          <p:nvPr>
            <p:ph type="subTitle" idx="1"/>
          </p:nvPr>
        </p:nvSpPr>
        <p:spPr>
          <a:xfrm>
            <a:off x="5286380" y="4786322"/>
            <a:ext cx="3309804" cy="1440160"/>
          </a:xfrm>
        </p:spPr>
        <p:txBody>
          <a:bodyPr>
            <a:normAutofit fontScale="92500" lnSpcReduction="20000"/>
          </a:bodyPr>
          <a:lstStyle/>
          <a:p>
            <a:endParaRPr lang="en-US" sz="1600" dirty="0">
              <a:latin typeface="Arial" panose="020B0604020202020204" pitchFamily="34" charset="0"/>
              <a:cs typeface="Arial" panose="020B0604020202020204" pitchFamily="34" charset="0"/>
            </a:endParaRPr>
          </a:p>
          <a:p>
            <a:endParaRPr lang="hr-HR" dirty="0"/>
          </a:p>
          <a:p>
            <a:r>
              <a:rPr lang="hr-HR" sz="1700" b="1" i="1" dirty="0">
                <a:latin typeface="Georgia" pitchFamily="18" charset="0"/>
                <a:cs typeface="Arial" panose="020B0604020202020204" pitchFamily="34" charset="0"/>
              </a:rPr>
              <a:t>Matko </a:t>
            </a:r>
            <a:r>
              <a:rPr lang="hr-HR" sz="1700" b="1" i="1" dirty="0" err="1">
                <a:latin typeface="Georgia" pitchFamily="18" charset="0"/>
                <a:cs typeface="Arial" panose="020B0604020202020204" pitchFamily="34" charset="0"/>
              </a:rPr>
              <a:t>Lovreta</a:t>
            </a:r>
            <a:r>
              <a:rPr lang="hr-HR" sz="1700" b="1" i="1" dirty="0">
                <a:latin typeface="Georgia" pitchFamily="18" charset="0"/>
                <a:cs typeface="Arial" panose="020B0604020202020204" pitchFamily="34" charset="0"/>
              </a:rPr>
              <a:t>, </a:t>
            </a:r>
            <a:r>
              <a:rPr lang="hr-HR" sz="1700" b="1" i="1" dirty="0" err="1">
                <a:latin typeface="Georgia" pitchFamily="18" charset="0"/>
                <a:cs typeface="Arial" panose="020B0604020202020204" pitchFamily="34" charset="0"/>
              </a:rPr>
              <a:t>dipl.iur</a:t>
            </a:r>
            <a:r>
              <a:rPr lang="hr-HR" sz="1700" b="1" i="1" dirty="0">
                <a:latin typeface="Georgia" pitchFamily="18" charset="0"/>
                <a:cs typeface="Arial" panose="020B0604020202020204" pitchFamily="34" charset="0"/>
              </a:rPr>
              <a:t>.</a:t>
            </a:r>
          </a:p>
          <a:p>
            <a:r>
              <a:rPr lang="hr-HR" sz="1400" i="1" dirty="0">
                <a:latin typeface="Georgia" pitchFamily="18" charset="0"/>
                <a:cs typeface="Arial" panose="020B0604020202020204" pitchFamily="34" charset="0"/>
              </a:rPr>
              <a:t>pročelnik Upravnog odjela za komunalne djelatnosti Grada Makarske</a:t>
            </a:r>
            <a:endParaRPr lang="hr-HR" sz="1400" dirty="0">
              <a:latin typeface="Georgia" pitchFamily="18" charset="0"/>
              <a:cs typeface="Arial" panose="020B0604020202020204" pitchFamily="34" charset="0"/>
            </a:endParaRPr>
          </a:p>
        </p:txBody>
      </p:sp>
      <p:sp>
        <p:nvSpPr>
          <p:cNvPr id="6" name="Pravokutnik 5"/>
          <p:cNvSpPr/>
          <p:nvPr/>
        </p:nvSpPr>
        <p:spPr>
          <a:xfrm>
            <a:off x="1928794" y="4500570"/>
            <a:ext cx="4714908" cy="307777"/>
          </a:xfrm>
          <a:prstGeom prst="rect">
            <a:avLst/>
          </a:prstGeom>
        </p:spPr>
        <p:txBody>
          <a:bodyPr wrap="square">
            <a:spAutoFit/>
          </a:bodyPr>
          <a:ls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sz="1400" b="1" i="1" dirty="0" smtClean="0">
                <a:latin typeface="Georgia" pitchFamily="18" charset="0"/>
                <a:cs typeface="Arial" pitchFamily="34" charset="0"/>
              </a:rPr>
              <a:t>UDRUGA GRADOVA - </a:t>
            </a:r>
            <a:r>
              <a:rPr lang="hr-HR" sz="1400" i="1" dirty="0" smtClean="0">
                <a:latin typeface="Georgia" pitchFamily="18" charset="0"/>
                <a:cs typeface="Arial" pitchFamily="34" charset="0"/>
              </a:rPr>
              <a:t>Obuka komunalnih redara </a:t>
            </a:r>
            <a:endParaRPr lang="hr-HR" sz="1400" b="1" i="1" dirty="0">
              <a:latin typeface="Georgia" pitchFamily="18" charset="0"/>
              <a:cs typeface="Arial" pitchFamily="34" charset="0"/>
            </a:endParaRPr>
          </a:p>
        </p:txBody>
      </p:sp>
    </p:spTree>
    <p:extLst>
      <p:ext uri="{BB962C8B-B14F-4D97-AF65-F5344CB8AC3E}">
        <p14:creationId xmlns:p14="http://schemas.microsoft.com/office/powerpoint/2010/main" xmlns="" val="129165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E1DA344E-C4D7-422D-A0A7-EDE65E8CB696}"/>
              </a:ext>
            </a:extLst>
          </p:cNvPr>
          <p:cNvSpPr>
            <a:spLocks noGrp="1" noChangeArrowheads="1"/>
          </p:cNvSpPr>
          <p:nvPr>
            <p:ph idx="1"/>
          </p:nvPr>
        </p:nvSpPr>
        <p:spPr bwMode="auto">
          <a:xfrm>
            <a:off x="714348" y="571480"/>
            <a:ext cx="8286808" cy="5709255"/>
          </a:xfrm>
          <a:prstGeom prst="rect">
            <a:avLst/>
          </a:prstGeom>
          <a:noFill/>
          <a:ln w="19050">
            <a:noFill/>
          </a:ln>
          <a:effectLst/>
          <a:extLst/>
        </p:spPr>
        <p:txBody>
          <a:bodyPr vert="horz" wrap="square" lIns="91440" tIns="45720" rIns="91440" bIns="45720" numCol="1" anchor="ctr" anchorCtr="0" compatLnSpc="1">
            <a:prstTxWarp prst="textNoShape">
              <a:avLst/>
            </a:prstTxWarp>
            <a:spAutoFit/>
          </a:bodyPr>
          <a:lstStyle>
            <a:lvl1pPr indent="2174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ctr">
              <a:lnSpc>
                <a:spcPct val="200000"/>
              </a:lnSpc>
              <a:buNone/>
            </a:pPr>
            <a:r>
              <a:rPr lang="hr-HR" sz="1800" b="1" dirty="0">
                <a:latin typeface="Georgia" panose="02040502050405020303" pitchFamily="18" charset="0"/>
              </a:rPr>
              <a:t>Članak 112. ZKG-a</a:t>
            </a:r>
          </a:p>
          <a:p>
            <a:pPr indent="0" algn="ctr">
              <a:buNone/>
            </a:pPr>
            <a:endParaRPr lang="hr-HR" sz="1100" b="1" dirty="0">
              <a:latin typeface="Georgia" panose="02040502050405020303" pitchFamily="18" charset="0"/>
            </a:endParaRPr>
          </a:p>
          <a:p>
            <a:pPr indent="0">
              <a:buNone/>
            </a:pPr>
            <a:r>
              <a:rPr lang="hr-HR" sz="1600" dirty="0">
                <a:latin typeface="Georgia" panose="02040502050405020303" pitchFamily="18" charset="0"/>
              </a:rPr>
              <a:t>U provedbi nadzora nad provedbom odluke o komunalnom redu </a:t>
            </a:r>
            <a:r>
              <a:rPr lang="hr-HR" sz="1600" dirty="0">
                <a:solidFill>
                  <a:srgbClr val="FF0000"/>
                </a:solidFill>
                <a:effectLst>
                  <a:outerShdw blurRad="38100" dist="38100" dir="2700000" algn="tl">
                    <a:srgbClr val="000000">
                      <a:alpha val="43137"/>
                    </a:srgbClr>
                  </a:outerShdw>
                </a:effectLst>
                <a:latin typeface="Georgia" panose="02040502050405020303" pitchFamily="18" charset="0"/>
              </a:rPr>
              <a:t>komunalni redar je ovlašten:</a:t>
            </a:r>
          </a:p>
          <a:p>
            <a:pPr indent="0">
              <a:buNone/>
            </a:pPr>
            <a:endParaRPr lang="hr-HR" sz="1600" dirty="0">
              <a:latin typeface="Georgia" panose="02040502050405020303" pitchFamily="18" charset="0"/>
            </a:endParaRPr>
          </a:p>
          <a:p>
            <a:pPr indent="0">
              <a:buNone/>
            </a:pPr>
            <a:r>
              <a:rPr lang="hr-HR" sz="1600" i="1" dirty="0">
                <a:latin typeface="Georgia" panose="02040502050405020303" pitchFamily="18" charset="0"/>
              </a:rPr>
              <a:t>1. </a:t>
            </a:r>
            <a:r>
              <a:rPr lang="hr-HR" sz="1600" b="1" i="1" dirty="0">
                <a:latin typeface="Georgia" panose="02040502050405020303" pitchFamily="18" charset="0"/>
              </a:rPr>
              <a:t>zatražiti i pregledati isprave </a:t>
            </a:r>
            <a:r>
              <a:rPr lang="hr-HR" sz="1600" i="1" dirty="0">
                <a:latin typeface="Georgia" panose="02040502050405020303" pitchFamily="18" charset="0"/>
              </a:rPr>
              <a:t>(osobna iskaznica, putovnica, izvod iz sudskog </a:t>
            </a:r>
          </a:p>
          <a:p>
            <a:pPr indent="0" algn="just">
              <a:buNone/>
            </a:pPr>
            <a:r>
              <a:rPr lang="hr-HR" sz="1600" i="1" dirty="0">
                <a:latin typeface="Georgia" panose="02040502050405020303" pitchFamily="18" charset="0"/>
              </a:rPr>
              <a:t>    registra i sl.) na temelju kojih može utvrditi identitet stranke odnosno  </a:t>
            </a:r>
          </a:p>
          <a:p>
            <a:pPr indent="0" algn="just">
              <a:buNone/>
            </a:pPr>
            <a:r>
              <a:rPr lang="hr-HR" sz="1600" i="1" dirty="0">
                <a:latin typeface="Georgia" panose="02040502050405020303" pitchFamily="18" charset="0"/>
              </a:rPr>
              <a:t>    zakonskog zastupnika stranke, kao i drugih osoba nazočnih prilikom nadzora</a:t>
            </a:r>
          </a:p>
          <a:p>
            <a:pPr indent="0" algn="just">
              <a:buNone/>
            </a:pPr>
            <a:endParaRPr lang="hr-HR" sz="1600" i="1" dirty="0">
              <a:latin typeface="Georgia" panose="02040502050405020303" pitchFamily="18" charset="0"/>
            </a:endParaRPr>
          </a:p>
          <a:p>
            <a:pPr indent="0">
              <a:buNone/>
            </a:pPr>
            <a:r>
              <a:rPr lang="hr-HR" sz="1600" i="1" dirty="0">
                <a:latin typeface="Georgia" panose="02040502050405020303" pitchFamily="18" charset="0"/>
              </a:rPr>
              <a:t>2. </a:t>
            </a:r>
            <a:r>
              <a:rPr lang="hr-HR" sz="1600" b="1" i="1" dirty="0">
                <a:latin typeface="Georgia" panose="02040502050405020303" pitchFamily="18" charset="0"/>
              </a:rPr>
              <a:t>uzimati izjave od odgovornih osoba radi pribavljanja dokaza o   </a:t>
            </a:r>
          </a:p>
          <a:p>
            <a:pPr indent="0">
              <a:buNone/>
            </a:pPr>
            <a:r>
              <a:rPr lang="hr-HR" sz="1600" b="1" i="1" dirty="0">
                <a:latin typeface="Georgia" panose="02040502050405020303" pitchFamily="18" charset="0"/>
              </a:rPr>
              <a:t>    činjenicama koje se ne mogu izravno utvrditi,</a:t>
            </a:r>
            <a:r>
              <a:rPr lang="hr-HR" sz="1600" i="1" dirty="0">
                <a:latin typeface="Georgia" panose="02040502050405020303" pitchFamily="18" charset="0"/>
              </a:rPr>
              <a:t> kao i od drugih osoba </a:t>
            </a:r>
          </a:p>
          <a:p>
            <a:pPr indent="0">
              <a:buNone/>
            </a:pPr>
            <a:r>
              <a:rPr lang="hr-HR" sz="1600" i="1" dirty="0">
                <a:latin typeface="Georgia" panose="02040502050405020303" pitchFamily="18" charset="0"/>
              </a:rPr>
              <a:t>    nazočnih prilikom nadzora</a:t>
            </a:r>
          </a:p>
          <a:p>
            <a:pPr indent="0">
              <a:buNone/>
            </a:pPr>
            <a:endParaRPr lang="hr-HR" sz="1600" i="1" dirty="0">
              <a:latin typeface="Georgia" panose="02040502050405020303" pitchFamily="18" charset="0"/>
            </a:endParaRPr>
          </a:p>
          <a:p>
            <a:pPr indent="0" algn="just">
              <a:buNone/>
            </a:pPr>
            <a:r>
              <a:rPr lang="hr-HR" sz="1600" i="1" dirty="0">
                <a:latin typeface="Georgia" panose="02040502050405020303" pitchFamily="18" charset="0"/>
              </a:rPr>
              <a:t>3. </a:t>
            </a:r>
            <a:r>
              <a:rPr lang="hr-HR" sz="1600" b="1" i="1" dirty="0">
                <a:latin typeface="Georgia" panose="02040502050405020303" pitchFamily="18" charset="0"/>
              </a:rPr>
              <a:t>zatražiti pisanim putem od stranke točne i potpune podatke i   </a:t>
            </a:r>
          </a:p>
          <a:p>
            <a:pPr indent="0" algn="just">
              <a:buNone/>
            </a:pPr>
            <a:r>
              <a:rPr lang="hr-HR" sz="1600" b="1" i="1" dirty="0">
                <a:latin typeface="Georgia" panose="02040502050405020303" pitchFamily="18" charset="0"/>
              </a:rPr>
              <a:t>     dokumentaciju potrebnu u nadzoru</a:t>
            </a:r>
          </a:p>
          <a:p>
            <a:pPr indent="0" algn="just">
              <a:buNone/>
            </a:pPr>
            <a:endParaRPr lang="hr-HR" sz="1600" b="1" i="1" dirty="0">
              <a:latin typeface="Georgia" panose="02040502050405020303" pitchFamily="18" charset="0"/>
            </a:endParaRPr>
          </a:p>
          <a:p>
            <a:pPr indent="0">
              <a:buNone/>
            </a:pPr>
            <a:r>
              <a:rPr lang="hr-HR" sz="1600" i="1" dirty="0">
                <a:latin typeface="Georgia" panose="02040502050405020303" pitchFamily="18" charset="0"/>
              </a:rPr>
              <a:t>4. </a:t>
            </a:r>
            <a:r>
              <a:rPr lang="hr-HR" sz="1600" b="1" i="1" dirty="0">
                <a:latin typeface="Georgia" panose="02040502050405020303" pitchFamily="18" charset="0"/>
              </a:rPr>
              <a:t>prikupljati dokaze i utvrđivati činjenično stanje na vizualni i drugi    </a:t>
            </a:r>
          </a:p>
          <a:p>
            <a:pPr indent="0">
              <a:buNone/>
            </a:pPr>
            <a:r>
              <a:rPr lang="hr-HR" sz="1600" b="1" i="1" dirty="0">
                <a:latin typeface="Georgia" panose="02040502050405020303" pitchFamily="18" charset="0"/>
              </a:rPr>
              <a:t>    odgovarajući način </a:t>
            </a:r>
            <a:r>
              <a:rPr lang="hr-HR" sz="1600" i="1" dirty="0">
                <a:latin typeface="Georgia" panose="02040502050405020303" pitchFamily="18" charset="0"/>
              </a:rPr>
              <a:t>(fotografiranjem, snimanjem kamerom, videozapisom i </a:t>
            </a:r>
            <a:r>
              <a:rPr lang="hr-HR" sz="1600" i="1" dirty="0" err="1">
                <a:latin typeface="Georgia" panose="02040502050405020303" pitchFamily="18" charset="0"/>
              </a:rPr>
              <a:t>sl</a:t>
            </a:r>
            <a:r>
              <a:rPr lang="hr-HR" sz="1600" i="1" dirty="0">
                <a:latin typeface="Georgia" panose="02040502050405020303" pitchFamily="18" charset="0"/>
              </a:rPr>
              <a:t>.)</a:t>
            </a:r>
          </a:p>
          <a:p>
            <a:pPr indent="0">
              <a:buNone/>
            </a:pPr>
            <a:r>
              <a:rPr lang="hr-HR" sz="1600" i="1" dirty="0">
                <a:latin typeface="Georgia" panose="02040502050405020303" pitchFamily="18" charset="0"/>
              </a:rPr>
              <a:t>    </a:t>
            </a:r>
          </a:p>
          <a:p>
            <a:pPr indent="0">
              <a:buNone/>
            </a:pPr>
            <a:r>
              <a:rPr lang="hr-HR" sz="1600" i="1" dirty="0">
                <a:latin typeface="Georgia" panose="02040502050405020303" pitchFamily="18" charset="0"/>
              </a:rPr>
              <a:t>5. </a:t>
            </a:r>
            <a:r>
              <a:rPr lang="hr-HR" sz="1600" b="1" i="1" dirty="0">
                <a:latin typeface="Georgia" panose="02040502050405020303" pitchFamily="18" charset="0"/>
              </a:rPr>
              <a:t>obavljati i druge radnje u svrhu provedbe nadzora</a:t>
            </a:r>
            <a:r>
              <a:rPr lang="hr-HR" sz="1600" i="1" dirty="0">
                <a:latin typeface="Georgia" panose="02040502050405020303" pitchFamily="18" charset="0"/>
              </a:rPr>
              <a:t>.</a:t>
            </a:r>
          </a:p>
          <a:p>
            <a:pPr indent="0">
              <a:buNone/>
            </a:pPr>
            <a:endParaRPr lang="hr-HR" altLang="sr-Latn-RS" sz="1600" b="1" i="1" dirty="0">
              <a:latin typeface="Georgia" panose="02040502050405020303" pitchFamily="18" charset="0"/>
            </a:endParaRPr>
          </a:p>
          <a:p>
            <a:pPr indent="0" algn="just">
              <a:buNone/>
            </a:pPr>
            <a:endParaRPr kumimoji="0" lang="sr-Latn-RS" altLang="sr-Latn-RS" sz="1400" i="1" u="none" strike="noStrike" cap="none" normalizeH="0" baseline="0" dirty="0">
              <a:ln>
                <a:noFill/>
              </a:ln>
              <a:solidFill>
                <a:schemeClr val="tx1"/>
              </a:solidFill>
              <a:effectLst/>
              <a:latin typeface="Georgia" panose="02040502050405020303" pitchFamily="18" charset="0"/>
            </a:endParaRPr>
          </a:p>
        </p:txBody>
      </p:sp>
      <p:graphicFrame>
        <p:nvGraphicFramePr>
          <p:cNvPr id="3" name="Tablica 2"/>
          <p:cNvGraphicFramePr>
            <a:graphicFrameLocks noGrp="1"/>
          </p:cNvGraphicFramePr>
          <p:nvPr>
            <p:extLst>
              <p:ext uri="{D42A27DB-BD31-4B8C-83A1-F6EECF244321}">
                <p14:modId xmlns:p14="http://schemas.microsoft.com/office/powerpoint/2010/main" xmlns="" val="4216194448"/>
              </p:ext>
            </p:extLst>
          </p:nvPr>
        </p:nvGraphicFramePr>
        <p:xfrm>
          <a:off x="2285984" y="142852"/>
          <a:ext cx="5256584" cy="853440"/>
        </p:xfrm>
        <a:graphic>
          <a:graphicData uri="http://schemas.openxmlformats.org/drawingml/2006/table">
            <a:tbl>
              <a:tblPr firstRow="1" bandRow="1">
                <a:tableStyleId>{5C22544A-7EE6-4342-B048-85BDC9FD1C3A}</a:tableStyleId>
              </a:tblPr>
              <a:tblGrid>
                <a:gridCol w="5256584">
                  <a:extLst>
                    <a:ext uri="{9D8B030D-6E8A-4147-A177-3AD203B41FA5}">
                      <a16:colId xmlns:a16="http://schemas.microsoft.com/office/drawing/2014/main" xmlns="" val="20000"/>
                    </a:ext>
                  </a:extLst>
                </a:gridCol>
              </a:tblGrid>
              <a:tr h="7143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r-Latn-RS" altLang="sr-Latn-RS" sz="3200" b="0" dirty="0">
                          <a:solidFill>
                            <a:srgbClr val="000000"/>
                          </a:solidFill>
                          <a:effectLst>
                            <a:outerShdw blurRad="38100" dist="38100" dir="2700000" algn="tl">
                              <a:srgbClr val="000000">
                                <a:alpha val="43137"/>
                              </a:srgbClr>
                            </a:outerShdw>
                          </a:effectLst>
                          <a:latin typeface="Georgia" pitchFamily="18" charset="0"/>
                        </a:rPr>
                        <a:t>OVLASTI</a:t>
                      </a:r>
                    </a:p>
                    <a:p>
                      <a:endParaRPr lang="hr-HR"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2811323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xmlns="" id="{CF5DCB4B-7CA9-40A2-9667-D7A9D847F5B6}"/>
              </a:ext>
            </a:extLst>
          </p:cNvPr>
          <p:cNvSpPr>
            <a:spLocks noGrp="1"/>
          </p:cNvSpPr>
          <p:nvPr>
            <p:ph idx="1"/>
          </p:nvPr>
        </p:nvSpPr>
        <p:spPr>
          <a:xfrm>
            <a:off x="971600" y="404664"/>
            <a:ext cx="7964958" cy="5740120"/>
          </a:xfrm>
          <a:noFill/>
        </p:spPr>
        <p:txBody>
          <a:bodyPr>
            <a:noAutofit/>
          </a:bodyPr>
          <a:lstStyle/>
          <a:p>
            <a:pPr marL="0" indent="0" algn="just">
              <a:buNone/>
            </a:pPr>
            <a:r>
              <a:rPr lang="sr-Latn-RS" altLang="sr-Latn-RS" sz="1700" i="1" dirty="0">
                <a:latin typeface="Georgia" pitchFamily="18" charset="0"/>
              </a:rPr>
              <a:t>Novim ZKG-om</a:t>
            </a:r>
            <a:r>
              <a:rPr lang="hr-HR" sz="1700" i="1" dirty="0">
                <a:latin typeface="Georgia" panose="02040502050405020303" pitchFamily="18" charset="0"/>
              </a:rPr>
              <a:t> </a:t>
            </a:r>
            <a:r>
              <a:rPr lang="sr-Latn-RS" altLang="sr-Latn-RS" sz="1700" i="1" dirty="0">
                <a:latin typeface="Georgia" pitchFamily="18" charset="0"/>
              </a:rPr>
              <a:t>proširene su ovlasti komunalnih redara </a:t>
            </a:r>
            <a:r>
              <a:rPr lang="hr-HR" sz="1700" i="1" dirty="0">
                <a:latin typeface="Georgia" panose="02040502050405020303" pitchFamily="18" charset="0"/>
              </a:rPr>
              <a:t>nad provedbom odluke o komunalnom redu, u odnosu na stari ZKG, koji je dosta šturo propisivao njihove ovlasti. </a:t>
            </a:r>
          </a:p>
          <a:p>
            <a:pPr marL="0" indent="0" algn="just">
              <a:buNone/>
            </a:pPr>
            <a:r>
              <a:rPr lang="hr-HR" altLang="sr-Latn-RS" sz="1700" i="1" dirty="0">
                <a:latin typeface="Georgia" panose="02040502050405020303" pitchFamily="18" charset="0"/>
              </a:rPr>
              <a:t>U novi ZKG ipak nije uvrštena odredba da komunalni redar može ući </a:t>
            </a:r>
            <a:r>
              <a:rPr lang="hr-HR" sz="1700" i="1" dirty="0">
                <a:latin typeface="Georgia" panose="02040502050405020303" pitchFamily="18" charset="0"/>
              </a:rPr>
              <a:t>na okućnicu i dvorište zgrade ili druge građevine, te ih pregledati, s obrazloženjem da se radi o povredi ustavnog prava na nepovredivost doma.</a:t>
            </a:r>
            <a:endParaRPr lang="hr-HR" sz="1700" dirty="0">
              <a:latin typeface="Georgia" panose="02040502050405020303" pitchFamily="18" charset="0"/>
            </a:endParaRPr>
          </a:p>
          <a:p>
            <a:pPr marL="0" indent="0" algn="just">
              <a:buNone/>
            </a:pPr>
            <a:endParaRPr lang="hr-HR" sz="1700" dirty="0">
              <a:latin typeface="Georgia" panose="02040502050405020303" pitchFamily="18" charset="0"/>
            </a:endParaRPr>
          </a:p>
          <a:p>
            <a:pPr marL="0" indent="0" algn="just">
              <a:buNone/>
            </a:pPr>
            <a:r>
              <a:rPr lang="hr-HR" sz="1700" dirty="0">
                <a:latin typeface="Georgia" panose="02040502050405020303" pitchFamily="18" charset="0"/>
              </a:rPr>
              <a:t>U provedbi nadzora nad provedbom odluke o komunalnom redu komunalni redar ima pravo i obvezu rješenjem ili na drugi propisani način </a:t>
            </a:r>
            <a:r>
              <a:rPr lang="hr-HR" sz="1700" i="1" dirty="0">
                <a:effectLst>
                  <a:outerShdw blurRad="38100" dist="38100" dir="2700000" algn="tl">
                    <a:srgbClr val="000000">
                      <a:alpha val="43137"/>
                    </a:srgbClr>
                  </a:outerShdw>
                </a:effectLst>
                <a:latin typeface="Georgia" panose="02040502050405020303" pitchFamily="18" charset="0"/>
              </a:rPr>
              <a:t>narediti fizičkim i pravnim osobama </a:t>
            </a:r>
            <a:r>
              <a:rPr lang="hr-HR" sz="1700" i="1" dirty="0">
                <a:solidFill>
                  <a:srgbClr val="FF0000"/>
                </a:solidFill>
                <a:effectLst>
                  <a:outerShdw blurRad="38100" dist="38100" dir="2700000" algn="tl">
                    <a:srgbClr val="000000">
                      <a:alpha val="43137"/>
                    </a:srgbClr>
                  </a:outerShdw>
                </a:effectLst>
                <a:latin typeface="Georgia" panose="02040502050405020303" pitchFamily="18" charset="0"/>
              </a:rPr>
              <a:t>mjere za održavanje komunalnog reda </a:t>
            </a:r>
            <a:r>
              <a:rPr lang="hr-HR" sz="1700" dirty="0">
                <a:latin typeface="Georgia" panose="02040502050405020303" pitchFamily="18" charset="0"/>
              </a:rPr>
              <a:t>propisane Odlukom o komunalnom redu odnosno druge mjere propisane zakonom. </a:t>
            </a:r>
            <a:r>
              <a:rPr lang="hr-HR" sz="1700" dirty="0">
                <a:solidFill>
                  <a:srgbClr val="FF0000"/>
                </a:solidFill>
                <a:latin typeface="Georgia" panose="02040502050405020303" pitchFamily="18" charset="0"/>
              </a:rPr>
              <a:t>(članak 112.st.2. ZKG)</a:t>
            </a:r>
          </a:p>
          <a:p>
            <a:pPr marL="0" lvl="0" indent="0" algn="just">
              <a:buClr>
                <a:srgbClr val="30ACEC">
                  <a:lumMod val="75000"/>
                </a:srgbClr>
              </a:buClr>
              <a:buNone/>
            </a:pPr>
            <a:endParaRPr lang="hr-HR" sz="1700" b="1" dirty="0">
              <a:solidFill>
                <a:prstClr val="black"/>
              </a:solidFill>
              <a:effectLst>
                <a:outerShdw blurRad="38100" dist="38100" dir="2700000" algn="tl">
                  <a:srgbClr val="000000">
                    <a:alpha val="43137"/>
                  </a:srgbClr>
                </a:outerShdw>
              </a:effectLst>
              <a:latin typeface="Georgia" panose="02040502050405020303" pitchFamily="18" charset="0"/>
            </a:endParaRPr>
          </a:p>
          <a:p>
            <a:pPr marL="0" lvl="0" indent="0" algn="just">
              <a:buClr>
                <a:srgbClr val="30ACEC">
                  <a:lumMod val="75000"/>
                </a:srgbClr>
              </a:buClr>
              <a:buNone/>
            </a:pPr>
            <a:r>
              <a:rPr lang="hr-HR" sz="1700" b="1" dirty="0">
                <a:solidFill>
                  <a:prstClr val="black"/>
                </a:solidFill>
                <a:effectLst>
                  <a:outerShdw blurRad="38100" dist="38100" dir="2700000" algn="tl">
                    <a:srgbClr val="000000">
                      <a:alpha val="43137"/>
                    </a:srgbClr>
                  </a:outerShdw>
                </a:effectLst>
                <a:latin typeface="Georgia" panose="02040502050405020303" pitchFamily="18" charset="0"/>
              </a:rPr>
              <a:t>Optužni prijedlog za prekršaj propisan </a:t>
            </a:r>
            <a:r>
              <a:rPr lang="hr-HR" sz="1700" b="1" dirty="0">
                <a:solidFill>
                  <a:srgbClr val="FF0000"/>
                </a:solidFill>
                <a:effectLst>
                  <a:outerShdw blurRad="38100" dist="38100" dir="2700000" algn="tl">
                    <a:srgbClr val="000000">
                      <a:alpha val="43137"/>
                    </a:srgbClr>
                  </a:outerShdw>
                </a:effectLst>
                <a:latin typeface="Georgia" panose="02040502050405020303" pitchFamily="18" charset="0"/>
              </a:rPr>
              <a:t>Zakonom o komunalnom gospodarstvu </a:t>
            </a:r>
            <a:r>
              <a:rPr lang="hr-HR" sz="1700" b="1" dirty="0">
                <a:solidFill>
                  <a:prstClr val="black"/>
                </a:solidFill>
                <a:effectLst>
                  <a:outerShdw blurRad="38100" dist="38100" dir="2700000" algn="tl">
                    <a:srgbClr val="000000">
                      <a:alpha val="43137"/>
                    </a:srgbClr>
                  </a:outerShdw>
                </a:effectLst>
                <a:latin typeface="Georgia" panose="02040502050405020303" pitchFamily="18" charset="0"/>
              </a:rPr>
              <a:t>ili </a:t>
            </a:r>
            <a:r>
              <a:rPr lang="hr-HR" sz="1700" b="1" dirty="0">
                <a:solidFill>
                  <a:srgbClr val="FF0000"/>
                </a:solidFill>
                <a:effectLst>
                  <a:outerShdw blurRad="38100" dist="38100" dir="2700000" algn="tl">
                    <a:srgbClr val="000000">
                      <a:alpha val="43137"/>
                    </a:srgbClr>
                  </a:outerShdw>
                </a:effectLst>
                <a:latin typeface="Georgia" panose="02040502050405020303" pitchFamily="18" charset="0"/>
              </a:rPr>
              <a:t>odlukom o komunalnom redu</a:t>
            </a:r>
            <a:r>
              <a:rPr lang="hr-HR" sz="1700" b="1" dirty="0">
                <a:solidFill>
                  <a:prstClr val="black"/>
                </a:solidFill>
                <a:effectLst>
                  <a:outerShdw blurRad="38100" dist="38100" dir="2700000" algn="tl">
                    <a:srgbClr val="000000">
                      <a:alpha val="43137"/>
                    </a:srgbClr>
                  </a:outerShdw>
                </a:effectLst>
                <a:latin typeface="Georgia" panose="02040502050405020303" pitchFamily="18" charset="0"/>
              </a:rPr>
              <a:t> koji u nadzoru utvrdi komunalni redar </a:t>
            </a:r>
            <a:r>
              <a:rPr lang="hr-HR" sz="1700" b="1" dirty="0">
                <a:solidFill>
                  <a:srgbClr val="FF0000"/>
                </a:solidFill>
                <a:effectLst>
                  <a:outerShdw blurRad="38100" dist="38100" dir="2700000" algn="tl">
                    <a:srgbClr val="000000">
                      <a:alpha val="43137"/>
                    </a:srgbClr>
                  </a:outerShdw>
                </a:effectLst>
                <a:latin typeface="Georgia" panose="02040502050405020303" pitchFamily="18" charset="0"/>
              </a:rPr>
              <a:t>podnosi upravno tijelo - (čelnik tijela: PROČELNIK !!!!) </a:t>
            </a:r>
            <a:r>
              <a:rPr lang="hr-HR" sz="1700" dirty="0">
                <a:solidFill>
                  <a:prstClr val="black"/>
                </a:solidFill>
                <a:latin typeface="Georgia" panose="02040502050405020303" pitchFamily="18" charset="0"/>
              </a:rPr>
              <a:t>(članak 112.st.3. ZKG-a) </a:t>
            </a:r>
          </a:p>
          <a:p>
            <a:pPr marL="0" lvl="0" indent="0" algn="just">
              <a:buClr>
                <a:srgbClr val="30ACEC">
                  <a:lumMod val="75000"/>
                </a:srgbClr>
              </a:buClr>
              <a:buNone/>
            </a:pPr>
            <a:r>
              <a:rPr lang="hr-HR" sz="1700" i="1" dirty="0">
                <a:solidFill>
                  <a:prstClr val="black"/>
                </a:solidFill>
                <a:effectLst>
                  <a:outerShdw blurRad="38100" dist="38100" dir="2700000" algn="tl">
                    <a:srgbClr val="000000">
                      <a:alpha val="43137"/>
                    </a:srgbClr>
                  </a:outerShdw>
                </a:effectLst>
                <a:latin typeface="Georgia" panose="02040502050405020303" pitchFamily="18" charset="0"/>
              </a:rPr>
              <a:t>odnosi se i na </a:t>
            </a:r>
            <a:r>
              <a:rPr lang="hr-HR" sz="1700" i="1" dirty="0">
                <a:solidFill>
                  <a:srgbClr val="FF0000"/>
                </a:solidFill>
                <a:effectLst>
                  <a:outerShdw blurRad="38100" dist="38100" dir="2700000" algn="tl">
                    <a:srgbClr val="000000">
                      <a:alpha val="43137"/>
                    </a:srgbClr>
                  </a:outerShdw>
                </a:effectLst>
                <a:latin typeface="Georgia" panose="02040502050405020303" pitchFamily="18" charset="0"/>
              </a:rPr>
              <a:t>PREKRŠAJNI NALOG </a:t>
            </a:r>
            <a:r>
              <a:rPr lang="hr-HR" sz="1700" i="1" dirty="0">
                <a:effectLst>
                  <a:outerShdw blurRad="38100" dist="38100" dir="2700000" algn="tl">
                    <a:srgbClr val="000000">
                      <a:alpha val="43137"/>
                    </a:srgbClr>
                  </a:outerShdw>
                </a:effectLst>
                <a:latin typeface="Georgia" panose="02040502050405020303" pitchFamily="18" charset="0"/>
              </a:rPr>
              <a:t>te </a:t>
            </a:r>
            <a:r>
              <a:rPr lang="hr-HR" sz="1700" b="1" i="1" dirty="0">
                <a:solidFill>
                  <a:srgbClr val="FF0000"/>
                </a:solidFill>
                <a:effectLst>
                  <a:outerShdw blurRad="38100" dist="38100" dir="2700000" algn="tl">
                    <a:srgbClr val="000000">
                      <a:alpha val="43137"/>
                    </a:srgbClr>
                  </a:outerShdw>
                </a:effectLst>
                <a:latin typeface="Georgia" panose="02040502050405020303" pitchFamily="18" charset="0"/>
              </a:rPr>
              <a:t>OBVEZNI PREKRŠAJNI NALOG </a:t>
            </a:r>
            <a:r>
              <a:rPr lang="hr-HR" sz="1700" i="1" dirty="0">
                <a:solidFill>
                  <a:prstClr val="black"/>
                </a:solidFill>
                <a:effectLst>
                  <a:outerShdw blurRad="38100" dist="38100" dir="2700000" algn="tl">
                    <a:srgbClr val="000000">
                      <a:alpha val="43137"/>
                    </a:srgbClr>
                  </a:outerShdw>
                </a:effectLst>
                <a:latin typeface="Georgia" panose="02040502050405020303" pitchFamily="18" charset="0"/>
              </a:rPr>
              <a:t>!!!!</a:t>
            </a:r>
          </a:p>
        </p:txBody>
      </p:sp>
    </p:spTree>
    <p:extLst>
      <p:ext uri="{BB962C8B-B14F-4D97-AF65-F5344CB8AC3E}">
        <p14:creationId xmlns:p14="http://schemas.microsoft.com/office/powerpoint/2010/main" xmlns="" val="4041195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xmlns="" id="{62DE2630-4348-4696-9283-40AC07EE3281}"/>
              </a:ext>
            </a:extLst>
          </p:cNvPr>
          <p:cNvSpPr>
            <a:spLocks noGrp="1"/>
          </p:cNvSpPr>
          <p:nvPr>
            <p:ph idx="1"/>
          </p:nvPr>
        </p:nvSpPr>
        <p:spPr>
          <a:xfrm>
            <a:off x="982133" y="428604"/>
            <a:ext cx="7704667" cy="5571212"/>
          </a:xfrm>
        </p:spPr>
        <p:txBody>
          <a:bodyPr>
            <a:normAutofit/>
          </a:bodyPr>
          <a:lstStyle/>
          <a:p>
            <a:pPr marL="0" indent="0" algn="ctr">
              <a:buNone/>
            </a:pPr>
            <a:endParaRPr lang="hr-HR" sz="1600" b="1" dirty="0">
              <a:latin typeface="Georgia" panose="02040502050405020303" pitchFamily="18" charset="0"/>
            </a:endParaRPr>
          </a:p>
          <a:p>
            <a:pPr marL="0" indent="0" algn="ctr">
              <a:buNone/>
            </a:pPr>
            <a:endParaRPr lang="hr-HR" sz="1600" b="1" dirty="0">
              <a:latin typeface="Georgia" panose="02040502050405020303" pitchFamily="18" charset="0"/>
            </a:endParaRPr>
          </a:p>
          <a:p>
            <a:pPr marL="0" indent="0" algn="ctr">
              <a:buNone/>
            </a:pPr>
            <a:r>
              <a:rPr lang="hr-HR" sz="1600" b="1" dirty="0">
                <a:latin typeface="Georgia" panose="02040502050405020303" pitchFamily="18" charset="0"/>
              </a:rPr>
              <a:t>Članak 113. ZKG-a</a:t>
            </a:r>
          </a:p>
          <a:p>
            <a:pPr marL="0" indent="0" algn="just">
              <a:buNone/>
            </a:pPr>
            <a:r>
              <a:rPr lang="hr-HR" sz="1600" dirty="0">
                <a:latin typeface="Georgia" panose="02040502050405020303" pitchFamily="18" charset="0"/>
              </a:rPr>
              <a:t>Javnopravna tijela te pravne i fizičke osobe obvezne su komunalnom redaru, bez naknade za rad i troškove, u roku koji im odredi, omogućiti provedbu nadzora i osigurati uvjete za neometan rad u okviru njegovih ovlaštenja.</a:t>
            </a:r>
          </a:p>
          <a:p>
            <a:pPr marL="0" indent="0" algn="just">
              <a:buNone/>
            </a:pPr>
            <a:r>
              <a:rPr lang="hr-HR" sz="1600" i="1" dirty="0">
                <a:effectLst>
                  <a:outerShdw blurRad="38100" dist="38100" dir="2700000" algn="tl">
                    <a:srgbClr val="000000">
                      <a:alpha val="43137"/>
                    </a:srgbClr>
                  </a:outerShdw>
                </a:effectLst>
                <a:latin typeface="Georgia" panose="02040502050405020303" pitchFamily="18" charset="0"/>
              </a:rPr>
              <a:t>Upravo tijelo ovlašteno je zatražiti pomoć policije ako se prilikom izvršenja rješenja pruži otpor ili se otpor osnovano očekuje.</a:t>
            </a:r>
          </a:p>
          <a:p>
            <a:pPr marL="0" indent="0" algn="just">
              <a:buNone/>
            </a:pPr>
            <a:endParaRPr lang="hr-HR" sz="1600" i="1" dirty="0">
              <a:effectLst>
                <a:outerShdw blurRad="38100" dist="38100" dir="2700000" algn="tl">
                  <a:srgbClr val="000000">
                    <a:alpha val="43137"/>
                  </a:srgbClr>
                </a:outerShdw>
              </a:effectLst>
              <a:latin typeface="Georgia" panose="02040502050405020303" pitchFamily="18" charset="0"/>
            </a:endParaRPr>
          </a:p>
          <a:p>
            <a:pPr marL="0" indent="0" algn="ctr">
              <a:buNone/>
            </a:pPr>
            <a:r>
              <a:rPr lang="hr-HR" sz="1600" b="1" dirty="0">
                <a:latin typeface="Georgia" panose="02040502050405020303" pitchFamily="18" charset="0"/>
              </a:rPr>
              <a:t>Članak 114. ZKG-a</a:t>
            </a:r>
          </a:p>
          <a:p>
            <a:pPr marL="0" indent="0" algn="just">
              <a:buNone/>
            </a:pPr>
            <a:r>
              <a:rPr lang="hr-HR" sz="1600" dirty="0">
                <a:latin typeface="Georgia" panose="02040502050405020303" pitchFamily="18" charset="0"/>
              </a:rPr>
              <a:t>Kada komunalni redar utvrdi povredu propisa čije izvršenje je ovlašten nadzirati, </a:t>
            </a:r>
            <a:r>
              <a:rPr lang="hr-HR" sz="1600" b="1" dirty="0">
                <a:latin typeface="Georgia" panose="02040502050405020303" pitchFamily="18" charset="0"/>
              </a:rPr>
              <a:t>obvezan je po službenoj dužnosti pokrenuti upravni postupak </a:t>
            </a:r>
            <a:r>
              <a:rPr lang="hr-HR" sz="1600" dirty="0">
                <a:latin typeface="Georgia" panose="02040502050405020303" pitchFamily="18" charset="0"/>
              </a:rPr>
              <a:t>i </a:t>
            </a:r>
            <a:r>
              <a:rPr lang="hr-HR" sz="1600" dirty="0">
                <a:solidFill>
                  <a:srgbClr val="FF0000"/>
                </a:solidFill>
                <a:effectLst>
                  <a:outerShdw blurRad="38100" dist="38100" dir="2700000" algn="tl">
                    <a:srgbClr val="000000">
                      <a:alpha val="43137"/>
                    </a:srgbClr>
                  </a:outerShdw>
                </a:effectLst>
                <a:latin typeface="Georgia" panose="02040502050405020303" pitchFamily="18" charset="0"/>
              </a:rPr>
              <a:t>narediti odgovarajuće mjere u skladu s odlukom o komunalnom redu ili posebnim propisom</a:t>
            </a:r>
            <a:r>
              <a:rPr lang="hr-HR" sz="1600" dirty="0">
                <a:solidFill>
                  <a:srgbClr val="FF0000"/>
                </a:solidFill>
                <a:latin typeface="Georgia" panose="02040502050405020303" pitchFamily="18" charset="0"/>
              </a:rPr>
              <a:t>.</a:t>
            </a:r>
          </a:p>
          <a:p>
            <a:pPr marL="0" indent="0" algn="just">
              <a:buNone/>
            </a:pPr>
            <a:r>
              <a:rPr lang="hr-HR" sz="1600" dirty="0">
                <a:latin typeface="Georgia" panose="02040502050405020303" pitchFamily="18" charset="0"/>
              </a:rPr>
              <a:t>Kada komunalni redar utvrdi da </a:t>
            </a:r>
            <a:r>
              <a:rPr lang="hr-HR" sz="1600" dirty="0">
                <a:solidFill>
                  <a:srgbClr val="FF0000"/>
                </a:solidFill>
                <a:latin typeface="Georgia" panose="02040502050405020303" pitchFamily="18" charset="0"/>
              </a:rPr>
              <a:t>nije povrijeđen propis čije izvršenje je ovlašten nadzirati </a:t>
            </a:r>
            <a:r>
              <a:rPr lang="hr-HR" sz="1600" dirty="0">
                <a:latin typeface="Georgia" panose="02040502050405020303" pitchFamily="18" charset="0"/>
              </a:rPr>
              <a:t>pa stoga nema uvjeta za pokretanje upravnog postupka, </a:t>
            </a:r>
            <a:r>
              <a:rPr lang="hr-HR" sz="1600" b="1" dirty="0">
                <a:effectLst>
                  <a:outerShdw blurRad="38100" dist="38100" dir="2700000" algn="tl">
                    <a:srgbClr val="000000">
                      <a:alpha val="43137"/>
                    </a:srgbClr>
                  </a:outerShdw>
                </a:effectLst>
                <a:latin typeface="Georgia" panose="02040502050405020303" pitchFamily="18" charset="0"/>
              </a:rPr>
              <a:t>pisanim putem će o tome obavijestiti poznatog prijavitelja u roku od osam dana od dana utvrđenja činjeničnog stanja</a:t>
            </a:r>
            <a:r>
              <a:rPr lang="hr-HR" sz="1600" dirty="0">
                <a:latin typeface="Georgia" panose="02040502050405020303" pitchFamily="18" charset="0"/>
              </a:rPr>
              <a:t>.</a:t>
            </a:r>
          </a:p>
          <a:p>
            <a:pPr marL="0" indent="0" algn="just">
              <a:buNone/>
            </a:pPr>
            <a:endParaRPr lang="hr-HR" sz="1600" i="1" dirty="0">
              <a:effectLst>
                <a:outerShdw blurRad="38100" dist="38100" dir="2700000" algn="tl">
                  <a:srgbClr val="000000">
                    <a:alpha val="43137"/>
                  </a:srgbClr>
                </a:outerShdw>
              </a:effectLst>
              <a:latin typeface="Georgia" panose="02040502050405020303" pitchFamily="18" charset="0"/>
            </a:endParaRPr>
          </a:p>
          <a:p>
            <a:pPr marL="0" indent="0">
              <a:buNone/>
            </a:pPr>
            <a:endParaRPr lang="hr-HR" dirty="0"/>
          </a:p>
        </p:txBody>
      </p:sp>
    </p:spTree>
    <p:extLst>
      <p:ext uri="{BB962C8B-B14F-4D97-AF65-F5344CB8AC3E}">
        <p14:creationId xmlns:p14="http://schemas.microsoft.com/office/powerpoint/2010/main" xmlns="" val="1646293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xmlns="" id="{92E1ADCD-26A6-4285-AD81-A7494E3324FE}"/>
              </a:ext>
            </a:extLst>
          </p:cNvPr>
          <p:cNvSpPr>
            <a:spLocks noGrp="1"/>
          </p:cNvSpPr>
          <p:nvPr>
            <p:ph idx="1"/>
          </p:nvPr>
        </p:nvSpPr>
        <p:spPr>
          <a:xfrm>
            <a:off x="1043608" y="642918"/>
            <a:ext cx="8028986" cy="5739168"/>
          </a:xfrm>
        </p:spPr>
        <p:txBody>
          <a:bodyPr>
            <a:normAutofit fontScale="70000" lnSpcReduction="20000"/>
          </a:bodyPr>
          <a:lstStyle/>
          <a:p>
            <a:pPr marL="0" indent="0">
              <a:buNone/>
            </a:pPr>
            <a:r>
              <a:rPr lang="hr-HR" sz="2900" b="1" dirty="0">
                <a:latin typeface="Georgia" pitchFamily="18" charset="0"/>
              </a:rPr>
              <a:t>MJERE KOJE JE KOMUNALNI REDAR OVLAŠTEN PODUZETI U SVRHU ODRŽAVANJA KOMUNALNOG REDA </a:t>
            </a:r>
            <a:r>
              <a:rPr lang="hr-HR" dirty="0">
                <a:latin typeface="Georgia" pitchFamily="18" charset="0"/>
              </a:rPr>
              <a:t>(propisati Odlukom o komunalnom redu – čl.104.st.3. ZKG-a)</a:t>
            </a:r>
          </a:p>
          <a:p>
            <a:pPr marL="0" indent="0">
              <a:buNone/>
            </a:pPr>
            <a:endParaRPr lang="hr-HR" dirty="0">
              <a:latin typeface="Georgia" pitchFamily="18" charset="0"/>
            </a:endParaRPr>
          </a:p>
          <a:p>
            <a:pPr marL="0" indent="0">
              <a:buNone/>
            </a:pPr>
            <a:r>
              <a:rPr lang="hr-HR" dirty="0">
                <a:latin typeface="Georgia" pitchFamily="18" charset="0"/>
              </a:rPr>
              <a:t>U obavljanju nadzora komunalni redar ovlašten je fizičkim osobama, fizičkim osobama obrtnicima i osobama koje obavljaju drugu samostalnu djelatnost, te pravnim osobama:</a:t>
            </a:r>
          </a:p>
          <a:p>
            <a:pPr marL="700088" indent="-342900">
              <a:buFont typeface="Wingdings" panose="05000000000000000000" pitchFamily="2" charset="2"/>
              <a:buChar char="Ø"/>
              <a:tabLst>
                <a:tab pos="357188" algn="l"/>
              </a:tabLst>
            </a:pPr>
            <a:r>
              <a:rPr lang="hr-HR" i="1" dirty="0">
                <a:latin typeface="Georgia" pitchFamily="18" charset="0"/>
              </a:rPr>
              <a:t>rješenjem narediti uklanjanje protupravno postavljenih predmeta, naprava, objekata, uređaja, reklama i drugo; (ZUP)</a:t>
            </a:r>
            <a:endParaRPr lang="hr-HR" dirty="0">
              <a:latin typeface="Georgia" pitchFamily="18" charset="0"/>
            </a:endParaRPr>
          </a:p>
          <a:p>
            <a:pPr marL="700088" indent="-342900">
              <a:buFont typeface="Wingdings" panose="05000000000000000000" pitchFamily="2" charset="2"/>
              <a:buChar char="Ø"/>
              <a:tabLst>
                <a:tab pos="357188" algn="l"/>
              </a:tabLst>
            </a:pPr>
            <a:r>
              <a:rPr lang="hr-HR" i="1" dirty="0">
                <a:latin typeface="Georgia" pitchFamily="18" charset="0"/>
              </a:rPr>
              <a:t>rješenjem zabraniti obavljanje radova; (ZUP)</a:t>
            </a:r>
            <a:endParaRPr lang="hr-HR" dirty="0">
              <a:latin typeface="Georgia" pitchFamily="18" charset="0"/>
            </a:endParaRPr>
          </a:p>
          <a:p>
            <a:pPr marL="700088" indent="-342900">
              <a:buFont typeface="Wingdings" panose="05000000000000000000" pitchFamily="2" charset="2"/>
              <a:buChar char="Ø"/>
              <a:tabLst>
                <a:tab pos="357188" algn="l"/>
              </a:tabLst>
            </a:pPr>
            <a:r>
              <a:rPr lang="hr-HR" i="1" dirty="0">
                <a:latin typeface="Georgia" pitchFamily="18" charset="0"/>
              </a:rPr>
              <a:t>rješenjem zabraniti uporabu komunalnih objekata, uređaja i naprava, ukoliko postoje nedostaci, sve dok se oni ne uklone; (ZUP)</a:t>
            </a:r>
            <a:endParaRPr lang="hr-HR" dirty="0">
              <a:latin typeface="Georgia" pitchFamily="18" charset="0"/>
            </a:endParaRPr>
          </a:p>
          <a:p>
            <a:pPr marL="700088" indent="-342900">
              <a:buFont typeface="Wingdings" panose="05000000000000000000" pitchFamily="2" charset="2"/>
              <a:buChar char="Ø"/>
              <a:tabLst>
                <a:tab pos="357188" algn="l"/>
              </a:tabLst>
            </a:pPr>
            <a:r>
              <a:rPr lang="hr-HR" i="1" dirty="0">
                <a:latin typeface="Georgia" pitchFamily="18" charset="0"/>
              </a:rPr>
              <a:t>rješenjem narediti vraćanje javne površine u prvobitno stanje; (ZUP)</a:t>
            </a:r>
          </a:p>
          <a:p>
            <a:pPr marL="700088" indent="-342900">
              <a:buFont typeface="Wingdings" panose="05000000000000000000" pitchFamily="2" charset="2"/>
              <a:buChar char="Ø"/>
              <a:tabLst>
                <a:tab pos="357188" algn="l"/>
              </a:tabLst>
            </a:pPr>
            <a:r>
              <a:rPr lang="hr-HR" i="1" dirty="0">
                <a:latin typeface="Georgia" pitchFamily="18" charset="0"/>
              </a:rPr>
              <a:t>…………</a:t>
            </a:r>
          </a:p>
          <a:p>
            <a:pPr marL="700088" indent="-342900">
              <a:buFont typeface="Wingdings" panose="05000000000000000000" pitchFamily="2" charset="2"/>
              <a:buChar char="Ø"/>
              <a:tabLst>
                <a:tab pos="357188" algn="l"/>
              </a:tabLst>
            </a:pPr>
            <a:r>
              <a:rPr lang="hr-HR" i="1" dirty="0">
                <a:solidFill>
                  <a:srgbClr val="FF0000"/>
                </a:solidFill>
                <a:latin typeface="Georgia" pitchFamily="18" charset="0"/>
              </a:rPr>
              <a:t>naplatiti novčanu kaznu na mjestu počinjenja prekršaja (PZ);</a:t>
            </a:r>
          </a:p>
          <a:p>
            <a:pPr marL="700088" indent="-342900">
              <a:buFont typeface="Wingdings" panose="05000000000000000000" pitchFamily="2" charset="2"/>
              <a:buChar char="Ø"/>
              <a:tabLst>
                <a:tab pos="357188" algn="l"/>
              </a:tabLst>
            </a:pPr>
            <a:r>
              <a:rPr lang="hr-HR" i="1" dirty="0">
                <a:solidFill>
                  <a:srgbClr val="FF0000"/>
                </a:solidFill>
                <a:latin typeface="Georgia" pitchFamily="18" charset="0"/>
              </a:rPr>
              <a:t>predložiti pokretanje prekršajnog postupka - OPN, PN ili Optužni prijedlog (PZ)</a:t>
            </a:r>
          </a:p>
          <a:p>
            <a:pPr marL="0" indent="0">
              <a:buNone/>
            </a:pPr>
            <a:endParaRPr lang="hr-HR" b="1" i="1" dirty="0">
              <a:latin typeface="Georgia" pitchFamily="18" charset="0"/>
            </a:endParaRPr>
          </a:p>
          <a:p>
            <a:pPr marL="444500" indent="0">
              <a:buNone/>
            </a:pPr>
            <a:endParaRPr lang="hr-HR" dirty="0"/>
          </a:p>
        </p:txBody>
      </p:sp>
    </p:spTree>
    <p:extLst>
      <p:ext uri="{BB962C8B-B14F-4D97-AF65-F5344CB8AC3E}">
        <p14:creationId xmlns:p14="http://schemas.microsoft.com/office/powerpoint/2010/main" xmlns="" val="2562623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xmlns="" id="{45593F9E-EF65-4695-8CC3-AA7E8E581182}"/>
              </a:ext>
            </a:extLst>
          </p:cNvPr>
          <p:cNvSpPr>
            <a:spLocks noGrp="1"/>
          </p:cNvSpPr>
          <p:nvPr>
            <p:ph idx="1"/>
          </p:nvPr>
        </p:nvSpPr>
        <p:spPr>
          <a:xfrm>
            <a:off x="899592" y="980728"/>
            <a:ext cx="8045600" cy="5544616"/>
          </a:xfrm>
        </p:spPr>
        <p:txBody>
          <a:bodyPr>
            <a:noAutofit/>
          </a:bodyPr>
          <a:lstStyle/>
          <a:p>
            <a:pPr marL="0" indent="0" algn="just">
              <a:buNone/>
            </a:pPr>
            <a:r>
              <a:rPr lang="hr-HR" sz="1800" dirty="0">
                <a:latin typeface="Georgia" panose="02040502050405020303" pitchFamily="18" charset="0"/>
              </a:rPr>
              <a:t>Ako je stranka izvršila obvezu iz rješenja o izvršenju komunalnog redara ili je zbog drugog razloga prestala obveza izvršenja tog rješenja, komunalni redar po službenoj dužnosti donosi </a:t>
            </a:r>
            <a:r>
              <a:rPr lang="hr-HR" sz="1800" dirty="0">
                <a:effectLst>
                  <a:outerShdw blurRad="38100" dist="38100" dir="2700000" algn="tl">
                    <a:srgbClr val="000000">
                      <a:alpha val="43137"/>
                    </a:srgbClr>
                  </a:outerShdw>
                </a:effectLst>
                <a:latin typeface="Georgia" panose="02040502050405020303" pitchFamily="18" charset="0"/>
              </a:rPr>
              <a:t>rješenje o obustavi postupka izvršenja rješenja</a:t>
            </a:r>
            <a:r>
              <a:rPr lang="hr-HR" sz="1800" dirty="0">
                <a:latin typeface="Georgia" panose="02040502050405020303" pitchFamily="18" charset="0"/>
              </a:rPr>
              <a:t>.</a:t>
            </a:r>
            <a:r>
              <a:rPr lang="hr-HR" sz="1800" b="1" dirty="0">
                <a:latin typeface="Georgia" panose="02040502050405020303" pitchFamily="18" charset="0"/>
              </a:rPr>
              <a:t> </a:t>
            </a:r>
            <a:r>
              <a:rPr lang="hr-HR" sz="1800" dirty="0">
                <a:solidFill>
                  <a:srgbClr val="FF0000"/>
                </a:solidFill>
                <a:latin typeface="Georgia" panose="02040502050405020303" pitchFamily="18" charset="0"/>
              </a:rPr>
              <a:t>(Članak 115. ZKG-a)</a:t>
            </a:r>
          </a:p>
          <a:p>
            <a:pPr marL="0" indent="0" algn="just">
              <a:buNone/>
            </a:pPr>
            <a:endParaRPr lang="hr-HR" sz="1800" b="1" dirty="0">
              <a:latin typeface="Georgia" panose="02040502050405020303" pitchFamily="18" charset="0"/>
            </a:endParaRPr>
          </a:p>
          <a:p>
            <a:pPr marL="0" indent="0" algn="just">
              <a:buNone/>
            </a:pPr>
            <a:r>
              <a:rPr lang="hr-HR" sz="1800" dirty="0">
                <a:latin typeface="Georgia" panose="02040502050405020303" pitchFamily="18" charset="0"/>
              </a:rPr>
              <a:t>Mjere za održavanje komunalnog reda propisane odlukom o komunalnom redu komunalni redar naređuje rješenjem osobi koja je povrijedila odluku odnosno osobi koja je obvezna otkloniti utvrđenu povredu.</a:t>
            </a:r>
          </a:p>
          <a:p>
            <a:pPr marL="0" indent="0" algn="just">
              <a:buNone/>
            </a:pPr>
            <a:r>
              <a:rPr lang="hr-HR" sz="1800" dirty="0">
                <a:latin typeface="Georgia" panose="02040502050405020303" pitchFamily="18" charset="0"/>
              </a:rPr>
              <a:t>Ako se ta osoba ne može utvrditi, rješenje se donosi protiv nepoznate osobe.</a:t>
            </a:r>
          </a:p>
          <a:p>
            <a:pPr marL="0" indent="0" algn="just">
              <a:buNone/>
            </a:pPr>
            <a:r>
              <a:rPr lang="hr-HR" sz="1800" dirty="0">
                <a:latin typeface="Georgia" panose="02040502050405020303" pitchFamily="18" charset="0"/>
              </a:rPr>
              <a:t>Ako komunalni redar utvrdi povredu propisa čije izvršenje je ovlašten nadzirati, može donijeti rješenje i bez saslušanja stranke.</a:t>
            </a:r>
            <a:r>
              <a:rPr lang="hr-HR" sz="1800" b="1" dirty="0">
                <a:latin typeface="Georgia" panose="02040502050405020303" pitchFamily="18" charset="0"/>
              </a:rPr>
              <a:t> </a:t>
            </a:r>
            <a:r>
              <a:rPr lang="hr-HR" sz="1800" dirty="0">
                <a:solidFill>
                  <a:srgbClr val="FF0000"/>
                </a:solidFill>
                <a:latin typeface="Georgia" panose="02040502050405020303" pitchFamily="18" charset="0"/>
              </a:rPr>
              <a:t>(Članak 116. ZKG-a)</a:t>
            </a:r>
          </a:p>
          <a:p>
            <a:pPr marL="0" indent="0" algn="just">
              <a:buNone/>
            </a:pPr>
            <a:endParaRPr lang="hr-HR" sz="1800" dirty="0">
              <a:latin typeface="Georgia" panose="02040502050405020303" pitchFamily="18" charset="0"/>
            </a:endParaRPr>
          </a:p>
        </p:txBody>
      </p:sp>
    </p:spTree>
    <p:extLst>
      <p:ext uri="{BB962C8B-B14F-4D97-AF65-F5344CB8AC3E}">
        <p14:creationId xmlns:p14="http://schemas.microsoft.com/office/powerpoint/2010/main" xmlns="" val="951077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xmlns="" id="{D95F3912-E4A8-4CA9-AEE8-77FA68CA678B}"/>
              </a:ext>
            </a:extLst>
          </p:cNvPr>
          <p:cNvSpPr>
            <a:spLocks noGrp="1"/>
          </p:cNvSpPr>
          <p:nvPr>
            <p:ph idx="1"/>
          </p:nvPr>
        </p:nvSpPr>
        <p:spPr>
          <a:xfrm>
            <a:off x="982133" y="476672"/>
            <a:ext cx="7704667" cy="6120680"/>
          </a:xfrm>
        </p:spPr>
        <p:txBody>
          <a:bodyPr>
            <a:normAutofit fontScale="70000" lnSpcReduction="20000"/>
          </a:bodyPr>
          <a:lstStyle/>
          <a:p>
            <a:pPr marL="0" indent="0" algn="ctr">
              <a:buNone/>
            </a:pPr>
            <a:r>
              <a:rPr lang="hr-HR" sz="5100" dirty="0">
                <a:latin typeface="Georgia" panose="02040502050405020303" pitchFamily="18" charset="0"/>
              </a:rPr>
              <a:t>ŽALBA</a:t>
            </a:r>
          </a:p>
          <a:p>
            <a:pPr marL="0" indent="0" algn="ctr">
              <a:buNone/>
            </a:pPr>
            <a:endParaRPr lang="hr-HR" sz="2900" b="1" dirty="0">
              <a:latin typeface="Georgia" panose="02040502050405020303" pitchFamily="18" charset="0"/>
            </a:endParaRPr>
          </a:p>
          <a:p>
            <a:pPr marL="0" indent="0" algn="just">
              <a:buNone/>
            </a:pPr>
            <a:r>
              <a:rPr lang="hr-HR" sz="2900" dirty="0">
                <a:latin typeface="Georgia" panose="02040502050405020303" pitchFamily="18" charset="0"/>
              </a:rPr>
              <a:t>Protiv </a:t>
            </a:r>
            <a:r>
              <a:rPr lang="hr-HR" sz="2900" b="1" dirty="0">
                <a:latin typeface="Georgia" panose="02040502050405020303" pitchFamily="18" charset="0"/>
              </a:rPr>
              <a:t>upravnih akata </a:t>
            </a:r>
            <a:r>
              <a:rPr lang="hr-HR" sz="2900" dirty="0">
                <a:latin typeface="Georgia" panose="02040502050405020303" pitchFamily="18" charset="0"/>
              </a:rPr>
              <a:t>koje donosi </a:t>
            </a:r>
            <a:r>
              <a:rPr lang="hr-HR" sz="2900" dirty="0">
                <a:solidFill>
                  <a:srgbClr val="FF0000"/>
                </a:solidFill>
                <a:effectLst>
                  <a:outerShdw blurRad="38100" dist="38100" dir="2700000" algn="tl">
                    <a:srgbClr val="000000">
                      <a:alpha val="43137"/>
                    </a:srgbClr>
                  </a:outerShdw>
                </a:effectLst>
                <a:latin typeface="Georgia" panose="02040502050405020303" pitchFamily="18" charset="0"/>
              </a:rPr>
              <a:t>komunalni redar </a:t>
            </a:r>
            <a:r>
              <a:rPr lang="hr-HR" sz="2900" dirty="0">
                <a:latin typeface="Georgia" panose="02040502050405020303" pitchFamily="18" charset="0"/>
              </a:rPr>
              <a:t>može se izjaviti žalba o kojoj odlučuje upravno tijelo županije nadležno za poslove komunalnog gospodarstva, a o žalbama protiv upravnih akata koje donosi komunalni redar Grada Zagreba odlučuje središnje tijelo državne uprave nadležno za poslove komunalnog gospodarstva.</a:t>
            </a:r>
          </a:p>
          <a:p>
            <a:pPr marL="0" indent="0" algn="just">
              <a:buNone/>
            </a:pPr>
            <a:r>
              <a:rPr lang="hr-HR" sz="2900" dirty="0">
                <a:latin typeface="Georgia" panose="02040502050405020303" pitchFamily="18" charset="0"/>
              </a:rPr>
              <a:t>Žalba izjavljena protiv rješenja komunalnog redara </a:t>
            </a:r>
            <a:r>
              <a:rPr lang="hr-HR" sz="2900" b="1" dirty="0">
                <a:effectLst>
                  <a:outerShdw blurRad="38100" dist="38100" dir="2700000" algn="tl">
                    <a:srgbClr val="000000">
                      <a:alpha val="43137"/>
                    </a:srgbClr>
                  </a:outerShdw>
                </a:effectLst>
                <a:latin typeface="Georgia" panose="02040502050405020303" pitchFamily="18" charset="0"/>
              </a:rPr>
              <a:t>ne odgađa njegovo izvršenje.</a:t>
            </a:r>
            <a:r>
              <a:rPr lang="hr-HR" sz="2900" b="1" dirty="0">
                <a:latin typeface="Georgia" panose="02040502050405020303" pitchFamily="18" charset="0"/>
              </a:rPr>
              <a:t> </a:t>
            </a:r>
            <a:r>
              <a:rPr lang="hr-HR" sz="2900" dirty="0">
                <a:solidFill>
                  <a:srgbClr val="FF0000"/>
                </a:solidFill>
                <a:latin typeface="Georgia" panose="02040502050405020303" pitchFamily="18" charset="0"/>
              </a:rPr>
              <a:t>(Članak 117. ZKG-a)</a:t>
            </a:r>
            <a:endParaRPr lang="hr-HR" sz="2900" dirty="0">
              <a:solidFill>
                <a:srgbClr val="FF0000"/>
              </a:solidFill>
              <a:effectLst>
                <a:outerShdw blurRad="38100" dist="38100" dir="2700000" algn="tl">
                  <a:srgbClr val="000000">
                    <a:alpha val="43137"/>
                  </a:srgbClr>
                </a:outerShdw>
              </a:effectLst>
              <a:latin typeface="Georgia" panose="02040502050405020303" pitchFamily="18" charset="0"/>
            </a:endParaRPr>
          </a:p>
          <a:p>
            <a:pPr marL="0" indent="0">
              <a:buNone/>
            </a:pPr>
            <a:endParaRPr lang="hr-HR" sz="2900" dirty="0">
              <a:latin typeface="Georgia" panose="02040502050405020303" pitchFamily="18" charset="0"/>
            </a:endParaRPr>
          </a:p>
          <a:p>
            <a:pPr marL="0" indent="0" algn="just">
              <a:buNone/>
            </a:pPr>
            <a:r>
              <a:rPr lang="hr-HR" sz="2900" dirty="0">
                <a:latin typeface="Georgia" panose="02040502050405020303" pitchFamily="18" charset="0"/>
              </a:rPr>
              <a:t>Žalba se izjavljuje u roku od </a:t>
            </a:r>
            <a:r>
              <a:rPr lang="hr-HR" sz="2900" b="1" dirty="0">
                <a:effectLst>
                  <a:outerShdw blurRad="38100" dist="38100" dir="2700000" algn="tl">
                    <a:srgbClr val="000000">
                      <a:alpha val="43137"/>
                    </a:srgbClr>
                  </a:outerShdw>
                </a:effectLst>
                <a:latin typeface="Georgia" panose="02040502050405020303" pitchFamily="18" charset="0"/>
              </a:rPr>
              <a:t>15 dana </a:t>
            </a:r>
            <a:r>
              <a:rPr lang="hr-HR" sz="2900" dirty="0">
                <a:latin typeface="Georgia" panose="02040502050405020303" pitchFamily="18" charset="0"/>
              </a:rPr>
              <a:t>od dana dostave rješenja, ako nije propisan duži rok.</a:t>
            </a:r>
            <a:r>
              <a:rPr lang="hr-HR" sz="2900" b="1" dirty="0">
                <a:latin typeface="Georgia" panose="02040502050405020303" pitchFamily="18" charset="0"/>
              </a:rPr>
              <a:t> </a:t>
            </a:r>
            <a:r>
              <a:rPr lang="hr-HR" sz="2900" dirty="0">
                <a:solidFill>
                  <a:srgbClr val="FF0000"/>
                </a:solidFill>
                <a:latin typeface="Georgia" panose="02040502050405020303" pitchFamily="18" charset="0"/>
              </a:rPr>
              <a:t>(Članak 109. ZUP-a)</a:t>
            </a:r>
          </a:p>
          <a:p>
            <a:pPr marL="0" indent="0">
              <a:buNone/>
            </a:pPr>
            <a:endParaRPr lang="hr-HR" sz="2900" dirty="0">
              <a:latin typeface="Georgia" panose="02040502050405020303" pitchFamily="18" charset="0"/>
            </a:endParaRPr>
          </a:p>
          <a:p>
            <a:pPr marL="0" indent="0" algn="just">
              <a:buNone/>
            </a:pPr>
            <a:r>
              <a:rPr lang="hr-HR" sz="2900" dirty="0">
                <a:latin typeface="Georgia" panose="02040502050405020303" pitchFamily="18" charset="0"/>
              </a:rPr>
              <a:t>Rok za žalbu je zakonski </a:t>
            </a:r>
            <a:r>
              <a:rPr lang="hr-HR" sz="2900" dirty="0" err="1">
                <a:solidFill>
                  <a:srgbClr val="FF0000"/>
                </a:solidFill>
                <a:effectLst>
                  <a:outerShdw blurRad="38100" dist="38100" dir="2700000" algn="tl">
                    <a:srgbClr val="000000">
                      <a:alpha val="43137"/>
                    </a:srgbClr>
                  </a:outerShdw>
                </a:effectLst>
                <a:latin typeface="Georgia" panose="02040502050405020303" pitchFamily="18" charset="0"/>
              </a:rPr>
              <a:t>prekluzivni</a:t>
            </a:r>
            <a:r>
              <a:rPr lang="hr-HR" sz="2900" dirty="0">
                <a:solidFill>
                  <a:srgbClr val="FF0000"/>
                </a:solidFill>
                <a:effectLst>
                  <a:outerShdw blurRad="38100" dist="38100" dir="2700000" algn="tl">
                    <a:srgbClr val="000000">
                      <a:alpha val="43137"/>
                    </a:srgbClr>
                  </a:outerShdw>
                </a:effectLst>
                <a:latin typeface="Georgia" panose="02040502050405020303" pitchFamily="18" charset="0"/>
              </a:rPr>
              <a:t> rok </a:t>
            </a:r>
            <a:r>
              <a:rPr lang="hr-HR" sz="2900" dirty="0">
                <a:latin typeface="Georgia" panose="02040502050405020303" pitchFamily="18" charset="0"/>
              </a:rPr>
              <a:t>- stranka nakon isteka roka gubi pravo na izjavljivanje žalbe.</a:t>
            </a:r>
          </a:p>
          <a:p>
            <a:pPr marL="444500" indent="0">
              <a:buNone/>
            </a:pPr>
            <a:r>
              <a:rPr lang="hr-HR" sz="2900" dirty="0">
                <a:latin typeface="Georgia" panose="02040502050405020303" pitchFamily="18" charset="0"/>
              </a:rPr>
              <a:t/>
            </a:r>
            <a:br>
              <a:rPr lang="hr-HR" sz="2900" dirty="0">
                <a:latin typeface="Georgia" panose="02040502050405020303" pitchFamily="18" charset="0"/>
              </a:rPr>
            </a:br>
            <a:endParaRPr lang="hr-HR" sz="2900" dirty="0">
              <a:latin typeface="Georgia" panose="02040502050405020303" pitchFamily="18" charset="0"/>
            </a:endParaRPr>
          </a:p>
          <a:p>
            <a:endParaRPr lang="hr-HR" dirty="0"/>
          </a:p>
        </p:txBody>
      </p:sp>
    </p:spTree>
    <p:extLst>
      <p:ext uri="{BB962C8B-B14F-4D97-AF65-F5344CB8AC3E}">
        <p14:creationId xmlns:p14="http://schemas.microsoft.com/office/powerpoint/2010/main" xmlns="" val="698893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85852" y="357166"/>
            <a:ext cx="7704667" cy="785818"/>
          </a:xfrm>
        </p:spPr>
        <p:txBody>
          <a:bodyPr>
            <a:normAutofit fontScale="90000"/>
          </a:bodyPr>
          <a:lstStyle/>
          <a:p>
            <a:r>
              <a:rPr lang="hr-HR" sz="3100" dirty="0">
                <a:effectLst>
                  <a:outerShdw blurRad="38100" dist="38100" dir="2700000" algn="tl">
                    <a:srgbClr val="000000">
                      <a:alpha val="43137"/>
                    </a:srgbClr>
                  </a:outerShdw>
                </a:effectLst>
                <a:latin typeface="Georgia" pitchFamily="18" charset="0"/>
              </a:rPr>
              <a:t>KAZNENE ODREDBE </a:t>
            </a:r>
            <a:r>
              <a:rPr lang="hr-HR" sz="2800" dirty="0">
                <a:effectLst>
                  <a:outerShdw blurRad="38100" dist="38100" dir="2700000" algn="tl">
                    <a:srgbClr val="000000">
                      <a:alpha val="43137"/>
                    </a:srgbClr>
                  </a:outerShdw>
                </a:effectLst>
                <a:latin typeface="Georgia" pitchFamily="18" charset="0"/>
              </a:rPr>
              <a:t/>
            </a:r>
            <a:br>
              <a:rPr lang="hr-HR" sz="2800" dirty="0">
                <a:effectLst>
                  <a:outerShdw blurRad="38100" dist="38100" dir="2700000" algn="tl">
                    <a:srgbClr val="000000">
                      <a:alpha val="43137"/>
                    </a:srgbClr>
                  </a:outerShdw>
                </a:effectLst>
                <a:latin typeface="Georgia" pitchFamily="18" charset="0"/>
              </a:rPr>
            </a:br>
            <a:r>
              <a:rPr lang="hr-HR" sz="2800" dirty="0">
                <a:effectLst>
                  <a:outerShdw blurRad="38100" dist="38100" dir="2700000" algn="tl">
                    <a:srgbClr val="000000">
                      <a:alpha val="43137"/>
                    </a:srgbClr>
                  </a:outerShdw>
                </a:effectLst>
                <a:latin typeface="Georgia" pitchFamily="18" charset="0"/>
              </a:rPr>
              <a:t>Prekršajni zakon </a:t>
            </a:r>
            <a:r>
              <a:rPr lang="hr-HR" sz="1600" dirty="0">
                <a:effectLst>
                  <a:outerShdw blurRad="38100" dist="38100" dir="2700000" algn="tl">
                    <a:srgbClr val="000000">
                      <a:alpha val="43137"/>
                    </a:srgbClr>
                  </a:outerShdw>
                </a:effectLst>
                <a:latin typeface="Georgia" pitchFamily="18" charset="0"/>
              </a:rPr>
              <a:t>(Narodne novine 107/07, 39/13, 157/13, 110/15, 70/17 i 118/18)</a:t>
            </a:r>
          </a:p>
        </p:txBody>
      </p:sp>
      <p:sp>
        <p:nvSpPr>
          <p:cNvPr id="3" name="Rezervirano mjesto sadržaja 2"/>
          <p:cNvSpPr>
            <a:spLocks noGrp="1"/>
          </p:cNvSpPr>
          <p:nvPr>
            <p:ph idx="1"/>
          </p:nvPr>
        </p:nvSpPr>
        <p:spPr>
          <a:xfrm>
            <a:off x="1285852" y="1214422"/>
            <a:ext cx="7704667" cy="5195594"/>
          </a:xfrm>
        </p:spPr>
        <p:txBody>
          <a:bodyPr>
            <a:normAutofit fontScale="25000" lnSpcReduction="20000"/>
          </a:bodyPr>
          <a:lstStyle/>
          <a:p>
            <a:pPr>
              <a:buNone/>
            </a:pPr>
            <a:r>
              <a:rPr lang="hr-HR" sz="6400" i="1" dirty="0">
                <a:latin typeface="Georgia" pitchFamily="18" charset="0"/>
              </a:rPr>
              <a:t>Članak 2. PZ-a</a:t>
            </a:r>
            <a:r>
              <a:rPr lang="hr-HR" sz="6400" b="1" dirty="0">
                <a:latin typeface="Georgia" pitchFamily="18" charset="0"/>
              </a:rPr>
              <a:t> </a:t>
            </a:r>
            <a:r>
              <a:rPr lang="hr-HR" sz="6400" i="1" dirty="0">
                <a:effectLst>
                  <a:outerShdw blurRad="38100" dist="38100" dir="2700000" algn="tl">
                    <a:srgbClr val="000000">
                      <a:alpha val="43137"/>
                    </a:srgbClr>
                  </a:outerShdw>
                </a:effectLst>
                <a:latin typeface="Georgia" pitchFamily="18" charset="0"/>
              </a:rPr>
              <a:t>(Načelo zakonitosti)</a:t>
            </a:r>
          </a:p>
          <a:p>
            <a:pPr marL="0" indent="0" algn="just">
              <a:lnSpc>
                <a:spcPct val="120000"/>
              </a:lnSpc>
              <a:buNone/>
            </a:pPr>
            <a:r>
              <a:rPr lang="hr-HR" sz="6400" dirty="0">
                <a:latin typeface="Georgia" pitchFamily="18" charset="0"/>
              </a:rPr>
              <a:t>Prekršaji i </a:t>
            </a:r>
            <a:r>
              <a:rPr lang="hr-HR" sz="6400" dirty="0" err="1">
                <a:latin typeface="Georgia" pitchFamily="18" charset="0"/>
              </a:rPr>
              <a:t>prekršajnopravne</a:t>
            </a:r>
            <a:r>
              <a:rPr lang="hr-HR" sz="6400" dirty="0">
                <a:latin typeface="Georgia" pitchFamily="18" charset="0"/>
              </a:rPr>
              <a:t> sankcije mogu se propisivati zakonom i </a:t>
            </a:r>
            <a:r>
              <a:rPr lang="hr-HR" sz="6400" b="1" dirty="0">
                <a:latin typeface="Georgia" pitchFamily="18" charset="0"/>
              </a:rPr>
              <a:t>odlukama jedinica lokalne i područne (regionalne) samouprave.</a:t>
            </a:r>
          </a:p>
          <a:p>
            <a:pPr marL="0" indent="0" algn="just">
              <a:buNone/>
            </a:pPr>
            <a:r>
              <a:rPr lang="hr-HR" sz="6400" dirty="0">
                <a:latin typeface="Georgia" pitchFamily="18" charset="0"/>
              </a:rPr>
              <a:t>Jedinice lokalne i područne (regionalne) samouprave mogu propisivati prekršaje i </a:t>
            </a:r>
            <a:r>
              <a:rPr lang="hr-HR" sz="6400" dirty="0" err="1">
                <a:latin typeface="Georgia" pitchFamily="18" charset="0"/>
              </a:rPr>
              <a:t>prekršajnopravne</a:t>
            </a:r>
            <a:r>
              <a:rPr lang="hr-HR" sz="6400" dirty="0">
                <a:latin typeface="Georgia" pitchFamily="18" charset="0"/>
              </a:rPr>
              <a:t> sankcije samo za povrede propisa koje ona donose na temelju svoje nadležnosti utvrđene Ustavom i zakonom i tu ovlast ne mogu prenijeti na drugoga.</a:t>
            </a:r>
          </a:p>
          <a:p>
            <a:pPr marL="0" indent="0" algn="just">
              <a:buNone/>
            </a:pPr>
            <a:r>
              <a:rPr lang="hr-HR" sz="6400" dirty="0">
                <a:latin typeface="Georgia" pitchFamily="18" charset="0"/>
              </a:rPr>
              <a:t>Nitko ne može biti kažnjen niti se prema njemu može primijeniti druga </a:t>
            </a:r>
            <a:r>
              <a:rPr lang="hr-HR" sz="6400" dirty="0" err="1">
                <a:latin typeface="Georgia" pitchFamily="18" charset="0"/>
              </a:rPr>
              <a:t>prekršajnopravna</a:t>
            </a:r>
            <a:r>
              <a:rPr lang="hr-HR" sz="6400" dirty="0">
                <a:latin typeface="Georgia" pitchFamily="18" charset="0"/>
              </a:rPr>
              <a:t> sankcija za djelo koje prije nego je bilo počinjeno nije bilo zakonom ili međunarodnim pravom ili </a:t>
            </a:r>
            <a:r>
              <a:rPr lang="hr-HR" sz="6400" b="1" dirty="0">
                <a:latin typeface="Georgia" pitchFamily="18" charset="0"/>
              </a:rPr>
              <a:t>odlukom jedinice lokalne i područne (regionalne) samouprave određeno kao prekršaj </a:t>
            </a:r>
            <a:r>
              <a:rPr lang="hr-HR" sz="6400" dirty="0">
                <a:latin typeface="Georgia" pitchFamily="18" charset="0"/>
              </a:rPr>
              <a:t>i za koji zakonom ili odlukom jedinice lokalne i područne (regionalne) samouprave</a:t>
            </a:r>
            <a:r>
              <a:rPr lang="hr-HR" sz="6400" b="1" dirty="0">
                <a:latin typeface="Georgia" pitchFamily="18" charset="0"/>
              </a:rPr>
              <a:t> nije bilo propisano koja se vrsta i mjera </a:t>
            </a:r>
            <a:r>
              <a:rPr lang="hr-HR" sz="6400" b="1" dirty="0" err="1">
                <a:latin typeface="Georgia" pitchFamily="18" charset="0"/>
              </a:rPr>
              <a:t>prekršajnopravne</a:t>
            </a:r>
            <a:r>
              <a:rPr lang="hr-HR" sz="6400" b="1" dirty="0">
                <a:latin typeface="Georgia" pitchFamily="18" charset="0"/>
              </a:rPr>
              <a:t> sankcije počinitelju može izreći, odnosno primijeniti.</a:t>
            </a:r>
          </a:p>
          <a:p>
            <a:pPr>
              <a:lnSpc>
                <a:spcPct val="170000"/>
              </a:lnSpc>
              <a:buNone/>
            </a:pPr>
            <a:r>
              <a:rPr lang="hr-HR" sz="6400" i="1" dirty="0">
                <a:latin typeface="Georgia" pitchFamily="18" charset="0"/>
              </a:rPr>
              <a:t>Članak 6. PZ-a</a:t>
            </a:r>
          </a:p>
          <a:p>
            <a:pPr marL="0" indent="0" algn="just">
              <a:buNone/>
            </a:pPr>
            <a:r>
              <a:rPr lang="hr-HR" sz="6400" b="1" dirty="0">
                <a:latin typeface="Georgia" pitchFamily="18" charset="0"/>
              </a:rPr>
              <a:t>Opća svrha propisivanja i izricanja ili primjene svih </a:t>
            </a:r>
            <a:r>
              <a:rPr lang="hr-HR" sz="6400" b="1" dirty="0" err="1">
                <a:latin typeface="Georgia" pitchFamily="18" charset="0"/>
              </a:rPr>
              <a:t>prekršajnopravnih</a:t>
            </a:r>
            <a:r>
              <a:rPr lang="hr-HR" sz="6400" b="1" dirty="0">
                <a:latin typeface="Georgia" pitchFamily="18" charset="0"/>
              </a:rPr>
              <a:t> sankcija </a:t>
            </a:r>
            <a:r>
              <a:rPr lang="hr-HR" sz="6400" dirty="0">
                <a:latin typeface="Georgia" pitchFamily="18" charset="0"/>
              </a:rPr>
              <a:t>je da svi građani poštuju pravni sustav i da nitko ne počini prekršaj, te da se počinitelji prekršaja ubuduće tako ponašaju. </a:t>
            </a:r>
            <a:r>
              <a:rPr lang="hr-HR" sz="6400" dirty="0">
                <a:solidFill>
                  <a:srgbClr val="FF0000"/>
                </a:solidFill>
                <a:effectLst>
                  <a:outerShdw blurRad="38100" dist="38100" dir="2700000" algn="tl">
                    <a:srgbClr val="000000">
                      <a:alpha val="43137"/>
                    </a:srgbClr>
                  </a:outerShdw>
                </a:effectLst>
                <a:latin typeface="Georgia" pitchFamily="18" charset="0"/>
              </a:rPr>
              <a:t>(specijalna i generalna prevencija)</a:t>
            </a:r>
          </a:p>
          <a:p>
            <a:endParaRPr lang="hr-H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a16="http://schemas.microsoft.com/office/drawing/2014/main" xmlns="" id="{56F4A880-4526-4286-9DE5-A0FD832A2C14}"/>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691680" y="188640"/>
            <a:ext cx="7056784" cy="6237312"/>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PRESUDA - 2.png"/>
          <p:cNvPicPr>
            <a:picLocks noGrp="1" noChangeAspect="1"/>
          </p:cNvPicPr>
          <p:nvPr>
            <p:ph idx="1"/>
          </p:nvPr>
        </p:nvPicPr>
        <p:blipFill>
          <a:blip r:embed="rId2"/>
          <a:stretch>
            <a:fillRect/>
          </a:stretch>
        </p:blipFill>
        <p:spPr>
          <a:xfrm>
            <a:off x="1785918" y="142852"/>
            <a:ext cx="7000923" cy="6286544"/>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zervirano mjesto sadržaja 5">
            <a:extLst>
              <a:ext uri="{FF2B5EF4-FFF2-40B4-BE49-F238E27FC236}">
                <a16:creationId xmlns:a16="http://schemas.microsoft.com/office/drawing/2014/main" xmlns="" id="{12F74C4A-E82B-48FA-9F7D-77F4751F2808}"/>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051720" y="116632"/>
            <a:ext cx="6840760" cy="6552728"/>
          </a:xfrm>
        </p:spPr>
      </p:pic>
    </p:spTree>
    <p:extLst>
      <p:ext uri="{BB962C8B-B14F-4D97-AF65-F5344CB8AC3E}">
        <p14:creationId xmlns:p14="http://schemas.microsoft.com/office/powerpoint/2010/main" xmlns="" val="371299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xmlns="" id="{81FE53F1-9A67-4B77-BA8D-2AA5B44182CF}"/>
              </a:ext>
            </a:extLst>
          </p:cNvPr>
          <p:cNvSpPr>
            <a:spLocks noGrp="1"/>
          </p:cNvSpPr>
          <p:nvPr>
            <p:ph idx="1"/>
          </p:nvPr>
        </p:nvSpPr>
        <p:spPr>
          <a:xfrm>
            <a:off x="1142944" y="785794"/>
            <a:ext cx="8001056" cy="5665262"/>
          </a:xfrm>
        </p:spPr>
        <p:txBody>
          <a:bodyPr>
            <a:normAutofit/>
          </a:bodyPr>
          <a:lstStyle/>
          <a:p>
            <a:pPr marL="0" indent="0">
              <a:lnSpc>
                <a:spcPct val="120000"/>
              </a:lnSpc>
              <a:buNone/>
              <a:tabLst>
                <a:tab pos="717550" algn="l"/>
              </a:tabLst>
            </a:pPr>
            <a:r>
              <a:rPr lang="hr-HR" sz="3200" b="1" dirty="0">
                <a:effectLst>
                  <a:outerShdw blurRad="38100" dist="38100" dir="2700000" algn="tl">
                    <a:srgbClr val="000000">
                      <a:alpha val="43137"/>
                    </a:srgbClr>
                  </a:outerShdw>
                </a:effectLst>
                <a:latin typeface="Georgia" panose="02040502050405020303" pitchFamily="18" charset="0"/>
              </a:rPr>
              <a:t>Zakon o komunalnom gospodarstvu</a:t>
            </a:r>
          </a:p>
          <a:p>
            <a:pPr marL="0" indent="0">
              <a:lnSpc>
                <a:spcPct val="120000"/>
              </a:lnSpc>
              <a:buNone/>
              <a:tabLst>
                <a:tab pos="717550" algn="l"/>
              </a:tabLst>
            </a:pPr>
            <a:r>
              <a:rPr lang="hr-HR" dirty="0">
                <a:effectLst>
                  <a:outerShdw blurRad="38100" dist="38100" dir="2700000" algn="tl">
                    <a:srgbClr val="000000">
                      <a:alpha val="43137"/>
                    </a:srgbClr>
                  </a:outerShdw>
                </a:effectLst>
                <a:latin typeface="Georgia" panose="02040502050405020303" pitchFamily="18" charset="0"/>
              </a:rPr>
              <a:t>objavljen je dana 27.07.2018.g. u Narodnim novinama broj 68/2018, a stupio je na snagu 04.08.2018.g.</a:t>
            </a:r>
          </a:p>
          <a:p>
            <a:pPr marL="0" indent="0">
              <a:lnSpc>
                <a:spcPct val="120000"/>
              </a:lnSpc>
              <a:buNone/>
              <a:tabLst>
                <a:tab pos="719138" algn="l"/>
              </a:tabLst>
            </a:pPr>
            <a:r>
              <a:rPr lang="pl-PL" sz="1800" i="1" dirty="0">
                <a:latin typeface="Georgia" pitchFamily="18" charset="0"/>
              </a:rPr>
              <a:t>Odluka Ustavnog suda Republike Hrvatske broj: U-I-3019/2018 i  U-I-3337/2018 od 30.10.2018. </a:t>
            </a:r>
            <a:r>
              <a:rPr lang="hr-HR" sz="1800" i="1" dirty="0">
                <a:latin typeface="Georgia" pitchFamily="18" charset="0"/>
              </a:rPr>
              <a:t>(NN 110/18) – </a:t>
            </a:r>
            <a:r>
              <a:rPr lang="hr-HR" sz="1800" b="1" i="1" dirty="0">
                <a:latin typeface="Georgia" pitchFamily="18" charset="0"/>
              </a:rPr>
              <a:t>I. izmjena</a:t>
            </a:r>
          </a:p>
          <a:p>
            <a:pPr marL="514350" indent="-514350">
              <a:lnSpc>
                <a:spcPct val="120000"/>
              </a:lnSpc>
              <a:buNone/>
              <a:tabLst>
                <a:tab pos="717550" algn="l"/>
              </a:tabLst>
            </a:pPr>
            <a:r>
              <a:rPr lang="pl-PL" sz="1800" i="1" dirty="0">
                <a:latin typeface="Georgia" pitchFamily="18" charset="0"/>
              </a:rPr>
              <a:t>(ukinut članak 92. stavak 5. Zakona o komunalnom gospodarstvu)</a:t>
            </a:r>
          </a:p>
          <a:p>
            <a:pPr marL="514350" indent="-514350">
              <a:lnSpc>
                <a:spcPct val="120000"/>
              </a:lnSpc>
              <a:buNone/>
              <a:tabLst>
                <a:tab pos="717550" algn="l"/>
              </a:tabLst>
            </a:pPr>
            <a:endParaRPr lang="pl-PL" sz="1800" i="1" dirty="0">
              <a:latin typeface="Georgia" pitchFamily="18" charset="0"/>
            </a:endParaRPr>
          </a:p>
          <a:p>
            <a:pPr>
              <a:buClrTx/>
              <a:buFont typeface="Wingdings" pitchFamily="2" charset="2"/>
              <a:buChar char="Ø"/>
              <a:tabLst>
                <a:tab pos="717550" algn="l"/>
              </a:tabLst>
            </a:pPr>
            <a:r>
              <a:rPr lang="hr-HR" sz="2000" i="1" dirty="0">
                <a:effectLst>
                  <a:outerShdw blurRad="38100" dist="38100" dir="2700000" algn="tl">
                    <a:srgbClr val="000000">
                      <a:alpha val="43137"/>
                    </a:srgbClr>
                  </a:outerShdw>
                </a:effectLst>
                <a:latin typeface="Georgia" panose="02040502050405020303" pitchFamily="18" charset="0"/>
              </a:rPr>
              <a:t>krovni Zakon za komunalno gospodarstvo kojim se, između  ostalog, uređuje i komunalni red te postupanje komunalnih redara</a:t>
            </a:r>
          </a:p>
          <a:p>
            <a:pPr marL="0" indent="0">
              <a:buNone/>
              <a:tabLst>
                <a:tab pos="717550" algn="l"/>
              </a:tabLst>
            </a:pPr>
            <a:endParaRPr lang="hr-HR" dirty="0">
              <a:effectLst>
                <a:outerShdw blurRad="38100" dist="38100" dir="2700000" algn="tl">
                  <a:srgbClr val="000000">
                    <a:alpha val="43137"/>
                  </a:srgbClr>
                </a:outerShdw>
              </a:effectLst>
              <a:latin typeface="Georgia" panose="02040502050405020303" pitchFamily="18" charset="0"/>
            </a:endParaRPr>
          </a:p>
          <a:p>
            <a:pPr marL="0" indent="0" algn="just">
              <a:buNone/>
              <a:tabLst>
                <a:tab pos="717550" algn="l"/>
              </a:tabLst>
            </a:pPr>
            <a:endParaRPr lang="hr-HR" sz="1800" dirty="0">
              <a:latin typeface="Georgia" panose="02040502050405020303" pitchFamily="18" charset="0"/>
            </a:endParaRPr>
          </a:p>
        </p:txBody>
      </p:sp>
    </p:spTree>
    <p:extLst>
      <p:ext uri="{BB962C8B-B14F-4D97-AF65-F5344CB8AC3E}">
        <p14:creationId xmlns:p14="http://schemas.microsoft.com/office/powerpoint/2010/main" xmlns="" val="3312525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115616" y="260648"/>
            <a:ext cx="7704667" cy="5142584"/>
          </a:xfrm>
          <a:noFill/>
          <a:ln w="19050">
            <a:noFill/>
          </a:ln>
          <a:effectLst/>
        </p:spPr>
        <p:txBody>
          <a:bodyPr>
            <a:normAutofit fontScale="77500" lnSpcReduction="20000"/>
          </a:bodyPr>
          <a:lstStyle/>
          <a:p>
            <a:pPr algn="just">
              <a:buNone/>
            </a:pPr>
            <a:endParaRPr lang="hr-HR" b="1" dirty="0">
              <a:latin typeface="Georgia" pitchFamily="18" charset="0"/>
            </a:endParaRPr>
          </a:p>
          <a:p>
            <a:pPr algn="just">
              <a:buNone/>
            </a:pPr>
            <a:r>
              <a:rPr lang="hr-HR" b="1" dirty="0">
                <a:latin typeface="Georgia" pitchFamily="18" charset="0"/>
              </a:rPr>
              <a:t>Članak 33. Prekršajnog zakona</a:t>
            </a:r>
          </a:p>
          <a:p>
            <a:pPr marL="0" indent="0" algn="just">
              <a:buNone/>
            </a:pPr>
            <a:r>
              <a:rPr lang="hr-HR" dirty="0">
                <a:latin typeface="Georgia" pitchFamily="18" charset="0"/>
              </a:rPr>
              <a:t>(4) Za prekršaj propisan odlukom jedinice lokalne i područne (regionalne) samouprave, za počinitelja prekršaja </a:t>
            </a:r>
            <a:r>
              <a:rPr lang="hr-HR" b="1" dirty="0">
                <a:solidFill>
                  <a:schemeClr val="accent1">
                    <a:lumMod val="50000"/>
                  </a:schemeClr>
                </a:solidFill>
                <a:latin typeface="Georgia" pitchFamily="18" charset="0"/>
              </a:rPr>
              <a:t>pravnu osobu </a:t>
            </a:r>
            <a:r>
              <a:rPr lang="hr-HR" dirty="0">
                <a:latin typeface="Georgia" pitchFamily="18" charset="0"/>
              </a:rPr>
              <a:t>ne može biti propisana ni izrečena novčana kazna u iznosu </a:t>
            </a:r>
            <a:r>
              <a:rPr lang="hr-HR" b="1" dirty="0">
                <a:solidFill>
                  <a:schemeClr val="accent1">
                    <a:lumMod val="50000"/>
                  </a:schemeClr>
                </a:solidFill>
                <a:latin typeface="Georgia" pitchFamily="18" charset="0"/>
              </a:rPr>
              <a:t>manjem od 500,00 kuna ni većem od 10.000,00 kuna.</a:t>
            </a:r>
          </a:p>
          <a:p>
            <a:pPr marL="0" indent="0" algn="just">
              <a:buNone/>
            </a:pPr>
            <a:r>
              <a:rPr lang="hr-HR" dirty="0">
                <a:latin typeface="Georgia" pitchFamily="18" charset="0"/>
              </a:rPr>
              <a:t/>
            </a:r>
            <a:br>
              <a:rPr lang="hr-HR" dirty="0">
                <a:latin typeface="Georgia" pitchFamily="18" charset="0"/>
              </a:rPr>
            </a:br>
            <a:r>
              <a:rPr lang="hr-HR" dirty="0">
                <a:latin typeface="Georgia" pitchFamily="18" charset="0"/>
              </a:rPr>
              <a:t>(5) Za prekršaj propisan odlukom jedinice lokalne i područne (regionalne) samouprave, za počinitelja prekršaja </a:t>
            </a:r>
            <a:r>
              <a:rPr lang="hr-HR" b="1" dirty="0">
                <a:solidFill>
                  <a:schemeClr val="accent1">
                    <a:lumMod val="50000"/>
                  </a:schemeClr>
                </a:solidFill>
                <a:latin typeface="Georgia" pitchFamily="18" charset="0"/>
              </a:rPr>
              <a:t>fizičku osobu obrtnika i osobu koja obavlja drugu samostalnu djelatnost </a:t>
            </a:r>
            <a:r>
              <a:rPr lang="hr-HR" dirty="0">
                <a:latin typeface="Georgia" pitchFamily="18" charset="0"/>
              </a:rPr>
              <a:t>koji je počinila u vezi obavljanja njezina obrta ili druge samostalne djelatnosti ne može biti propisana ni izrečena novčana kazna u iznosu </a:t>
            </a:r>
            <a:r>
              <a:rPr lang="hr-HR" b="1" dirty="0">
                <a:solidFill>
                  <a:schemeClr val="accent1">
                    <a:lumMod val="50000"/>
                  </a:schemeClr>
                </a:solidFill>
                <a:latin typeface="Georgia" pitchFamily="18" charset="0"/>
              </a:rPr>
              <a:t>manjem od 300,00 kuna ni većem od 5.000,00 kuna.</a:t>
            </a:r>
          </a:p>
          <a:p>
            <a:pPr marL="0" indent="0" algn="just">
              <a:buNone/>
            </a:pPr>
            <a:r>
              <a:rPr lang="hr-HR" dirty="0">
                <a:latin typeface="Georgia" pitchFamily="18" charset="0"/>
              </a:rPr>
              <a:t/>
            </a:r>
            <a:br>
              <a:rPr lang="hr-HR" dirty="0">
                <a:latin typeface="Georgia" pitchFamily="18" charset="0"/>
              </a:rPr>
            </a:br>
            <a:r>
              <a:rPr lang="hr-HR" dirty="0">
                <a:latin typeface="Georgia" pitchFamily="18" charset="0"/>
              </a:rPr>
              <a:t>(6) Za prekršaj propisan odlukom jedinice lokalne i područne (regionalne) samouprave, za počinitelja prekršaja </a:t>
            </a:r>
            <a:r>
              <a:rPr lang="hr-HR" b="1" dirty="0">
                <a:solidFill>
                  <a:schemeClr val="accent1">
                    <a:lumMod val="50000"/>
                  </a:schemeClr>
                </a:solidFill>
                <a:latin typeface="Georgia" pitchFamily="18" charset="0"/>
              </a:rPr>
              <a:t>fizičku osobu </a:t>
            </a:r>
            <a:r>
              <a:rPr lang="hr-HR" dirty="0">
                <a:latin typeface="Georgia" pitchFamily="18" charset="0"/>
              </a:rPr>
              <a:t>ne može biti propisana ni izrečena novčana kazna u iznosu manjem od </a:t>
            </a:r>
            <a:r>
              <a:rPr lang="hr-HR" b="1" dirty="0">
                <a:solidFill>
                  <a:schemeClr val="accent1">
                    <a:lumMod val="50000"/>
                  </a:schemeClr>
                </a:solidFill>
                <a:latin typeface="Georgia" pitchFamily="18" charset="0"/>
              </a:rPr>
              <a:t>100,00 kuna ni većem od 2.000,00 kuna</a:t>
            </a:r>
            <a:r>
              <a:rPr lang="hr-HR" dirty="0">
                <a:latin typeface="Georgia" pitchFamily="18" charset="0"/>
              </a:rPr>
              <a:t>.</a:t>
            </a:r>
          </a:p>
          <a:p>
            <a:pPr marL="0" indent="0" algn="just">
              <a:buNone/>
            </a:pPr>
            <a:endParaRPr lang="hr-HR" dirty="0">
              <a:latin typeface="Georgia" pitchFamily="18" charset="0"/>
            </a:endParaRPr>
          </a:p>
          <a:p>
            <a:pPr marL="0" indent="0" algn="just">
              <a:buNone/>
            </a:pPr>
            <a:endParaRPr lang="hr-HR" dirty="0">
              <a:latin typeface="Georgia" pitchFamily="18" charset="0"/>
            </a:endParaRPr>
          </a:p>
        </p:txBody>
      </p:sp>
      <p:sp>
        <p:nvSpPr>
          <p:cNvPr id="5" name="Pravokutnik: zaobljeni kutovi 4">
            <a:extLst>
              <a:ext uri="{FF2B5EF4-FFF2-40B4-BE49-F238E27FC236}">
                <a16:creationId xmlns:a16="http://schemas.microsoft.com/office/drawing/2014/main" xmlns="" id="{22DB5ABB-62DF-4FA7-98AE-C379CE0B90F7}"/>
              </a:ext>
            </a:extLst>
          </p:cNvPr>
          <p:cNvSpPr/>
          <p:nvPr/>
        </p:nvSpPr>
        <p:spPr>
          <a:xfrm>
            <a:off x="2483768" y="5157217"/>
            <a:ext cx="4824536" cy="14401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hr-HR" sz="1400" dirty="0">
                <a:effectLst>
                  <a:outerShdw blurRad="38100" dist="38100" dir="2700000" algn="tl">
                    <a:srgbClr val="000000">
                      <a:alpha val="43137"/>
                    </a:srgbClr>
                  </a:outerShdw>
                </a:effectLst>
                <a:latin typeface="Georgia" panose="02040502050405020303" pitchFamily="18" charset="0"/>
              </a:rPr>
              <a:t>NOVČANE KAZNE propisane odlukama JLS:</a:t>
            </a:r>
          </a:p>
          <a:p>
            <a:pPr marL="285750" indent="-285750" algn="just">
              <a:buFont typeface="Wingdings" panose="05000000000000000000" pitchFamily="2" charset="2"/>
              <a:buChar char="Ø"/>
            </a:pPr>
            <a:r>
              <a:rPr lang="hr-HR" sz="1400" dirty="0">
                <a:solidFill>
                  <a:srgbClr val="FF0000"/>
                </a:solidFill>
                <a:latin typeface="Georgia" panose="02040502050405020303" pitchFamily="18" charset="0"/>
              </a:rPr>
              <a:t>pravna osoba:  </a:t>
            </a:r>
            <a:r>
              <a:rPr lang="hr-HR" sz="1400" b="1" dirty="0">
                <a:solidFill>
                  <a:schemeClr val="tx1"/>
                </a:solidFill>
                <a:effectLst>
                  <a:outerShdw blurRad="38100" dist="38100" dir="2700000" algn="tl">
                    <a:srgbClr val="000000">
                      <a:alpha val="43137"/>
                    </a:srgbClr>
                  </a:outerShdw>
                </a:effectLst>
                <a:latin typeface="Georgia" panose="02040502050405020303" pitchFamily="18" charset="0"/>
              </a:rPr>
              <a:t>500,00 – 10.000,00 kn</a:t>
            </a:r>
          </a:p>
          <a:p>
            <a:pPr marL="285750" indent="-285750" algn="just">
              <a:buFont typeface="Wingdings" panose="05000000000000000000" pitchFamily="2" charset="2"/>
              <a:buChar char="Ø"/>
            </a:pPr>
            <a:r>
              <a:rPr lang="hr-HR" sz="1400" dirty="0">
                <a:solidFill>
                  <a:srgbClr val="FF0000"/>
                </a:solidFill>
                <a:latin typeface="Georgia" panose="02040502050405020303" pitchFamily="18" charset="0"/>
              </a:rPr>
              <a:t>fizička osoba obrtnik i osoba koja obavlja drugu </a:t>
            </a:r>
          </a:p>
          <a:p>
            <a:pPr algn="just"/>
            <a:r>
              <a:rPr lang="hr-HR" sz="1400" dirty="0">
                <a:solidFill>
                  <a:srgbClr val="FF0000"/>
                </a:solidFill>
                <a:latin typeface="Georgia" panose="02040502050405020303" pitchFamily="18" charset="0"/>
              </a:rPr>
              <a:t>       samostalnu djelatnost: </a:t>
            </a:r>
            <a:r>
              <a:rPr lang="hr-HR" sz="1400" b="1" dirty="0">
                <a:solidFill>
                  <a:schemeClr val="tx1"/>
                </a:solidFill>
                <a:effectLst>
                  <a:outerShdw blurRad="38100" dist="38100" dir="2700000" algn="tl">
                    <a:srgbClr val="000000">
                      <a:alpha val="43137"/>
                    </a:srgbClr>
                  </a:outerShdw>
                </a:effectLst>
                <a:latin typeface="Georgia" panose="02040502050405020303" pitchFamily="18" charset="0"/>
              </a:rPr>
              <a:t>300,00 - 5.000,00 kn </a:t>
            </a:r>
          </a:p>
          <a:p>
            <a:pPr marL="285750" indent="-285750">
              <a:buFont typeface="Wingdings" panose="05000000000000000000" pitchFamily="2" charset="2"/>
              <a:buChar char="Ø"/>
            </a:pPr>
            <a:r>
              <a:rPr lang="hr-HR" sz="1400" dirty="0">
                <a:solidFill>
                  <a:srgbClr val="FF0000"/>
                </a:solidFill>
                <a:latin typeface="Georgia" panose="02040502050405020303" pitchFamily="18" charset="0"/>
              </a:rPr>
              <a:t>fizička osoba: </a:t>
            </a:r>
            <a:r>
              <a:rPr lang="hr-HR" sz="1400" b="1" dirty="0">
                <a:solidFill>
                  <a:schemeClr val="tx1"/>
                </a:solidFill>
                <a:effectLst>
                  <a:outerShdw blurRad="38100" dist="38100" dir="2700000" algn="tl">
                    <a:srgbClr val="000000">
                      <a:alpha val="43137"/>
                    </a:srgbClr>
                  </a:outerShdw>
                </a:effectLst>
                <a:latin typeface="Georgia" panose="02040502050405020303" pitchFamily="18" charset="0"/>
              </a:rPr>
              <a:t>100,00 – 2.000,00 kn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xmlns="" id="{BB596C04-013A-4311-BB8A-F62F4A974257}"/>
              </a:ext>
            </a:extLst>
          </p:cNvPr>
          <p:cNvSpPr>
            <a:spLocks noGrp="1"/>
          </p:cNvSpPr>
          <p:nvPr>
            <p:ph idx="1"/>
          </p:nvPr>
        </p:nvSpPr>
        <p:spPr>
          <a:xfrm>
            <a:off x="899592" y="404664"/>
            <a:ext cx="8136903" cy="5832648"/>
          </a:xfrm>
        </p:spPr>
        <p:txBody>
          <a:bodyPr>
            <a:normAutofit/>
          </a:bodyPr>
          <a:lstStyle/>
          <a:p>
            <a:pPr marL="0" indent="0" algn="ctr">
              <a:buNone/>
            </a:pPr>
            <a:r>
              <a:rPr lang="hr-HR" sz="1600" b="1" dirty="0">
                <a:latin typeface="Georgia" panose="02040502050405020303" pitchFamily="18" charset="0"/>
              </a:rPr>
              <a:t>Članak 124. ZKG-a</a:t>
            </a:r>
          </a:p>
          <a:p>
            <a:pPr marL="0" indent="0" algn="ctr">
              <a:buNone/>
            </a:pPr>
            <a:endParaRPr lang="hr-HR" sz="1600" b="1" dirty="0">
              <a:latin typeface="Georgia" panose="02040502050405020303" pitchFamily="18" charset="0"/>
            </a:endParaRPr>
          </a:p>
          <a:p>
            <a:pPr marL="0" indent="0" algn="just">
              <a:buNone/>
            </a:pPr>
            <a:r>
              <a:rPr lang="hr-HR" sz="1600" dirty="0">
                <a:latin typeface="Georgia" panose="02040502050405020303" pitchFamily="18" charset="0"/>
              </a:rPr>
              <a:t>	(1) Novčanom kaznom u iznosu od </a:t>
            </a:r>
            <a:r>
              <a:rPr lang="hr-HR" sz="1600" b="1" dirty="0">
                <a:latin typeface="Georgia" panose="02040502050405020303" pitchFamily="18" charset="0"/>
              </a:rPr>
              <a:t>10.000,00 do 40.000,00 </a:t>
            </a:r>
            <a:r>
              <a:rPr lang="hr-HR" sz="1600" dirty="0">
                <a:latin typeface="Georgia" panose="02040502050405020303" pitchFamily="18" charset="0"/>
              </a:rPr>
              <a:t>kuna kaznit će se za prekršaj pravna osoba ako:</a:t>
            </a:r>
          </a:p>
          <a:p>
            <a:pPr marL="0" indent="0" algn="just">
              <a:buNone/>
              <a:tabLst>
                <a:tab pos="539750" algn="l"/>
                <a:tab pos="714375" algn="l"/>
              </a:tabLst>
            </a:pPr>
            <a:r>
              <a:rPr lang="hr-HR" sz="1600" dirty="0">
                <a:solidFill>
                  <a:srgbClr val="FF0000"/>
                </a:solidFill>
                <a:latin typeface="Georgia" panose="02040502050405020303" pitchFamily="18" charset="0"/>
              </a:rPr>
              <a:t>	1. komunalnom redaru ne omogući pregled isprave (osobne iskaznice,     	    	   		putovnice, izvoda iz sudskog registra i sl.), na temelju kojih može utvrditi 			   identitet stranke odnosno zakonskog zastupnika stranke, kao i drugih osoba 		   nazočnih prilikom nadzora (članak 112. st.1. točka 1.)</a:t>
            </a:r>
          </a:p>
          <a:p>
            <a:pPr marL="0" indent="0">
              <a:buNone/>
            </a:pPr>
            <a:r>
              <a:rPr lang="hr-HR" sz="1600" dirty="0">
                <a:solidFill>
                  <a:srgbClr val="FF0000"/>
                </a:solidFill>
                <a:latin typeface="Georgia" panose="02040502050405020303" pitchFamily="18" charset="0"/>
              </a:rPr>
              <a:t>	2. komunalnog redara ometa u provedbi nadzora (članak 112. st.1. točke 4. i 5.).</a:t>
            </a:r>
          </a:p>
          <a:p>
            <a:pPr marL="0" indent="0">
              <a:buNone/>
            </a:pPr>
            <a:r>
              <a:rPr lang="hr-HR" sz="1600" dirty="0">
                <a:latin typeface="Georgia" panose="02040502050405020303" pitchFamily="18" charset="0"/>
              </a:rPr>
              <a:t>	(2) Za prekršaj iz stavka 1. ovoga članka kaznit će se i odgovorna osoba u pravnoj osobi novčanom kaznom od </a:t>
            </a:r>
            <a:r>
              <a:rPr lang="hr-HR" sz="1600" b="1" dirty="0">
                <a:latin typeface="Georgia" panose="02040502050405020303" pitchFamily="18" charset="0"/>
              </a:rPr>
              <a:t>2500,00 do 10.000,00 </a:t>
            </a:r>
            <a:r>
              <a:rPr lang="hr-HR" sz="1600" dirty="0">
                <a:latin typeface="Georgia" panose="02040502050405020303" pitchFamily="18" charset="0"/>
              </a:rPr>
              <a:t>kuna.</a:t>
            </a:r>
          </a:p>
          <a:p>
            <a:pPr marL="0" indent="0">
              <a:buNone/>
            </a:pPr>
            <a:r>
              <a:rPr lang="hr-HR" sz="1600" dirty="0">
                <a:latin typeface="Georgia" panose="02040502050405020303" pitchFamily="18" charset="0"/>
              </a:rPr>
              <a:t>	(3) Novčanom kaznom u iznosu od </a:t>
            </a:r>
            <a:r>
              <a:rPr lang="hr-HR" sz="1600" b="1" dirty="0">
                <a:latin typeface="Georgia" panose="02040502050405020303" pitchFamily="18" charset="0"/>
              </a:rPr>
              <a:t>2500,00 do 10.000,00 </a:t>
            </a:r>
            <a:r>
              <a:rPr lang="hr-HR" sz="1600" dirty="0">
                <a:latin typeface="Georgia" panose="02040502050405020303" pitchFamily="18" charset="0"/>
              </a:rPr>
              <a:t>kuna kaznit će se fizička osoba za prekršaj iz stavka 1. ovoga članka.</a:t>
            </a:r>
          </a:p>
          <a:p>
            <a:pPr marL="0" indent="0">
              <a:buNone/>
            </a:pPr>
            <a:endParaRPr lang="hr-HR" sz="1600" dirty="0">
              <a:latin typeface="Georgia" panose="02040502050405020303" pitchFamily="18" charset="0"/>
            </a:endParaRPr>
          </a:p>
          <a:p>
            <a:pPr marL="0" indent="0" algn="just">
              <a:buNone/>
            </a:pPr>
            <a:r>
              <a:rPr lang="hr-HR" sz="1600" dirty="0">
                <a:solidFill>
                  <a:srgbClr val="FF0000"/>
                </a:solidFill>
                <a:latin typeface="Georgia" panose="02040502050405020303" pitchFamily="18" charset="0"/>
              </a:rPr>
              <a:t>Novčane kazne </a:t>
            </a:r>
            <a:r>
              <a:rPr lang="hr-HR" sz="1600" dirty="0">
                <a:latin typeface="Georgia" panose="02040502050405020303" pitchFamily="18" charset="0"/>
              </a:rPr>
              <a:t>naplaćene za prekršaje propisane odredbama članka 124. Zakona o komunalnom gospodarstvu </a:t>
            </a:r>
            <a:r>
              <a:rPr lang="hr-HR" sz="1600" b="1" dirty="0">
                <a:effectLst>
                  <a:outerShdw blurRad="38100" dist="38100" dir="2700000" algn="tl">
                    <a:srgbClr val="000000">
                      <a:alpha val="43137"/>
                    </a:srgbClr>
                  </a:outerShdw>
                </a:effectLst>
                <a:latin typeface="Georgia" panose="02040502050405020303" pitchFamily="18" charset="0"/>
              </a:rPr>
              <a:t>prihod su proračuna jedinice lokalne samouprave.</a:t>
            </a:r>
            <a:r>
              <a:rPr lang="hr-HR" sz="1600" dirty="0">
                <a:solidFill>
                  <a:srgbClr val="FF0000"/>
                </a:solidFill>
                <a:latin typeface="Georgia" panose="02040502050405020303" pitchFamily="18" charset="0"/>
              </a:rPr>
              <a:t> (Članak 125. ZKG-a)</a:t>
            </a:r>
          </a:p>
          <a:p>
            <a:pPr marL="0" indent="0">
              <a:buNone/>
            </a:pPr>
            <a:endParaRPr lang="hr-HR" sz="1600" dirty="0"/>
          </a:p>
        </p:txBody>
      </p:sp>
    </p:spTree>
    <p:extLst>
      <p:ext uri="{BB962C8B-B14F-4D97-AF65-F5344CB8AC3E}">
        <p14:creationId xmlns:p14="http://schemas.microsoft.com/office/powerpoint/2010/main" xmlns="" val="1573979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xmlns="" id="{C8643778-7F6C-4E8D-84D1-D5CDB99281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xmlns="" id="{1D22F88D-6907-48AF-B024-346E855E0D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Naslov 1"/>
          <p:cNvSpPr>
            <a:spLocks noGrp="1"/>
          </p:cNvSpPr>
          <p:nvPr>
            <p:ph type="title"/>
          </p:nvPr>
        </p:nvSpPr>
        <p:spPr>
          <a:xfrm>
            <a:off x="285449" y="1504528"/>
            <a:ext cx="2965846" cy="2153072"/>
          </a:xfrm>
        </p:spPr>
        <p:txBody>
          <a:bodyPr>
            <a:normAutofit/>
          </a:bodyPr>
          <a:lstStyle/>
          <a:p>
            <a:pPr algn="l"/>
            <a:r>
              <a:rPr lang="hr-HR" sz="2000" b="1" i="1" dirty="0">
                <a:solidFill>
                  <a:srgbClr val="FFFFFF"/>
                </a:solidFill>
                <a:effectLst>
                  <a:outerShdw blurRad="38100" dist="38100" dir="2700000" algn="tl">
                    <a:srgbClr val="000000">
                      <a:alpha val="43137"/>
                    </a:srgbClr>
                  </a:outerShdw>
                </a:effectLst>
                <a:latin typeface="Georgia" pitchFamily="18" charset="0"/>
              </a:rPr>
              <a:t>Z A K L J U Č A K</a:t>
            </a:r>
          </a:p>
        </p:txBody>
      </p:sp>
      <p:grpSp>
        <p:nvGrpSpPr>
          <p:cNvPr id="56" name="Group 55">
            <a:extLst>
              <a:ext uri="{FF2B5EF4-FFF2-40B4-BE49-F238E27FC236}">
                <a16:creationId xmlns:a16="http://schemas.microsoft.com/office/drawing/2014/main" xmlns="" id="{F3842748-48B5-4DD0-A06A-A31C74024A9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486469" y="0"/>
            <a:ext cx="1827609" cy="6858001"/>
            <a:chOff x="1320800" y="0"/>
            <a:chExt cx="2436813" cy="6858001"/>
          </a:xfrm>
        </p:grpSpPr>
        <p:sp>
          <p:nvSpPr>
            <p:cNvPr id="57" name="Freeform 6">
              <a:extLst>
                <a:ext uri="{FF2B5EF4-FFF2-40B4-BE49-F238E27FC236}">
                  <a16:creationId xmlns:a16="http://schemas.microsoft.com/office/drawing/2014/main" xmlns="" id="{548E99BE-1071-4690-9B9C-07926CEE5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8" name="Freeform 7">
              <a:extLst>
                <a:ext uri="{FF2B5EF4-FFF2-40B4-BE49-F238E27FC236}">
                  <a16:creationId xmlns:a16="http://schemas.microsoft.com/office/drawing/2014/main" xmlns="" id="{9301F039-B467-413A-B25C-770E51069D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59" name="Freeform 8">
              <a:extLst>
                <a:ext uri="{FF2B5EF4-FFF2-40B4-BE49-F238E27FC236}">
                  <a16:creationId xmlns:a16="http://schemas.microsoft.com/office/drawing/2014/main" xmlns="" id="{9F06AEC1-5558-49E8-8CAC-FEBD00DF00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60" name="Freeform 9">
              <a:extLst>
                <a:ext uri="{FF2B5EF4-FFF2-40B4-BE49-F238E27FC236}">
                  <a16:creationId xmlns:a16="http://schemas.microsoft.com/office/drawing/2014/main" xmlns="" id="{D10B76B9-BA68-471E-B58C-ED91198A9F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61" name="Freeform 10">
              <a:extLst>
                <a:ext uri="{FF2B5EF4-FFF2-40B4-BE49-F238E27FC236}">
                  <a16:creationId xmlns:a16="http://schemas.microsoft.com/office/drawing/2014/main" xmlns="" id="{FEB3913B-54A3-490E-BA4B-5D0330990F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62" name="Freeform 11">
              <a:extLst>
                <a:ext uri="{FF2B5EF4-FFF2-40B4-BE49-F238E27FC236}">
                  <a16:creationId xmlns:a16="http://schemas.microsoft.com/office/drawing/2014/main" xmlns="" id="{F75DC961-08A4-46F8-8A80-2E1FB977E1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7" name="Rezervirano mjesto sadržaja 2"/>
          <p:cNvSpPr>
            <a:spLocks noGrp="1"/>
          </p:cNvSpPr>
          <p:nvPr>
            <p:ph idx="1"/>
          </p:nvPr>
        </p:nvSpPr>
        <p:spPr>
          <a:xfrm>
            <a:off x="3463971" y="737828"/>
            <a:ext cx="5555410" cy="5839543"/>
          </a:xfrm>
        </p:spPr>
        <p:txBody>
          <a:bodyPr>
            <a:normAutofit/>
          </a:bodyPr>
          <a:lstStyle/>
          <a:p>
            <a:pPr marL="0" indent="0">
              <a:lnSpc>
                <a:spcPct val="90000"/>
              </a:lnSpc>
              <a:buNone/>
            </a:pPr>
            <a:r>
              <a:rPr lang="hr-HR" sz="1600" b="1" i="1" dirty="0">
                <a:latin typeface="Georgia" pitchFamily="18" charset="0"/>
              </a:rPr>
              <a:t>KVALITETNA ODLUKA O KOMUNALNOM REDU TEMELJ JE ZA KVALITETNO I UČINKOVITO POSTUPANJE KOMUNALNIH REDARA</a:t>
            </a:r>
          </a:p>
          <a:p>
            <a:pPr marL="0" indent="0" algn="just">
              <a:lnSpc>
                <a:spcPct val="90000"/>
              </a:lnSpc>
              <a:buNone/>
            </a:pPr>
            <a:endParaRPr lang="hr-HR" sz="1600" i="1" dirty="0">
              <a:latin typeface="Georgia" pitchFamily="18" charset="0"/>
            </a:endParaRPr>
          </a:p>
          <a:p>
            <a:pPr marL="0" indent="0" algn="just">
              <a:lnSpc>
                <a:spcPct val="90000"/>
              </a:lnSpc>
              <a:buNone/>
            </a:pPr>
            <a:r>
              <a:rPr lang="hr-HR" sz="1600" dirty="0">
                <a:latin typeface="Georgia" pitchFamily="18" charset="0"/>
              </a:rPr>
              <a:t>Nužan je </a:t>
            </a:r>
            <a:r>
              <a:rPr lang="hr-HR" sz="1600" b="1" dirty="0">
                <a:effectLst>
                  <a:outerShdw blurRad="38100" dist="38100" dir="2700000" algn="tl">
                    <a:srgbClr val="000000">
                      <a:alpha val="43137"/>
                    </a:srgbClr>
                  </a:outerShdw>
                </a:effectLst>
                <a:latin typeface="Georgia" pitchFamily="18" charset="0"/>
              </a:rPr>
              <a:t>subjektivan pristup </a:t>
            </a:r>
            <a:r>
              <a:rPr lang="hr-HR" sz="1600" dirty="0">
                <a:latin typeface="Georgia" pitchFamily="18" charset="0"/>
              </a:rPr>
              <a:t>izrade Odluke o komunalnom redu kako bi se specifičnosti svake pojedine JLS predvidjele Odlukom te detaljno propisala protupravna ponašanja i sankcije za ista kako bi postupanje komunalnih redara bilo učinkovito.</a:t>
            </a:r>
          </a:p>
          <a:p>
            <a:pPr marL="0" indent="0" algn="just">
              <a:lnSpc>
                <a:spcPct val="90000"/>
              </a:lnSpc>
              <a:buNone/>
            </a:pPr>
            <a:r>
              <a:rPr lang="hr-HR" sz="1600" dirty="0">
                <a:latin typeface="Georgia" pitchFamily="18" charset="0"/>
              </a:rPr>
              <a:t>Pri izradi Odluke preporučljivo je konzultirati komunalne redare o problemima s kojima se isti susreću u praksi !!!</a:t>
            </a:r>
          </a:p>
          <a:p>
            <a:pPr marL="0" indent="0" algn="just">
              <a:lnSpc>
                <a:spcPct val="90000"/>
              </a:lnSpc>
              <a:buNone/>
            </a:pPr>
            <a:r>
              <a:rPr lang="hr-HR" sz="1600" b="1" dirty="0">
                <a:latin typeface="Georgia" pitchFamily="18" charset="0"/>
              </a:rPr>
              <a:t>	</a:t>
            </a:r>
            <a:endParaRPr lang="hr-HR" sz="1600" dirty="0">
              <a:latin typeface="Georgia" pitchFamily="18" charset="0"/>
            </a:endParaRPr>
          </a:p>
          <a:p>
            <a:pPr marL="0" indent="0" algn="just">
              <a:lnSpc>
                <a:spcPct val="90000"/>
              </a:lnSpc>
              <a:buNone/>
            </a:pPr>
            <a:r>
              <a:rPr lang="hr-HR" sz="1600" dirty="0">
                <a:latin typeface="Georgia" pitchFamily="18" charset="0"/>
              </a:rPr>
              <a:t>I naposljetku, </a:t>
            </a:r>
            <a:r>
              <a:rPr lang="en-US" sz="1600" dirty="0">
                <a:latin typeface="Georgia" pitchFamily="18" charset="0"/>
              </a:rPr>
              <a:t>JLS mora </a:t>
            </a:r>
            <a:r>
              <a:rPr lang="en-US" sz="1600" dirty="0" err="1">
                <a:latin typeface="Georgia" pitchFamily="18" charset="0"/>
              </a:rPr>
              <a:t>uložiti</a:t>
            </a:r>
            <a:r>
              <a:rPr lang="en-US" sz="1600" dirty="0">
                <a:latin typeface="Georgia" pitchFamily="18" charset="0"/>
              </a:rPr>
              <a:t> </a:t>
            </a:r>
            <a:r>
              <a:rPr lang="en-US" sz="1600" dirty="0" err="1">
                <a:latin typeface="Georgia" pitchFamily="18" charset="0"/>
              </a:rPr>
              <a:t>dodatne</a:t>
            </a:r>
            <a:r>
              <a:rPr lang="en-US" sz="1600" dirty="0">
                <a:latin typeface="Georgia" pitchFamily="18" charset="0"/>
              </a:rPr>
              <a:t> </a:t>
            </a:r>
            <a:r>
              <a:rPr lang="en-US" sz="1600" dirty="0" err="1">
                <a:latin typeface="Georgia" pitchFamily="18" charset="0"/>
              </a:rPr>
              <a:t>napore</a:t>
            </a:r>
            <a:r>
              <a:rPr lang="en-US" sz="1600" dirty="0">
                <a:latin typeface="Georgia" pitchFamily="18" charset="0"/>
              </a:rPr>
              <a:t> u </a:t>
            </a:r>
            <a:r>
              <a:rPr lang="en-US" sz="1600" b="1" dirty="0" err="1">
                <a:effectLst>
                  <a:outerShdw blurRad="38100" dist="38100" dir="2700000" algn="tl">
                    <a:srgbClr val="000000">
                      <a:alpha val="43137"/>
                    </a:srgbClr>
                  </a:outerShdw>
                </a:effectLst>
                <a:latin typeface="Georgia" pitchFamily="18" charset="0"/>
              </a:rPr>
              <a:t>edukacij</a:t>
            </a:r>
            <a:r>
              <a:rPr lang="hr-HR" sz="1600" b="1" dirty="0">
                <a:effectLst>
                  <a:outerShdw blurRad="38100" dist="38100" dir="2700000" algn="tl">
                    <a:srgbClr val="000000">
                      <a:alpha val="43137"/>
                    </a:srgbClr>
                  </a:outerShdw>
                </a:effectLst>
                <a:latin typeface="Georgia" pitchFamily="18" charset="0"/>
              </a:rPr>
              <a:t>u</a:t>
            </a:r>
            <a:r>
              <a:rPr lang="en-US" sz="1600" b="1" dirty="0">
                <a:effectLst>
                  <a:outerShdw blurRad="38100" dist="38100" dir="2700000" algn="tl">
                    <a:srgbClr val="000000">
                      <a:alpha val="43137"/>
                    </a:srgbClr>
                  </a:outerShdw>
                </a:effectLst>
                <a:latin typeface="Georgia" pitchFamily="18" charset="0"/>
              </a:rPr>
              <a:t> </a:t>
            </a:r>
            <a:r>
              <a:rPr lang="en-US" sz="1600" b="1" dirty="0" err="1">
                <a:effectLst>
                  <a:outerShdw blurRad="38100" dist="38100" dir="2700000" algn="tl">
                    <a:srgbClr val="000000">
                      <a:alpha val="43137"/>
                    </a:srgbClr>
                  </a:outerShdw>
                </a:effectLst>
                <a:latin typeface="Georgia" pitchFamily="18" charset="0"/>
              </a:rPr>
              <a:t>komunalnih</a:t>
            </a:r>
            <a:r>
              <a:rPr lang="en-US" sz="1600" b="1" dirty="0">
                <a:effectLst>
                  <a:outerShdw blurRad="38100" dist="38100" dir="2700000" algn="tl">
                    <a:srgbClr val="000000">
                      <a:alpha val="43137"/>
                    </a:srgbClr>
                  </a:outerShdw>
                </a:effectLst>
                <a:latin typeface="Georgia" pitchFamily="18" charset="0"/>
              </a:rPr>
              <a:t> </a:t>
            </a:r>
            <a:r>
              <a:rPr lang="en-US" sz="1600" b="1" dirty="0" err="1">
                <a:effectLst>
                  <a:outerShdw blurRad="38100" dist="38100" dir="2700000" algn="tl">
                    <a:srgbClr val="000000">
                      <a:alpha val="43137"/>
                    </a:srgbClr>
                  </a:outerShdw>
                </a:effectLst>
                <a:latin typeface="Georgia" pitchFamily="18" charset="0"/>
              </a:rPr>
              <a:t>redara</a:t>
            </a:r>
            <a:r>
              <a:rPr lang="en-US" sz="1600" dirty="0">
                <a:latin typeface="Georgia" pitchFamily="18" charset="0"/>
              </a:rPr>
              <a:t> </a:t>
            </a:r>
            <a:r>
              <a:rPr lang="en-US" sz="1600" dirty="0" err="1">
                <a:latin typeface="Georgia" pitchFamily="18" charset="0"/>
              </a:rPr>
              <a:t>budući</a:t>
            </a:r>
            <a:r>
              <a:rPr lang="en-US" sz="1600" dirty="0">
                <a:latin typeface="Georgia" pitchFamily="18" charset="0"/>
              </a:rPr>
              <a:t> ne </a:t>
            </a:r>
            <a:r>
              <a:rPr lang="en-US" sz="1600" dirty="0" err="1">
                <a:latin typeface="Georgia" pitchFamily="18" charset="0"/>
              </a:rPr>
              <a:t>postoji</a:t>
            </a:r>
            <a:r>
              <a:rPr lang="en-US" sz="1600" dirty="0">
                <a:latin typeface="Georgia" pitchFamily="18" charset="0"/>
              </a:rPr>
              <a:t> </a:t>
            </a:r>
            <a:r>
              <a:rPr lang="en-US" sz="1600" dirty="0" err="1">
                <a:latin typeface="Georgia" pitchFamily="18" charset="0"/>
              </a:rPr>
              <a:t>nikakav</a:t>
            </a:r>
            <a:r>
              <a:rPr lang="en-US" sz="1600" dirty="0">
                <a:latin typeface="Georgia" pitchFamily="18" charset="0"/>
              </a:rPr>
              <a:t> </a:t>
            </a:r>
            <a:r>
              <a:rPr lang="en-US" sz="1600" dirty="0" err="1">
                <a:latin typeface="Georgia" pitchFamily="18" charset="0"/>
              </a:rPr>
              <a:t>formalan</a:t>
            </a:r>
            <a:r>
              <a:rPr lang="en-US" sz="1600" dirty="0">
                <a:latin typeface="Georgia" pitchFamily="18" charset="0"/>
              </a:rPr>
              <a:t> </a:t>
            </a:r>
            <a:r>
              <a:rPr lang="en-US" sz="1600" dirty="0" err="1">
                <a:latin typeface="Georgia" pitchFamily="18" charset="0"/>
              </a:rPr>
              <a:t>oblik</a:t>
            </a:r>
            <a:r>
              <a:rPr lang="en-US" sz="1600" dirty="0">
                <a:latin typeface="Georgia" pitchFamily="18" charset="0"/>
              </a:rPr>
              <a:t> </a:t>
            </a:r>
            <a:r>
              <a:rPr lang="en-US" sz="1600" dirty="0" err="1">
                <a:latin typeface="Georgia" pitchFamily="18" charset="0"/>
              </a:rPr>
              <a:t>izobrazbe</a:t>
            </a:r>
            <a:r>
              <a:rPr lang="en-US" sz="1600" dirty="0">
                <a:latin typeface="Georgia" pitchFamily="18" charset="0"/>
              </a:rPr>
              <a:t> za </a:t>
            </a:r>
            <a:r>
              <a:rPr lang="en-US" sz="1600" dirty="0" err="1">
                <a:latin typeface="Georgia" pitchFamily="18" charset="0"/>
              </a:rPr>
              <a:t>obavljanje</a:t>
            </a:r>
            <a:r>
              <a:rPr lang="en-US" sz="1600" dirty="0">
                <a:latin typeface="Georgia" pitchFamily="18" charset="0"/>
              </a:rPr>
              <a:t> </a:t>
            </a:r>
            <a:r>
              <a:rPr lang="en-US" sz="1600" dirty="0" err="1">
                <a:latin typeface="Georgia" pitchFamily="18" charset="0"/>
              </a:rPr>
              <a:t>poslova</a:t>
            </a:r>
            <a:r>
              <a:rPr lang="en-US" sz="1600" dirty="0">
                <a:latin typeface="Georgia" pitchFamily="18" charset="0"/>
              </a:rPr>
              <a:t> </a:t>
            </a:r>
            <a:r>
              <a:rPr lang="en-US" sz="1600" dirty="0" err="1">
                <a:latin typeface="Georgia" pitchFamily="18" charset="0"/>
              </a:rPr>
              <a:t>komunalnog</a:t>
            </a:r>
            <a:r>
              <a:rPr lang="en-US" sz="1600" dirty="0">
                <a:latin typeface="Georgia" pitchFamily="18" charset="0"/>
              </a:rPr>
              <a:t> </a:t>
            </a:r>
            <a:r>
              <a:rPr lang="en-US" sz="1600" dirty="0" err="1">
                <a:latin typeface="Georgia" pitchFamily="18" charset="0"/>
              </a:rPr>
              <a:t>redarstva</a:t>
            </a:r>
            <a:r>
              <a:rPr lang="hr-HR" sz="1600" dirty="0">
                <a:latin typeface="Georgia" pitchFamily="18" charset="0"/>
              </a:rPr>
              <a:t>, posebno kada se uzme u obzir da im se zakonskim i </a:t>
            </a:r>
            <a:r>
              <a:rPr lang="hr-HR" sz="1600" dirty="0" err="1">
                <a:latin typeface="Georgia" pitchFamily="18" charset="0"/>
              </a:rPr>
              <a:t>podzakonskim</a:t>
            </a:r>
            <a:r>
              <a:rPr lang="hr-HR" sz="1600" dirty="0">
                <a:latin typeface="Georgia" pitchFamily="18" charset="0"/>
              </a:rPr>
              <a:t> propisima učestalo dodjeljuju nove ovlasti u smislu obveze postupanja iz različitih područja za koja ih je potrebno dodatno educirani i dati im jasne smjernice za rad.</a:t>
            </a:r>
            <a:endParaRPr lang="hr-HR" sz="1600" dirty="0">
              <a:latin typeface="Georgia" pitchFamily="18" charset="0"/>
              <a:cs typeface="Arial" panose="020B0604020202020204" pitchFamily="34" charset="0"/>
            </a:endParaRPr>
          </a:p>
          <a:p>
            <a:pPr marL="68580" indent="0">
              <a:lnSpc>
                <a:spcPct val="90000"/>
              </a:lnSpc>
              <a:buNone/>
            </a:pPr>
            <a:endParaRPr lang="en-US" sz="1400" dirty="0">
              <a:latin typeface="Georgia" pitchFamily="18"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285852" y="928670"/>
            <a:ext cx="6980250" cy="4234792"/>
          </a:xfrm>
        </p:spPr>
        <p:txBody>
          <a:bodyPr anchor="ctr">
            <a:normAutofit fontScale="92500" lnSpcReduction="20000"/>
          </a:bodyPr>
          <a:lstStyle/>
          <a:p>
            <a:pPr marL="0" indent="0" algn="ctr">
              <a:buNone/>
            </a:pPr>
            <a:endParaRPr lang="hr-HR" sz="4800" dirty="0">
              <a:effectLst>
                <a:outerShdw blurRad="38100" dist="38100" dir="2700000" algn="tl">
                  <a:srgbClr val="000000">
                    <a:alpha val="43137"/>
                  </a:srgbClr>
                </a:outerShdw>
              </a:effectLst>
              <a:latin typeface="Georgia" pitchFamily="18" charset="0"/>
              <a:cs typeface="Arial" panose="020B0604020202020204" pitchFamily="34" charset="0"/>
            </a:endParaRPr>
          </a:p>
          <a:p>
            <a:pPr marL="0" indent="0" algn="ctr">
              <a:buNone/>
            </a:pPr>
            <a:r>
              <a:rPr lang="hr-HR" sz="4800" dirty="0">
                <a:effectLst>
                  <a:outerShdw blurRad="38100" dist="38100" dir="2700000" algn="tl">
                    <a:srgbClr val="000000">
                      <a:alpha val="43137"/>
                    </a:srgbClr>
                  </a:outerShdw>
                </a:effectLst>
                <a:latin typeface="Georgia" pitchFamily="18" charset="0"/>
                <a:cs typeface="Arial" panose="020B0604020202020204" pitchFamily="34" charset="0"/>
              </a:rPr>
              <a:t>Hvala na pažnji!</a:t>
            </a:r>
          </a:p>
          <a:p>
            <a:pPr marL="0" indent="0">
              <a:buNone/>
            </a:pPr>
            <a:endParaRPr lang="hr-HR" sz="2200" dirty="0">
              <a:latin typeface="Arial" panose="020B0604020202020204" pitchFamily="34" charset="0"/>
              <a:cs typeface="Arial" panose="020B0604020202020204" pitchFamily="34" charset="0"/>
            </a:endParaRPr>
          </a:p>
          <a:p>
            <a:pPr marL="0" indent="0">
              <a:buNone/>
            </a:pPr>
            <a:endParaRPr lang="hr-HR" sz="2200" dirty="0">
              <a:latin typeface="Arial" panose="020B0604020202020204" pitchFamily="34" charset="0"/>
              <a:cs typeface="Arial" panose="020B0604020202020204" pitchFamily="34" charset="0"/>
            </a:endParaRPr>
          </a:p>
          <a:p>
            <a:pPr marL="0" indent="0">
              <a:buNone/>
            </a:pPr>
            <a:endParaRPr lang="hr-H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hr-HR" sz="2200" dirty="0">
              <a:latin typeface="Arial" panose="020B0604020202020204" pitchFamily="34" charset="0"/>
              <a:cs typeface="Arial" panose="020B0604020202020204" pitchFamily="34" charset="0"/>
            </a:endParaRPr>
          </a:p>
          <a:p>
            <a:pPr>
              <a:buNone/>
            </a:pPr>
            <a:r>
              <a:rPr lang="hr-HR" sz="1800" b="1" i="1" dirty="0">
                <a:latin typeface="Georgia" pitchFamily="18" charset="0"/>
                <a:cs typeface="Arial" panose="020B0604020202020204" pitchFamily="34" charset="0"/>
              </a:rPr>
              <a:t>Matko </a:t>
            </a:r>
            <a:r>
              <a:rPr lang="hr-HR" sz="1800" b="1" i="1" dirty="0" err="1">
                <a:latin typeface="Georgia" pitchFamily="18" charset="0"/>
                <a:cs typeface="Arial" panose="020B0604020202020204" pitchFamily="34" charset="0"/>
              </a:rPr>
              <a:t>Lovreta</a:t>
            </a:r>
            <a:r>
              <a:rPr lang="hr-HR" sz="1800" b="1" i="1" dirty="0">
                <a:latin typeface="Georgia" pitchFamily="18" charset="0"/>
                <a:cs typeface="Arial" panose="020B0604020202020204" pitchFamily="34" charset="0"/>
              </a:rPr>
              <a:t>, </a:t>
            </a:r>
            <a:r>
              <a:rPr lang="hr-HR" sz="1800" b="1" i="1" dirty="0" err="1">
                <a:latin typeface="Georgia" pitchFamily="18" charset="0"/>
                <a:cs typeface="Arial" panose="020B0604020202020204" pitchFamily="34" charset="0"/>
              </a:rPr>
              <a:t>dipl.iur</a:t>
            </a:r>
            <a:r>
              <a:rPr lang="hr-HR" sz="1800" b="1" i="1" dirty="0">
                <a:latin typeface="Georgia" pitchFamily="18" charset="0"/>
                <a:cs typeface="Arial" panose="020B0604020202020204" pitchFamily="34" charset="0"/>
              </a:rPr>
              <a:t>.</a:t>
            </a:r>
          </a:p>
          <a:p>
            <a:pPr>
              <a:buNone/>
            </a:pPr>
            <a:r>
              <a:rPr lang="hr-HR" sz="1800" i="1" dirty="0">
                <a:latin typeface="Georgia" pitchFamily="18" charset="0"/>
                <a:cs typeface="Arial" panose="020B0604020202020204" pitchFamily="34" charset="0"/>
              </a:rPr>
              <a:t>pročelnik Upravnog odjela za komunalne djelatnosti </a:t>
            </a:r>
          </a:p>
          <a:p>
            <a:pPr>
              <a:buNone/>
            </a:pPr>
            <a:r>
              <a:rPr lang="hr-HR" sz="1800" i="1" dirty="0">
                <a:latin typeface="Georgia" pitchFamily="18" charset="0"/>
                <a:cs typeface="Arial" panose="020B0604020202020204" pitchFamily="34" charset="0"/>
              </a:rPr>
              <a:t>Grada Makarske</a:t>
            </a:r>
            <a:endParaRPr lang="hr-HR" sz="1800" dirty="0">
              <a:latin typeface="Georgia" pitchFamily="18" charset="0"/>
              <a:cs typeface="Arial" panose="020B0604020202020204" pitchFamily="34" charset="0"/>
            </a:endParaRPr>
          </a:p>
          <a:p>
            <a:pPr marL="0" indent="0">
              <a:buNone/>
            </a:pPr>
            <a:endParaRPr lang="hr-HR" sz="2200" dirty="0">
              <a:latin typeface="Arial" panose="020B0604020202020204" pitchFamily="34" charset="0"/>
              <a:cs typeface="Arial" panose="020B0604020202020204" pitchFamily="34" charset="0"/>
            </a:endParaRPr>
          </a:p>
          <a:p>
            <a:pPr marL="0" indent="0">
              <a:buNone/>
            </a:pPr>
            <a:endParaRPr lang="hr-HR"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69348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72A8077-8551-4B1D-A220-6A771723C99F}"/>
              </a:ext>
            </a:extLst>
          </p:cNvPr>
          <p:cNvSpPr>
            <a:spLocks noGrp="1"/>
          </p:cNvSpPr>
          <p:nvPr>
            <p:ph type="title"/>
          </p:nvPr>
        </p:nvSpPr>
        <p:spPr>
          <a:xfrm>
            <a:off x="857224" y="428604"/>
            <a:ext cx="7704667" cy="668022"/>
          </a:xfrm>
        </p:spPr>
        <p:txBody>
          <a:bodyPr>
            <a:normAutofit fontScale="90000"/>
          </a:bodyPr>
          <a:lstStyle/>
          <a:p>
            <a:r>
              <a:rPr lang="hr-HR" dirty="0">
                <a:effectLst>
                  <a:outerShdw blurRad="38100" dist="38100" dir="2700000" algn="tl">
                    <a:srgbClr val="000000">
                      <a:alpha val="43137"/>
                    </a:srgbClr>
                  </a:outerShdw>
                </a:effectLst>
                <a:latin typeface="Georgia" pitchFamily="18" charset="0"/>
              </a:rPr>
              <a:t>OBVEZE JLS</a:t>
            </a:r>
          </a:p>
        </p:txBody>
      </p:sp>
      <p:sp>
        <p:nvSpPr>
          <p:cNvPr id="3" name="Rezervirano mjesto sadržaja 2">
            <a:extLst>
              <a:ext uri="{FF2B5EF4-FFF2-40B4-BE49-F238E27FC236}">
                <a16:creationId xmlns:a16="http://schemas.microsoft.com/office/drawing/2014/main" xmlns="" id="{EE77F48C-3EDB-4663-BBBC-7476B77C8531}"/>
              </a:ext>
            </a:extLst>
          </p:cNvPr>
          <p:cNvSpPr>
            <a:spLocks noGrp="1"/>
          </p:cNvSpPr>
          <p:nvPr>
            <p:ph idx="1"/>
          </p:nvPr>
        </p:nvSpPr>
        <p:spPr>
          <a:xfrm>
            <a:off x="785786" y="1357298"/>
            <a:ext cx="7990419" cy="4857784"/>
          </a:xfrm>
          <a:noFill/>
          <a:ln w="19050">
            <a:noFill/>
          </a:ln>
          <a:effectLst/>
        </p:spPr>
        <p:txBody>
          <a:bodyPr>
            <a:normAutofit/>
          </a:bodyPr>
          <a:lstStyle/>
          <a:p>
            <a:pPr marL="539750" indent="-361950" algn="just">
              <a:buClrTx/>
              <a:buFont typeface="Wingdings" pitchFamily="2" charset="2"/>
              <a:buChar char="Ø"/>
            </a:pPr>
            <a:r>
              <a:rPr lang="hr-HR" sz="2000" dirty="0">
                <a:latin typeface="Georgia" panose="02040502050405020303" pitchFamily="18" charset="0"/>
              </a:rPr>
              <a:t>donošenje</a:t>
            </a:r>
            <a:r>
              <a:rPr lang="hr-HR" sz="2000" b="1" dirty="0">
                <a:latin typeface="Georgia" panose="02040502050405020303" pitchFamily="18" charset="0"/>
              </a:rPr>
              <a:t> </a:t>
            </a:r>
            <a:r>
              <a:rPr lang="hr-HR" sz="2000" b="1" dirty="0">
                <a:effectLst>
                  <a:outerShdw blurRad="38100" dist="38100" dir="2700000" algn="tl">
                    <a:srgbClr val="000000">
                      <a:alpha val="43137"/>
                    </a:srgbClr>
                  </a:outerShdw>
                </a:effectLst>
                <a:latin typeface="Georgia" panose="02040502050405020303" pitchFamily="18" charset="0"/>
              </a:rPr>
              <a:t>ODLUKE O KOMUNALNOM REDU </a:t>
            </a:r>
            <a:r>
              <a:rPr lang="hr-HR" sz="2000" dirty="0">
                <a:latin typeface="Georgia" panose="02040502050405020303" pitchFamily="18" charset="0"/>
              </a:rPr>
              <a:t>u roku od    godine dana od dana  stupanja na snagu Zakona o komunalnom gospodarstvu</a:t>
            </a:r>
            <a:r>
              <a:rPr lang="hr-HR" sz="2000" dirty="0">
                <a:solidFill>
                  <a:srgbClr val="FF0000"/>
                </a:solidFill>
                <a:latin typeface="Georgia" pitchFamily="18" charset="0"/>
              </a:rPr>
              <a:t> (rok 04.08.2019.g.)</a:t>
            </a:r>
          </a:p>
          <a:p>
            <a:pPr marL="355600" indent="-177800" algn="just">
              <a:buNone/>
            </a:pPr>
            <a:endParaRPr lang="hr-HR" sz="2000" dirty="0">
              <a:solidFill>
                <a:srgbClr val="FF0000"/>
              </a:solidFill>
              <a:latin typeface="Georgia" pitchFamily="18" charset="0"/>
            </a:endParaRPr>
          </a:p>
          <a:p>
            <a:pPr marL="355600" indent="-177800" algn="just">
              <a:buNone/>
            </a:pPr>
            <a:r>
              <a:rPr lang="hr-HR" sz="2000" dirty="0">
                <a:latin typeface="Georgia" panose="02040502050405020303" pitchFamily="18" charset="0"/>
              </a:rPr>
              <a:t>   Odluku o komunalnom redu donosi predstavničko tijelo </a:t>
            </a:r>
            <a:r>
              <a:rPr lang="hr-HR" sz="2000" b="1" dirty="0">
                <a:latin typeface="Georgia" panose="02040502050405020303" pitchFamily="18" charset="0"/>
              </a:rPr>
              <a:t>(gradsko/općinsko vijeće) </a:t>
            </a:r>
            <a:r>
              <a:rPr lang="hr-HR" sz="2000" dirty="0">
                <a:latin typeface="Georgia" panose="02040502050405020303" pitchFamily="18" charset="0"/>
              </a:rPr>
              <a:t>u svrhu uređenja naselja te uspostave i održavanja komunalnog reda u naselju</a:t>
            </a:r>
            <a:endParaRPr lang="hr-HR" sz="2000" b="1" dirty="0">
              <a:solidFill>
                <a:srgbClr val="FF0000"/>
              </a:solidFill>
              <a:latin typeface="Georgia" pitchFamily="18" charset="0"/>
            </a:endParaRPr>
          </a:p>
          <a:p>
            <a:pPr marL="355600" indent="-177800" algn="just">
              <a:buNone/>
            </a:pPr>
            <a:r>
              <a:rPr lang="hr-HR" sz="2000" b="1" dirty="0">
                <a:solidFill>
                  <a:srgbClr val="FF0000"/>
                </a:solidFill>
                <a:latin typeface="Georgia" pitchFamily="18" charset="0"/>
              </a:rPr>
              <a:t>  </a:t>
            </a:r>
          </a:p>
          <a:p>
            <a:pPr marL="355600" indent="-177800" algn="just">
              <a:buNone/>
            </a:pPr>
            <a:r>
              <a:rPr lang="hr-HR" sz="2000" b="1" dirty="0">
                <a:solidFill>
                  <a:srgbClr val="FF0000"/>
                </a:solidFill>
                <a:latin typeface="Georgia" pitchFamily="18" charset="0"/>
              </a:rPr>
              <a:t>	</a:t>
            </a:r>
            <a:r>
              <a:rPr lang="hr-HR" sz="2000" dirty="0">
                <a:latin typeface="Georgia" panose="02040502050405020303" pitchFamily="18" charset="0"/>
              </a:rPr>
              <a:t>Do stupanja na snagu nove Odluke o komunalnom redu ostaje na snazi Odluka o komunalnom redu donesena na temelju “starog” Zakona o komunalnom gospodarstvu  </a:t>
            </a:r>
            <a:r>
              <a:rPr lang="hr-HR" sz="2000" dirty="0">
                <a:solidFill>
                  <a:srgbClr val="FF0000"/>
                </a:solidFill>
                <a:latin typeface="Georgia" pitchFamily="18" charset="0"/>
              </a:rPr>
              <a:t>(čl.130. ZKG-a)</a:t>
            </a:r>
            <a:endParaRPr lang="hr-HR" sz="2000" dirty="0">
              <a:latin typeface="Georgia" pitchFamily="18" charset="0"/>
            </a:endParaRPr>
          </a:p>
        </p:txBody>
      </p:sp>
      <p:sp>
        <p:nvSpPr>
          <p:cNvPr id="4" name="Pravokutnik 3"/>
          <p:cNvSpPr/>
          <p:nvPr/>
        </p:nvSpPr>
        <p:spPr>
          <a:xfrm>
            <a:off x="3643306" y="1357298"/>
            <a:ext cx="2143536" cy="338554"/>
          </a:xfrm>
          <a:prstGeom prst="rect">
            <a:avLst/>
          </a:prstGeom>
        </p:spPr>
        <p:txBody>
          <a:bodyPr wrap="none">
            <a:spAutoFit/>
          </a:bodyPr>
          <a:lstStyle/>
          <a:p>
            <a:r>
              <a:rPr lang="hr-HR" sz="1600" b="1" dirty="0">
                <a:solidFill>
                  <a:prstClr val="black"/>
                </a:solidFill>
                <a:latin typeface="Georgia" panose="02040502050405020303" pitchFamily="18" charset="0"/>
              </a:rPr>
              <a:t>Članak 104. ZKG-a</a:t>
            </a:r>
            <a:endParaRPr lang="hr-HR" sz="1600" dirty="0"/>
          </a:p>
        </p:txBody>
      </p:sp>
    </p:spTree>
    <p:extLst>
      <p:ext uri="{BB962C8B-B14F-4D97-AF65-F5344CB8AC3E}">
        <p14:creationId xmlns:p14="http://schemas.microsoft.com/office/powerpoint/2010/main" xmlns="" val="464151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00166" y="457201"/>
            <a:ext cx="7186634" cy="757221"/>
          </a:xfrm>
        </p:spPr>
        <p:txBody>
          <a:bodyPr>
            <a:normAutofit/>
          </a:bodyPr>
          <a:lstStyle/>
          <a:p>
            <a:pPr algn="l"/>
            <a:r>
              <a:rPr lang="hr-HR" sz="2000" b="1" dirty="0">
                <a:effectLst>
                  <a:outerShdw blurRad="38100" dist="38100" dir="2700000" algn="tl">
                    <a:srgbClr val="000000">
                      <a:alpha val="43137"/>
                    </a:srgbClr>
                  </a:outerShdw>
                </a:effectLst>
                <a:latin typeface="Georgia" pitchFamily="18" charset="0"/>
              </a:rPr>
              <a:t>ODLUKOM O KOMUNALNOM REDU propisuje se:</a:t>
            </a:r>
            <a:br>
              <a:rPr lang="hr-HR" sz="2000" b="1" dirty="0">
                <a:effectLst>
                  <a:outerShdw blurRad="38100" dist="38100" dir="2700000" algn="tl">
                    <a:srgbClr val="000000">
                      <a:alpha val="43137"/>
                    </a:srgbClr>
                  </a:outerShdw>
                </a:effectLst>
                <a:latin typeface="Georgia" pitchFamily="18" charset="0"/>
              </a:rPr>
            </a:br>
            <a:endParaRPr lang="hr-HR" sz="2000" b="1"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a:xfrm>
            <a:off x="1115616" y="980728"/>
            <a:ext cx="7704667" cy="5572164"/>
          </a:xfrm>
        </p:spPr>
        <p:txBody>
          <a:bodyPr>
            <a:normAutofit fontScale="55000" lnSpcReduction="20000"/>
          </a:bodyPr>
          <a:lstStyle/>
          <a:p>
            <a:pPr marL="457200" indent="-457200" algn="just">
              <a:buClrTx/>
              <a:buFont typeface="Wingdings" pitchFamily="2" charset="2"/>
              <a:buChar char="Ø"/>
            </a:pPr>
            <a:endParaRPr lang="hr-HR" sz="2900" b="1" dirty="0">
              <a:latin typeface="Georgia" panose="02040502050405020303" pitchFamily="18" charset="0"/>
            </a:endParaRPr>
          </a:p>
          <a:p>
            <a:pPr marL="457200" indent="-457200" algn="just">
              <a:buClrTx/>
              <a:buFont typeface="Wingdings" pitchFamily="2" charset="2"/>
              <a:buChar char="Ø"/>
            </a:pPr>
            <a:r>
              <a:rPr lang="hr-HR" sz="2900" b="1" dirty="0">
                <a:latin typeface="Georgia" panose="02040502050405020303" pitchFamily="18" charset="0"/>
              </a:rPr>
              <a:t>uređenje naselja</a:t>
            </a:r>
            <a:r>
              <a:rPr lang="hr-HR" sz="2900" dirty="0">
                <a:latin typeface="Georgia" panose="02040502050405020303" pitchFamily="18" charset="0"/>
              </a:rPr>
              <a:t>, koje obuhvaća uređenje pročelja, okućnica i dvorišta zgrada u vlasništvu fizičkih ili pravnih osoba u dijelu koji je vidljiv površini javne namjene, te određivanje uvjeta za postavljanje tendi, reklama, plakata, spomen-ploča na građevinama i druge urbane opreme te klimatizacijskih uređaja, </a:t>
            </a:r>
            <a:r>
              <a:rPr lang="hr-HR" sz="2900" dirty="0" err="1">
                <a:latin typeface="Georgia" panose="02040502050405020303" pitchFamily="18" charset="0"/>
              </a:rPr>
              <a:t>dimovodnih</a:t>
            </a:r>
            <a:r>
              <a:rPr lang="hr-HR" sz="2900" dirty="0">
                <a:latin typeface="Georgia" panose="02040502050405020303" pitchFamily="18" charset="0"/>
              </a:rPr>
              <a:t>, zajedničkih antenskih sustava i drugih uređaja na tim zgradama koji se prema posebnim propisima grade bez građevinske dozvole i glavnog projekta</a:t>
            </a:r>
          </a:p>
          <a:p>
            <a:pPr marL="457200" indent="-457200">
              <a:buClrTx/>
              <a:buFont typeface="Wingdings" pitchFamily="2" charset="2"/>
              <a:buChar char="Ø"/>
            </a:pPr>
            <a:r>
              <a:rPr lang="hr-HR" sz="2900" b="1" dirty="0">
                <a:latin typeface="Georgia" panose="02040502050405020303" pitchFamily="18" charset="0"/>
              </a:rPr>
              <a:t>način uređenja i korištenja površina javne namjene i zemljišta u vlasništvu jedinice lokalne samouprave za gospodarske i druge svrhe</a:t>
            </a:r>
            <a:r>
              <a:rPr lang="hr-HR" sz="2900" dirty="0">
                <a:latin typeface="Georgia" panose="02040502050405020303" pitchFamily="18" charset="0"/>
              </a:rPr>
              <a:t>, uključujući i njihovo davanje na privremeno korištenje, građenje građevina koje se prema posebnim propisima grade bez građevinske dozvole i glavnog projekta te održavanje reda na tim površinama</a:t>
            </a:r>
          </a:p>
          <a:p>
            <a:pPr marL="457200" indent="-457200" algn="just">
              <a:buClrTx/>
              <a:buFont typeface="Wingdings" pitchFamily="2" charset="2"/>
              <a:buChar char="Ø"/>
              <a:tabLst>
                <a:tab pos="534988" algn="l"/>
              </a:tabLst>
            </a:pPr>
            <a:r>
              <a:rPr lang="hr-HR" sz="2900" b="1" dirty="0">
                <a:latin typeface="Georgia" panose="02040502050405020303" pitchFamily="18" charset="0"/>
              </a:rPr>
              <a:t>uvjete korištenja javnih parkirališta, javnih garaža, nerazvrstanih   cesta i drugih površina javne namjene za parkiranje vozila</a:t>
            </a:r>
          </a:p>
          <a:p>
            <a:pPr marL="457200" indent="-457200">
              <a:buClrTx/>
              <a:buFont typeface="Wingdings" pitchFamily="2" charset="2"/>
              <a:buChar char="Ø"/>
            </a:pPr>
            <a:r>
              <a:rPr lang="hr-HR" sz="2900" b="1" dirty="0">
                <a:latin typeface="Georgia" panose="02040502050405020303" pitchFamily="18" charset="0"/>
              </a:rPr>
              <a:t>održavanje čistoće i čuvanje površina javne namjene</a:t>
            </a:r>
            <a:r>
              <a:rPr lang="hr-HR" sz="2900" dirty="0">
                <a:latin typeface="Georgia" panose="02040502050405020303" pitchFamily="18" charset="0"/>
              </a:rPr>
              <a:t>, uključujući uklanjanje snijega i leda s tih površina</a:t>
            </a:r>
          </a:p>
          <a:p>
            <a:pPr marL="457200" indent="-457200">
              <a:buClrTx/>
              <a:buFont typeface="Wingdings" pitchFamily="2" charset="2"/>
              <a:buChar char="Ø"/>
            </a:pPr>
            <a:r>
              <a:rPr lang="hr-HR" sz="2900" b="1" dirty="0">
                <a:latin typeface="Georgia" panose="02040502050405020303" pitchFamily="18" charset="0"/>
              </a:rPr>
              <a:t>mjere za provođenje odluke</a:t>
            </a:r>
            <a:r>
              <a:rPr lang="hr-HR" sz="2900" dirty="0">
                <a:latin typeface="Georgia" panose="02040502050405020303" pitchFamily="18" charset="0"/>
              </a:rPr>
              <a:t> kao što je određivanje uvjeta i načina davanja u zakup površina javne namjene</a:t>
            </a:r>
          </a:p>
          <a:p>
            <a:pPr marL="457200" indent="-457200">
              <a:buClrTx/>
              <a:buFont typeface="Wingdings" pitchFamily="2" charset="2"/>
              <a:buChar char="Ø"/>
            </a:pPr>
            <a:r>
              <a:rPr lang="hr-HR" sz="2900" b="1" dirty="0">
                <a:latin typeface="Georgia" panose="02040502050405020303" pitchFamily="18" charset="0"/>
              </a:rPr>
              <a:t>mjere za održavanje komunalnog reda </a:t>
            </a:r>
            <a:r>
              <a:rPr lang="hr-HR" sz="2900" dirty="0">
                <a:latin typeface="Georgia" panose="02040502050405020303" pitchFamily="18" charset="0"/>
              </a:rPr>
              <a:t>koje poduzima komunalni redar</a:t>
            </a:r>
          </a:p>
          <a:p>
            <a:pPr marL="457200" indent="-457200">
              <a:buClrTx/>
              <a:buFont typeface="Wingdings" pitchFamily="2" charset="2"/>
              <a:buChar char="Ø"/>
            </a:pPr>
            <a:r>
              <a:rPr lang="hr-HR" sz="2900" b="1" dirty="0">
                <a:latin typeface="Georgia" panose="02040502050405020303" pitchFamily="18" charset="0"/>
              </a:rPr>
              <a:t>obveze pravnih i fizičkih osoba </a:t>
            </a:r>
          </a:p>
          <a:p>
            <a:pPr marL="457200" indent="-457200">
              <a:buClrTx/>
              <a:buFont typeface="Wingdings" pitchFamily="2" charset="2"/>
              <a:buChar char="Ø"/>
            </a:pPr>
            <a:r>
              <a:rPr lang="hr-HR" sz="2900" b="1" dirty="0">
                <a:latin typeface="Georgia" panose="02040502050405020303" pitchFamily="18" charset="0"/>
              </a:rPr>
              <a:t>prekršajne odredbe</a:t>
            </a:r>
            <a:endParaRPr lang="hr-HR" sz="2900" dirty="0">
              <a:solidFill>
                <a:srgbClr val="FF0000"/>
              </a:solidFill>
              <a:latin typeface="Georgia" panose="02040502050405020303" pitchFamily="18" charset="0"/>
            </a:endParaRPr>
          </a:p>
          <a:p>
            <a:pPr marL="457200" indent="-457200">
              <a:buFont typeface="+mj-lt"/>
              <a:buAutoNum type="arabicPeriod"/>
            </a:pPr>
            <a:endParaRPr lang="hr-HR" sz="2600" dirty="0">
              <a:latin typeface="Georgia" panose="02040502050405020303" pitchFamily="18" charset="0"/>
            </a:endParaRPr>
          </a:p>
          <a:p>
            <a:endParaRPr lang="hr-H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xmlns="" id="{2768DB88-7ADB-4D97-84A7-F6688BD1A89A}"/>
              </a:ext>
            </a:extLst>
          </p:cNvPr>
          <p:cNvSpPr>
            <a:spLocks noGrp="1"/>
          </p:cNvSpPr>
          <p:nvPr>
            <p:ph idx="1"/>
          </p:nvPr>
        </p:nvSpPr>
        <p:spPr>
          <a:xfrm>
            <a:off x="1043608" y="548680"/>
            <a:ext cx="7704667" cy="6003260"/>
          </a:xfrm>
          <a:noFill/>
        </p:spPr>
        <p:txBody>
          <a:bodyPr>
            <a:normAutofit/>
          </a:bodyPr>
          <a:lstStyle/>
          <a:p>
            <a:pPr algn="just">
              <a:buNone/>
            </a:pPr>
            <a:r>
              <a:rPr lang="hr-HR" sz="1800" b="1" dirty="0">
                <a:latin typeface="Georgia" panose="02040502050405020303" pitchFamily="18" charset="0"/>
              </a:rPr>
              <a:t>Odluku o komunalnom redu </a:t>
            </a:r>
            <a:r>
              <a:rPr lang="hr-HR" sz="1800" dirty="0">
                <a:latin typeface="Georgia" panose="02040502050405020303" pitchFamily="18" charset="0"/>
              </a:rPr>
              <a:t>kojom se uređuje korištenje površina</a:t>
            </a:r>
          </a:p>
          <a:p>
            <a:pPr algn="just">
              <a:buNone/>
            </a:pPr>
            <a:r>
              <a:rPr lang="hr-HR" sz="1800" dirty="0">
                <a:latin typeface="Georgia" panose="02040502050405020303" pitchFamily="18" charset="0"/>
              </a:rPr>
              <a:t>javne namjene koja je dio željezničke infrastrukture ili javne ceste</a:t>
            </a:r>
          </a:p>
          <a:p>
            <a:pPr algn="just">
              <a:buNone/>
            </a:pPr>
            <a:r>
              <a:rPr lang="hr-HR" sz="1800" dirty="0">
                <a:latin typeface="Georgia" panose="02040502050405020303" pitchFamily="18" charset="0"/>
              </a:rPr>
              <a:t>predstavničko tijelo jedinice lokalne samouprave donosi </a:t>
            </a:r>
            <a:r>
              <a:rPr lang="hr-HR" sz="1800" b="1" dirty="0">
                <a:latin typeface="Georgia" panose="02040502050405020303" pitchFamily="18" charset="0"/>
              </a:rPr>
              <a:t>uz prethodnu</a:t>
            </a:r>
          </a:p>
          <a:p>
            <a:pPr algn="just">
              <a:buNone/>
            </a:pPr>
            <a:r>
              <a:rPr lang="hr-HR" sz="1800" b="1" dirty="0">
                <a:latin typeface="Georgia" panose="02040502050405020303" pitchFamily="18" charset="0"/>
              </a:rPr>
              <a:t>suglasnost upravitelja te infrastrukture odnosno ceste</a:t>
            </a:r>
            <a:r>
              <a:rPr lang="hr-HR" sz="1800" dirty="0">
                <a:latin typeface="Georgia" panose="02040502050405020303" pitchFamily="18" charset="0"/>
              </a:rPr>
              <a:t>. </a:t>
            </a:r>
          </a:p>
          <a:p>
            <a:pPr algn="just">
              <a:buNone/>
            </a:pPr>
            <a:endParaRPr lang="hr-HR" sz="1800" b="1" dirty="0">
              <a:solidFill>
                <a:srgbClr val="FF0000"/>
              </a:solidFill>
              <a:latin typeface="Georgia" panose="02040502050405020303" pitchFamily="18" charset="0"/>
            </a:endParaRPr>
          </a:p>
          <a:p>
            <a:pPr algn="just">
              <a:buNone/>
            </a:pPr>
            <a:r>
              <a:rPr lang="hr-HR" sz="1800" b="1" dirty="0">
                <a:latin typeface="Georgia" panose="02040502050405020303" pitchFamily="18" charset="0"/>
              </a:rPr>
              <a:t>Odlukom o komunalnom redu </a:t>
            </a:r>
            <a:r>
              <a:rPr lang="hr-HR" sz="1800" dirty="0">
                <a:latin typeface="Georgia" panose="02040502050405020303" pitchFamily="18" charset="0"/>
              </a:rPr>
              <a:t>mora se osigurati mogućnost</a:t>
            </a:r>
          </a:p>
          <a:p>
            <a:pPr algn="just">
              <a:buNone/>
            </a:pPr>
            <a:r>
              <a:rPr lang="hr-HR" sz="1800" dirty="0">
                <a:latin typeface="Georgia" panose="02040502050405020303" pitchFamily="18" charset="0"/>
              </a:rPr>
              <a:t>korištenja površina javne namjene na način koji omogućava kretanje</a:t>
            </a:r>
          </a:p>
          <a:p>
            <a:pPr algn="just">
              <a:buNone/>
            </a:pPr>
            <a:r>
              <a:rPr lang="hr-HR" sz="1800" dirty="0">
                <a:latin typeface="Georgia" panose="02040502050405020303" pitchFamily="18" charset="0"/>
              </a:rPr>
              <a:t>osoba s posebnim potrebama.</a:t>
            </a:r>
            <a:r>
              <a:rPr lang="hr-HR" sz="1800" dirty="0">
                <a:solidFill>
                  <a:srgbClr val="FF0000"/>
                </a:solidFill>
                <a:latin typeface="Georgia" panose="02040502050405020303" pitchFamily="18" charset="0"/>
              </a:rPr>
              <a:t> </a:t>
            </a:r>
          </a:p>
          <a:p>
            <a:pPr algn="just">
              <a:buNone/>
            </a:pPr>
            <a:endParaRPr lang="hr-HR" sz="1800" dirty="0">
              <a:solidFill>
                <a:srgbClr val="FF0000"/>
              </a:solidFill>
              <a:latin typeface="Georgia" panose="02040502050405020303" pitchFamily="18" charset="0"/>
            </a:endParaRPr>
          </a:p>
          <a:p>
            <a:pPr algn="just">
              <a:buNone/>
            </a:pPr>
            <a:r>
              <a:rPr lang="hr-HR" sz="1800" dirty="0">
                <a:latin typeface="Georgia" panose="02040502050405020303" pitchFamily="18" charset="0"/>
              </a:rPr>
              <a:t>Sadržaj odluke o komunalnom redu može se propisati i </a:t>
            </a:r>
            <a:r>
              <a:rPr lang="hr-HR" sz="1800" b="1" dirty="0">
                <a:solidFill>
                  <a:srgbClr val="FF0000"/>
                </a:solidFill>
                <a:effectLst>
                  <a:outerShdw blurRad="38100" dist="38100" dir="2700000" algn="tl">
                    <a:srgbClr val="000000">
                      <a:alpha val="43137"/>
                    </a:srgbClr>
                  </a:outerShdw>
                </a:effectLst>
                <a:latin typeface="Georgia" panose="02040502050405020303" pitchFamily="18" charset="0"/>
              </a:rPr>
              <a:t>s više odluka.</a:t>
            </a:r>
          </a:p>
          <a:p>
            <a:pPr>
              <a:buNone/>
            </a:pPr>
            <a:endParaRPr lang="hr-HR" sz="1800" dirty="0">
              <a:latin typeface="Georgia" panose="02040502050405020303" pitchFamily="18" charset="0"/>
            </a:endParaRPr>
          </a:p>
        </p:txBody>
      </p:sp>
    </p:spTree>
    <p:extLst>
      <p:ext uri="{BB962C8B-B14F-4D97-AF65-F5344CB8AC3E}">
        <p14:creationId xmlns:p14="http://schemas.microsoft.com/office/powerpoint/2010/main" xmlns="" val="3683370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xmlns="" id="{CC6C1811-9DF1-48E2-A756-623004708E6A}"/>
              </a:ext>
            </a:extLst>
          </p:cNvPr>
          <p:cNvSpPr>
            <a:spLocks noGrp="1"/>
          </p:cNvSpPr>
          <p:nvPr>
            <p:ph idx="1"/>
          </p:nvPr>
        </p:nvSpPr>
        <p:spPr>
          <a:xfrm>
            <a:off x="971600" y="260648"/>
            <a:ext cx="8064896" cy="6120680"/>
          </a:xfrm>
          <a:noFill/>
        </p:spPr>
        <p:txBody>
          <a:bodyPr>
            <a:normAutofit/>
          </a:bodyPr>
          <a:lstStyle/>
          <a:p>
            <a:pPr marL="0" indent="0" algn="ctr">
              <a:buNone/>
            </a:pPr>
            <a:r>
              <a:rPr lang="hr-HR" sz="1600" b="1" dirty="0">
                <a:latin typeface="Georgia" panose="02040502050405020303" pitchFamily="18" charset="0"/>
              </a:rPr>
              <a:t>Članak 105. ZKG-a</a:t>
            </a:r>
          </a:p>
          <a:p>
            <a:pPr marL="0" indent="0" algn="just">
              <a:buNone/>
            </a:pPr>
            <a:r>
              <a:rPr lang="hr-HR" sz="1600" dirty="0">
                <a:latin typeface="Georgia" panose="02040502050405020303" pitchFamily="18" charset="0"/>
              </a:rPr>
              <a:t>	(1) </a:t>
            </a:r>
            <a:r>
              <a:rPr lang="hr-HR" sz="1600" dirty="0">
                <a:solidFill>
                  <a:srgbClr val="FF0000"/>
                </a:solidFill>
                <a:latin typeface="Georgia" panose="02040502050405020303" pitchFamily="18" charset="0"/>
              </a:rPr>
              <a:t>Naknade za davanje na privremeno korištenje </a:t>
            </a:r>
            <a:r>
              <a:rPr lang="hr-HR" sz="1600" dirty="0">
                <a:latin typeface="Georgia" panose="02040502050405020303" pitchFamily="18" charset="0"/>
              </a:rPr>
              <a:t>površina javne namjene i zemljišta u vlasništvu jedinice lokalne samouprave </a:t>
            </a:r>
            <a:r>
              <a:rPr lang="hr-HR" sz="1600" b="1" dirty="0">
                <a:effectLst>
                  <a:outerShdw blurRad="38100" dist="38100" dir="2700000" algn="tl">
                    <a:srgbClr val="000000">
                      <a:alpha val="43137"/>
                    </a:srgbClr>
                  </a:outerShdw>
                </a:effectLst>
                <a:latin typeface="Georgia" panose="02040502050405020303" pitchFamily="18" charset="0"/>
              </a:rPr>
              <a:t>prihod su proračuna jedinice lokalne samouprave.</a:t>
            </a:r>
          </a:p>
          <a:p>
            <a:pPr marL="0" indent="0" algn="just">
              <a:buNone/>
            </a:pPr>
            <a:r>
              <a:rPr lang="hr-HR" sz="1600" dirty="0">
                <a:latin typeface="Georgia" panose="02040502050405020303" pitchFamily="18" charset="0"/>
              </a:rPr>
              <a:t>	(2) Osoba koja je dobila na privremeno korištenje površine odnosno zemljište iz stavka 1. ovoga članka ne može pravo korištenja ili zajedničkog korištenja tih površina odnosno tog zemljišta prenijeti na drugu osobu bez suglasnosti jedinice lokalne samouprave.</a:t>
            </a:r>
          </a:p>
          <a:p>
            <a:pPr marL="0" indent="0" algn="just">
              <a:buNone/>
            </a:pPr>
            <a:endParaRPr lang="hr-HR" sz="1600" dirty="0">
              <a:effectLst>
                <a:outerShdw blurRad="38100" dist="38100" dir="2700000" algn="tl">
                  <a:srgbClr val="000000">
                    <a:alpha val="43137"/>
                  </a:srgbClr>
                </a:outerShdw>
              </a:effectLst>
              <a:latin typeface="Georgia" panose="02040502050405020303" pitchFamily="18" charset="0"/>
            </a:endParaRPr>
          </a:p>
          <a:p>
            <a:pPr marL="0" indent="0" algn="just">
              <a:buClrTx/>
              <a:buNone/>
            </a:pPr>
            <a:endParaRPr lang="hr-HR" sz="1600" b="1" dirty="0">
              <a:solidFill>
                <a:srgbClr val="FF0000"/>
              </a:solidFill>
              <a:effectLst>
                <a:outerShdw blurRad="38100" dist="38100" dir="2700000" algn="tl">
                  <a:srgbClr val="000000">
                    <a:alpha val="43137"/>
                  </a:srgbClr>
                </a:outerShdw>
              </a:effectLst>
              <a:latin typeface="Georgia" panose="02040502050405020303" pitchFamily="18" charset="0"/>
            </a:endParaRPr>
          </a:p>
          <a:p>
            <a:pPr marL="0" indent="0" algn="just">
              <a:buClrTx/>
              <a:buNone/>
            </a:pPr>
            <a:endParaRPr lang="hr-HR" sz="1600" b="1" dirty="0">
              <a:solidFill>
                <a:srgbClr val="FF0000"/>
              </a:solidFill>
              <a:latin typeface="Georgia" panose="02040502050405020303" pitchFamily="18" charset="0"/>
            </a:endParaRPr>
          </a:p>
          <a:p>
            <a:pPr marL="0" indent="0" algn="ctr">
              <a:buNone/>
            </a:pPr>
            <a:endParaRPr lang="hr-HR" sz="1600" b="1" dirty="0">
              <a:solidFill>
                <a:srgbClr val="FF0000"/>
              </a:solidFill>
              <a:latin typeface="Georgia" panose="02040502050405020303" pitchFamily="18" charset="0"/>
            </a:endParaRPr>
          </a:p>
          <a:p>
            <a:pPr marL="0" indent="0" algn="ctr">
              <a:buNone/>
              <a:tabLst>
                <a:tab pos="87313" algn="l"/>
              </a:tabLst>
            </a:pPr>
            <a:endParaRPr lang="hr-HR" sz="1600" b="1" dirty="0">
              <a:solidFill>
                <a:srgbClr val="FF0000"/>
              </a:solidFill>
              <a:effectLst>
                <a:outerShdw blurRad="38100" dist="38100" dir="2700000" algn="tl">
                  <a:srgbClr val="000000">
                    <a:alpha val="43137"/>
                  </a:srgbClr>
                </a:outerShdw>
              </a:effectLst>
              <a:latin typeface="Georgia" panose="02040502050405020303" pitchFamily="18" charset="0"/>
            </a:endParaRPr>
          </a:p>
          <a:p>
            <a:pPr marL="0" indent="0">
              <a:buNone/>
              <a:tabLst>
                <a:tab pos="87313" algn="l"/>
              </a:tabLst>
            </a:pPr>
            <a:r>
              <a:rPr lang="hr-HR" sz="1600" dirty="0">
                <a:solidFill>
                  <a:srgbClr val="FF0000"/>
                </a:solidFill>
                <a:effectLst>
                  <a:outerShdw blurRad="38100" dist="38100" dir="2700000" algn="tl">
                    <a:srgbClr val="000000">
                      <a:alpha val="43137"/>
                    </a:srgbClr>
                  </a:outerShdw>
                </a:effectLst>
                <a:latin typeface="Georgia" panose="02040502050405020303" pitchFamily="18" charset="0"/>
              </a:rPr>
              <a:t>UGOVOR O ZAKUPU    naknada  ili  RJEŠENJE O POREZU    porez </a:t>
            </a:r>
            <a:r>
              <a:rPr lang="hr-HR" sz="1600" dirty="0">
                <a:effectLst>
                  <a:outerShdw blurRad="38100" dist="38100" dir="2700000" algn="tl">
                    <a:srgbClr val="000000">
                      <a:alpha val="43137"/>
                    </a:srgbClr>
                  </a:outerShdw>
                </a:effectLst>
                <a:latin typeface="Georgia" panose="02040502050405020303" pitchFamily="18" charset="0"/>
              </a:rPr>
              <a:t>(izbor na JLS)</a:t>
            </a:r>
          </a:p>
          <a:p>
            <a:pPr marL="0" indent="0" algn="ctr">
              <a:buNone/>
            </a:pPr>
            <a:r>
              <a:rPr lang="hr-HR" sz="1600" b="1" dirty="0">
                <a:latin typeface="Georgia" panose="02040502050405020303" pitchFamily="18" charset="0"/>
              </a:rPr>
              <a:t>Članak 106. ZKG-a</a:t>
            </a:r>
          </a:p>
          <a:p>
            <a:pPr marL="0" indent="0" algn="just">
              <a:buNone/>
            </a:pPr>
            <a:r>
              <a:rPr lang="hr-HR" sz="1600" dirty="0">
                <a:latin typeface="Georgia" panose="02040502050405020303" pitchFamily="18" charset="0"/>
              </a:rPr>
              <a:t>	</a:t>
            </a:r>
            <a:r>
              <a:rPr lang="hr-HR" sz="1600" b="1" dirty="0">
                <a:solidFill>
                  <a:srgbClr val="FF0000"/>
                </a:solidFill>
                <a:effectLst>
                  <a:outerShdw blurRad="38100" dist="38100" dir="2700000" algn="tl">
                    <a:srgbClr val="000000">
                      <a:alpha val="43137"/>
                    </a:srgbClr>
                  </a:outerShdw>
                </a:effectLst>
                <a:latin typeface="Georgia" panose="02040502050405020303" pitchFamily="18" charset="0"/>
              </a:rPr>
              <a:t>Novčane kazne </a:t>
            </a:r>
            <a:r>
              <a:rPr lang="hr-HR" sz="1600" dirty="0">
                <a:latin typeface="Georgia" panose="02040502050405020303" pitchFamily="18" charset="0"/>
              </a:rPr>
              <a:t>naplaćene za prekršaje propisane odlukom o komunalnom redu </a:t>
            </a:r>
            <a:r>
              <a:rPr lang="hr-HR" sz="1600" b="1" dirty="0">
                <a:solidFill>
                  <a:srgbClr val="FF0000"/>
                </a:solidFill>
                <a:effectLst>
                  <a:outerShdw blurRad="38100" dist="38100" dir="2700000" algn="tl">
                    <a:srgbClr val="000000">
                      <a:alpha val="43137"/>
                    </a:srgbClr>
                  </a:outerShdw>
                </a:effectLst>
                <a:latin typeface="Georgia" panose="02040502050405020303" pitchFamily="18" charset="0"/>
              </a:rPr>
              <a:t>prihod su proračuna jedinice lokalne samouprave </a:t>
            </a:r>
            <a:r>
              <a:rPr lang="hr-HR" sz="1600" dirty="0">
                <a:latin typeface="Georgia" panose="02040502050405020303" pitchFamily="18" charset="0"/>
              </a:rPr>
              <a:t>na čijem su području učinjeni prekršaji.</a:t>
            </a:r>
          </a:p>
          <a:p>
            <a:endParaRPr lang="hr-HR" sz="1800" dirty="0">
              <a:latin typeface="Georgia" panose="02040502050405020303" pitchFamily="18" charset="0"/>
            </a:endParaRPr>
          </a:p>
        </p:txBody>
      </p:sp>
      <p:sp>
        <p:nvSpPr>
          <p:cNvPr id="2" name="Pravokutnik: zaobljeni kutovi 1">
            <a:extLst>
              <a:ext uri="{FF2B5EF4-FFF2-40B4-BE49-F238E27FC236}">
                <a16:creationId xmlns:a16="http://schemas.microsoft.com/office/drawing/2014/main" xmlns="" id="{DD77CDB5-5254-4722-9DAA-C3064CE6DA4F}"/>
              </a:ext>
            </a:extLst>
          </p:cNvPr>
          <p:cNvSpPr/>
          <p:nvPr/>
        </p:nvSpPr>
        <p:spPr>
          <a:xfrm>
            <a:off x="1043608" y="2636912"/>
            <a:ext cx="7704667" cy="15841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hr-HR" sz="1400" b="1" dirty="0">
                <a:solidFill>
                  <a:srgbClr val="FF0000"/>
                </a:solidFill>
                <a:latin typeface="Georgia" panose="02040502050405020303" pitchFamily="18" charset="0"/>
              </a:rPr>
              <a:t> </a:t>
            </a:r>
          </a:p>
          <a:p>
            <a:pPr algn="just"/>
            <a:r>
              <a:rPr lang="hr-HR" sz="1400" b="1" dirty="0">
                <a:solidFill>
                  <a:srgbClr val="FF0000"/>
                </a:solidFill>
                <a:latin typeface="Georgia" panose="02040502050405020303" pitchFamily="18" charset="0"/>
              </a:rPr>
              <a:t>Zakon o lokalnim porezima </a:t>
            </a:r>
            <a:r>
              <a:rPr lang="hr-HR" sz="1400" i="1" dirty="0">
                <a:latin typeface="Georgia" panose="02040502050405020303" pitchFamily="18" charset="0"/>
              </a:rPr>
              <a:t>(NN broj 115/16, 101/17) člankom 20. propisuje da j</a:t>
            </a:r>
            <a:r>
              <a:rPr lang="hr-HR" sz="1400" dirty="0">
                <a:latin typeface="Georgia" panose="02040502050405020303" pitchFamily="18" charset="0"/>
              </a:rPr>
              <a:t>edinice lokalne samouprave mogu uvesti </a:t>
            </a:r>
            <a:r>
              <a:rPr lang="hr-HR" sz="1400" dirty="0">
                <a:solidFill>
                  <a:srgbClr val="FF0000"/>
                </a:solidFill>
                <a:effectLst>
                  <a:outerShdw blurRad="38100" dist="38100" dir="2700000" algn="tl">
                    <a:srgbClr val="000000">
                      <a:alpha val="43137"/>
                    </a:srgbClr>
                  </a:outerShdw>
                </a:effectLst>
                <a:latin typeface="Georgia" panose="02040502050405020303" pitchFamily="18" charset="0"/>
              </a:rPr>
              <a:t>porez na korištenje javnih površina, </a:t>
            </a:r>
            <a:r>
              <a:rPr lang="hr-HR" sz="1400" dirty="0">
                <a:latin typeface="Georgia" panose="02040502050405020303" pitchFamily="18" charset="0"/>
              </a:rPr>
              <a:t>a člankom</a:t>
            </a:r>
            <a:r>
              <a:rPr lang="hr-HR" sz="1400" dirty="0">
                <a:solidFill>
                  <a:srgbClr val="FF0000"/>
                </a:solidFill>
                <a:effectLst>
                  <a:outerShdw blurRad="38100" dist="38100" dir="2700000" algn="tl">
                    <a:srgbClr val="000000">
                      <a:alpha val="43137"/>
                    </a:srgbClr>
                  </a:outerShdw>
                </a:effectLst>
                <a:latin typeface="Georgia" panose="02040502050405020303" pitchFamily="18" charset="0"/>
              </a:rPr>
              <a:t> </a:t>
            </a:r>
            <a:r>
              <a:rPr lang="hr-HR" sz="1400" dirty="0">
                <a:latin typeface="Georgia" panose="02040502050405020303" pitchFamily="18" charset="0"/>
              </a:rPr>
              <a:t>29. istog Zakona propisano je da porez na korištenje javnih površina plaćaju pravne i fizičke osobe koje koriste javne površine te da se porez na korištenje javnih površina plaća se u visini, na način i pod uvjetima koje propiše predstavničko tijelo jedinice lokalne samouprave svojom </a:t>
            </a:r>
            <a:r>
              <a:rPr lang="hr-HR" sz="1400" b="1" dirty="0">
                <a:latin typeface="Georgia" panose="02040502050405020303" pitchFamily="18" charset="0"/>
              </a:rPr>
              <a:t>odlukom</a:t>
            </a:r>
            <a:r>
              <a:rPr lang="hr-HR" sz="1400" dirty="0">
                <a:latin typeface="Georgia" panose="02040502050405020303" pitchFamily="18" charset="0"/>
              </a:rPr>
              <a:t>. </a:t>
            </a:r>
            <a:r>
              <a:rPr lang="pl-PL" sz="1400" dirty="0">
                <a:latin typeface="Georgia" panose="02040502050405020303" pitchFamily="18" charset="0"/>
              </a:rPr>
              <a:t>Porez na korištenje javnih površina, sukladno navedenom Zakonu, također je </a:t>
            </a:r>
            <a:r>
              <a:rPr lang="pl-PL" sz="1400" dirty="0">
                <a:solidFill>
                  <a:srgbClr val="FF0000"/>
                </a:solidFill>
                <a:effectLst>
                  <a:outerShdw blurRad="38100" dist="38100" dir="2700000" algn="tl">
                    <a:srgbClr val="000000">
                      <a:alpha val="43137"/>
                    </a:srgbClr>
                  </a:outerShdw>
                </a:effectLst>
                <a:latin typeface="Georgia" panose="02040502050405020303" pitchFamily="18" charset="0"/>
              </a:rPr>
              <a:t>prihod jedinice lokalne s</a:t>
            </a:r>
            <a:r>
              <a:rPr lang="pt-BR" sz="1400" dirty="0">
                <a:solidFill>
                  <a:srgbClr val="FF0000"/>
                </a:solidFill>
                <a:effectLst>
                  <a:outerShdw blurRad="38100" dist="38100" dir="2700000" algn="tl">
                    <a:srgbClr val="000000">
                      <a:alpha val="43137"/>
                    </a:srgbClr>
                  </a:outerShdw>
                </a:effectLst>
                <a:latin typeface="Georgia" panose="02040502050405020303" pitchFamily="18" charset="0"/>
              </a:rPr>
              <a:t>amouprave </a:t>
            </a:r>
            <a:r>
              <a:rPr lang="pt-BR" sz="1400" dirty="0">
                <a:latin typeface="Georgia" panose="02040502050405020303" pitchFamily="18" charset="0"/>
              </a:rPr>
              <a:t>na čijem se području javna površina koristi.</a:t>
            </a:r>
            <a:endParaRPr lang="hr-HR" sz="1400" dirty="0">
              <a:solidFill>
                <a:srgbClr val="FF0000"/>
              </a:solidFill>
              <a:effectLst>
                <a:outerShdw blurRad="38100" dist="38100" dir="2700000" algn="tl">
                  <a:srgbClr val="000000">
                    <a:alpha val="43137"/>
                  </a:srgbClr>
                </a:outerShdw>
              </a:effectLst>
              <a:latin typeface="Georgia" panose="02040502050405020303" pitchFamily="18" charset="0"/>
            </a:endParaRPr>
          </a:p>
          <a:p>
            <a:pPr algn="ctr"/>
            <a:endParaRPr lang="hr-HR" dirty="0"/>
          </a:p>
        </p:txBody>
      </p:sp>
      <p:cxnSp>
        <p:nvCxnSpPr>
          <p:cNvPr id="5" name="Ravni poveznik sa strelicom 4">
            <a:extLst>
              <a:ext uri="{FF2B5EF4-FFF2-40B4-BE49-F238E27FC236}">
                <a16:creationId xmlns:a16="http://schemas.microsoft.com/office/drawing/2014/main" xmlns="" id="{A9C626A8-A24F-465B-82F9-8106A0F9794B}"/>
              </a:ext>
            </a:extLst>
          </p:cNvPr>
          <p:cNvCxnSpPr/>
          <p:nvPr/>
        </p:nvCxnSpPr>
        <p:spPr>
          <a:xfrm>
            <a:off x="3059832" y="4590256"/>
            <a:ext cx="1440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Ravni poveznik sa strelicom 6">
            <a:extLst>
              <a:ext uri="{FF2B5EF4-FFF2-40B4-BE49-F238E27FC236}">
                <a16:creationId xmlns:a16="http://schemas.microsoft.com/office/drawing/2014/main" xmlns="" id="{352C9C0C-31FB-427A-8FC9-57671D7AF1B1}"/>
              </a:ext>
            </a:extLst>
          </p:cNvPr>
          <p:cNvCxnSpPr/>
          <p:nvPr/>
        </p:nvCxnSpPr>
        <p:spPr>
          <a:xfrm>
            <a:off x="6516216" y="4608093"/>
            <a:ext cx="1440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81406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6B655883-DC35-4306-88C6-E05386525167}"/>
              </a:ext>
            </a:extLst>
          </p:cNvPr>
          <p:cNvSpPr>
            <a:spLocks noGrp="1"/>
          </p:cNvSpPr>
          <p:nvPr>
            <p:ph type="title"/>
          </p:nvPr>
        </p:nvSpPr>
        <p:spPr>
          <a:xfrm>
            <a:off x="1115616" y="260648"/>
            <a:ext cx="7704667" cy="595535"/>
          </a:xfrm>
        </p:spPr>
        <p:txBody>
          <a:bodyPr>
            <a:normAutofit fontScale="90000"/>
          </a:bodyPr>
          <a:lstStyle/>
          <a:p>
            <a:r>
              <a:rPr lang="hr-HR" dirty="0"/>
              <a:t/>
            </a:r>
            <a:br>
              <a:rPr lang="hr-HR" dirty="0"/>
            </a:br>
            <a:r>
              <a:rPr lang="hr-HR" sz="3100" dirty="0">
                <a:latin typeface="Georgia" panose="02040502050405020303" pitchFamily="18" charset="0"/>
              </a:rPr>
              <a:t>ODRŽAVANJE KOMUNALNOG REDA</a:t>
            </a:r>
            <a:br>
              <a:rPr lang="hr-HR" sz="3100" dirty="0">
                <a:latin typeface="Georgia" panose="02040502050405020303" pitchFamily="18" charset="0"/>
              </a:rPr>
            </a:br>
            <a:r>
              <a:rPr lang="hr-HR" sz="3100" dirty="0">
                <a:latin typeface="Georgia" panose="02040502050405020303" pitchFamily="18" charset="0"/>
              </a:rPr>
              <a:t>UPRAVNO TIJELO</a:t>
            </a:r>
            <a:r>
              <a:rPr lang="hr-HR" sz="3600" dirty="0"/>
              <a:t/>
            </a:r>
            <a:br>
              <a:rPr lang="hr-HR" sz="3600" dirty="0"/>
            </a:br>
            <a:endParaRPr lang="hr-HR" sz="3600" dirty="0"/>
          </a:p>
        </p:txBody>
      </p:sp>
      <p:sp>
        <p:nvSpPr>
          <p:cNvPr id="3" name="Rezervirano mjesto sadržaja 2">
            <a:extLst>
              <a:ext uri="{FF2B5EF4-FFF2-40B4-BE49-F238E27FC236}">
                <a16:creationId xmlns:a16="http://schemas.microsoft.com/office/drawing/2014/main" xmlns="" id="{0F5F8696-8F31-433D-B75B-E96337D15FC2}"/>
              </a:ext>
            </a:extLst>
          </p:cNvPr>
          <p:cNvSpPr>
            <a:spLocks noGrp="1"/>
          </p:cNvSpPr>
          <p:nvPr>
            <p:ph idx="1"/>
          </p:nvPr>
        </p:nvSpPr>
        <p:spPr>
          <a:xfrm>
            <a:off x="1259632" y="1124744"/>
            <a:ext cx="7704667" cy="5184576"/>
          </a:xfrm>
        </p:spPr>
        <p:txBody>
          <a:bodyPr>
            <a:noAutofit/>
          </a:bodyPr>
          <a:lstStyle/>
          <a:p>
            <a:pPr marL="0" indent="0" algn="ctr">
              <a:buNone/>
            </a:pPr>
            <a:r>
              <a:rPr lang="hr-HR" sz="1600" b="1" dirty="0">
                <a:latin typeface="Georgia" panose="02040502050405020303" pitchFamily="18" charset="0"/>
              </a:rPr>
              <a:t>Članak 107. ZKG-a</a:t>
            </a:r>
          </a:p>
          <a:p>
            <a:pPr marL="0" indent="0" algn="just">
              <a:buNone/>
            </a:pPr>
            <a:r>
              <a:rPr lang="hr-HR" sz="1600" dirty="0">
                <a:latin typeface="Georgia" panose="02040502050405020303" pitchFamily="18" charset="0"/>
              </a:rPr>
              <a:t>Poslove provedbe odluke o komunalnom redu obavlja </a:t>
            </a:r>
            <a:r>
              <a:rPr lang="hr-HR" sz="1600" b="1" dirty="0">
                <a:solidFill>
                  <a:srgbClr val="FF0000"/>
                </a:solidFill>
                <a:latin typeface="Georgia" panose="02040502050405020303" pitchFamily="18" charset="0"/>
              </a:rPr>
              <a:t>upravno tijelo jedinice lokalne samouprave</a:t>
            </a:r>
            <a:r>
              <a:rPr lang="hr-HR" sz="1600" dirty="0">
                <a:solidFill>
                  <a:srgbClr val="FF0000"/>
                </a:solidFill>
                <a:latin typeface="Georgia" panose="02040502050405020303" pitchFamily="18" charset="0"/>
              </a:rPr>
              <a:t> </a:t>
            </a:r>
            <a:r>
              <a:rPr lang="hr-HR" sz="1600" dirty="0">
                <a:latin typeface="Georgia" panose="02040502050405020303" pitchFamily="18" charset="0"/>
              </a:rPr>
              <a:t>određeno općim aktom predstavničkog tijela jedinice lokalne samouprave o ustroju upravnih tijela </a:t>
            </a:r>
            <a:r>
              <a:rPr lang="hr-HR" sz="1600" i="1" dirty="0">
                <a:effectLst>
                  <a:outerShdw blurRad="38100" dist="38100" dir="2700000" algn="tl">
                    <a:srgbClr val="000000">
                      <a:alpha val="43137"/>
                    </a:srgbClr>
                  </a:outerShdw>
                </a:effectLst>
                <a:latin typeface="Georgia" panose="02040502050405020303" pitchFamily="18" charset="0"/>
              </a:rPr>
              <a:t>(upravni odjel za komunalno gospodarstvo/jedinstveni upravni odjel)</a:t>
            </a:r>
            <a:endParaRPr lang="hr-HR" sz="1600" dirty="0">
              <a:latin typeface="Georgia" pitchFamily="18" charset="0"/>
            </a:endParaRPr>
          </a:p>
          <a:p>
            <a:pPr marL="0" indent="0" algn="just">
              <a:buNone/>
            </a:pPr>
            <a:r>
              <a:rPr lang="hr-HR" sz="1600" dirty="0">
                <a:latin typeface="Georgia" pitchFamily="18" charset="0"/>
              </a:rPr>
              <a:t>Upravno tijelo u provedbi odluke o komunalnom redu obavlja poslove:</a:t>
            </a:r>
          </a:p>
          <a:p>
            <a:pPr marL="271463" indent="-271463" algn="just">
              <a:buNone/>
            </a:pPr>
            <a:r>
              <a:rPr lang="hr-HR" sz="1600" b="1" i="1" dirty="0">
                <a:latin typeface="Georgia" panose="02040502050405020303" pitchFamily="18" charset="0"/>
              </a:rPr>
              <a:t>1. </a:t>
            </a:r>
            <a:r>
              <a:rPr lang="hr-HR" sz="1600" i="1" dirty="0">
                <a:effectLst>
                  <a:outerShdw blurRad="38100" dist="38100" dir="2700000" algn="tl">
                    <a:srgbClr val="000000">
                      <a:alpha val="43137"/>
                    </a:srgbClr>
                  </a:outerShdw>
                </a:effectLst>
                <a:latin typeface="Georgia" panose="02040502050405020303" pitchFamily="18" charset="0"/>
              </a:rPr>
              <a:t>dopuštanja i određivanja uvjeta za postavljanje tendi, reklama, plakata, spomen-ploča na građevinama i druge urbane opreme na zgradama</a:t>
            </a:r>
          </a:p>
          <a:p>
            <a:pPr marL="271463" indent="-271463" algn="just">
              <a:buNone/>
            </a:pPr>
            <a:r>
              <a:rPr lang="hr-HR" sz="1600" i="1" dirty="0">
                <a:effectLst>
                  <a:outerShdw blurRad="38100" dist="38100" dir="2700000" algn="tl">
                    <a:srgbClr val="000000">
                      <a:alpha val="43137"/>
                    </a:srgbClr>
                  </a:outerShdw>
                </a:effectLst>
                <a:latin typeface="Georgia" panose="02040502050405020303" pitchFamily="18" charset="0"/>
              </a:rPr>
              <a:t>2. dopuštanja i određivanja uvjeta za korištenje površina javne namjene i zemljišta u vlasništvu jedinice lokalne samouprave za gospodarske i druge svrhe, uključujući i njihovo davanje na privremeno korištenje, građenje građevina koje se prema posebnim propisima grade bez građevinske dozvole i glavnog projekta</a:t>
            </a:r>
          </a:p>
          <a:p>
            <a:pPr marL="271463" indent="-271463">
              <a:buNone/>
            </a:pPr>
            <a:r>
              <a:rPr lang="hr-HR" sz="1600" i="1" dirty="0">
                <a:effectLst>
                  <a:outerShdw blurRad="38100" dist="38100" dir="2700000" algn="tl">
                    <a:srgbClr val="000000">
                      <a:alpha val="43137"/>
                    </a:srgbClr>
                  </a:outerShdw>
                </a:effectLst>
                <a:latin typeface="Georgia" panose="02040502050405020303" pitchFamily="18" charset="0"/>
              </a:rPr>
              <a:t>3. </a:t>
            </a:r>
            <a:r>
              <a:rPr lang="hr-HR" sz="1600" i="1" dirty="0">
                <a:solidFill>
                  <a:srgbClr val="FF0000"/>
                </a:solidFill>
                <a:effectLst>
                  <a:outerShdw blurRad="38100" dist="38100" dir="2700000" algn="tl">
                    <a:srgbClr val="000000">
                      <a:alpha val="43137"/>
                    </a:srgbClr>
                  </a:outerShdw>
                </a:effectLst>
                <a:latin typeface="Georgia" panose="02040502050405020303" pitchFamily="18" charset="0"/>
              </a:rPr>
              <a:t>nadzora nad provedbom odluke o komunalnom redu</a:t>
            </a:r>
            <a:r>
              <a:rPr lang="hr-HR" sz="1600" i="1" dirty="0">
                <a:effectLst>
                  <a:outerShdw blurRad="38100" dist="38100" dir="2700000" algn="tl">
                    <a:srgbClr val="000000">
                      <a:alpha val="43137"/>
                    </a:srgbClr>
                  </a:outerShdw>
                </a:effectLst>
                <a:latin typeface="Georgia" panose="02040502050405020303" pitchFamily="18" charset="0"/>
              </a:rPr>
              <a:t> (komunalni </a:t>
            </a:r>
            <a:r>
              <a:rPr lang="hr-HR" sz="1600" i="1" dirty="0" err="1">
                <a:effectLst>
                  <a:outerShdw blurRad="38100" dist="38100" dir="2700000" algn="tl">
                    <a:srgbClr val="000000">
                      <a:alpha val="43137"/>
                    </a:srgbClr>
                  </a:outerShdw>
                </a:effectLst>
                <a:latin typeface="Georgia" panose="02040502050405020303" pitchFamily="18" charset="0"/>
              </a:rPr>
              <a:t>readri</a:t>
            </a:r>
            <a:r>
              <a:rPr lang="hr-HR" sz="1600" i="1" dirty="0">
                <a:effectLst>
                  <a:outerShdw blurRad="38100" dist="38100" dir="2700000" algn="tl">
                    <a:srgbClr val="000000">
                      <a:alpha val="43137"/>
                    </a:srgbClr>
                  </a:outerShdw>
                </a:effectLst>
                <a:latin typeface="Georgia" panose="02040502050405020303" pitchFamily="18" charset="0"/>
              </a:rPr>
              <a:t>)</a:t>
            </a:r>
            <a:endParaRPr lang="hr-HR" sz="1600" i="1" dirty="0">
              <a:solidFill>
                <a:srgbClr val="FF0000"/>
              </a:solidFill>
              <a:effectLst>
                <a:outerShdw blurRad="38100" dist="38100" dir="2700000" algn="tl">
                  <a:srgbClr val="000000">
                    <a:alpha val="43137"/>
                  </a:srgbClr>
                </a:outerShdw>
              </a:effectLst>
              <a:latin typeface="Georgia" panose="02040502050405020303" pitchFamily="18" charset="0"/>
            </a:endParaRPr>
          </a:p>
          <a:p>
            <a:pPr marL="271463" indent="-271463">
              <a:buNone/>
            </a:pPr>
            <a:r>
              <a:rPr lang="hr-HR" sz="1600" i="1" dirty="0">
                <a:effectLst>
                  <a:outerShdw blurRad="38100" dist="38100" dir="2700000" algn="tl">
                    <a:srgbClr val="000000">
                      <a:alpha val="43137"/>
                    </a:srgbClr>
                  </a:outerShdw>
                </a:effectLst>
                <a:latin typeface="Georgia" panose="02040502050405020303" pitchFamily="18" charset="0"/>
              </a:rPr>
              <a:t>4. </a:t>
            </a:r>
            <a:r>
              <a:rPr lang="hr-HR" sz="1600" i="1" dirty="0">
                <a:solidFill>
                  <a:srgbClr val="FF0000"/>
                </a:solidFill>
                <a:effectLst>
                  <a:outerShdw blurRad="38100" dist="38100" dir="2700000" algn="tl">
                    <a:srgbClr val="000000">
                      <a:alpha val="43137"/>
                    </a:srgbClr>
                  </a:outerShdw>
                </a:effectLst>
                <a:latin typeface="Georgia" panose="02040502050405020303" pitchFamily="18" charset="0"/>
              </a:rPr>
              <a:t>druge poslove određene odlukom o komunalnom redu </a:t>
            </a:r>
            <a:r>
              <a:rPr lang="hr-HR" sz="1600" i="1" dirty="0">
                <a:effectLst>
                  <a:outerShdw blurRad="38100" dist="38100" dir="2700000" algn="tl">
                    <a:srgbClr val="000000">
                      <a:alpha val="43137"/>
                    </a:srgbClr>
                  </a:outerShdw>
                </a:effectLst>
                <a:latin typeface="Georgia" panose="02040502050405020303" pitchFamily="18" charset="0"/>
              </a:rPr>
              <a:t>(komunalni </a:t>
            </a:r>
            <a:r>
              <a:rPr lang="hr-HR" sz="1600" i="1" dirty="0" err="1">
                <a:effectLst>
                  <a:outerShdw blurRad="38100" dist="38100" dir="2700000" algn="tl">
                    <a:srgbClr val="000000">
                      <a:alpha val="43137"/>
                    </a:srgbClr>
                  </a:outerShdw>
                </a:effectLst>
                <a:latin typeface="Georgia" panose="02040502050405020303" pitchFamily="18" charset="0"/>
              </a:rPr>
              <a:t>readri</a:t>
            </a:r>
            <a:r>
              <a:rPr lang="hr-HR" sz="1600" i="1" dirty="0">
                <a:effectLst>
                  <a:outerShdw blurRad="38100" dist="38100" dir="2700000" algn="tl">
                    <a:srgbClr val="000000">
                      <a:alpha val="43137"/>
                    </a:srgbClr>
                  </a:outerShdw>
                </a:effectLst>
                <a:latin typeface="Georgia" panose="02040502050405020303" pitchFamily="18" charset="0"/>
              </a:rPr>
              <a:t>) </a:t>
            </a:r>
          </a:p>
          <a:p>
            <a:pPr marL="182563" indent="0">
              <a:buNone/>
              <a:tabLst>
                <a:tab pos="182563" algn="l"/>
              </a:tabLst>
            </a:pPr>
            <a:r>
              <a:rPr lang="hr-HR" sz="1600" dirty="0">
                <a:latin typeface="Georgia" panose="02040502050405020303" pitchFamily="18" charset="0"/>
              </a:rPr>
              <a:t>Upravno tijelo obavlja i druge poslove određene Zakonom o komunalnom      gospodarstvu i posebnim zakonom.</a:t>
            </a:r>
          </a:p>
        </p:txBody>
      </p:sp>
    </p:spTree>
    <p:extLst>
      <p:ext uri="{BB962C8B-B14F-4D97-AF65-F5344CB8AC3E}">
        <p14:creationId xmlns:p14="http://schemas.microsoft.com/office/powerpoint/2010/main" xmlns="" val="1560678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F78ADE67-9C58-496F-AA52-59CC71F69891}"/>
              </a:ext>
            </a:extLst>
          </p:cNvPr>
          <p:cNvSpPr>
            <a:spLocks noGrp="1"/>
          </p:cNvSpPr>
          <p:nvPr>
            <p:ph type="title"/>
          </p:nvPr>
        </p:nvSpPr>
        <p:spPr>
          <a:xfrm>
            <a:off x="1285852" y="428604"/>
            <a:ext cx="7704667" cy="357190"/>
          </a:xfrm>
        </p:spPr>
        <p:txBody>
          <a:bodyPr>
            <a:noAutofit/>
          </a:bodyPr>
          <a:lstStyle/>
          <a:p>
            <a:r>
              <a:rPr lang="hr-HR" sz="2800" dirty="0">
                <a:latin typeface="Georgia" panose="02040502050405020303" pitchFamily="18" charset="0"/>
              </a:rPr>
              <a:t>KOMUNALNI REDARI</a:t>
            </a:r>
            <a:r>
              <a:rPr lang="hr-HR" sz="2800" dirty="0"/>
              <a:t/>
            </a:r>
            <a:br>
              <a:rPr lang="hr-HR" sz="2800" dirty="0"/>
            </a:br>
            <a:endParaRPr lang="hr-HR" sz="2800" dirty="0"/>
          </a:p>
        </p:txBody>
      </p:sp>
      <p:sp>
        <p:nvSpPr>
          <p:cNvPr id="3" name="Rezervirano mjesto sadržaja 2">
            <a:extLst>
              <a:ext uri="{FF2B5EF4-FFF2-40B4-BE49-F238E27FC236}">
                <a16:creationId xmlns:a16="http://schemas.microsoft.com/office/drawing/2014/main" xmlns="" id="{A0A11663-50F4-4713-8C0E-836D4D695D63}"/>
              </a:ext>
            </a:extLst>
          </p:cNvPr>
          <p:cNvSpPr>
            <a:spLocks noGrp="1"/>
          </p:cNvSpPr>
          <p:nvPr>
            <p:ph idx="1"/>
          </p:nvPr>
        </p:nvSpPr>
        <p:spPr>
          <a:xfrm>
            <a:off x="1080172" y="1052736"/>
            <a:ext cx="7910347" cy="4922003"/>
          </a:xfrm>
        </p:spPr>
        <p:txBody>
          <a:bodyPr wrap="square" lIns="108000" tIns="288000" bIns="108000">
            <a:noAutofit/>
          </a:bodyPr>
          <a:lstStyle/>
          <a:p>
            <a:pPr marL="0" indent="0" algn="ctr">
              <a:buNone/>
            </a:pPr>
            <a:r>
              <a:rPr lang="hr-HR" sz="1600" b="1" dirty="0">
                <a:latin typeface="Georgia" panose="02040502050405020303" pitchFamily="18" charset="0"/>
              </a:rPr>
              <a:t>Članak 109. ZKG-a</a:t>
            </a:r>
          </a:p>
          <a:p>
            <a:pPr marL="0" indent="0" algn="just">
              <a:buNone/>
            </a:pPr>
            <a:r>
              <a:rPr lang="hr-HR" sz="1600" b="1" dirty="0">
                <a:latin typeface="Georgia" panose="02040502050405020303" pitchFamily="18" charset="0"/>
              </a:rPr>
              <a:t>Poslove nadzora </a:t>
            </a:r>
            <a:r>
              <a:rPr lang="hr-HR" sz="1600" dirty="0">
                <a:latin typeface="Georgia" panose="02040502050405020303" pitchFamily="18" charset="0"/>
              </a:rPr>
              <a:t>koje na temelju Zakona o komunalnom gospodarstvu obavlja UPRAVNO TIJELO </a:t>
            </a:r>
            <a:r>
              <a:rPr lang="hr-HR" sz="1600" b="1" dirty="0">
                <a:latin typeface="Georgia" panose="02040502050405020303" pitchFamily="18" charset="0"/>
              </a:rPr>
              <a:t>provode </a:t>
            </a:r>
            <a:r>
              <a:rPr lang="hr-HR" sz="1600" b="1" dirty="0">
                <a:solidFill>
                  <a:srgbClr val="FF0000"/>
                </a:solidFill>
                <a:latin typeface="Georgia" panose="02040502050405020303" pitchFamily="18" charset="0"/>
              </a:rPr>
              <a:t>komunalni redari </a:t>
            </a:r>
            <a:r>
              <a:rPr lang="hr-HR" sz="1600" dirty="0">
                <a:latin typeface="Georgia" panose="02040502050405020303" pitchFamily="18" charset="0"/>
              </a:rPr>
              <a:t>koji su službenici tog tijela.</a:t>
            </a:r>
          </a:p>
          <a:p>
            <a:pPr marL="0" indent="0" algn="just">
              <a:buNone/>
            </a:pPr>
            <a:r>
              <a:rPr lang="hr-HR" sz="1600" dirty="0">
                <a:latin typeface="Georgia" panose="02040502050405020303" pitchFamily="18" charset="0"/>
              </a:rPr>
              <a:t>Komunalni redari imaju </a:t>
            </a:r>
            <a:r>
              <a:rPr lang="hr-HR" sz="1600" b="1" dirty="0">
                <a:effectLst>
                  <a:outerShdw blurRad="38100" dist="38100" dir="2700000" algn="tl">
                    <a:srgbClr val="000000">
                      <a:alpha val="43137"/>
                    </a:srgbClr>
                  </a:outerShdw>
                </a:effectLst>
                <a:latin typeface="Georgia" panose="02040502050405020303" pitchFamily="18" charset="0"/>
              </a:rPr>
              <a:t>ovlasti obavljanja nadzora propisane Zakonom</a:t>
            </a:r>
            <a:r>
              <a:rPr lang="hr-HR" sz="1600" dirty="0">
                <a:latin typeface="Georgia" panose="02040502050405020303" pitchFamily="18" charset="0"/>
              </a:rPr>
              <a:t> </a:t>
            </a:r>
            <a:r>
              <a:rPr lang="hr-HR" sz="1600" b="1" dirty="0">
                <a:effectLst>
                  <a:outerShdw blurRad="38100" dist="38100" dir="2700000" algn="tl">
                    <a:srgbClr val="000000">
                      <a:alpha val="43137"/>
                    </a:srgbClr>
                  </a:outerShdw>
                </a:effectLst>
                <a:latin typeface="Georgia" panose="02040502050405020303" pitchFamily="18" charset="0"/>
              </a:rPr>
              <a:t>o komunalnom gospodarstvu, Odlukom o komunalnom redu i posebnim zakonom.</a:t>
            </a:r>
          </a:p>
          <a:p>
            <a:pPr marL="0" indent="0" algn="just">
              <a:buNone/>
            </a:pPr>
            <a:r>
              <a:rPr lang="hr-HR" sz="1600" dirty="0">
                <a:latin typeface="Georgia" panose="02040502050405020303" pitchFamily="18" charset="0"/>
              </a:rPr>
              <a:t>Komunalni redari obavljaju i poslove određene posebnim zakonom.</a:t>
            </a:r>
          </a:p>
          <a:p>
            <a:pPr marL="0" indent="0" algn="just">
              <a:buNone/>
            </a:pPr>
            <a:r>
              <a:rPr lang="hr-HR" sz="1400" b="1" i="1" dirty="0">
                <a:latin typeface="Georgia" panose="02040502050405020303" pitchFamily="18" charset="0"/>
              </a:rPr>
              <a:t>Posebni zakoni: </a:t>
            </a:r>
          </a:p>
          <a:p>
            <a:pPr marL="0" indent="0">
              <a:buNone/>
            </a:pPr>
            <a:r>
              <a:rPr lang="hr-HR" sz="1400" i="1" dirty="0">
                <a:solidFill>
                  <a:srgbClr val="FF0000"/>
                </a:solidFill>
                <a:latin typeface="Georgia" panose="02040502050405020303" pitchFamily="18" charset="0"/>
              </a:rPr>
              <a:t>Zakon o građevinskoj inspekciji (NN br. 153/13),  </a:t>
            </a:r>
          </a:p>
          <a:p>
            <a:pPr marL="0" indent="0">
              <a:buNone/>
            </a:pPr>
            <a:r>
              <a:rPr lang="hr-HR" sz="1400" i="1" dirty="0">
                <a:solidFill>
                  <a:srgbClr val="FF0000"/>
                </a:solidFill>
                <a:latin typeface="Georgia" panose="02040502050405020303" pitchFamily="18" charset="0"/>
              </a:rPr>
              <a:t>Naputak o novčanim kaznama koje izriču komunalni redari (NN br. 23/18.), </a:t>
            </a:r>
          </a:p>
          <a:p>
            <a:pPr marL="0" indent="0">
              <a:buNone/>
            </a:pPr>
            <a:r>
              <a:rPr lang="hr-HR" sz="1400" i="1" dirty="0">
                <a:solidFill>
                  <a:srgbClr val="FF0000"/>
                </a:solidFill>
                <a:latin typeface="Georgia" panose="02040502050405020303" pitchFamily="18" charset="0"/>
              </a:rPr>
              <a:t>Zakon o zaštiti životinja (NN br. 102/17), </a:t>
            </a:r>
          </a:p>
          <a:p>
            <a:pPr marL="0" indent="0">
              <a:buNone/>
            </a:pPr>
            <a:r>
              <a:rPr lang="hr-HR" sz="1400" i="1" dirty="0">
                <a:solidFill>
                  <a:srgbClr val="FF0000"/>
                </a:solidFill>
                <a:latin typeface="Georgia" panose="02040502050405020303" pitchFamily="18" charset="0"/>
              </a:rPr>
              <a:t>Zakon o zaštiti od buke (NN br. 30/09, 55/13, 153/13, 41/16 i 114/18), </a:t>
            </a:r>
          </a:p>
          <a:p>
            <a:pPr marL="0" indent="0">
              <a:buNone/>
            </a:pPr>
            <a:r>
              <a:rPr lang="pl-PL" sz="1400" i="1" dirty="0">
                <a:solidFill>
                  <a:srgbClr val="FF0000"/>
                </a:solidFill>
                <a:latin typeface="Georgia" panose="02040502050405020303" pitchFamily="18" charset="0"/>
              </a:rPr>
              <a:t>Zakon o cestama (NN br. 84/11, 22/13, 54/13, 148/13 i 92/14), </a:t>
            </a:r>
            <a:endParaRPr lang="hr-HR" sz="1400" i="1" dirty="0">
              <a:solidFill>
                <a:srgbClr val="FF0000"/>
              </a:solidFill>
              <a:latin typeface="Georgia" panose="02040502050405020303" pitchFamily="18" charset="0"/>
            </a:endParaRPr>
          </a:p>
          <a:p>
            <a:pPr marL="0" indent="0">
              <a:buNone/>
            </a:pPr>
            <a:r>
              <a:rPr lang="hr-HR" sz="1400" i="1" dirty="0">
                <a:solidFill>
                  <a:srgbClr val="FF0000"/>
                </a:solidFill>
                <a:latin typeface="Georgia" panose="02040502050405020303" pitchFamily="18" charset="0"/>
              </a:rPr>
              <a:t>Zakon o održivom gospodarenju otpadom </a:t>
            </a:r>
            <a:r>
              <a:rPr lang="pl-PL" sz="1400" i="1" dirty="0">
                <a:solidFill>
                  <a:srgbClr val="FF0000"/>
                </a:solidFill>
                <a:latin typeface="Georgia" panose="02040502050405020303" pitchFamily="18" charset="0"/>
              </a:rPr>
              <a:t>(NN br. 94/13 i 73/17) </a:t>
            </a:r>
            <a:endParaRPr lang="hr-HR" sz="1400" i="1" dirty="0">
              <a:solidFill>
                <a:srgbClr val="FF0000"/>
              </a:solidFill>
              <a:latin typeface="Georgia" panose="02040502050405020303" pitchFamily="18" charset="0"/>
            </a:endParaRPr>
          </a:p>
          <a:p>
            <a:pPr marL="0" indent="0">
              <a:buNone/>
            </a:pPr>
            <a:r>
              <a:rPr lang="hr-HR" sz="1400" i="1" dirty="0">
                <a:solidFill>
                  <a:srgbClr val="FF0000"/>
                </a:solidFill>
                <a:latin typeface="Georgia" panose="02040502050405020303" pitchFamily="18" charset="0"/>
              </a:rPr>
              <a:t>Zakon o zaštiti od svjetlosnog onečišćenja (NN 14/19) - stupa na snagu 1. travnja 2019</a:t>
            </a:r>
            <a:r>
              <a:rPr lang="pl-PL" sz="1400" i="1" dirty="0">
                <a:solidFill>
                  <a:srgbClr val="FF0000"/>
                </a:solidFill>
                <a:latin typeface="Georgia" panose="02040502050405020303" pitchFamily="18" charset="0"/>
              </a:rPr>
              <a:t>...i dr.</a:t>
            </a:r>
            <a:endParaRPr lang="hr-HR" sz="1400" i="1" dirty="0">
              <a:solidFill>
                <a:srgbClr val="FF0000"/>
              </a:solidFill>
              <a:latin typeface="Georgia" panose="02040502050405020303" pitchFamily="18" charset="0"/>
            </a:endParaRPr>
          </a:p>
          <a:p>
            <a:pPr marL="0" indent="0" algn="just">
              <a:buNone/>
            </a:pPr>
            <a:r>
              <a:rPr lang="hr-HR" sz="1600" dirty="0">
                <a:latin typeface="Georgia" pitchFamily="18" charset="0"/>
              </a:rPr>
              <a:t>Jedinice lokalne samouprave mogu ugovorom ustrojiti zajedničko obavljanje poslova komunalnih redara. (Članak 110. ZKG-a)</a:t>
            </a:r>
          </a:p>
          <a:p>
            <a:pPr marL="0" indent="0" algn="just">
              <a:buNone/>
            </a:pPr>
            <a:endParaRPr lang="hr-HR" sz="1400" b="1" dirty="0">
              <a:latin typeface="Georgia" panose="02040502050405020303" pitchFamily="18" charset="0"/>
            </a:endParaRPr>
          </a:p>
        </p:txBody>
      </p:sp>
    </p:spTree>
    <p:extLst>
      <p:ext uri="{BB962C8B-B14F-4D97-AF65-F5344CB8AC3E}">
        <p14:creationId xmlns:p14="http://schemas.microsoft.com/office/powerpoint/2010/main" xmlns="" val="1873171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71538" y="571480"/>
            <a:ext cx="7704667" cy="2614609"/>
          </a:xfrm>
        </p:spPr>
        <p:txBody>
          <a:bodyPr>
            <a:normAutofit fontScale="90000"/>
          </a:bodyPr>
          <a:lstStyle/>
          <a:p>
            <a:pPr algn="l"/>
            <a:r>
              <a:rPr lang="hr-HR" sz="1800" b="1" dirty="0">
                <a:latin typeface="Georgia" panose="02040502050405020303" pitchFamily="18" charset="0"/>
              </a:rPr>
              <a:t/>
            </a:r>
            <a:br>
              <a:rPr lang="hr-HR" sz="1800" b="1" dirty="0">
                <a:latin typeface="Georgia" panose="02040502050405020303" pitchFamily="18" charset="0"/>
              </a:rPr>
            </a:br>
            <a:r>
              <a:rPr lang="hr-HR" sz="1800" b="1" dirty="0">
                <a:latin typeface="Georgia" panose="02040502050405020303" pitchFamily="18" charset="0"/>
              </a:rPr>
              <a:t/>
            </a:r>
            <a:br>
              <a:rPr lang="hr-HR" sz="1800" b="1" dirty="0">
                <a:latin typeface="Georgia" panose="02040502050405020303" pitchFamily="18" charset="0"/>
              </a:rPr>
            </a:br>
            <a:r>
              <a:rPr lang="hr-HR" sz="1800" b="1" dirty="0">
                <a:latin typeface="Georgia" panose="02040502050405020303" pitchFamily="18" charset="0"/>
              </a:rPr>
              <a:t/>
            </a:r>
            <a:br>
              <a:rPr lang="hr-HR" sz="1800" b="1" dirty="0">
                <a:latin typeface="Georgia" panose="02040502050405020303" pitchFamily="18" charset="0"/>
              </a:rPr>
            </a:br>
            <a:r>
              <a:rPr lang="hr-HR" sz="1800" b="1" dirty="0">
                <a:latin typeface="Georgia" panose="02040502050405020303" pitchFamily="18" charset="0"/>
              </a:rPr>
              <a:t/>
            </a:r>
            <a:br>
              <a:rPr lang="hr-HR" sz="1800" b="1" dirty="0">
                <a:latin typeface="Georgia" panose="02040502050405020303" pitchFamily="18" charset="0"/>
              </a:rPr>
            </a:br>
            <a:r>
              <a:rPr lang="hr-HR" sz="1800" b="1" dirty="0">
                <a:latin typeface="Georgia" panose="02040502050405020303" pitchFamily="18" charset="0"/>
              </a:rPr>
              <a:t/>
            </a:r>
            <a:br>
              <a:rPr lang="hr-HR" sz="1800" b="1" dirty="0">
                <a:latin typeface="Georgia" panose="02040502050405020303" pitchFamily="18" charset="0"/>
              </a:rPr>
            </a:br>
            <a:r>
              <a:rPr lang="hr-HR" sz="1800" b="1" dirty="0">
                <a:latin typeface="Georgia" panose="02040502050405020303" pitchFamily="18" charset="0"/>
              </a:rPr>
              <a:t/>
            </a:r>
            <a:br>
              <a:rPr lang="hr-HR" sz="1800" b="1" dirty="0">
                <a:latin typeface="Georgia" panose="02040502050405020303" pitchFamily="18" charset="0"/>
              </a:rPr>
            </a:br>
            <a:r>
              <a:rPr lang="hr-HR" sz="1800" b="1" dirty="0">
                <a:latin typeface="Georgia" panose="02040502050405020303" pitchFamily="18" charset="0"/>
              </a:rPr>
              <a:t/>
            </a:r>
            <a:br>
              <a:rPr lang="hr-HR" sz="1800" b="1" dirty="0">
                <a:latin typeface="Georgia" panose="02040502050405020303" pitchFamily="18" charset="0"/>
              </a:rPr>
            </a:br>
            <a:r>
              <a:rPr lang="hr-HR" sz="1800" b="1" dirty="0">
                <a:latin typeface="Georgia" panose="02040502050405020303" pitchFamily="18" charset="0"/>
              </a:rPr>
              <a:t/>
            </a:r>
            <a:br>
              <a:rPr lang="hr-HR" sz="1800" b="1" dirty="0">
                <a:latin typeface="Georgia" panose="02040502050405020303" pitchFamily="18" charset="0"/>
              </a:rPr>
            </a:br>
            <a:r>
              <a:rPr lang="hr-HR" sz="1800" b="1" dirty="0">
                <a:latin typeface="Georgia" panose="02040502050405020303" pitchFamily="18" charset="0"/>
              </a:rPr>
              <a:t/>
            </a:r>
            <a:br>
              <a:rPr lang="hr-HR" sz="1800" b="1" dirty="0">
                <a:latin typeface="Georgia" panose="02040502050405020303" pitchFamily="18" charset="0"/>
              </a:rPr>
            </a:br>
            <a:r>
              <a:rPr lang="hr-HR" sz="1800" b="1" dirty="0">
                <a:latin typeface="Georgia" panose="02040502050405020303" pitchFamily="18" charset="0"/>
              </a:rPr>
              <a:t/>
            </a:r>
            <a:br>
              <a:rPr lang="hr-HR" sz="1800" b="1" dirty="0">
                <a:latin typeface="Georgia" panose="02040502050405020303" pitchFamily="18" charset="0"/>
              </a:rPr>
            </a:br>
            <a:r>
              <a:rPr lang="hr-HR" sz="1800" b="1" dirty="0">
                <a:latin typeface="Georgia" panose="02040502050405020303" pitchFamily="18" charset="0"/>
              </a:rPr>
              <a:t/>
            </a:r>
            <a:br>
              <a:rPr lang="hr-HR" sz="1800" b="1" dirty="0">
                <a:latin typeface="Georgia" panose="02040502050405020303" pitchFamily="18" charset="0"/>
              </a:rPr>
            </a:br>
            <a:r>
              <a:rPr lang="hr-HR" sz="1800" b="1" dirty="0">
                <a:latin typeface="Georgia" panose="02040502050405020303" pitchFamily="18" charset="0"/>
              </a:rPr>
              <a:t/>
            </a:r>
            <a:br>
              <a:rPr lang="hr-HR" sz="1800" b="1" dirty="0">
                <a:latin typeface="Georgia" panose="02040502050405020303" pitchFamily="18" charset="0"/>
              </a:rPr>
            </a:br>
            <a:r>
              <a:rPr lang="hr-HR" sz="1800" b="1" dirty="0">
                <a:latin typeface="Georgia" panose="02040502050405020303" pitchFamily="18" charset="0"/>
              </a:rPr>
              <a:t/>
            </a:r>
            <a:br>
              <a:rPr lang="hr-HR" sz="1800" b="1" dirty="0">
                <a:latin typeface="Georgia" panose="02040502050405020303" pitchFamily="18" charset="0"/>
              </a:rPr>
            </a:br>
            <a:r>
              <a:rPr lang="hr-HR" sz="1800" b="1" dirty="0">
                <a:latin typeface="Georgia" panose="02040502050405020303" pitchFamily="18" charset="0"/>
              </a:rPr>
              <a:t/>
            </a:r>
            <a:br>
              <a:rPr lang="hr-HR" sz="1800" b="1" dirty="0">
                <a:latin typeface="Georgia" panose="02040502050405020303" pitchFamily="18" charset="0"/>
              </a:rPr>
            </a:br>
            <a:r>
              <a:rPr lang="hr-HR" sz="1800" b="1" dirty="0">
                <a:latin typeface="Georgia" panose="02040502050405020303" pitchFamily="18" charset="0"/>
              </a:rPr>
              <a:t/>
            </a:r>
            <a:br>
              <a:rPr lang="hr-HR" sz="1800" b="1" dirty="0">
                <a:latin typeface="Georgia" panose="02040502050405020303" pitchFamily="18" charset="0"/>
              </a:rPr>
            </a:br>
            <a:r>
              <a:rPr lang="hr-HR" sz="1800" b="1" dirty="0">
                <a:latin typeface="Georgia" panose="02040502050405020303" pitchFamily="18" charset="0"/>
              </a:rPr>
              <a:t/>
            </a:r>
            <a:br>
              <a:rPr lang="hr-HR" sz="1800" b="1" dirty="0">
                <a:latin typeface="Georgia" panose="02040502050405020303" pitchFamily="18" charset="0"/>
              </a:rPr>
            </a:br>
            <a:r>
              <a:rPr lang="hr-HR" sz="1800" b="1" dirty="0">
                <a:latin typeface="Georgia" panose="02040502050405020303" pitchFamily="18" charset="0"/>
              </a:rPr>
              <a:t>Članak 111. ZKG-a</a:t>
            </a:r>
            <a:br>
              <a:rPr lang="hr-HR" sz="1800" b="1" dirty="0">
                <a:latin typeface="Georgia" panose="02040502050405020303" pitchFamily="18" charset="0"/>
              </a:rPr>
            </a:br>
            <a:r>
              <a:rPr lang="hr-HR" sz="1800" b="1" dirty="0">
                <a:latin typeface="Georgia" panose="02040502050405020303" pitchFamily="18" charset="0"/>
              </a:rPr>
              <a:t/>
            </a:r>
            <a:br>
              <a:rPr lang="hr-HR" sz="1800" b="1" dirty="0">
                <a:latin typeface="Georgia" panose="02040502050405020303" pitchFamily="18" charset="0"/>
              </a:rPr>
            </a:br>
            <a:r>
              <a:rPr lang="hr-HR" sz="1800" dirty="0">
                <a:latin typeface="Georgia" panose="02040502050405020303" pitchFamily="18" charset="0"/>
              </a:rPr>
              <a:t>Komunalni redar mora imati </a:t>
            </a:r>
            <a:r>
              <a:rPr lang="hr-HR" sz="1800" b="1" dirty="0">
                <a:latin typeface="Georgia" panose="02040502050405020303" pitchFamily="18" charset="0"/>
              </a:rPr>
              <a:t>najmanje gimnazijsko srednjoškolsko obrazovanje ili četverogodišnje strukovno srednjoškolsko obrazovanje</a:t>
            </a:r>
            <a:r>
              <a:rPr lang="hr-HR" sz="1800" dirty="0">
                <a:latin typeface="Georgia" panose="02040502050405020303" pitchFamily="18" charset="0"/>
              </a:rPr>
              <a:t>.</a:t>
            </a:r>
            <a:br>
              <a:rPr lang="hr-HR" sz="1800" dirty="0">
                <a:latin typeface="Georgia" panose="02040502050405020303" pitchFamily="18" charset="0"/>
              </a:rPr>
            </a:br>
            <a:r>
              <a:rPr lang="hr-HR" sz="1800" dirty="0">
                <a:latin typeface="Georgia" panose="02040502050405020303" pitchFamily="18" charset="0"/>
              </a:rPr>
              <a:t/>
            </a:r>
            <a:br>
              <a:rPr lang="hr-HR" sz="1800" dirty="0">
                <a:latin typeface="Georgia" panose="02040502050405020303" pitchFamily="18" charset="0"/>
              </a:rPr>
            </a:br>
            <a:r>
              <a:rPr lang="hr-HR" sz="1800" dirty="0">
                <a:latin typeface="Georgia" panose="02040502050405020303" pitchFamily="18" charset="0"/>
              </a:rPr>
              <a:t>Komunalni redar u obavljanju službene dužnosti nosi službenu odoru i ima službenu iskaznicu.</a:t>
            </a:r>
            <a:br>
              <a:rPr lang="hr-HR" sz="1800" dirty="0">
                <a:latin typeface="Georgia" panose="02040502050405020303" pitchFamily="18" charset="0"/>
              </a:rPr>
            </a:br>
            <a:r>
              <a:rPr lang="hr-HR" sz="1800" dirty="0">
                <a:latin typeface="Georgia" panose="02040502050405020303" pitchFamily="18" charset="0"/>
              </a:rPr>
              <a:t/>
            </a:r>
            <a:br>
              <a:rPr lang="hr-HR" sz="1800" dirty="0">
                <a:latin typeface="Georgia" panose="02040502050405020303" pitchFamily="18" charset="0"/>
              </a:rPr>
            </a:br>
            <a:r>
              <a:rPr lang="hr-HR" sz="1800" dirty="0">
                <a:latin typeface="Georgia" panose="02040502050405020303" pitchFamily="18" charset="0"/>
              </a:rPr>
              <a:t/>
            </a:r>
            <a:br>
              <a:rPr lang="hr-HR" sz="1800" dirty="0">
                <a:latin typeface="Georgia" panose="02040502050405020303" pitchFamily="18" charset="0"/>
              </a:rPr>
            </a:br>
            <a:r>
              <a:rPr lang="hr-HR" sz="1800" dirty="0">
                <a:latin typeface="Georgia" panose="02040502050405020303" pitchFamily="18" charset="0"/>
              </a:rPr>
              <a:t/>
            </a:r>
            <a:br>
              <a:rPr lang="hr-HR" sz="1800" dirty="0">
                <a:latin typeface="Georgia" panose="02040502050405020303" pitchFamily="18" charset="0"/>
              </a:rPr>
            </a:br>
            <a:r>
              <a:rPr lang="hr-HR" sz="1800" dirty="0">
                <a:latin typeface="Georgia" panose="02040502050405020303" pitchFamily="18" charset="0"/>
              </a:rPr>
              <a:t/>
            </a:r>
            <a:br>
              <a:rPr lang="hr-HR" sz="1800" dirty="0">
                <a:latin typeface="Georgia" panose="02040502050405020303" pitchFamily="18" charset="0"/>
              </a:rPr>
            </a:br>
            <a:r>
              <a:rPr lang="hr-HR" sz="1800" dirty="0">
                <a:latin typeface="Georgia" panose="02040502050405020303" pitchFamily="18" charset="0"/>
              </a:rPr>
              <a:t/>
            </a:r>
            <a:br>
              <a:rPr lang="hr-HR" sz="1800" dirty="0">
                <a:latin typeface="Georgia" panose="02040502050405020303" pitchFamily="18" charset="0"/>
              </a:rPr>
            </a:br>
            <a:r>
              <a:rPr lang="hr-HR" sz="1800" dirty="0">
                <a:latin typeface="Georgia" panose="02040502050405020303" pitchFamily="18" charset="0"/>
              </a:rPr>
              <a:t/>
            </a:r>
            <a:br>
              <a:rPr lang="hr-HR" sz="1800" dirty="0">
                <a:latin typeface="Georgia" panose="02040502050405020303" pitchFamily="18" charset="0"/>
              </a:rPr>
            </a:br>
            <a:r>
              <a:rPr lang="hr-HR" sz="1800" dirty="0">
                <a:latin typeface="Georgia" panose="02040502050405020303" pitchFamily="18" charset="0"/>
              </a:rPr>
              <a:t/>
            </a:r>
            <a:br>
              <a:rPr lang="hr-HR" sz="1800" dirty="0">
                <a:latin typeface="Georgia" panose="02040502050405020303" pitchFamily="18" charset="0"/>
              </a:rPr>
            </a:br>
            <a:r>
              <a:rPr lang="hr-HR" sz="1800" dirty="0">
                <a:latin typeface="Georgia" panose="02040502050405020303" pitchFamily="18" charset="0"/>
              </a:rPr>
              <a:t/>
            </a:r>
            <a:br>
              <a:rPr lang="hr-HR" sz="1800" dirty="0">
                <a:latin typeface="Georgia" panose="02040502050405020303" pitchFamily="18" charset="0"/>
              </a:rPr>
            </a:br>
            <a:r>
              <a:rPr lang="hr-HR" sz="1800" dirty="0">
                <a:latin typeface="Georgia" panose="02040502050405020303" pitchFamily="18" charset="0"/>
              </a:rPr>
              <a:t/>
            </a:r>
            <a:br>
              <a:rPr lang="hr-HR" sz="1800" dirty="0">
                <a:latin typeface="Georgia" panose="02040502050405020303" pitchFamily="18" charset="0"/>
              </a:rPr>
            </a:br>
            <a:r>
              <a:rPr lang="hr-HR" sz="1800" dirty="0">
                <a:latin typeface="Georgia" panose="02040502050405020303" pitchFamily="18" charset="0"/>
              </a:rPr>
              <a:t/>
            </a:r>
            <a:br>
              <a:rPr lang="hr-HR" sz="1800" dirty="0">
                <a:latin typeface="Georgia" panose="02040502050405020303" pitchFamily="18" charset="0"/>
              </a:rPr>
            </a:br>
            <a:r>
              <a:rPr lang="hr-HR" sz="1800" dirty="0">
                <a:latin typeface="Georgia" panose="02040502050405020303" pitchFamily="18" charset="0"/>
              </a:rPr>
              <a:t>Izgled službene odore te izgled i sadržaj službene iskaznice komunalnog redara propisuje predstavničko tijelo jedinice lokalne samouprave odlukom.</a:t>
            </a:r>
            <a:br>
              <a:rPr lang="hr-HR" sz="1800" dirty="0">
                <a:latin typeface="Georgia" panose="02040502050405020303" pitchFamily="18" charset="0"/>
              </a:rPr>
            </a:br>
            <a:r>
              <a:rPr lang="hr-HR" sz="1800" dirty="0">
                <a:latin typeface="Georgia" panose="02040502050405020303" pitchFamily="18" charset="0"/>
              </a:rPr>
              <a:t/>
            </a:r>
            <a:br>
              <a:rPr lang="hr-HR" sz="1800" dirty="0">
                <a:latin typeface="Georgia" panose="02040502050405020303" pitchFamily="18" charset="0"/>
              </a:rPr>
            </a:br>
            <a:r>
              <a:rPr lang="hr-HR" sz="1800" dirty="0">
                <a:latin typeface="Georgia" panose="02040502050405020303" pitchFamily="18" charset="0"/>
              </a:rPr>
              <a:t>-  </a:t>
            </a:r>
            <a:r>
              <a:rPr lang="hr-HR" sz="1800" b="1" dirty="0">
                <a:latin typeface="Georgia" panose="02040502050405020303" pitchFamily="18" charset="0"/>
              </a:rPr>
              <a:t>Odluka o izgledu i sadržaju službene iskaznice, značke te izgledu   </a:t>
            </a:r>
            <a:br>
              <a:rPr lang="hr-HR" sz="1800" b="1" dirty="0">
                <a:latin typeface="Georgia" panose="02040502050405020303" pitchFamily="18" charset="0"/>
              </a:rPr>
            </a:br>
            <a:r>
              <a:rPr lang="hr-HR" sz="1800" b="1" dirty="0">
                <a:latin typeface="Georgia" panose="02040502050405020303" pitchFamily="18" charset="0"/>
              </a:rPr>
              <a:t>    službene odore komunalnog redara </a:t>
            </a:r>
            <a:br>
              <a:rPr lang="hr-HR" sz="1800" b="1" dirty="0">
                <a:latin typeface="Georgia" panose="02040502050405020303" pitchFamily="18" charset="0"/>
              </a:rPr>
            </a:br>
            <a:r>
              <a:rPr lang="hr-HR" sz="1800" dirty="0">
                <a:latin typeface="Georgia" panose="02040502050405020303" pitchFamily="18" charset="0"/>
              </a:rPr>
              <a:t/>
            </a:r>
            <a:br>
              <a:rPr lang="hr-HR" sz="1800" dirty="0">
                <a:latin typeface="Georgia" panose="02040502050405020303" pitchFamily="18" charset="0"/>
              </a:rPr>
            </a:br>
            <a:r>
              <a:rPr lang="hr-HR" sz="1800" dirty="0">
                <a:latin typeface="Georgia" panose="02040502050405020303" pitchFamily="18" charset="0"/>
              </a:rPr>
              <a:t/>
            </a:r>
            <a:br>
              <a:rPr lang="hr-HR" sz="1800" dirty="0">
                <a:latin typeface="Georgia" panose="02040502050405020303" pitchFamily="18" charset="0"/>
              </a:rPr>
            </a:br>
            <a:endParaRPr lang="hr-HR" sz="1800" dirty="0"/>
          </a:p>
        </p:txBody>
      </p:sp>
      <p:pic>
        <p:nvPicPr>
          <p:cNvPr id="4" name="Rezervirano mjesto sadržaja 3" descr="komunalni-redar.jpg"/>
          <p:cNvPicPr>
            <a:picLocks noGrp="1" noChangeAspect="1"/>
          </p:cNvPicPr>
          <p:nvPr>
            <p:ph idx="1"/>
          </p:nvPr>
        </p:nvPicPr>
        <p:blipFill>
          <a:blip r:embed="rId2" cstate="print"/>
          <a:stretch>
            <a:fillRect/>
          </a:stretch>
        </p:blipFill>
        <p:spPr>
          <a:xfrm>
            <a:off x="3428992" y="2643182"/>
            <a:ext cx="2786082" cy="2000264"/>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TotalTime>
  <Words>2021</Words>
  <Application>Microsoft Office PowerPoint</Application>
  <PresentationFormat>Prikaz na zaslonu (4:3)</PresentationFormat>
  <Paragraphs>180</Paragraphs>
  <Slides>23</Slides>
  <Notes>1</Notes>
  <HiddenSlides>0</HiddenSlides>
  <MMClips>0</MMClips>
  <ScaleCrop>false</ScaleCrop>
  <HeadingPairs>
    <vt:vector size="4" baseType="variant">
      <vt:variant>
        <vt:lpstr>Tema</vt:lpstr>
      </vt:variant>
      <vt:variant>
        <vt:i4>1</vt:i4>
      </vt:variant>
      <vt:variant>
        <vt:lpstr>Naslovi slajdova</vt:lpstr>
      </vt:variant>
      <vt:variant>
        <vt:i4>23</vt:i4>
      </vt:variant>
    </vt:vector>
  </HeadingPairs>
  <TitlesOfParts>
    <vt:vector size="24" baseType="lpstr">
      <vt:lpstr>Parallax</vt:lpstr>
      <vt:lpstr>                                                   Opći akti koji se donose temeljem       Zakona o komunalnom gospodarstvu       - temelj za postupanje komunalnog redarstva </vt:lpstr>
      <vt:lpstr>Slajd 2</vt:lpstr>
      <vt:lpstr>OBVEZE JLS</vt:lpstr>
      <vt:lpstr>ODLUKOM O KOMUNALNOM REDU propisuje se: </vt:lpstr>
      <vt:lpstr>Slajd 5</vt:lpstr>
      <vt:lpstr>Slajd 6</vt:lpstr>
      <vt:lpstr> ODRŽAVANJE KOMUNALNOG REDA UPRAVNO TIJELO </vt:lpstr>
      <vt:lpstr>KOMUNALNI REDARI </vt:lpstr>
      <vt:lpstr>                Članak 111. ZKG-a  Komunalni redar mora imati najmanje gimnazijsko srednjoškolsko obrazovanje ili četverogodišnje strukovno srednjoškolsko obrazovanje.  Komunalni redar u obavljanju službene dužnosti nosi službenu odoru i ima službenu iskaznicu.           Izgled službene odore te izgled i sadržaj službene iskaznice komunalnog redara propisuje predstavničko tijelo jedinice lokalne samouprave odlukom.  -  Odluka o izgledu i sadržaju službene iskaznice, značke te izgledu        službene odore komunalnog redara    </vt:lpstr>
      <vt:lpstr>Slajd 10</vt:lpstr>
      <vt:lpstr>Slajd 11</vt:lpstr>
      <vt:lpstr>Slajd 12</vt:lpstr>
      <vt:lpstr>Slajd 13</vt:lpstr>
      <vt:lpstr>Slajd 14</vt:lpstr>
      <vt:lpstr>Slajd 15</vt:lpstr>
      <vt:lpstr>KAZNENE ODREDBE  Prekršajni zakon (Narodne novine 107/07, 39/13, 157/13, 110/15, 70/17 i 118/18)</vt:lpstr>
      <vt:lpstr>Slajd 17</vt:lpstr>
      <vt:lpstr>Slajd 18</vt:lpstr>
      <vt:lpstr>Slajd 19</vt:lpstr>
      <vt:lpstr>Slajd 20</vt:lpstr>
      <vt:lpstr>Slajd 21</vt:lpstr>
      <vt:lpstr>Z A K L J U Č A K</vt:lpstr>
      <vt:lpstr>Slajd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Odluka o komunalnom redu temelj za postupanje komunalnog redarstva</dc:title>
  <dc:creator>Matko Lovreta</dc:creator>
  <cp:lastModifiedBy>Lovreta</cp:lastModifiedBy>
  <cp:revision>152</cp:revision>
  <dcterms:created xsi:type="dcterms:W3CDTF">2018-09-17T07:07:14Z</dcterms:created>
  <dcterms:modified xsi:type="dcterms:W3CDTF">2019-03-30T19:28:55Z</dcterms:modified>
</cp:coreProperties>
</file>