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handoutMasterIdLst>
    <p:handoutMasterId r:id="rId33"/>
  </p:handoutMasterIdLst>
  <p:sldIdLst>
    <p:sldId id="256" r:id="rId2"/>
    <p:sldId id="363" r:id="rId3"/>
    <p:sldId id="364" r:id="rId4"/>
    <p:sldId id="365" r:id="rId5"/>
    <p:sldId id="367" r:id="rId6"/>
    <p:sldId id="370" r:id="rId7"/>
    <p:sldId id="388" r:id="rId8"/>
    <p:sldId id="390" r:id="rId9"/>
    <p:sldId id="391" r:id="rId10"/>
    <p:sldId id="371" r:id="rId11"/>
    <p:sldId id="389" r:id="rId12"/>
    <p:sldId id="316" r:id="rId13"/>
    <p:sldId id="348" r:id="rId14"/>
    <p:sldId id="314" r:id="rId15"/>
    <p:sldId id="320" r:id="rId16"/>
    <p:sldId id="334" r:id="rId17"/>
    <p:sldId id="350" r:id="rId18"/>
    <p:sldId id="392" r:id="rId19"/>
    <p:sldId id="329" r:id="rId20"/>
    <p:sldId id="330" r:id="rId21"/>
    <p:sldId id="331" r:id="rId22"/>
    <p:sldId id="383" r:id="rId23"/>
    <p:sldId id="357" r:id="rId24"/>
    <p:sldId id="358" r:id="rId25"/>
    <p:sldId id="359" r:id="rId26"/>
    <p:sldId id="380" r:id="rId27"/>
    <p:sldId id="354" r:id="rId28"/>
    <p:sldId id="355" r:id="rId29"/>
    <p:sldId id="326"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oAdria1" initials="E" lastIdx="0" clrIdx="0">
    <p:extLst>
      <p:ext uri="{19B8F6BF-5375-455C-9EA6-DF929625EA0E}">
        <p15:presenceInfo xmlns="" xmlns:p15="http://schemas.microsoft.com/office/powerpoint/2012/main" userId="EkoAdria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til 2 - Isticanj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882" autoAdjust="0"/>
    <p:restoredTop sz="99885" autoAdjust="0"/>
  </p:normalViewPr>
  <p:slideViewPr>
    <p:cSldViewPr>
      <p:cViewPr varScale="1">
        <p:scale>
          <a:sx n="112" d="100"/>
          <a:sy n="112" d="100"/>
        </p:scale>
        <p:origin x="-1860" y="-90"/>
      </p:cViewPr>
      <p:guideLst>
        <p:guide orient="horz" pos="2160"/>
        <p:guide pos="2880"/>
      </p:guideLst>
    </p:cSldViewPr>
  </p:slideViewPr>
  <p:outlineViewPr>
    <p:cViewPr>
      <p:scale>
        <a:sx n="33" d="100"/>
        <a:sy n="33" d="100"/>
      </p:scale>
      <p:origin x="0" y="1403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7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288FDE-22DA-4568-8111-27164711D247}" type="datetimeFigureOut">
              <a:rPr lang="sr-Latn-CS" smtClean="0"/>
              <a:pPr/>
              <a:t>30.3.2019.</a:t>
            </a:fld>
            <a:endParaRPr lang="hr-HR"/>
          </a:p>
        </p:txBody>
      </p:sp>
      <p:sp>
        <p:nvSpPr>
          <p:cNvPr id="4" name="Rezervirano mjesto podnožj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ED7BF6-8E1C-4B31-89F9-932AA8C4F768}" type="slidenum">
              <a:rPr lang="hr-HR" smtClean="0"/>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06951-0367-4E07-9908-617F461FA852}" type="datetimeFigureOut">
              <a:rPr lang="sr-Latn-CS" smtClean="0"/>
              <a:pPr/>
              <a:t>30.3.2019.</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4ADA9-0AE2-4F20-A45B-5B09C598B75D}"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a:xfrm>
            <a:off x="3623733" y="6117336"/>
            <a:ext cx="3609438" cy="365125"/>
          </a:xfrm>
        </p:spPr>
        <p:txBody>
          <a:bodyPr/>
          <a:lstStyle/>
          <a:p>
            <a:endParaRPr lang="hr-HR"/>
          </a:p>
        </p:txBody>
      </p:sp>
      <p:sp>
        <p:nvSpPr>
          <p:cNvPr id="6" name="Slide Number Placeholder 5"/>
          <p:cNvSpPr>
            <a:spLocks noGrp="1"/>
          </p:cNvSpPr>
          <p:nvPr>
            <p:ph type="sldNum" sz="quarter" idx="12"/>
          </p:nvPr>
        </p:nvSpPr>
        <p:spPr>
          <a:xfrm>
            <a:off x="8275320" y="6117336"/>
            <a:ext cx="411480" cy="365125"/>
          </a:xfrm>
        </p:spPr>
        <p:txBody>
          <a:bodyPr/>
          <a:lstStyle/>
          <a:p>
            <a:fld id="{8178D966-64D2-4460-B505-4208DF9409F2}" type="slidenum">
              <a:rPr lang="hr-HR" smtClean="0"/>
              <a:pPr/>
              <a:t>‹#›</a:t>
            </a:fld>
            <a:endParaRPr lang="hr-H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 xmlns:p14="http://schemas.microsoft.com/office/powerpoint/2010/main" val="27857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2F8AE2-2B78-4A3B-8908-5A5FBDA444E2}" type="datetimeFigureOut">
              <a:rPr lang="hr-HR" smtClean="0"/>
              <a:pPr/>
              <a:t>30.3.2019.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284799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402686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267326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398410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1085146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167134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137763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317552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a:xfrm>
            <a:off x="1972647" y="6108173"/>
            <a:ext cx="5314517" cy="365125"/>
          </a:xfrm>
        </p:spPr>
        <p:txBody>
          <a:bodyPr/>
          <a:lstStyle/>
          <a:p>
            <a:endParaRPr lang="hr-HR"/>
          </a:p>
        </p:txBody>
      </p:sp>
      <p:sp>
        <p:nvSpPr>
          <p:cNvPr id="6" name="Slide Number Placeholder 5"/>
          <p:cNvSpPr>
            <a:spLocks noGrp="1"/>
          </p:cNvSpPr>
          <p:nvPr>
            <p:ph type="sldNum" sz="quarter" idx="12"/>
          </p:nvPr>
        </p:nvSpPr>
        <p:spPr>
          <a:xfrm>
            <a:off x="8258967" y="6108173"/>
            <a:ext cx="427833" cy="365125"/>
          </a:xfrm>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124010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8273317" y="6116070"/>
            <a:ext cx="413483" cy="365125"/>
          </a:xfrm>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32701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2F8AE2-2B78-4A3B-8908-5A5FBDA444E2}" type="datetimeFigureOut">
              <a:rPr lang="hr-HR" smtClean="0"/>
              <a:pPr/>
              <a:t>30.3.2019.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160086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2F8AE2-2B78-4A3B-8908-5A5FBDA444E2}" type="datetimeFigureOut">
              <a:rPr lang="hr-HR" smtClean="0"/>
              <a:pPr/>
              <a:t>30.3.2019.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73214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2F8AE2-2B78-4A3B-8908-5A5FBDA444E2}" type="datetimeFigureOut">
              <a:rPr lang="hr-HR" smtClean="0"/>
              <a:pPr/>
              <a:t>30.3.2019.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379782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F8AE2-2B78-4A3B-8908-5A5FBDA444E2}" type="datetimeFigureOut">
              <a:rPr lang="hr-HR" smtClean="0"/>
              <a:pPr/>
              <a:t>30.3.2019.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294943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2F8AE2-2B78-4A3B-8908-5A5FBDA444E2}" type="datetimeFigureOut">
              <a:rPr lang="hr-HR" smtClean="0"/>
              <a:pPr/>
              <a:t>30.3.2019.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159555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2F8AE2-2B78-4A3B-8908-5A5FBDA444E2}" type="datetimeFigureOut">
              <a:rPr lang="hr-HR" smtClean="0"/>
              <a:pPr/>
              <a:t>30.3.2019.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28663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2F8AE2-2B78-4A3B-8908-5A5FBDA444E2}" type="datetimeFigureOut">
              <a:rPr lang="hr-HR" smtClean="0"/>
              <a:pPr/>
              <a:t>30.3.2019.</a:t>
            </a:fld>
            <a:endParaRPr lang="hr-H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78D966-64D2-4460-B505-4208DF9409F2}" type="slidenum">
              <a:rPr lang="hr-HR" smtClean="0"/>
              <a:pPr/>
              <a:t>‹#›</a:t>
            </a:fld>
            <a:endParaRPr lang="hr-HR"/>
          </a:p>
        </p:txBody>
      </p:sp>
    </p:spTree>
    <p:extLst>
      <p:ext uri="{BB962C8B-B14F-4D97-AF65-F5344CB8AC3E}">
        <p14:creationId xmlns="" xmlns:p14="http://schemas.microsoft.com/office/powerpoint/2010/main" val="16367783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357290" y="785794"/>
            <a:ext cx="7572396" cy="3214710"/>
          </a:xfrm>
        </p:spPr>
        <p:txBody>
          <a:bodyPr>
            <a:normAutofit fontScale="90000"/>
          </a:bodyPr>
          <a:lstStyle/>
          <a:p>
            <a:pPr algn="l">
              <a:lnSpc>
                <a:spcPct val="150000"/>
              </a:lnSpc>
            </a:pPr>
            <a:r>
              <a:rPr lang="en-US" sz="2000" dirty="0"/>
              <a:t/>
            </a:r>
            <a:br>
              <a:rPr lang="en-US" sz="2000" dirty="0"/>
            </a:br>
            <a:r>
              <a:rPr lang="en-US" sz="2000" dirty="0"/>
              <a:t/>
            </a:r>
            <a:br>
              <a:rPr lang="en-US"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effectLst>
                  <a:outerShdw blurRad="38100" dist="38100" dir="2700000" algn="tl">
                    <a:srgbClr val="000000">
                      <a:alpha val="43137"/>
                    </a:srgbClr>
                  </a:outerShdw>
                </a:effectLst>
                <a:latin typeface="Georgia" pitchFamily="18" charset="0"/>
              </a:rPr>
              <a:t/>
            </a:r>
            <a:br>
              <a:rPr lang="hr-HR" sz="2000" dirty="0">
                <a:effectLst>
                  <a:outerShdw blurRad="38100" dist="38100" dir="2700000" algn="tl">
                    <a:srgbClr val="000000">
                      <a:alpha val="43137"/>
                    </a:srgbClr>
                  </a:outerShdw>
                </a:effectLst>
                <a:latin typeface="Georgia" pitchFamily="18" charset="0"/>
              </a:rPr>
            </a:br>
            <a:r>
              <a:rPr lang="en-US" sz="2000" dirty="0"/>
              <a:t/>
            </a:r>
            <a:br>
              <a:rPr lang="en-US" sz="2000" dirty="0"/>
            </a:br>
            <a:r>
              <a:rPr lang="hr-HR" sz="4000" dirty="0"/>
              <a:t>     </a:t>
            </a:r>
            <a:r>
              <a:rPr lang="hr-HR" sz="4000" b="1" dirty="0">
                <a:effectLst>
                  <a:outerShdw blurRad="38100" dist="38100" dir="2700000" algn="tl">
                    <a:srgbClr val="000000">
                      <a:alpha val="43137"/>
                    </a:srgbClr>
                  </a:outerShdw>
                </a:effectLst>
                <a:latin typeface="Georgia" pitchFamily="18" charset="0"/>
              </a:rPr>
              <a:t>PREKRŠAJNI ZAKON</a:t>
            </a:r>
            <a:r>
              <a:rPr lang="hr-HR" sz="3100" b="1" dirty="0">
                <a:effectLst>
                  <a:outerShdw blurRad="38100" dist="38100" dir="2700000" algn="tl">
                    <a:srgbClr val="000000">
                      <a:alpha val="43137"/>
                    </a:srgbClr>
                  </a:outerShdw>
                </a:effectLst>
                <a:latin typeface="Georgia" pitchFamily="18" charset="0"/>
              </a:rPr>
              <a:t/>
            </a:r>
            <a:br>
              <a:rPr lang="hr-HR" sz="3100" b="1" dirty="0">
                <a:effectLst>
                  <a:outerShdw blurRad="38100" dist="38100" dir="2700000" algn="tl">
                    <a:srgbClr val="000000">
                      <a:alpha val="43137"/>
                    </a:srgbClr>
                  </a:outerShdw>
                </a:effectLst>
                <a:latin typeface="Georgia" pitchFamily="18" charset="0"/>
              </a:rPr>
            </a:br>
            <a:r>
              <a:rPr lang="hr-HR" sz="3100" dirty="0">
                <a:effectLst>
                  <a:outerShdw blurRad="38100" dist="38100" dir="2700000" algn="tl">
                    <a:srgbClr val="000000">
                      <a:alpha val="43137"/>
                    </a:srgbClr>
                  </a:outerShdw>
                </a:effectLst>
                <a:latin typeface="Georgia" pitchFamily="18" charset="0"/>
              </a:rPr>
              <a:t>     - postupanje i ovlasti komunalnog redarstva</a:t>
            </a:r>
            <a:r>
              <a:rPr lang="hr-HR" sz="5300" dirty="0">
                <a:effectLst>
                  <a:outerShdw blurRad="38100" dist="38100" dir="2700000" algn="tl">
                    <a:srgbClr val="000000">
                      <a:alpha val="43137"/>
                    </a:srgbClr>
                  </a:outerShdw>
                </a:effectLst>
                <a:latin typeface="Georgia" pitchFamily="18" charset="0"/>
              </a:rPr>
              <a:t/>
            </a:r>
            <a:br>
              <a:rPr lang="hr-HR" sz="5300" dirty="0">
                <a:effectLst>
                  <a:outerShdw blurRad="38100" dist="38100" dir="2700000" algn="tl">
                    <a:srgbClr val="000000">
                      <a:alpha val="43137"/>
                    </a:srgbClr>
                  </a:outerShdw>
                </a:effectLst>
                <a:latin typeface="Georgia" pitchFamily="18" charset="0"/>
              </a:rPr>
            </a:br>
            <a:endParaRPr lang="hr-HR" sz="3100" dirty="0">
              <a:effectLst>
                <a:outerShdw blurRad="38100" dist="38100" dir="2700000" algn="tl">
                  <a:srgbClr val="000000">
                    <a:alpha val="43137"/>
                  </a:srgbClr>
                </a:outerShdw>
              </a:effectLst>
              <a:latin typeface="Georgia" pitchFamily="18" charset="0"/>
              <a:cs typeface="Arial" panose="020B0604020202020204" pitchFamily="34" charset="0"/>
            </a:endParaRPr>
          </a:p>
        </p:txBody>
      </p:sp>
      <p:sp>
        <p:nvSpPr>
          <p:cNvPr id="3" name="Podnaslov 2"/>
          <p:cNvSpPr>
            <a:spLocks noGrp="1"/>
          </p:cNvSpPr>
          <p:nvPr>
            <p:ph type="subTitle" idx="1"/>
          </p:nvPr>
        </p:nvSpPr>
        <p:spPr>
          <a:xfrm>
            <a:off x="5429256" y="4786322"/>
            <a:ext cx="3309804" cy="1440160"/>
          </a:xfrm>
        </p:spPr>
        <p:txBody>
          <a:bodyPr>
            <a:normAutofit fontScale="92500" lnSpcReduction="20000"/>
          </a:bodyPr>
          <a:lstStyle/>
          <a:p>
            <a:endParaRPr lang="en-US" sz="1600" dirty="0">
              <a:latin typeface="Arial" panose="020B0604020202020204" pitchFamily="34" charset="0"/>
              <a:cs typeface="Arial" panose="020B0604020202020204" pitchFamily="34" charset="0"/>
            </a:endParaRPr>
          </a:p>
          <a:p>
            <a:endParaRPr lang="hr-HR" dirty="0"/>
          </a:p>
          <a:p>
            <a:r>
              <a:rPr lang="hr-HR" sz="1700" b="1" i="1" dirty="0">
                <a:latin typeface="Georgia" pitchFamily="18" charset="0"/>
                <a:cs typeface="Arial" panose="020B0604020202020204" pitchFamily="34" charset="0"/>
              </a:rPr>
              <a:t>Matko </a:t>
            </a:r>
            <a:r>
              <a:rPr lang="hr-HR" sz="1700" b="1" i="1" dirty="0" err="1">
                <a:latin typeface="Georgia" pitchFamily="18" charset="0"/>
                <a:cs typeface="Arial" panose="020B0604020202020204" pitchFamily="34" charset="0"/>
              </a:rPr>
              <a:t>Lovreta</a:t>
            </a:r>
            <a:r>
              <a:rPr lang="hr-HR" sz="1700" b="1" i="1" dirty="0">
                <a:latin typeface="Georgia" pitchFamily="18" charset="0"/>
                <a:cs typeface="Arial" panose="020B0604020202020204" pitchFamily="34" charset="0"/>
              </a:rPr>
              <a:t>, </a:t>
            </a:r>
            <a:r>
              <a:rPr lang="hr-HR" sz="1700" b="1" i="1" dirty="0" err="1">
                <a:latin typeface="Georgia" pitchFamily="18" charset="0"/>
                <a:cs typeface="Arial" panose="020B0604020202020204" pitchFamily="34" charset="0"/>
              </a:rPr>
              <a:t>dipl.iur</a:t>
            </a:r>
            <a:r>
              <a:rPr lang="hr-HR" sz="1700" b="1" i="1" dirty="0">
                <a:latin typeface="Georgia" pitchFamily="18" charset="0"/>
                <a:cs typeface="Arial" panose="020B0604020202020204" pitchFamily="34" charset="0"/>
              </a:rPr>
              <a:t>.</a:t>
            </a:r>
          </a:p>
          <a:p>
            <a:r>
              <a:rPr lang="hr-HR" sz="1400" i="1" dirty="0">
                <a:latin typeface="Georgia" pitchFamily="18" charset="0"/>
                <a:cs typeface="Arial" panose="020B0604020202020204" pitchFamily="34" charset="0"/>
              </a:rPr>
              <a:t>pročelnik Upravnog odjela za komunalne djelatnosti Grada Makarske</a:t>
            </a:r>
            <a:endParaRPr lang="hr-HR" sz="1400" dirty="0">
              <a:latin typeface="Georgia" pitchFamily="18" charset="0"/>
              <a:cs typeface="Arial" panose="020B0604020202020204" pitchFamily="34" charset="0"/>
            </a:endParaRPr>
          </a:p>
        </p:txBody>
      </p:sp>
      <p:sp>
        <p:nvSpPr>
          <p:cNvPr id="30722" name="AutoShape 2" descr="Slikovni rezultat za udruga gradova logo"/>
          <p:cNvSpPr>
            <a:spLocks noChangeAspect="1" noChangeArrowheads="1"/>
          </p:cNvSpPr>
          <p:nvPr/>
        </p:nvSpPr>
        <p:spPr bwMode="auto">
          <a:xfrm>
            <a:off x="155575" y="-411163"/>
            <a:ext cx="1285875" cy="85725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30724" name="AutoShape 4" descr="Slikovni rezultat za udruga gradova logo"/>
          <p:cNvSpPr>
            <a:spLocks noChangeAspect="1" noChangeArrowheads="1"/>
          </p:cNvSpPr>
          <p:nvPr/>
        </p:nvSpPr>
        <p:spPr bwMode="auto">
          <a:xfrm>
            <a:off x="155575" y="-411163"/>
            <a:ext cx="1285875" cy="85725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7" name="Pravokutnik 6"/>
          <p:cNvSpPr/>
          <p:nvPr/>
        </p:nvSpPr>
        <p:spPr>
          <a:xfrm>
            <a:off x="2000232" y="4357694"/>
            <a:ext cx="4714908" cy="307777"/>
          </a:xfrm>
          <a:prstGeom prst="rect">
            <a:avLst/>
          </a:prstGeom>
        </p:spPr>
        <p:txBody>
          <a:bodyPr wrap="square">
            <a:spAutoFit/>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400" b="1" i="1" dirty="0" smtClean="0">
                <a:latin typeface="Georgia" pitchFamily="18" charset="0"/>
                <a:cs typeface="Arial" pitchFamily="34" charset="0"/>
              </a:rPr>
              <a:t>UDRUGA GRADOVA - </a:t>
            </a:r>
            <a:r>
              <a:rPr lang="hr-HR" sz="1400" i="1" dirty="0" smtClean="0">
                <a:latin typeface="Georgia" pitchFamily="18" charset="0"/>
                <a:cs typeface="Arial" pitchFamily="34" charset="0"/>
              </a:rPr>
              <a:t>Obuka komunalnih redara </a:t>
            </a:r>
            <a:endParaRPr lang="hr-HR" sz="1400" b="1" i="1" dirty="0">
              <a:latin typeface="Georgia" pitchFamily="18" charset="0"/>
              <a:cs typeface="Arial" pitchFamily="34" charset="0"/>
            </a:endParaRPr>
          </a:p>
        </p:txBody>
      </p:sp>
    </p:spTree>
    <p:extLst>
      <p:ext uri="{BB962C8B-B14F-4D97-AF65-F5344CB8AC3E}">
        <p14:creationId xmlns="" xmlns:p14="http://schemas.microsoft.com/office/powerpoint/2010/main" val="129165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6537" y="188640"/>
            <a:ext cx="7920880" cy="6286544"/>
          </a:xfrm>
        </p:spPr>
        <p:txBody>
          <a:bodyPr>
            <a:normAutofit fontScale="90000"/>
          </a:bodyPr>
          <a:lstStyle/>
          <a:p>
            <a:pPr algn="l"/>
            <a:r>
              <a:rPr lang="hr-HR" sz="2000" b="1" dirty="0">
                <a:latin typeface="Georgia" pitchFamily="18" charset="0"/>
              </a:rPr>
              <a:t>PISANA OBAVIJEST POČINITELJU PREKRŠAJA </a:t>
            </a:r>
            <a:r>
              <a:rPr lang="hr-HR" sz="1800" i="1" dirty="0">
                <a:latin typeface="Georgia" pitchFamily="18" charset="0"/>
              </a:rPr>
              <a:t>- članak 109.a PZ-a</a:t>
            </a:r>
            <a:r>
              <a:rPr lang="hr-HR" sz="1600" b="1" dirty="0">
                <a:latin typeface="Georgia" pitchFamily="18" charset="0"/>
              </a:rPr>
              <a:t/>
            </a:r>
            <a:br>
              <a:rPr lang="hr-HR" sz="1600" b="1" dirty="0">
                <a:latin typeface="Georgia" pitchFamily="18" charset="0"/>
              </a:rPr>
            </a:br>
            <a:r>
              <a:rPr lang="hr-HR" sz="1600" b="1" dirty="0">
                <a:latin typeface="Georgia" pitchFamily="18" charset="0"/>
              </a:rPr>
              <a:t/>
            </a:r>
            <a:br>
              <a:rPr lang="hr-HR" sz="1600" b="1" dirty="0">
                <a:latin typeface="Georgia" pitchFamily="18" charset="0"/>
              </a:rPr>
            </a:br>
            <a:r>
              <a:rPr lang="hr-HR" sz="1600" b="1" dirty="0">
                <a:latin typeface="Georgia" pitchFamily="18" charset="0"/>
              </a:rPr>
              <a:t>Prije podnošenja optužnog prijedloga </a:t>
            </a:r>
            <a:r>
              <a:rPr lang="hr-HR" sz="1600" dirty="0">
                <a:latin typeface="Georgia" pitchFamily="18" charset="0"/>
              </a:rPr>
              <a:t>nadležnom sudu protiv počinitelja prekršaja ovlašteni tužitelj dužan je utvrditi točnu adresu prebivališta i boravišta počinitelja odnosno sjedišta počinitelja i uručiti mu </a:t>
            </a:r>
            <a:r>
              <a:rPr lang="hr-HR" sz="1600" b="1" dirty="0">
                <a:latin typeface="Georgia" pitchFamily="18" charset="0"/>
              </a:rPr>
              <a:t>PISANU </a:t>
            </a:r>
            <a:r>
              <a:rPr lang="pl-PL" sz="1600" b="1" dirty="0">
                <a:latin typeface="Georgia" pitchFamily="18" charset="0"/>
              </a:rPr>
              <a:t>OBAVIJEST </a:t>
            </a:r>
            <a:r>
              <a:rPr lang="pl-PL" sz="1600" dirty="0">
                <a:latin typeface="Georgia" pitchFamily="18" charset="0"/>
              </a:rPr>
              <a:t>na jeziku koji razumije:</a:t>
            </a:r>
            <a:br>
              <a:rPr lang="pl-PL" sz="1600" dirty="0">
                <a:latin typeface="Georgia" pitchFamily="18" charset="0"/>
              </a:rPr>
            </a:br>
            <a:r>
              <a:rPr lang="pl-PL" sz="1600" dirty="0">
                <a:latin typeface="Georgia" pitchFamily="18" charset="0"/>
              </a:rPr>
              <a:t/>
            </a:r>
            <a:br>
              <a:rPr lang="pl-PL" sz="1600" dirty="0">
                <a:latin typeface="Georgia" pitchFamily="18" charset="0"/>
              </a:rPr>
            </a:br>
            <a:r>
              <a:rPr lang="hr-HR" sz="1600" i="1" dirty="0">
                <a:latin typeface="Georgia" pitchFamily="18" charset="0"/>
              </a:rPr>
              <a:t>1. o prekršaju za koji namjerava protiv njega podnijeti optužni prijedlog, s činjeničnim i    </a:t>
            </a:r>
            <a:br>
              <a:rPr lang="hr-HR" sz="1600" i="1" dirty="0">
                <a:latin typeface="Georgia" pitchFamily="18" charset="0"/>
              </a:rPr>
            </a:br>
            <a:r>
              <a:rPr lang="hr-HR" sz="1600" i="1" dirty="0">
                <a:latin typeface="Georgia" pitchFamily="18" charset="0"/>
              </a:rPr>
              <a:t>    pravnim opisom prekršaja,</a:t>
            </a:r>
            <a:br>
              <a:rPr lang="hr-HR" sz="1600" i="1" dirty="0">
                <a:latin typeface="Georgia" pitchFamily="18" charset="0"/>
              </a:rPr>
            </a:br>
            <a:r>
              <a:rPr lang="pl-PL" sz="1600" i="1" dirty="0">
                <a:solidFill>
                  <a:srgbClr val="FF0000"/>
                </a:solidFill>
                <a:latin typeface="Georgia" pitchFamily="18" charset="0"/>
              </a:rPr>
              <a:t>2. da u tijeku postupka može slobodno iznijeti obranu ili dostaviti pisanu obranu, uskratiti  </a:t>
            </a:r>
            <a:br>
              <a:rPr lang="pl-PL" sz="1600" i="1" dirty="0">
                <a:solidFill>
                  <a:srgbClr val="FF0000"/>
                </a:solidFill>
                <a:latin typeface="Georgia" pitchFamily="18" charset="0"/>
              </a:rPr>
            </a:br>
            <a:r>
              <a:rPr lang="pl-PL" sz="1600" i="1" dirty="0">
                <a:solidFill>
                  <a:srgbClr val="FF0000"/>
                </a:solidFill>
                <a:latin typeface="Georgia" pitchFamily="18" charset="0"/>
              </a:rPr>
              <a:t>     iznošenje obrane ili odgovor na pojedino </a:t>
            </a:r>
            <a:r>
              <a:rPr lang="hr-HR" sz="1600" i="1" dirty="0">
                <a:solidFill>
                  <a:srgbClr val="FF0000"/>
                </a:solidFill>
                <a:latin typeface="Georgia" pitchFamily="18" charset="0"/>
              </a:rPr>
              <a:t>pitanje,</a:t>
            </a:r>
            <a:br>
              <a:rPr lang="hr-HR" sz="1600" i="1" dirty="0">
                <a:solidFill>
                  <a:srgbClr val="FF0000"/>
                </a:solidFill>
                <a:latin typeface="Georgia" pitchFamily="18" charset="0"/>
              </a:rPr>
            </a:br>
            <a:r>
              <a:rPr lang="hr-HR" sz="1600" i="1" dirty="0">
                <a:solidFill>
                  <a:srgbClr val="FF0000"/>
                </a:solidFill>
                <a:latin typeface="Georgia" pitchFamily="18" charset="0"/>
              </a:rPr>
              <a:t>3. da kod tijela postupka ima pravo razgledati spis i upoznati se s dokazima protiv njega,</a:t>
            </a:r>
            <a:br>
              <a:rPr lang="hr-HR" sz="1600" i="1" dirty="0">
                <a:solidFill>
                  <a:srgbClr val="FF0000"/>
                </a:solidFill>
                <a:latin typeface="Georgia" pitchFamily="18" charset="0"/>
              </a:rPr>
            </a:br>
            <a:r>
              <a:rPr lang="pl-PL" sz="1600" i="1" dirty="0">
                <a:solidFill>
                  <a:srgbClr val="FF0000"/>
                </a:solidFill>
                <a:latin typeface="Georgia" pitchFamily="18" charset="0"/>
              </a:rPr>
              <a:t>4. da se u postupku može braniti sam ili uz pomoć branitelja po </a:t>
            </a:r>
            <a:r>
              <a:rPr lang="hr-HR" sz="1600" i="1" dirty="0">
                <a:solidFill>
                  <a:srgbClr val="FF0000"/>
                </a:solidFill>
                <a:latin typeface="Georgia" pitchFamily="18" charset="0"/>
              </a:rPr>
              <a:t>vlastitom izboru, ali da zbog </a:t>
            </a:r>
            <a:br>
              <a:rPr lang="hr-HR" sz="1600" i="1" dirty="0">
                <a:solidFill>
                  <a:srgbClr val="FF0000"/>
                </a:solidFill>
                <a:latin typeface="Georgia" pitchFamily="18" charset="0"/>
              </a:rPr>
            </a:br>
            <a:r>
              <a:rPr lang="hr-HR" sz="1600" i="1" dirty="0">
                <a:solidFill>
                  <a:srgbClr val="FF0000"/>
                </a:solidFill>
                <a:latin typeface="Georgia" pitchFamily="18" charset="0"/>
              </a:rPr>
              <a:t>     nedolaska branitelja na raspravu odnosno ročište ili uzimanja branitelja tek na raspravi </a:t>
            </a:r>
            <a:br>
              <a:rPr lang="hr-HR" sz="1600" i="1" dirty="0">
                <a:solidFill>
                  <a:srgbClr val="FF0000"/>
                </a:solidFill>
                <a:latin typeface="Georgia" pitchFamily="18" charset="0"/>
              </a:rPr>
            </a:br>
            <a:r>
              <a:rPr lang="hr-HR" sz="1600" i="1" dirty="0">
                <a:solidFill>
                  <a:srgbClr val="FF0000"/>
                </a:solidFill>
                <a:latin typeface="Georgia" pitchFamily="18" charset="0"/>
              </a:rPr>
              <a:t>     odnosno ročištu, rasprava odnosno ročište se neće odgoditi,</a:t>
            </a:r>
            <a:br>
              <a:rPr lang="hr-HR" sz="1600" i="1" dirty="0">
                <a:solidFill>
                  <a:srgbClr val="FF0000"/>
                </a:solidFill>
                <a:latin typeface="Georgia" pitchFamily="18" charset="0"/>
              </a:rPr>
            </a:br>
            <a:r>
              <a:rPr lang="hr-HR" sz="1600" i="1" dirty="0">
                <a:solidFill>
                  <a:srgbClr val="FF0000"/>
                </a:solidFill>
                <a:latin typeface="Georgia" pitchFamily="18" charset="0"/>
              </a:rPr>
              <a:t>5. da tijekom postupka može podnositi prijedloge za provođenje dokaza u svoju obranu,</a:t>
            </a:r>
            <a:br>
              <a:rPr lang="hr-HR" sz="1600" i="1" dirty="0">
                <a:solidFill>
                  <a:srgbClr val="FF0000"/>
                </a:solidFill>
                <a:latin typeface="Georgia" pitchFamily="18" charset="0"/>
              </a:rPr>
            </a:br>
            <a:r>
              <a:rPr lang="hr-HR" sz="1600" i="1" dirty="0">
                <a:solidFill>
                  <a:srgbClr val="FF0000"/>
                </a:solidFill>
                <a:latin typeface="Georgia" pitchFamily="18" charset="0"/>
              </a:rPr>
              <a:t>6. da se rasprava pred tijelom postupka može održati i u njegovoj </a:t>
            </a:r>
            <a:r>
              <a:rPr lang="pl-PL" sz="1600" i="1" dirty="0">
                <a:solidFill>
                  <a:srgbClr val="FF0000"/>
                </a:solidFill>
                <a:latin typeface="Georgia" pitchFamily="18" charset="0"/>
              </a:rPr>
              <a:t>odsutnosti i donijeti odluka   </a:t>
            </a:r>
            <a:br>
              <a:rPr lang="pl-PL" sz="1600" i="1" dirty="0">
                <a:solidFill>
                  <a:srgbClr val="FF0000"/>
                </a:solidFill>
                <a:latin typeface="Georgia" pitchFamily="18" charset="0"/>
              </a:rPr>
            </a:br>
            <a:r>
              <a:rPr lang="pl-PL" sz="1600" i="1" dirty="0">
                <a:solidFill>
                  <a:srgbClr val="FF0000"/>
                </a:solidFill>
                <a:latin typeface="Georgia" pitchFamily="18" charset="0"/>
              </a:rPr>
              <a:t>     o prekršaju,</a:t>
            </a:r>
            <a:br>
              <a:rPr lang="pl-PL" sz="1600" i="1" dirty="0">
                <a:solidFill>
                  <a:srgbClr val="FF0000"/>
                </a:solidFill>
                <a:latin typeface="Georgia" pitchFamily="18" charset="0"/>
              </a:rPr>
            </a:br>
            <a:r>
              <a:rPr lang="pl-PL" sz="1600" i="1" dirty="0">
                <a:solidFill>
                  <a:srgbClr val="FF0000"/>
                </a:solidFill>
                <a:latin typeface="Georgia" pitchFamily="18" charset="0"/>
              </a:rPr>
              <a:t>7. da je do pravomoćnog završetka postupka i završetka postupka </a:t>
            </a:r>
            <a:r>
              <a:rPr lang="hr-HR" sz="1600" i="1" dirty="0">
                <a:solidFill>
                  <a:srgbClr val="FF0000"/>
                </a:solidFill>
                <a:latin typeface="Georgia" pitchFamily="18" charset="0"/>
              </a:rPr>
              <a:t>izvršenja dužan obavijestiti </a:t>
            </a:r>
            <a:br>
              <a:rPr lang="hr-HR" sz="1600" i="1" dirty="0">
                <a:solidFill>
                  <a:srgbClr val="FF0000"/>
                </a:solidFill>
                <a:latin typeface="Georgia" pitchFamily="18" charset="0"/>
              </a:rPr>
            </a:br>
            <a:r>
              <a:rPr lang="hr-HR" sz="1600" i="1" dirty="0">
                <a:solidFill>
                  <a:srgbClr val="FF0000"/>
                </a:solidFill>
                <a:latin typeface="Georgia" pitchFamily="18" charset="0"/>
              </a:rPr>
              <a:t>     tijelo postupka o svakoj promjeni adrese prebivališta i boravišta odnosno sjedišta, jer će mu </a:t>
            </a:r>
            <a:br>
              <a:rPr lang="hr-HR" sz="1600" i="1" dirty="0">
                <a:solidFill>
                  <a:srgbClr val="FF0000"/>
                </a:solidFill>
                <a:latin typeface="Georgia" pitchFamily="18" charset="0"/>
              </a:rPr>
            </a:br>
            <a:r>
              <a:rPr lang="hr-HR" sz="1600" i="1" dirty="0">
                <a:solidFill>
                  <a:srgbClr val="FF0000"/>
                </a:solidFill>
                <a:latin typeface="Georgia" pitchFamily="18" charset="0"/>
              </a:rPr>
              <a:t>     se, ako tako ne postupi, ili ako izbjegava dostavu, sva pismena dostaviti putem oglasne </a:t>
            </a:r>
            <a:br>
              <a:rPr lang="hr-HR" sz="1600" i="1" dirty="0">
                <a:solidFill>
                  <a:srgbClr val="FF0000"/>
                </a:solidFill>
                <a:latin typeface="Georgia" pitchFamily="18" charset="0"/>
              </a:rPr>
            </a:br>
            <a:r>
              <a:rPr lang="hr-HR" sz="1600" i="1" dirty="0">
                <a:solidFill>
                  <a:srgbClr val="FF0000"/>
                </a:solidFill>
                <a:latin typeface="Georgia" pitchFamily="18" charset="0"/>
              </a:rPr>
              <a:t>     ploče tijela postupka,</a:t>
            </a:r>
            <a:br>
              <a:rPr lang="hr-HR" sz="1600" i="1" dirty="0">
                <a:solidFill>
                  <a:srgbClr val="FF0000"/>
                </a:solidFill>
                <a:latin typeface="Georgia" pitchFamily="18" charset="0"/>
              </a:rPr>
            </a:br>
            <a:r>
              <a:rPr lang="hr-HR" sz="1600" i="1" dirty="0">
                <a:solidFill>
                  <a:srgbClr val="FF0000"/>
                </a:solidFill>
                <a:latin typeface="Georgia" pitchFamily="18" charset="0"/>
              </a:rPr>
              <a:t>8. da u postupku ima pravo upotrebljavati svoj jezik, odnosno pravo da mu se osigura tumač </a:t>
            </a:r>
            <a:br>
              <a:rPr lang="hr-HR" sz="1600" i="1" dirty="0">
                <a:solidFill>
                  <a:srgbClr val="FF0000"/>
                </a:solidFill>
                <a:latin typeface="Georgia" pitchFamily="18" charset="0"/>
              </a:rPr>
            </a:br>
            <a:r>
              <a:rPr lang="hr-HR" sz="1600" i="1" dirty="0">
                <a:solidFill>
                  <a:srgbClr val="FF0000"/>
                </a:solidFill>
                <a:latin typeface="Georgia" pitchFamily="18" charset="0"/>
              </a:rPr>
              <a:t>    ako se postupak ili pojedina radnja u postupku ne vodi na njegovom jeziku te da se tog </a:t>
            </a:r>
            <a:br>
              <a:rPr lang="hr-HR" sz="1600" i="1" dirty="0">
                <a:solidFill>
                  <a:srgbClr val="FF0000"/>
                </a:solidFill>
                <a:latin typeface="Georgia" pitchFamily="18" charset="0"/>
              </a:rPr>
            </a:br>
            <a:r>
              <a:rPr lang="hr-HR" sz="1600" i="1" dirty="0">
                <a:solidFill>
                  <a:srgbClr val="FF0000"/>
                </a:solidFill>
                <a:latin typeface="Georgia" pitchFamily="18" charset="0"/>
              </a:rPr>
              <a:t>    prava može </a:t>
            </a:r>
            <a:r>
              <a:rPr lang="pl-PL" sz="1600" i="1" dirty="0">
                <a:solidFill>
                  <a:srgbClr val="FF0000"/>
                </a:solidFill>
                <a:latin typeface="Georgia" pitchFamily="18" charset="0"/>
              </a:rPr>
              <a:t>odreći ako zna jezik na kojem se vodi postupak ili provodi </a:t>
            </a:r>
            <a:r>
              <a:rPr lang="hr-HR" sz="1600" i="1" dirty="0">
                <a:solidFill>
                  <a:srgbClr val="FF0000"/>
                </a:solidFill>
                <a:latin typeface="Georgia" pitchFamily="18" charset="0"/>
              </a:rPr>
              <a:t>pojedina radnja,</a:t>
            </a:r>
            <a:br>
              <a:rPr lang="hr-HR" sz="1600" i="1" dirty="0">
                <a:solidFill>
                  <a:srgbClr val="FF0000"/>
                </a:solidFill>
                <a:latin typeface="Georgia" pitchFamily="18" charset="0"/>
              </a:rPr>
            </a:br>
            <a:r>
              <a:rPr lang="hr-HR" sz="1600" i="1" dirty="0">
                <a:latin typeface="Georgia" pitchFamily="18" charset="0"/>
              </a:rPr>
              <a:t>9. da ima pravo na sporazumijevanje u smislu članka 109.e ovog Zakona.</a:t>
            </a:r>
            <a:r>
              <a:rPr lang="hr-HR" sz="1600" dirty="0">
                <a:latin typeface="Georgia" pitchFamily="18" charset="0"/>
              </a:rPr>
              <a:t/>
            </a:r>
            <a:br>
              <a:rPr lang="hr-HR" sz="1600" dirty="0">
                <a:latin typeface="Georgia" pitchFamily="18" charset="0"/>
              </a:rPr>
            </a:br>
            <a:endParaRPr lang="hr-HR" sz="1300" dirty="0"/>
          </a:p>
        </p:txBody>
      </p:sp>
      <p:sp>
        <p:nvSpPr>
          <p:cNvPr id="3" name="Lijeva vitičasta zagrada 2"/>
          <p:cNvSpPr/>
          <p:nvPr/>
        </p:nvSpPr>
        <p:spPr>
          <a:xfrm>
            <a:off x="1044639" y="2348880"/>
            <a:ext cx="142876" cy="328614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b="1" dirty="0"/>
          </a:p>
        </p:txBody>
      </p:sp>
      <p:sp>
        <p:nvSpPr>
          <p:cNvPr id="6" name="Pravokutnik 5"/>
          <p:cNvSpPr/>
          <p:nvPr/>
        </p:nvSpPr>
        <p:spPr>
          <a:xfrm>
            <a:off x="341046" y="4149080"/>
            <a:ext cx="774571" cy="584775"/>
          </a:xfrm>
          <a:prstGeom prst="rect">
            <a:avLst/>
          </a:prstGeom>
        </p:spPr>
        <p:txBody>
          <a:bodyPr wrap="square">
            <a:spAutoFit/>
          </a:bodyPr>
          <a:lstStyle/>
          <a:p>
            <a:r>
              <a:rPr lang="hr-HR" sz="1600" i="1" dirty="0">
                <a:ln w="3175" cmpd="sng">
                  <a:noFill/>
                </a:ln>
                <a:solidFill>
                  <a:prstClr val="black"/>
                </a:solidFill>
                <a:latin typeface="Georgia" pitchFamily="18" charset="0"/>
                <a:ea typeface="+mj-ea"/>
                <a:cs typeface="+mj-cs"/>
              </a:rPr>
              <a:t>za PN </a:t>
            </a:r>
          </a:p>
          <a:p>
            <a:r>
              <a:rPr lang="hr-HR" sz="1600" i="1" dirty="0">
                <a:ln w="3175" cmpd="sng">
                  <a:noFill/>
                </a:ln>
                <a:solidFill>
                  <a:prstClr val="black"/>
                </a:solidFill>
                <a:latin typeface="Georgia" pitchFamily="18" charset="0"/>
                <a:ea typeface="+mj-ea"/>
                <a:cs typeface="+mj-cs"/>
              </a:rPr>
              <a:t>i </a:t>
            </a:r>
            <a:r>
              <a:rPr lang="hr-HR" sz="1600" b="1" i="1" dirty="0">
                <a:ln w="3175" cmpd="sng">
                  <a:noFill/>
                </a:ln>
                <a:solidFill>
                  <a:prstClr val="black"/>
                </a:solidFill>
                <a:effectLst>
                  <a:outerShdw blurRad="38100" dist="38100" dir="2700000" algn="tl">
                    <a:srgbClr val="000000">
                      <a:alpha val="43137"/>
                    </a:srgbClr>
                  </a:outerShdw>
                </a:effectLst>
                <a:latin typeface="Georgia" pitchFamily="18" charset="0"/>
                <a:ea typeface="+mj-ea"/>
                <a:cs typeface="+mj-cs"/>
              </a:rPr>
              <a:t>OPN</a:t>
            </a:r>
            <a:endParaRPr lang="hr-HR" b="1"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2"/>
          <p:cNvSpPr txBox="1">
            <a:spLocks/>
          </p:cNvSpPr>
          <p:nvPr/>
        </p:nvSpPr>
        <p:spPr>
          <a:xfrm>
            <a:off x="857224" y="928670"/>
            <a:ext cx="8001056" cy="4643470"/>
          </a:xfrm>
          <a:prstGeom prst="rect">
            <a:avLst/>
          </a:prstGeom>
        </p:spPr>
        <p:txBody>
          <a:bodyPr vert="horz" lIns="91440" tIns="45720" rIns="91440" bIns="45720" rtlCol="0" anchor="ctr">
            <a:noAutofit/>
          </a:bodyPr>
          <a:lstStyle/>
          <a:p>
            <a:pPr marL="285750" lvl="0" indent="-285750" algn="ctr">
              <a:spcBef>
                <a:spcPct val="20000"/>
              </a:spcBef>
              <a:spcAft>
                <a:spcPts val="600"/>
              </a:spcAft>
              <a:buClr>
                <a:schemeClr val="accent1">
                  <a:lumMod val="75000"/>
                </a:schemeClr>
              </a:buClr>
              <a:buSzPct val="145000"/>
            </a:pPr>
            <a:r>
              <a:rPr lang="hr-HR" b="1" dirty="0">
                <a:effectLst>
                  <a:outerShdw blurRad="38100" dist="38100" dir="2700000" algn="tl">
                    <a:srgbClr val="000000">
                      <a:alpha val="43137"/>
                    </a:srgbClr>
                  </a:outerShdw>
                </a:effectLst>
                <a:latin typeface="Georgia" pitchFamily="18" charset="0"/>
              </a:rPr>
              <a:t>OBVEZNI PREKRŠAJNI NALOG </a:t>
            </a:r>
            <a:r>
              <a:rPr lang="hr-HR" dirty="0">
                <a:latin typeface="Georgia" pitchFamily="18" charset="0"/>
              </a:rPr>
              <a:t>(članak 239. - članak 244.  PZ-a)</a:t>
            </a:r>
          </a:p>
          <a:p>
            <a:pPr marL="285750" marR="0" lvl="0" indent="-285750" defTabSz="457200" rtl="0" eaLnBrk="1" fontAlgn="auto" latinLnBrk="0" hangingPunct="1">
              <a:lnSpc>
                <a:spcPct val="100000"/>
              </a:lnSpc>
              <a:spcBef>
                <a:spcPct val="20000"/>
              </a:spcBef>
              <a:spcAft>
                <a:spcPts val="600"/>
              </a:spcAft>
              <a:buClr>
                <a:schemeClr val="accent1">
                  <a:lumMod val="75000"/>
                </a:schemeClr>
              </a:buClr>
              <a:buSzPct val="145000"/>
              <a:tabLst/>
              <a:defRPr/>
            </a:pPr>
            <a:endParaRPr kumimoji="0" lang="hr-HR" b="0" i="0" u="none" strike="noStrike" kern="1200" cap="none" spc="0" normalizeH="0" baseline="0" noProof="0" dirty="0">
              <a:ln>
                <a:noFill/>
              </a:ln>
              <a:solidFill>
                <a:schemeClr val="tx1"/>
              </a:solidFill>
              <a:effectLst/>
              <a:uLnTx/>
              <a:uFillTx/>
              <a:latin typeface="Georgia" pitchFamily="18" charset="0"/>
            </a:endParaRPr>
          </a:p>
          <a:p>
            <a:pPr marL="285750" marR="0" lvl="0" indent="-285750"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b="0" i="0" u="none" strike="noStrike" kern="1200" cap="none" spc="0" normalizeH="0" baseline="0" noProof="0" dirty="0">
                <a:ln>
                  <a:noFill/>
                </a:ln>
                <a:solidFill>
                  <a:schemeClr val="tx1"/>
                </a:solidFill>
                <a:effectLst/>
                <a:uLnTx/>
                <a:uFillTx/>
                <a:latin typeface="Georgia" pitchFamily="18" charset="0"/>
              </a:rPr>
              <a:t>Obavezni prekršajni nalog donose ovlašteni tužitelji iz članka 109. stavka 1.</a:t>
            </a:r>
            <a:endParaRPr lang="hr-HR" baseline="0" dirty="0">
              <a:latin typeface="Georgia" pitchFamily="18" charset="0"/>
            </a:endParaRPr>
          </a:p>
          <a:p>
            <a:pPr marL="285750" marR="0" lvl="0" indent="-285750"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b="0" i="0" u="none" strike="noStrike" kern="1200" cap="none" spc="0" normalizeH="0" baseline="0" noProof="0" dirty="0">
                <a:ln>
                  <a:noFill/>
                </a:ln>
                <a:solidFill>
                  <a:schemeClr val="tx1"/>
                </a:solidFill>
                <a:effectLst/>
                <a:uLnTx/>
                <a:uFillTx/>
                <a:latin typeface="Georgia" pitchFamily="18" charset="0"/>
              </a:rPr>
              <a:t>točke 1. i 2. ovog Zakona i </a:t>
            </a:r>
            <a:r>
              <a:rPr kumimoji="0" lang="hr-HR" b="1" i="0" u="none" strike="noStrike" kern="1200" cap="none" spc="0" normalizeH="0" baseline="0" noProof="0" dirty="0">
                <a:ln>
                  <a:noFill/>
                </a:ln>
                <a:solidFill>
                  <a:schemeClr val="tx1"/>
                </a:solidFill>
                <a:effectLst/>
                <a:uLnTx/>
                <a:uFillTx/>
                <a:latin typeface="Georgia" pitchFamily="18" charset="0"/>
              </a:rPr>
              <a:t>jedinice </a:t>
            </a:r>
            <a:r>
              <a:rPr kumimoji="0" lang="hr-HR" b="1" i="0" u="none" strike="noStrike" kern="1200" cap="none" spc="0" normalizeH="0" baseline="0" noProof="0" dirty="0">
                <a:ln>
                  <a:noFill/>
                </a:ln>
                <a:solidFill>
                  <a:schemeClr val="tx1"/>
                </a:solidFill>
                <a:effectLst/>
                <a:uLnTx/>
                <a:uFillTx/>
                <a:latin typeface="Georgia" pitchFamily="18" charset="0"/>
                <a:ea typeface="+mn-ea"/>
                <a:cs typeface="+mn-cs"/>
              </a:rPr>
              <a:t>lokalne i područne (regionalne)</a:t>
            </a:r>
          </a:p>
          <a:p>
            <a:pPr marL="285750" marR="0" lvl="0" indent="-285750"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b="1" i="0" u="none" strike="noStrike" kern="1200" cap="none" spc="0" normalizeH="0" baseline="0" noProof="0" dirty="0">
                <a:ln>
                  <a:noFill/>
                </a:ln>
                <a:solidFill>
                  <a:schemeClr val="tx1"/>
                </a:solidFill>
                <a:effectLst/>
                <a:uLnTx/>
                <a:uFillTx/>
                <a:latin typeface="Georgia" pitchFamily="18" charset="0"/>
                <a:ea typeface="+mn-ea"/>
                <a:cs typeface="+mn-cs"/>
              </a:rPr>
              <a:t>samouprave.</a:t>
            </a:r>
            <a:r>
              <a:rPr lang="hr-HR" dirty="0">
                <a:latin typeface="Georgia" pitchFamily="18" charset="0"/>
              </a:rPr>
              <a:t> </a:t>
            </a:r>
            <a:r>
              <a:rPr lang="hr-HR" dirty="0">
                <a:solidFill>
                  <a:srgbClr val="FF0000"/>
                </a:solidFill>
                <a:latin typeface="Georgia" pitchFamily="18" charset="0"/>
              </a:rPr>
              <a:t>članak 143. st.5. PZ-a</a:t>
            </a:r>
          </a:p>
          <a:p>
            <a:pPr>
              <a:spcBef>
                <a:spcPct val="20000"/>
              </a:spcBef>
              <a:spcAft>
                <a:spcPts val="600"/>
              </a:spcAft>
              <a:buClr>
                <a:schemeClr val="accent1">
                  <a:lumMod val="75000"/>
                </a:schemeClr>
              </a:buClr>
              <a:buSzPct val="145000"/>
            </a:pPr>
            <a:endParaRPr kumimoji="0" lang="hr-HR" b="1" i="0" u="none" strike="noStrike" kern="1200" cap="none" spc="0" normalizeH="0" baseline="0" noProof="0" dirty="0">
              <a:ln>
                <a:noFill/>
              </a:ln>
              <a:solidFill>
                <a:schemeClr val="tx1"/>
              </a:solidFill>
              <a:effectLst/>
              <a:uLnTx/>
              <a:uFillTx/>
              <a:latin typeface="Georgia" pitchFamily="18" charset="0"/>
              <a:ea typeface="+mn-ea"/>
              <a:cs typeface="+mn-cs"/>
            </a:endParaRPr>
          </a:p>
          <a:p>
            <a:pPr>
              <a:spcBef>
                <a:spcPct val="20000"/>
              </a:spcBef>
              <a:spcAft>
                <a:spcPts val="600"/>
              </a:spcAft>
              <a:buClr>
                <a:schemeClr val="accent1">
                  <a:lumMod val="75000"/>
                </a:schemeClr>
              </a:buClr>
              <a:buSzPct val="145000"/>
            </a:pPr>
            <a:r>
              <a:rPr kumimoji="0" lang="hr-HR" b="1" i="0" u="none" strike="noStrike" kern="1200" cap="none" spc="0" normalizeH="0" baseline="0" noProof="0" dirty="0">
                <a:ln>
                  <a:noFill/>
                </a:ln>
                <a:solidFill>
                  <a:schemeClr val="tx1"/>
                </a:solidFill>
                <a:effectLst/>
                <a:uLnTx/>
                <a:uFillTx/>
                <a:latin typeface="Georgia" pitchFamily="18" charset="0"/>
                <a:ea typeface="+mn-ea"/>
                <a:cs typeface="+mn-cs"/>
              </a:rPr>
              <a:t>Pravomoćni</a:t>
            </a:r>
            <a:r>
              <a:rPr kumimoji="0" lang="hr-HR" b="1" i="0" u="none" strike="noStrike" kern="1200" cap="none" spc="0" normalizeH="0" noProof="0" dirty="0">
                <a:ln>
                  <a:noFill/>
                </a:ln>
                <a:solidFill>
                  <a:schemeClr val="tx1"/>
                </a:solidFill>
                <a:effectLst/>
                <a:uLnTx/>
                <a:uFillTx/>
                <a:latin typeface="Georgia" pitchFamily="18" charset="0"/>
                <a:ea typeface="+mn-ea"/>
                <a:cs typeface="+mn-cs"/>
              </a:rPr>
              <a:t> </a:t>
            </a:r>
            <a:r>
              <a:rPr kumimoji="0" lang="hr-HR" b="1" i="0" u="none" strike="noStrike" kern="1200" cap="none" spc="0" normalizeH="0" baseline="0" noProof="0" dirty="0">
                <a:ln>
                  <a:noFill/>
                </a:ln>
                <a:solidFill>
                  <a:schemeClr val="tx1"/>
                </a:solidFill>
                <a:effectLst/>
                <a:uLnTx/>
                <a:uFillTx/>
                <a:latin typeface="Georgia" pitchFamily="18" charset="0"/>
                <a:ea typeface="+mn-ea"/>
                <a:cs typeface="+mn-cs"/>
              </a:rPr>
              <a:t>PN i OPN (odluka o prekršaju) je </a:t>
            </a:r>
            <a:r>
              <a:rPr kumimoji="0" lang="hr-HR" b="1" i="0" u="none" strike="noStrike" kern="1200" cap="none" spc="0" normalizeH="0" baseline="0" noProof="0" dirty="0">
                <a:ln>
                  <a:noFill/>
                </a:ln>
                <a:solidFill>
                  <a:srgbClr val="FF0000"/>
                </a:solidFill>
                <a:effectLst/>
                <a:uLnTx/>
                <a:uFillTx/>
                <a:latin typeface="Georgia" pitchFamily="18" charset="0"/>
                <a:ea typeface="+mn-ea"/>
                <a:cs typeface="+mn-cs"/>
              </a:rPr>
              <a:t>ovršna isprava !!!</a:t>
            </a:r>
            <a:r>
              <a:rPr lang="hr-HR" b="1" dirty="0">
                <a:solidFill>
                  <a:srgbClr val="FF0000"/>
                </a:solidFill>
                <a:latin typeface="Georgia" pitchFamily="18" charset="0"/>
              </a:rPr>
              <a:t> </a:t>
            </a:r>
            <a:r>
              <a:rPr lang="hr-HR" dirty="0">
                <a:solidFill>
                  <a:srgbClr val="FF0000"/>
                </a:solidFill>
                <a:latin typeface="Georgia" pitchFamily="18" charset="0"/>
              </a:rPr>
              <a:t>članak 143.st.6. PZ-a</a:t>
            </a:r>
          </a:p>
          <a:p>
            <a:pPr>
              <a:spcBef>
                <a:spcPct val="20000"/>
              </a:spcBef>
              <a:spcAft>
                <a:spcPts val="600"/>
              </a:spcAft>
              <a:buClr>
                <a:schemeClr val="accent1">
                  <a:lumMod val="75000"/>
                </a:schemeClr>
              </a:buClr>
              <a:buSzPct val="145000"/>
            </a:pPr>
            <a:endParaRPr lang="hr-HR" dirty="0">
              <a:solidFill>
                <a:srgbClr val="FF0000"/>
              </a:solidFill>
              <a:latin typeface="Georgia" pitchFamily="18" charset="0"/>
            </a:endParaRPr>
          </a:p>
          <a:p>
            <a:pPr algn="just">
              <a:spcBef>
                <a:spcPct val="20000"/>
              </a:spcBef>
              <a:spcAft>
                <a:spcPts val="600"/>
              </a:spcAft>
              <a:buClr>
                <a:schemeClr val="accent1">
                  <a:lumMod val="75000"/>
                </a:schemeClr>
              </a:buClr>
              <a:buSzPct val="145000"/>
            </a:pPr>
            <a:r>
              <a:rPr lang="vi-VN" dirty="0">
                <a:solidFill>
                  <a:srgbClr val="FF0000"/>
                </a:solidFill>
                <a:effectLst>
                  <a:outerShdw blurRad="38100" dist="38100" dir="2700000" algn="tl">
                    <a:srgbClr val="000000">
                      <a:alpha val="43137"/>
                    </a:srgbClr>
                  </a:outerShdw>
                </a:effectLst>
                <a:latin typeface="Georgia" pitchFamily="18" charset="0"/>
              </a:rPr>
              <a:t>U postupku izdavanja obaveznog prekršajnog naloga na odgovarajući se način primjenjuju i odredbe </a:t>
            </a:r>
            <a:r>
              <a:rPr lang="hr-HR" dirty="0">
                <a:solidFill>
                  <a:srgbClr val="FF0000"/>
                </a:solidFill>
                <a:effectLst>
                  <a:outerShdw blurRad="38100" dist="38100" dir="2700000" algn="tl">
                    <a:srgbClr val="000000">
                      <a:alpha val="43137"/>
                    </a:srgbClr>
                  </a:outerShdw>
                </a:effectLst>
                <a:latin typeface="Georgia" pitchFamily="18" charset="0"/>
              </a:rPr>
              <a:t>Prekršajnog z</a:t>
            </a:r>
            <a:r>
              <a:rPr lang="vi-VN" dirty="0">
                <a:solidFill>
                  <a:srgbClr val="FF0000"/>
                </a:solidFill>
                <a:effectLst>
                  <a:outerShdw blurRad="38100" dist="38100" dir="2700000" algn="tl">
                    <a:srgbClr val="000000">
                      <a:alpha val="43137"/>
                    </a:srgbClr>
                  </a:outerShdw>
                </a:effectLst>
                <a:latin typeface="Georgia" pitchFamily="18" charset="0"/>
              </a:rPr>
              <a:t>akona o izdavanju prekršajnog naloga</a:t>
            </a:r>
            <a:r>
              <a:rPr lang="vi-VN" b="1" dirty="0">
                <a:latin typeface="Georgia" pitchFamily="18" charset="0"/>
              </a:rPr>
              <a:t>, </a:t>
            </a:r>
            <a:r>
              <a:rPr lang="vi-VN" dirty="0">
                <a:latin typeface="Georgia" pitchFamily="18" charset="0"/>
              </a:rPr>
              <a:t>osim ako odredbama </a:t>
            </a:r>
            <a:r>
              <a:rPr lang="hr-HR" dirty="0">
                <a:latin typeface="Georgia" pitchFamily="18" charset="0"/>
              </a:rPr>
              <a:t>Prekršajnog z</a:t>
            </a:r>
            <a:r>
              <a:rPr lang="vi-VN" dirty="0">
                <a:latin typeface="Georgia" pitchFamily="18" charset="0"/>
              </a:rPr>
              <a:t>akona o izdavanju obaveznog prekršajnog naloga nije nešto drukčije određeno. </a:t>
            </a:r>
            <a:r>
              <a:rPr lang="vi-VN" dirty="0">
                <a:solidFill>
                  <a:srgbClr val="FF0000"/>
                </a:solidFill>
                <a:latin typeface="Georgia" pitchFamily="18" charset="0"/>
              </a:rPr>
              <a:t>članak 239. </a:t>
            </a:r>
            <a:r>
              <a:rPr lang="hr-HR" dirty="0">
                <a:solidFill>
                  <a:srgbClr val="FF0000"/>
                </a:solidFill>
                <a:latin typeface="Georgia" pitchFamily="18" charset="0"/>
              </a:rPr>
              <a:t>stavak </a:t>
            </a:r>
            <a:r>
              <a:rPr lang="vi-VN" dirty="0">
                <a:solidFill>
                  <a:srgbClr val="FF0000"/>
                </a:solidFill>
                <a:latin typeface="Georgia" pitchFamily="18" charset="0"/>
              </a:rPr>
              <a:t>5</a:t>
            </a:r>
            <a:r>
              <a:rPr lang="hr-HR" dirty="0">
                <a:solidFill>
                  <a:srgbClr val="FF0000"/>
                </a:solidFill>
                <a:latin typeface="Georgia" pitchFamily="18" charset="0"/>
              </a:rPr>
              <a:t>. PZ-a</a:t>
            </a:r>
            <a:r>
              <a:rPr lang="vi-VN" dirty="0">
                <a:solidFill>
                  <a:srgbClr val="FF0000"/>
                </a:solidFill>
                <a:latin typeface="Georgia" pitchFamily="18" charset="0"/>
              </a:rPr>
              <a:t> </a:t>
            </a:r>
            <a:endParaRPr lang="hr-HR" dirty="0">
              <a:solidFill>
                <a:srgbClr val="FF0000"/>
              </a:solidFill>
              <a:latin typeface="Georgia" pitchFamily="18" charset="0"/>
            </a:endParaRPr>
          </a:p>
          <a:p>
            <a:pPr marL="285750" marR="0" lvl="0" indent="-285750" algn="just" defTabSz="457200" rtl="0" eaLnBrk="1" fontAlgn="auto" latinLnBrk="0" hangingPunct="1">
              <a:lnSpc>
                <a:spcPct val="100000"/>
              </a:lnSpc>
              <a:spcBef>
                <a:spcPct val="20000"/>
              </a:spcBef>
              <a:spcAft>
                <a:spcPts val="600"/>
              </a:spcAft>
              <a:buClr>
                <a:schemeClr val="accent1">
                  <a:lumMod val="75000"/>
                </a:schemeClr>
              </a:buClr>
              <a:buSzPct val="145000"/>
              <a:tabLst/>
              <a:defRPr/>
            </a:pPr>
            <a:endParaRPr kumimoji="0" lang="hr-HR"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142976" y="142852"/>
            <a:ext cx="7839511" cy="6215106"/>
          </a:xfrm>
        </p:spPr>
        <p:txBody>
          <a:bodyPr>
            <a:noAutofit/>
          </a:bodyPr>
          <a:lstStyle/>
          <a:p>
            <a:pPr algn="ctr">
              <a:buNone/>
            </a:pPr>
            <a:r>
              <a:rPr lang="hr-HR" sz="1400" b="1" dirty="0">
                <a:latin typeface="Georgia" pitchFamily="18" charset="0"/>
              </a:rPr>
              <a:t>Članak 239. PZ-a</a:t>
            </a:r>
          </a:p>
          <a:p>
            <a:pPr marL="0" indent="0" algn="just">
              <a:buNone/>
            </a:pPr>
            <a:r>
              <a:rPr lang="hr-HR" sz="1400" dirty="0">
                <a:latin typeface="Georgia" panose="02040502050405020303" pitchFamily="18" charset="0"/>
              </a:rPr>
              <a:t>(1) Ovlašteni tužitelji iz članka 109. stavka 1. točke 1. i 2. ovoga Zakona prije pokretanja prekršajnog postupka protiv počinitelja prekršaja </a:t>
            </a:r>
            <a:r>
              <a:rPr lang="hr-HR" sz="1400" b="1" dirty="0">
                <a:effectLst>
                  <a:outerShdw blurRad="38100" dist="38100" dir="2700000" algn="tl">
                    <a:srgbClr val="000000">
                      <a:alpha val="43137"/>
                    </a:srgbClr>
                  </a:outerShdw>
                </a:effectLst>
                <a:latin typeface="Georgia" panose="02040502050405020303" pitchFamily="18" charset="0"/>
              </a:rPr>
              <a:t>obvezno će izdati prekršajni nalog (obavezni prekršajni nalog) </a:t>
            </a:r>
            <a:r>
              <a:rPr lang="hr-HR" sz="1400" dirty="0">
                <a:latin typeface="Georgia" pitchFamily="18" charset="0"/>
              </a:rPr>
              <a:t>za:</a:t>
            </a:r>
          </a:p>
          <a:p>
            <a:pPr marL="0" indent="0" algn="just">
              <a:buNone/>
            </a:pPr>
            <a:r>
              <a:rPr lang="hr-HR" sz="1400" dirty="0">
                <a:latin typeface="Georgia" pitchFamily="18" charset="0"/>
              </a:rPr>
              <a:t>1. </a:t>
            </a:r>
            <a:r>
              <a:rPr lang="hr-HR" sz="1400" b="1" dirty="0">
                <a:latin typeface="Georgia" panose="02040502050405020303" pitchFamily="18" charset="0"/>
              </a:rPr>
              <a:t>prekršaj propisan odlukom jedinice lokalne i područne (regionalne) samouprave,</a:t>
            </a:r>
            <a:endParaRPr lang="hr-HR" sz="1400" dirty="0">
              <a:latin typeface="Georgia" pitchFamily="18" charset="0"/>
            </a:endParaRPr>
          </a:p>
          <a:p>
            <a:pPr marL="0" indent="0" algn="just">
              <a:buNone/>
            </a:pPr>
            <a:r>
              <a:rPr lang="hr-HR" sz="1400" dirty="0">
                <a:latin typeface="Georgia" pitchFamily="18" charset="0"/>
              </a:rPr>
              <a:t>2. prekršaj propisan zakonom za koji je kao kazna propisana samo novčana kazna do </a:t>
            </a:r>
            <a:r>
              <a:rPr lang="hr-HR" sz="1400" dirty="0">
                <a:solidFill>
                  <a:srgbClr val="FF0000"/>
                </a:solidFill>
                <a:latin typeface="Georgia" panose="02040502050405020303" pitchFamily="18" charset="0"/>
              </a:rPr>
              <a:t>5.000,00 kuna za fizičku osobu,</a:t>
            </a:r>
            <a:r>
              <a:rPr lang="hr-HR" sz="1400" dirty="0">
                <a:latin typeface="Georgia" pitchFamily="18" charset="0"/>
              </a:rPr>
              <a:t> </a:t>
            </a:r>
            <a:r>
              <a:rPr lang="hr-HR" sz="1400" dirty="0">
                <a:solidFill>
                  <a:srgbClr val="FF0000"/>
                </a:solidFill>
                <a:latin typeface="Georgia" panose="02040502050405020303" pitchFamily="18" charset="0"/>
              </a:rPr>
              <a:t>do 10.000,00 kuna za počinitelja prekršaja fizičku osobu obrtnika i osobu koja obavlja drugu samostalnu djelatnost, do 15.000,00 kuna za pravnu osobu i do 5.000,00 kuna za odgovornu osobu u pravnoj osobi</a:t>
            </a:r>
            <a:r>
              <a:rPr lang="hr-HR" sz="1400" dirty="0">
                <a:latin typeface="Georgia" panose="02040502050405020303" pitchFamily="18" charset="0"/>
              </a:rPr>
              <a:t>. Kod prekršaja pravne osobe i u njoj odgovorne osobe, obavezni prekršajni nalog izdat će se kada je uvjet iz ove točke ostvaren u odnosu na počinitelja pravnu osobu.</a:t>
            </a:r>
          </a:p>
          <a:p>
            <a:pPr marL="0" indent="0" algn="just">
              <a:buNone/>
            </a:pPr>
            <a:r>
              <a:rPr lang="hr-HR" sz="1400" dirty="0">
                <a:latin typeface="Georgia" panose="02040502050405020303" pitchFamily="18" charset="0"/>
              </a:rPr>
              <a:t>(2) Ovlašteni tužitelji iz članka 109. stavka 1. točaka 1. i 2. ovoga </a:t>
            </a:r>
            <a:r>
              <a:rPr lang="pl-PL" sz="1400" dirty="0">
                <a:latin typeface="Georgia" panose="02040502050405020303" pitchFamily="18" charset="0"/>
              </a:rPr>
              <a:t>Zakona </a:t>
            </a:r>
            <a:r>
              <a:rPr lang="pl-PL" sz="1400" b="1" dirty="0">
                <a:solidFill>
                  <a:srgbClr val="FF0000"/>
                </a:solidFill>
                <a:effectLst>
                  <a:outerShdw blurRad="38100" dist="38100" dir="2700000" algn="tl">
                    <a:srgbClr val="000000">
                      <a:alpha val="43137"/>
                    </a:srgbClr>
                  </a:outerShdw>
                </a:effectLst>
                <a:latin typeface="Georgia" panose="02040502050405020303" pitchFamily="18" charset="0"/>
              </a:rPr>
              <a:t>mogu</a:t>
            </a:r>
            <a:r>
              <a:rPr lang="pl-PL" sz="1400" b="1" dirty="0">
                <a:latin typeface="Georgia" panose="02040502050405020303" pitchFamily="18" charset="0"/>
              </a:rPr>
              <a:t> izdati obavezni prekršajni nalog i ako je za prekršaj </a:t>
            </a:r>
            <a:r>
              <a:rPr lang="hr-HR" sz="1400" b="1" dirty="0">
                <a:latin typeface="Georgia" panose="02040502050405020303" pitchFamily="18" charset="0"/>
              </a:rPr>
              <a:t>propisana novčana kazna veća od iznosa iz stavka 1. točke 2. ovoga članka, </a:t>
            </a:r>
            <a:r>
              <a:rPr lang="hr-HR" sz="1400" dirty="0">
                <a:latin typeface="Georgia" panose="02040502050405020303" pitchFamily="18" charset="0"/>
              </a:rPr>
              <a:t>ali u tom slučaju za pojedinačni prekršaj ne može se utvrditi novčana kazna veća od iznosa iz stavka 1. točke 2. ovoga članka.</a:t>
            </a:r>
          </a:p>
          <a:p>
            <a:pPr marL="0" indent="0" algn="just">
              <a:buNone/>
            </a:pPr>
            <a:r>
              <a:rPr lang="vi-VN" sz="1400" dirty="0">
                <a:latin typeface="Georgia" panose="02040502050405020303" pitchFamily="18" charset="0"/>
              </a:rPr>
              <a:t>(5) U postupku izdavanja obaveznog prekršajnog naloga iz stavka 1. i 2. ovoga članka na odgovarajući se način primjenjuju i odredbe ovoga Zakona o izdavanju prekršajnog naloga, osim ako odredbama ovoga Zakona o izdavanju obaveznog prekršajnog naloga nije nešto drukčije određeno.</a:t>
            </a:r>
            <a:endParaRPr lang="hr-HR" sz="1400" dirty="0">
              <a:latin typeface="Georgia" panose="02040502050405020303" pitchFamily="18" charset="0"/>
            </a:endParaRPr>
          </a:p>
          <a:p>
            <a:pPr marL="0" indent="0" algn="just">
              <a:buNone/>
            </a:pPr>
            <a:r>
              <a:rPr lang="hr-HR" sz="1400" dirty="0">
                <a:latin typeface="Georgia" panose="02040502050405020303" pitchFamily="18" charset="0"/>
              </a:rPr>
              <a:t>(7) Ako je ovlašteni tužitelj umjesto prekršajnog naloga iz stavka 1. ovoga članka podnio optužni prijedlog, </a:t>
            </a:r>
            <a:r>
              <a:rPr lang="hr-HR" sz="1400" b="1" dirty="0">
                <a:solidFill>
                  <a:srgbClr val="FF0000"/>
                </a:solidFill>
                <a:effectLst>
                  <a:outerShdw blurRad="38100" dist="38100" dir="2700000" algn="tl">
                    <a:srgbClr val="000000">
                      <a:alpha val="43137"/>
                    </a:srgbClr>
                  </a:outerShdw>
                </a:effectLst>
                <a:latin typeface="Georgia" panose="02040502050405020303" pitchFamily="18" charset="0"/>
              </a:rPr>
              <a:t>sud taj će optužni prijedlog odbaciti.</a:t>
            </a:r>
          </a:p>
          <a:p>
            <a:pPr marL="0" indent="0" algn="just">
              <a:buNone/>
            </a:pPr>
            <a:r>
              <a:rPr lang="hr-HR" sz="1400" dirty="0">
                <a:latin typeface="Georgia" panose="02040502050405020303" pitchFamily="18" charset="0"/>
              </a:rPr>
              <a:t>(8) Obavezni prekršajni nalog ne može se izdati protiv počinitelja prekršaja koji je u vrijeme počinjenja prekršaja bio </a:t>
            </a:r>
            <a:r>
              <a:rPr lang="hr-HR" sz="1400" b="1" dirty="0">
                <a:solidFill>
                  <a:srgbClr val="FF0000"/>
                </a:solidFill>
                <a:effectLst>
                  <a:outerShdw blurRad="38100" dist="38100" dir="2700000" algn="tl">
                    <a:srgbClr val="000000">
                      <a:alpha val="43137"/>
                    </a:srgbClr>
                  </a:outerShdw>
                </a:effectLst>
                <a:latin typeface="Georgia" panose="02040502050405020303" pitchFamily="18" charset="0"/>
              </a:rPr>
              <a:t>maloljetnik </a:t>
            </a:r>
            <a:r>
              <a:rPr lang="hr-HR" sz="1400" dirty="0">
                <a:latin typeface="Georgia" panose="02040502050405020303" pitchFamily="18" charset="0"/>
              </a:rPr>
              <a:t>(14-18 godina života).</a:t>
            </a:r>
          </a:p>
        </p:txBody>
      </p:sp>
      <p:sp>
        <p:nvSpPr>
          <p:cNvPr id="5" name="Strelica zakrivljena dolje 4"/>
          <p:cNvSpPr/>
          <p:nvPr/>
        </p:nvSpPr>
        <p:spPr>
          <a:xfrm rot="16200000">
            <a:off x="392877" y="2886375"/>
            <a:ext cx="1071570" cy="4286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03A54BD2-C2B9-4DC6-B185-84011B12FC64}"/>
              </a:ext>
            </a:extLst>
          </p:cNvPr>
          <p:cNvSpPr>
            <a:spLocks noGrp="1"/>
          </p:cNvSpPr>
          <p:nvPr>
            <p:ph type="title"/>
          </p:nvPr>
        </p:nvSpPr>
        <p:spPr>
          <a:xfrm>
            <a:off x="1187624" y="620688"/>
            <a:ext cx="7704667" cy="739551"/>
          </a:xfrm>
        </p:spPr>
        <p:txBody>
          <a:bodyPr>
            <a:noAutofit/>
          </a:bodyPr>
          <a:lstStyle/>
          <a:p>
            <a:pPr algn="l"/>
            <a:r>
              <a:rPr lang="pl-PL" sz="1600" b="1" dirty="0">
                <a:latin typeface="Georgia" panose="02040502050405020303" pitchFamily="18" charset="0"/>
              </a:rPr>
              <a:t>NAPLATA NOVČANE KAZNE NA MJESTU POČINJENJA </a:t>
            </a:r>
            <a:r>
              <a:rPr lang="hr-HR" sz="1600" b="1" dirty="0">
                <a:latin typeface="Georgia" panose="02040502050405020303" pitchFamily="18" charset="0"/>
              </a:rPr>
              <a:t>PREKRŠAJA</a:t>
            </a:r>
            <a:r>
              <a:rPr lang="hr-HR" sz="1800" b="1" dirty="0">
                <a:latin typeface="Georgia" panose="02040502050405020303" pitchFamily="18" charset="0"/>
              </a:rPr>
              <a:t/>
            </a:r>
            <a:br>
              <a:rPr lang="hr-HR" sz="1800" b="1" dirty="0">
                <a:latin typeface="Georgia" panose="02040502050405020303" pitchFamily="18" charset="0"/>
              </a:rPr>
            </a:br>
            <a:r>
              <a:rPr lang="hr-HR" sz="1600" i="1" dirty="0">
                <a:latin typeface="Georgia" panose="02040502050405020303" pitchFamily="18" charset="0"/>
              </a:rPr>
              <a:t>članak 245. PZ-a</a:t>
            </a:r>
          </a:p>
        </p:txBody>
      </p:sp>
      <p:sp>
        <p:nvSpPr>
          <p:cNvPr id="3" name="Rezervirano mjesto sadržaja 2">
            <a:extLst>
              <a:ext uri="{FF2B5EF4-FFF2-40B4-BE49-F238E27FC236}">
                <a16:creationId xmlns="" xmlns:a16="http://schemas.microsoft.com/office/drawing/2014/main" id="{48E79F29-3828-4BA9-9BDB-AE2EEFDAE7A5}"/>
              </a:ext>
            </a:extLst>
          </p:cNvPr>
          <p:cNvSpPr>
            <a:spLocks noGrp="1"/>
          </p:cNvSpPr>
          <p:nvPr>
            <p:ph idx="1"/>
          </p:nvPr>
        </p:nvSpPr>
        <p:spPr>
          <a:xfrm>
            <a:off x="982133" y="1196752"/>
            <a:ext cx="7704667" cy="5163104"/>
          </a:xfrm>
        </p:spPr>
        <p:txBody>
          <a:bodyPr>
            <a:normAutofit/>
          </a:bodyPr>
          <a:lstStyle/>
          <a:p>
            <a:pPr marL="0" indent="0" algn="just">
              <a:buNone/>
            </a:pPr>
            <a:r>
              <a:rPr lang="hr-HR" sz="1600" dirty="0">
                <a:latin typeface="Georgia" panose="02040502050405020303" pitchFamily="18" charset="0"/>
              </a:rPr>
              <a:t>	Ako zakonom nije određeno drukčije, novčana se kazna </a:t>
            </a:r>
            <a:r>
              <a:rPr lang="hr-HR" sz="1600" b="1" dirty="0">
                <a:latin typeface="Georgia" panose="02040502050405020303" pitchFamily="18" charset="0"/>
              </a:rPr>
              <a:t>može</a:t>
            </a:r>
            <a:r>
              <a:rPr lang="hr-HR" sz="1600" dirty="0">
                <a:latin typeface="Georgia" panose="02040502050405020303" pitchFamily="18" charset="0"/>
              </a:rPr>
              <a:t> naplatiti na mjestu počinjenja prekršaja u visini polovice propisanog minimuma ili polovice točno određenog iznosa </a:t>
            </a:r>
            <a:r>
              <a:rPr lang="pl-PL" sz="1600" dirty="0">
                <a:latin typeface="Georgia" panose="02040502050405020303" pitchFamily="18" charset="0"/>
              </a:rPr>
              <a:t>novčane kazne propisane propisom o prekršaju za prekršaj za koji je kao kazna propisana samo </a:t>
            </a:r>
            <a:r>
              <a:rPr lang="pl-PL" sz="1600" b="1" dirty="0">
                <a:latin typeface="Georgia" panose="02040502050405020303" pitchFamily="18" charset="0"/>
              </a:rPr>
              <a:t>novčana kazna:</a:t>
            </a:r>
          </a:p>
          <a:p>
            <a:pPr marL="0" indent="0" algn="just">
              <a:buNone/>
            </a:pPr>
            <a:r>
              <a:rPr lang="pl-PL" sz="1600" b="1" dirty="0">
                <a:latin typeface="Georgia" panose="02040502050405020303" pitchFamily="18" charset="0"/>
              </a:rPr>
              <a:t>do 2.000,00 kuna </a:t>
            </a:r>
            <a:r>
              <a:rPr lang="pl-PL" sz="1600" i="1" dirty="0">
                <a:latin typeface="Georgia" panose="02040502050405020303" pitchFamily="18" charset="0"/>
              </a:rPr>
              <a:t>za fizičku i odgovornu osobu u pravnoj osobi, </a:t>
            </a:r>
          </a:p>
          <a:p>
            <a:pPr marL="0" indent="0" algn="just">
              <a:buNone/>
            </a:pPr>
            <a:r>
              <a:rPr lang="pl-PL" sz="1600" b="1" dirty="0">
                <a:latin typeface="Georgia" panose="02040502050405020303" pitchFamily="18" charset="0"/>
              </a:rPr>
              <a:t>do 5.000,00 kuna</a:t>
            </a:r>
            <a:r>
              <a:rPr lang="pl-PL" sz="1600" dirty="0">
                <a:latin typeface="Georgia" panose="02040502050405020303" pitchFamily="18" charset="0"/>
              </a:rPr>
              <a:t> </a:t>
            </a:r>
            <a:r>
              <a:rPr lang="pl-PL" sz="1600" i="1" dirty="0">
                <a:latin typeface="Georgia" panose="02040502050405020303" pitchFamily="18" charset="0"/>
              </a:rPr>
              <a:t>za </a:t>
            </a:r>
            <a:r>
              <a:rPr lang="hr-HR" sz="1600" i="1" dirty="0">
                <a:latin typeface="Georgia" panose="02040502050405020303" pitchFamily="18" charset="0"/>
              </a:rPr>
              <a:t>okrivljenika fizičku osobu obrtnika i fizičku osobu koja se </a:t>
            </a:r>
          </a:p>
          <a:p>
            <a:pPr marL="0" indent="0" algn="just">
              <a:buNone/>
            </a:pPr>
            <a:r>
              <a:rPr lang="hr-HR" sz="1600" i="1" dirty="0">
                <a:latin typeface="Georgia" panose="02040502050405020303" pitchFamily="18" charset="0"/>
              </a:rPr>
              <a:t>                                       bavi </a:t>
            </a:r>
            <a:r>
              <a:rPr lang="pl-PL" sz="1600" i="1" dirty="0">
                <a:latin typeface="Georgia" panose="02040502050405020303" pitchFamily="18" charset="0"/>
              </a:rPr>
              <a:t>drugom samostalnom djelatnošću i </a:t>
            </a:r>
          </a:p>
          <a:p>
            <a:pPr marL="0" indent="0" algn="just">
              <a:buNone/>
            </a:pPr>
            <a:r>
              <a:rPr lang="pl-PL" sz="1600" b="1" dirty="0">
                <a:latin typeface="Georgia" panose="02040502050405020303" pitchFamily="18" charset="0"/>
              </a:rPr>
              <a:t>do 15.000,00 kuna </a:t>
            </a:r>
            <a:r>
              <a:rPr lang="pl-PL" sz="1600" dirty="0">
                <a:latin typeface="Georgia" panose="02040502050405020303" pitchFamily="18" charset="0"/>
              </a:rPr>
              <a:t>za pravnu osobu i s njom izjednačene subjekte, </a:t>
            </a:r>
          </a:p>
          <a:p>
            <a:pPr marL="0" indent="0" algn="just">
              <a:buNone/>
            </a:pPr>
            <a:r>
              <a:rPr lang="pl-PL" sz="1600" dirty="0">
                <a:latin typeface="Georgia" panose="02040502050405020303" pitchFamily="18" charset="0"/>
              </a:rPr>
              <a:t>ako je službena osoba </a:t>
            </a:r>
            <a:r>
              <a:rPr lang="hr-HR" sz="1600" dirty="0">
                <a:latin typeface="Georgia" panose="02040502050405020303" pitchFamily="18" charset="0"/>
              </a:rPr>
              <a:t>ovlaštenog tužitelja </a:t>
            </a:r>
            <a:r>
              <a:rPr lang="hr-HR" sz="1600" b="1" dirty="0">
                <a:solidFill>
                  <a:srgbClr val="FF0000"/>
                </a:solidFill>
                <a:effectLst>
                  <a:outerShdw blurRad="38100" dist="38100" dir="2700000" algn="tl">
                    <a:srgbClr val="000000">
                      <a:alpha val="43137"/>
                    </a:srgbClr>
                  </a:outerShdw>
                </a:effectLst>
                <a:latin typeface="Georgia" panose="02040502050405020303" pitchFamily="18" charset="0"/>
              </a:rPr>
              <a:t>(komunalni redar)</a:t>
            </a:r>
            <a:r>
              <a:rPr lang="hr-HR" sz="1600" dirty="0">
                <a:latin typeface="Georgia" panose="02040502050405020303" pitchFamily="18" charset="0"/>
              </a:rPr>
              <a:t>, prekršaj utvrdila:</a:t>
            </a:r>
          </a:p>
          <a:p>
            <a:pPr marL="534988" indent="0" algn="just">
              <a:buNone/>
            </a:pPr>
            <a:r>
              <a:rPr lang="pl-PL" sz="1600" dirty="0">
                <a:solidFill>
                  <a:srgbClr val="FF0000"/>
                </a:solidFill>
                <a:effectLst>
                  <a:outerShdw blurRad="38100" dist="38100" dir="2700000" algn="tl">
                    <a:srgbClr val="000000">
                      <a:alpha val="43137"/>
                    </a:srgbClr>
                  </a:outerShdw>
                </a:effectLst>
                <a:latin typeface="Georgia" panose="02040502050405020303" pitchFamily="18" charset="0"/>
              </a:rPr>
              <a:t>1</a:t>
            </a:r>
            <a:r>
              <a:rPr lang="pl-PL" sz="1600" i="1" dirty="0">
                <a:solidFill>
                  <a:srgbClr val="FF0000"/>
                </a:solidFill>
                <a:effectLst>
                  <a:outerShdw blurRad="38100" dist="38100" dir="2700000" algn="tl">
                    <a:srgbClr val="000000">
                      <a:alpha val="43137"/>
                    </a:srgbClr>
                  </a:outerShdw>
                </a:effectLst>
                <a:latin typeface="Georgia" panose="02040502050405020303" pitchFamily="18" charset="0"/>
              </a:rPr>
              <a:t>. obavljanjem nadzora u okviru svoje nadležnosti,</a:t>
            </a:r>
          </a:p>
          <a:p>
            <a:pPr marL="534988" indent="0" algn="just">
              <a:buNone/>
            </a:pPr>
            <a:r>
              <a:rPr lang="hr-HR" sz="1600" i="1" dirty="0">
                <a:solidFill>
                  <a:srgbClr val="FF0000"/>
                </a:solidFill>
                <a:effectLst>
                  <a:outerShdw blurRad="38100" dist="38100" dir="2700000" algn="tl">
                    <a:srgbClr val="000000">
                      <a:alpha val="43137"/>
                    </a:srgbClr>
                  </a:outerShdw>
                </a:effectLst>
                <a:latin typeface="Georgia" panose="02040502050405020303" pitchFamily="18" charset="0"/>
              </a:rPr>
              <a:t>2. neposrednim opažanjem,</a:t>
            </a:r>
          </a:p>
          <a:p>
            <a:pPr marL="534988" indent="0" algn="just">
              <a:buNone/>
            </a:pPr>
            <a:r>
              <a:rPr lang="hr-HR" sz="1600" i="1" dirty="0">
                <a:solidFill>
                  <a:srgbClr val="FF0000"/>
                </a:solidFill>
                <a:effectLst>
                  <a:outerShdw blurRad="38100" dist="38100" dir="2700000" algn="tl">
                    <a:srgbClr val="000000">
                      <a:alpha val="43137"/>
                    </a:srgbClr>
                  </a:outerShdw>
                </a:effectLst>
                <a:latin typeface="Georgia" panose="02040502050405020303" pitchFamily="18" charset="0"/>
              </a:rPr>
              <a:t>3. uporabom tehničkih uređaja,</a:t>
            </a:r>
          </a:p>
          <a:p>
            <a:pPr marL="534988" indent="0" algn="just">
              <a:buNone/>
            </a:pPr>
            <a:r>
              <a:rPr lang="hr-HR" sz="1600" i="1" dirty="0">
                <a:solidFill>
                  <a:srgbClr val="FF0000"/>
                </a:solidFill>
                <a:effectLst>
                  <a:outerShdw blurRad="38100" dist="38100" dir="2700000" algn="tl">
                    <a:srgbClr val="000000">
                      <a:alpha val="43137"/>
                    </a:srgbClr>
                  </a:outerShdw>
                </a:effectLst>
                <a:latin typeface="Georgia" panose="02040502050405020303" pitchFamily="18" charset="0"/>
              </a:rPr>
              <a:t>4. pregledom vjerodostojne dokumentacije.</a:t>
            </a:r>
          </a:p>
        </p:txBody>
      </p:sp>
    </p:spTree>
    <p:extLst>
      <p:ext uri="{BB962C8B-B14F-4D97-AF65-F5344CB8AC3E}">
        <p14:creationId xmlns="" xmlns:p14="http://schemas.microsoft.com/office/powerpoint/2010/main" val="411171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142976" y="571480"/>
            <a:ext cx="7715304" cy="5616624"/>
          </a:xfrm>
          <a:noFill/>
          <a:ln w="19050">
            <a:noFill/>
          </a:ln>
          <a:effectLst/>
        </p:spPr>
        <p:txBody>
          <a:bodyPr>
            <a:normAutofit/>
          </a:bodyPr>
          <a:lstStyle/>
          <a:p>
            <a:pPr marL="0" indent="0" algn="just">
              <a:buNone/>
            </a:pPr>
            <a:r>
              <a:rPr lang="hr-HR" sz="1600" dirty="0">
                <a:latin typeface="Georgia" pitchFamily="18" charset="0"/>
              </a:rPr>
              <a:t>Smatrat će se da je novčana kazna naplaćena na mjestu počinjenja prekršaja ako počinitelj prekršaja nije u trenutku kada je zatečen na mjestu počinjenja prekršaja u mogućnosti platiti novčanu kaznu, a istu </a:t>
            </a:r>
            <a:r>
              <a:rPr lang="hr-HR" sz="1600" b="1" dirty="0">
                <a:latin typeface="Georgia" pitchFamily="18" charset="0"/>
              </a:rPr>
              <a:t>plati u roku od tri dana</a:t>
            </a:r>
            <a:r>
              <a:rPr lang="hr-HR" sz="1600" dirty="0">
                <a:latin typeface="Georgia" pitchFamily="18" charset="0"/>
              </a:rPr>
              <a:t>, te dokaz o izvršenoj uplati dostavi komunalnom redarstvu.</a:t>
            </a:r>
          </a:p>
          <a:p>
            <a:pPr marL="0" indent="0" algn="just">
              <a:buNone/>
            </a:pPr>
            <a:endParaRPr lang="hr-HR" sz="1600" dirty="0">
              <a:latin typeface="Georgia" pitchFamily="18" charset="0"/>
            </a:endParaRPr>
          </a:p>
          <a:p>
            <a:pPr marL="0" indent="0" algn="just">
              <a:buNone/>
            </a:pPr>
            <a:r>
              <a:rPr lang="hr-HR" sz="1600" dirty="0">
                <a:latin typeface="Georgia" pitchFamily="18" charset="0"/>
              </a:rPr>
              <a:t>Smatrat će se da je novčana kazna naplaćena na mjestu počinjenja prekršaja ako počinitelj prekršaja nije utvrđen u trenutku počinjenja prekršaja ili nije zatečen na mjestu počinjenja prekršaja, a novčanu kaznu </a:t>
            </a:r>
            <a:r>
              <a:rPr lang="hr-HR" sz="1600" b="1" dirty="0">
                <a:latin typeface="Georgia" pitchFamily="18" charset="0"/>
              </a:rPr>
              <a:t>plati u roku od tri dana od primitka obavijesti o prekršaju </a:t>
            </a:r>
            <a:r>
              <a:rPr lang="hr-HR" sz="1600" dirty="0">
                <a:latin typeface="Georgia" pitchFamily="18" charset="0"/>
              </a:rPr>
              <a:t>te dokaz o izvršenoj uplati dostavi komunalnom redarstvu.</a:t>
            </a:r>
          </a:p>
          <a:p>
            <a:pPr marL="0" indent="0" algn="just">
              <a:buNone/>
            </a:pPr>
            <a:endParaRPr lang="hr-HR" sz="1600" dirty="0">
              <a:latin typeface="Georgia" pitchFamily="18" charset="0"/>
            </a:endParaRPr>
          </a:p>
          <a:p>
            <a:pPr marL="0" indent="0" algn="just">
              <a:buNone/>
            </a:pPr>
            <a:r>
              <a:rPr lang="hr-HR" sz="1600" b="1" dirty="0">
                <a:latin typeface="Georgia" pitchFamily="18" charset="0"/>
              </a:rPr>
              <a:t>Usmeno izrečenu novčanu kaznu </a:t>
            </a:r>
            <a:r>
              <a:rPr lang="hr-HR" sz="1600" dirty="0">
                <a:latin typeface="Georgia" pitchFamily="18" charset="0"/>
              </a:rPr>
              <a:t>komunalni redar naplatiti će od počinitelja prekršaja, uz </a:t>
            </a:r>
            <a:r>
              <a:rPr lang="hr-HR" sz="1600" b="1" dirty="0">
                <a:solidFill>
                  <a:srgbClr val="FF0000"/>
                </a:solidFill>
                <a:effectLst>
                  <a:outerShdw blurRad="38100" dist="38100" dir="2700000" algn="tl">
                    <a:srgbClr val="000000">
                      <a:alpha val="43137"/>
                    </a:srgbClr>
                  </a:outerShdw>
                </a:effectLst>
                <a:latin typeface="Georgia" pitchFamily="18" charset="0"/>
              </a:rPr>
              <a:t>izdavanje potvrde </a:t>
            </a:r>
            <a:r>
              <a:rPr lang="hr-HR" sz="1600" dirty="0">
                <a:latin typeface="Georgia" pitchFamily="18" charset="0"/>
              </a:rPr>
              <a:t>o tome.</a:t>
            </a:r>
          </a:p>
          <a:p>
            <a:pPr marL="0" indent="0" algn="just">
              <a:buNone/>
            </a:pPr>
            <a:endParaRPr lang="hr-HR" sz="1600" dirty="0">
              <a:latin typeface="Georgia" pitchFamily="18" charset="0"/>
            </a:endParaRPr>
          </a:p>
          <a:p>
            <a:pPr marL="0" indent="0" algn="just">
              <a:buNone/>
            </a:pPr>
            <a:r>
              <a:rPr lang="hr-HR" sz="1600" dirty="0">
                <a:latin typeface="Georgia" pitchFamily="18" charset="0"/>
              </a:rPr>
              <a:t>Ako počinitelj prekršaja plati izrečenu novčanu kaznu na mjestu počinjenja prekršaja </a:t>
            </a:r>
            <a:r>
              <a:rPr lang="hr-HR" sz="1600" b="1" dirty="0">
                <a:solidFill>
                  <a:srgbClr val="FF0000"/>
                </a:solidFill>
                <a:latin typeface="Georgia" pitchFamily="18" charset="0"/>
              </a:rPr>
              <a:t>neće se voditi prekršajni postupak </a:t>
            </a:r>
            <a:r>
              <a:rPr lang="hr-HR" sz="1600" b="1" dirty="0">
                <a:effectLst>
                  <a:outerShdw blurRad="38100" dist="38100" dir="2700000" algn="tl">
                    <a:srgbClr val="000000">
                      <a:alpha val="43137"/>
                    </a:srgbClr>
                  </a:outerShdw>
                </a:effectLst>
                <a:latin typeface="Georgia" pitchFamily="18" charset="0"/>
              </a:rPr>
              <a:t>(ne izdaje se OPN)</a:t>
            </a:r>
            <a:r>
              <a:rPr lang="hr-HR" sz="1600" dirty="0">
                <a:latin typeface="Georgia" pitchFamily="18" charset="0"/>
              </a:rPr>
              <a:t>, izrečena novčana kazna se ne unosi u prekršajnu evidenciju, a počinitelj prekršaja se ne smatra osobom osuđenom za prekršaj.</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00100" y="357166"/>
            <a:ext cx="7704667" cy="6500834"/>
          </a:xfrm>
          <a:noFill/>
          <a:ln w="19050">
            <a:noFill/>
          </a:ln>
          <a:effectLst/>
        </p:spPr>
        <p:txBody>
          <a:bodyPr>
            <a:normAutofit/>
          </a:bodyPr>
          <a:lstStyle/>
          <a:p>
            <a:pPr>
              <a:buNone/>
            </a:pPr>
            <a:endParaRPr lang="hr-HR" sz="1900" dirty="0">
              <a:latin typeface="Georgia" pitchFamily="18" charset="0"/>
            </a:endParaRPr>
          </a:p>
          <a:p>
            <a:pPr marL="0" indent="0" algn="just">
              <a:buNone/>
              <a:tabLst>
                <a:tab pos="85725" algn="l"/>
              </a:tabLst>
            </a:pPr>
            <a:r>
              <a:rPr lang="hr-HR" sz="1900" dirty="0">
                <a:latin typeface="Georgia" pitchFamily="18" charset="0"/>
              </a:rPr>
              <a:t>		Ako počinitelj prekršaja ne pristane platiti novčanu kaznu na mjestu počinjenja prekršaja, komunalni redar izdat će mu </a:t>
            </a:r>
            <a:r>
              <a:rPr lang="hr-HR" sz="1900" b="1" dirty="0">
                <a:latin typeface="Georgia" pitchFamily="18" charset="0"/>
              </a:rPr>
              <a:t>obavezni prekršajni nalog </a:t>
            </a:r>
            <a:r>
              <a:rPr lang="hr-HR" sz="1900" dirty="0">
                <a:latin typeface="Georgia" pitchFamily="18" charset="0"/>
              </a:rPr>
              <a:t>s uputom da je novčanu kaznu dužan platiti u roku od 8 (osam) dana </a:t>
            </a:r>
            <a:r>
              <a:rPr lang="hr-HR" sz="1900" b="1" dirty="0">
                <a:solidFill>
                  <a:srgbClr val="FF0000"/>
                </a:solidFill>
                <a:latin typeface="Georgia" pitchFamily="18" charset="0"/>
              </a:rPr>
              <a:t>od dana pravomoćnosti </a:t>
            </a:r>
            <a:r>
              <a:rPr lang="hr-HR" sz="1900" dirty="0">
                <a:latin typeface="Georgia" pitchFamily="18" charset="0"/>
              </a:rPr>
              <a:t>obaveznog prekršajnog naloga. </a:t>
            </a:r>
          </a:p>
          <a:p>
            <a:pPr marL="0" indent="0" algn="just">
              <a:buNone/>
              <a:tabLst>
                <a:tab pos="85725" algn="l"/>
              </a:tabLst>
            </a:pPr>
            <a:endParaRPr lang="hr-HR" sz="1900" dirty="0">
              <a:latin typeface="Georgia" pitchFamily="18" charset="0"/>
            </a:endParaRPr>
          </a:p>
          <a:p>
            <a:pPr marL="0" indent="0" algn="just">
              <a:buNone/>
              <a:tabLst>
                <a:tab pos="85725" algn="l"/>
              </a:tabLst>
            </a:pPr>
            <a:r>
              <a:rPr lang="hr-HR" sz="1900" dirty="0">
                <a:latin typeface="Georgia" pitchFamily="18" charset="0"/>
              </a:rPr>
              <a:t>		Novčana kazna smatrat će se u cjelini plaćenom ako okrivljenik u ostavljenom roku plati </a:t>
            </a:r>
            <a:r>
              <a:rPr lang="hr-HR" sz="1900" dirty="0">
                <a:solidFill>
                  <a:srgbClr val="FF0000"/>
                </a:solidFill>
                <a:latin typeface="Georgia" pitchFamily="18" charset="0"/>
              </a:rPr>
              <a:t>dvije trećine izrečene novčane kazne.</a:t>
            </a:r>
            <a:r>
              <a:rPr lang="hr-HR" sz="1900" b="1" dirty="0">
                <a:solidFill>
                  <a:srgbClr val="FF0000"/>
                </a:solidFill>
                <a:latin typeface="Georgia" pitchFamily="18" charset="0"/>
              </a:rPr>
              <a:t> </a:t>
            </a:r>
            <a:r>
              <a:rPr lang="hr-HR" sz="1900" i="1" dirty="0">
                <a:latin typeface="Georgia" pitchFamily="18" charset="0"/>
              </a:rPr>
              <a:t>(članak 152. st.3. PZ-a) </a:t>
            </a:r>
          </a:p>
          <a:p>
            <a:pPr marL="0" indent="0" algn="just">
              <a:buNone/>
              <a:tabLst>
                <a:tab pos="85725" algn="l"/>
              </a:tabLst>
            </a:pPr>
            <a:endParaRPr lang="hr-HR" sz="1900" b="1" dirty="0">
              <a:latin typeface="Georgia" pitchFamily="18" charset="0"/>
            </a:endParaRPr>
          </a:p>
          <a:p>
            <a:pPr marL="0" indent="0" algn="just">
              <a:buNone/>
              <a:tabLst>
                <a:tab pos="85725" algn="l"/>
              </a:tabLst>
            </a:pPr>
            <a:r>
              <a:rPr lang="hr-HR" sz="1900" dirty="0">
                <a:latin typeface="Georgia" pitchFamily="18" charset="0"/>
              </a:rPr>
              <a:t>		Obaveznim prekršajnim nalogom osim novčane kazne može se izreći i </a:t>
            </a:r>
            <a:r>
              <a:rPr lang="hr-HR" sz="1900" dirty="0">
                <a:solidFill>
                  <a:srgbClr val="FF0000"/>
                </a:solidFill>
                <a:latin typeface="Georgia" pitchFamily="18" charset="0"/>
              </a:rPr>
              <a:t>paušalna svota </a:t>
            </a:r>
            <a:r>
              <a:rPr lang="hr-HR" sz="1900" dirty="0">
                <a:latin typeface="Georgia" pitchFamily="18" charset="0"/>
              </a:rPr>
              <a:t>troška izdavanja obaveznog prekršajnog naloga </a:t>
            </a:r>
            <a:r>
              <a:rPr lang="hr-HR" sz="1900" dirty="0">
                <a:solidFill>
                  <a:srgbClr val="FF0000"/>
                </a:solidFill>
                <a:latin typeface="Georgia" pitchFamily="18" charset="0"/>
              </a:rPr>
              <a:t>do 200,00 kn</a:t>
            </a:r>
            <a:r>
              <a:rPr lang="hr-HR" sz="1900" dirty="0">
                <a:latin typeface="Georgia" pitchFamily="18" charset="0"/>
              </a:rPr>
              <a:t> i </a:t>
            </a:r>
            <a:r>
              <a:rPr lang="hr-HR" sz="1900" dirty="0">
                <a:solidFill>
                  <a:srgbClr val="FF0000"/>
                </a:solidFill>
                <a:latin typeface="Georgia" pitchFamily="18" charset="0"/>
              </a:rPr>
              <a:t>stvarni troškovi </a:t>
            </a:r>
            <a:r>
              <a:rPr lang="hr-HR" sz="1900" dirty="0">
                <a:latin typeface="Georgia" pitchFamily="18" charset="0"/>
              </a:rPr>
              <a:t>nastali utvrđivanjem prekršaja upotrebom tehničkih sredstava ili provođenjem potrebnih analiza i vještačenja. </a:t>
            </a:r>
            <a:r>
              <a:rPr lang="hr-HR" sz="1900" i="1" dirty="0">
                <a:latin typeface="Georgia" pitchFamily="18" charset="0"/>
              </a:rPr>
              <a:t>(članaka 239. st.4. PZ-a)</a:t>
            </a:r>
          </a:p>
          <a:p>
            <a:pPr marL="0" indent="0">
              <a:buNone/>
              <a:tabLst>
                <a:tab pos="85725" algn="l"/>
              </a:tabLst>
            </a:pPr>
            <a:endParaRPr lang="hr-HR" sz="1900" dirty="0">
              <a:latin typeface="Georgia" pitchFamily="18" charset="0"/>
            </a:endParaRPr>
          </a:p>
          <a:p>
            <a:endParaRPr lang="hr-H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descr="POTVRDA O NAPLAĆENOJ NOVČANOJ KAZNI.png"/>
          <p:cNvPicPr>
            <a:picLocks noGrp="1" noChangeAspect="1"/>
          </p:cNvPicPr>
          <p:nvPr>
            <p:ph idx="1"/>
          </p:nvPr>
        </p:nvPicPr>
        <p:blipFill>
          <a:blip r:embed="rId2"/>
          <a:stretch>
            <a:fillRect/>
          </a:stretch>
        </p:blipFill>
        <p:spPr>
          <a:xfrm>
            <a:off x="1214414" y="285728"/>
            <a:ext cx="7715304" cy="571504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 xmlns:a16="http://schemas.microsoft.com/office/drawing/2014/main" id="{C2BD5FE9-4373-4B25-AEF1-CCDA8C89367B}"/>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87229" y="116632"/>
            <a:ext cx="7749267" cy="5976664"/>
          </a:xfrm>
        </p:spPr>
      </p:pic>
    </p:spTree>
    <p:extLst>
      <p:ext uri="{BB962C8B-B14F-4D97-AF65-F5344CB8AC3E}">
        <p14:creationId xmlns="" xmlns:p14="http://schemas.microsoft.com/office/powerpoint/2010/main" val="175930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1C1BE48F-70E1-4B09-A283-D1275671105C}"/>
              </a:ext>
            </a:extLst>
          </p:cNvPr>
          <p:cNvSpPr>
            <a:spLocks noGrp="1"/>
          </p:cNvSpPr>
          <p:nvPr>
            <p:ph type="title"/>
          </p:nvPr>
        </p:nvSpPr>
        <p:spPr>
          <a:xfrm>
            <a:off x="982133" y="457200"/>
            <a:ext cx="7704667" cy="5420071"/>
          </a:xfrm>
        </p:spPr>
        <p:txBody>
          <a:bodyPr>
            <a:normAutofit/>
          </a:bodyPr>
          <a:lstStyle/>
          <a:p>
            <a:pPr marL="0" lvl="0" indent="0" algn="l"/>
            <a:r>
              <a:rPr lang="hr-HR" sz="2400" b="1" dirty="0">
                <a:solidFill>
                  <a:prstClr val="black"/>
                </a:solidFill>
                <a:effectLst>
                  <a:outerShdw blurRad="38100" dist="38100" dir="2700000" algn="tl">
                    <a:srgbClr val="000000">
                      <a:alpha val="43137"/>
                    </a:srgbClr>
                  </a:outerShdw>
                </a:effectLst>
                <a:latin typeface="Georgia" panose="02040502050405020303" pitchFamily="18" charset="0"/>
              </a:rPr>
              <a:t>Optužni prijedlog za prekršaj propisan </a:t>
            </a:r>
            <a:r>
              <a:rPr lang="hr-HR" sz="2400" b="1" dirty="0">
                <a:solidFill>
                  <a:srgbClr val="FF0000"/>
                </a:solidFill>
                <a:effectLst>
                  <a:outerShdw blurRad="38100" dist="38100" dir="2700000" algn="tl">
                    <a:srgbClr val="000000">
                      <a:alpha val="43137"/>
                    </a:srgbClr>
                  </a:outerShdw>
                </a:effectLst>
                <a:latin typeface="Georgia" panose="02040502050405020303" pitchFamily="18" charset="0"/>
              </a:rPr>
              <a:t>Zakonom o komunalnom gospodarstvu </a:t>
            </a:r>
            <a:r>
              <a:rPr lang="hr-HR" sz="2400" b="1" dirty="0">
                <a:solidFill>
                  <a:prstClr val="black"/>
                </a:solidFill>
                <a:effectLst>
                  <a:outerShdw blurRad="38100" dist="38100" dir="2700000" algn="tl">
                    <a:srgbClr val="000000">
                      <a:alpha val="43137"/>
                    </a:srgbClr>
                  </a:outerShdw>
                </a:effectLst>
                <a:latin typeface="Georgia" panose="02040502050405020303" pitchFamily="18" charset="0"/>
              </a:rPr>
              <a:t>ili </a:t>
            </a:r>
            <a:r>
              <a:rPr lang="hr-HR" sz="2400" b="1" dirty="0">
                <a:solidFill>
                  <a:srgbClr val="FF0000"/>
                </a:solidFill>
                <a:effectLst>
                  <a:outerShdw blurRad="38100" dist="38100" dir="2700000" algn="tl">
                    <a:srgbClr val="000000">
                      <a:alpha val="43137"/>
                    </a:srgbClr>
                  </a:outerShdw>
                </a:effectLst>
                <a:latin typeface="Georgia" panose="02040502050405020303" pitchFamily="18" charset="0"/>
              </a:rPr>
              <a:t>Odlukom o komunalnom redu</a:t>
            </a:r>
            <a:r>
              <a:rPr lang="hr-HR" sz="2400" b="1" dirty="0">
                <a:solidFill>
                  <a:prstClr val="black"/>
                </a:solidFill>
                <a:effectLst>
                  <a:outerShdw blurRad="38100" dist="38100" dir="2700000" algn="tl">
                    <a:srgbClr val="000000">
                      <a:alpha val="43137"/>
                    </a:srgbClr>
                  </a:outerShdw>
                </a:effectLst>
                <a:latin typeface="Georgia" panose="02040502050405020303" pitchFamily="18" charset="0"/>
              </a:rPr>
              <a:t> koji u nadzoru utvrdi komunalni redar </a:t>
            </a:r>
            <a:r>
              <a:rPr lang="hr-HR" sz="2400" b="1" dirty="0">
                <a:solidFill>
                  <a:srgbClr val="FF0000"/>
                </a:solidFill>
                <a:effectLst>
                  <a:outerShdw blurRad="38100" dist="38100" dir="2700000" algn="tl">
                    <a:srgbClr val="000000">
                      <a:alpha val="43137"/>
                    </a:srgbClr>
                  </a:outerShdw>
                </a:effectLst>
                <a:latin typeface="Georgia" panose="02040502050405020303" pitchFamily="18" charset="0"/>
              </a:rPr>
              <a:t>podnosi upravno tijelo - (čelnik tijela: PROČELNIK !!!!) </a:t>
            </a:r>
            <a:r>
              <a:rPr lang="hr-HR" sz="2400" dirty="0">
                <a:solidFill>
                  <a:prstClr val="black"/>
                </a:solidFill>
                <a:latin typeface="Georgia" panose="02040502050405020303" pitchFamily="18" charset="0"/>
              </a:rPr>
              <a:t>(članak 112.st.3. ZKG-a) </a:t>
            </a:r>
            <a:br>
              <a:rPr lang="hr-HR" sz="2400" dirty="0">
                <a:solidFill>
                  <a:prstClr val="black"/>
                </a:solidFill>
                <a:latin typeface="Georgia" panose="02040502050405020303" pitchFamily="18" charset="0"/>
              </a:rPr>
            </a:br>
            <a:r>
              <a:rPr lang="hr-HR" sz="2400" dirty="0">
                <a:solidFill>
                  <a:prstClr val="black"/>
                </a:solidFill>
                <a:latin typeface="Georgia" panose="02040502050405020303" pitchFamily="18" charset="0"/>
              </a:rPr>
              <a:t/>
            </a:r>
            <a:br>
              <a:rPr lang="hr-HR" sz="2400" dirty="0">
                <a:solidFill>
                  <a:prstClr val="black"/>
                </a:solidFill>
                <a:latin typeface="Georgia" panose="02040502050405020303" pitchFamily="18" charset="0"/>
              </a:rPr>
            </a:br>
            <a:r>
              <a:rPr lang="hr-HR" sz="2400" i="1" dirty="0">
                <a:solidFill>
                  <a:prstClr val="black"/>
                </a:solidFill>
                <a:effectLst>
                  <a:outerShdw blurRad="38100" dist="38100" dir="2700000" algn="tl">
                    <a:srgbClr val="000000">
                      <a:alpha val="43137"/>
                    </a:srgbClr>
                  </a:outerShdw>
                </a:effectLst>
                <a:latin typeface="Georgia" panose="02040502050405020303" pitchFamily="18" charset="0"/>
              </a:rPr>
              <a:t>odnosi se i na </a:t>
            </a:r>
            <a:r>
              <a:rPr lang="hr-HR" sz="2400" i="1" dirty="0">
                <a:solidFill>
                  <a:srgbClr val="FF0000"/>
                </a:solidFill>
                <a:effectLst>
                  <a:outerShdw blurRad="38100" dist="38100" dir="2700000" algn="tl">
                    <a:srgbClr val="000000">
                      <a:alpha val="43137"/>
                    </a:srgbClr>
                  </a:outerShdw>
                </a:effectLst>
                <a:latin typeface="Georgia" panose="02040502050405020303" pitchFamily="18" charset="0"/>
              </a:rPr>
              <a:t>PREKRŠAJNI NALOG </a:t>
            </a:r>
            <a:r>
              <a:rPr lang="hr-HR" sz="2400" i="1" dirty="0">
                <a:effectLst>
                  <a:outerShdw blurRad="38100" dist="38100" dir="2700000" algn="tl">
                    <a:srgbClr val="000000">
                      <a:alpha val="43137"/>
                    </a:srgbClr>
                  </a:outerShdw>
                </a:effectLst>
                <a:latin typeface="Georgia" panose="02040502050405020303" pitchFamily="18" charset="0"/>
              </a:rPr>
              <a:t>te </a:t>
            </a:r>
            <a:r>
              <a:rPr lang="hr-HR" sz="2400" b="1" i="1" dirty="0">
                <a:solidFill>
                  <a:srgbClr val="FF0000"/>
                </a:solidFill>
                <a:effectLst>
                  <a:outerShdw blurRad="38100" dist="38100" dir="2700000" algn="tl">
                    <a:srgbClr val="000000">
                      <a:alpha val="43137"/>
                    </a:srgbClr>
                  </a:outerShdw>
                </a:effectLst>
                <a:latin typeface="Georgia" panose="02040502050405020303" pitchFamily="18" charset="0"/>
              </a:rPr>
              <a:t>OBVEZNI PREKRŠAJNI NALOG </a:t>
            </a:r>
            <a:r>
              <a:rPr lang="hr-HR" sz="2400" i="1" dirty="0">
                <a:solidFill>
                  <a:prstClr val="black"/>
                </a:solidFill>
                <a:effectLst>
                  <a:outerShdw blurRad="38100" dist="38100" dir="2700000" algn="tl">
                    <a:srgbClr val="000000">
                      <a:alpha val="43137"/>
                    </a:srgbClr>
                  </a:outerShdw>
                </a:effectLst>
                <a:latin typeface="Georgia" panose="02040502050405020303" pitchFamily="18" charset="0"/>
              </a:rPr>
              <a:t>!!!!</a:t>
            </a:r>
            <a:br>
              <a:rPr lang="hr-HR" sz="2400" i="1" dirty="0">
                <a:solidFill>
                  <a:prstClr val="black"/>
                </a:solidFill>
                <a:effectLst>
                  <a:outerShdw blurRad="38100" dist="38100" dir="2700000" algn="tl">
                    <a:srgbClr val="000000">
                      <a:alpha val="43137"/>
                    </a:srgbClr>
                  </a:outerShdw>
                </a:effectLst>
                <a:latin typeface="Georgia" panose="02040502050405020303" pitchFamily="18" charset="0"/>
              </a:rPr>
            </a:br>
            <a:endParaRPr lang="hr-HR" sz="2400" dirty="0"/>
          </a:p>
        </p:txBody>
      </p:sp>
    </p:spTree>
    <p:extLst>
      <p:ext uri="{BB962C8B-B14F-4D97-AF65-F5344CB8AC3E}">
        <p14:creationId xmlns="" xmlns:p14="http://schemas.microsoft.com/office/powerpoint/2010/main" val="2710105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 xmlns:a16="http://schemas.microsoft.com/office/drawing/2014/main" id="{5FFB07FE-E1A8-4A16-BFB3-262C1F947C41}"/>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123728" y="152636"/>
            <a:ext cx="6696744" cy="666074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1538" y="142852"/>
            <a:ext cx="7704667" cy="500066"/>
          </a:xfrm>
        </p:spPr>
        <p:txBody>
          <a:bodyPr>
            <a:normAutofit fontScale="90000"/>
          </a:bodyPr>
          <a:lstStyle/>
          <a:p>
            <a:r>
              <a:rPr lang="hr-HR" sz="2800" b="1" dirty="0">
                <a:latin typeface="Georgia" pitchFamily="18" charset="0"/>
              </a:rPr>
              <a:t/>
            </a:r>
            <a:br>
              <a:rPr lang="hr-HR" sz="2800" b="1" dirty="0">
                <a:latin typeface="Georgia" pitchFamily="18" charset="0"/>
              </a:rPr>
            </a:br>
            <a:r>
              <a:rPr lang="hr-HR" sz="2800" b="1" dirty="0">
                <a:effectLst>
                  <a:outerShdw blurRad="38100" dist="38100" dir="2700000" algn="tl">
                    <a:srgbClr val="000000">
                      <a:alpha val="43137"/>
                    </a:srgbClr>
                  </a:outerShdw>
                </a:effectLst>
                <a:latin typeface="Georgia" pitchFamily="18" charset="0"/>
              </a:rPr>
              <a:t>Prekršajni zakon </a:t>
            </a:r>
            <a:r>
              <a:rPr lang="hr-HR" sz="2000" b="1" dirty="0">
                <a:effectLst>
                  <a:outerShdw blurRad="38100" dist="38100" dir="2700000" algn="tl">
                    <a:srgbClr val="000000">
                      <a:alpha val="43137"/>
                    </a:srgbClr>
                  </a:outerShdw>
                </a:effectLst>
                <a:latin typeface="Georgia" pitchFamily="18" charset="0"/>
              </a:rPr>
              <a:t/>
            </a:r>
            <a:br>
              <a:rPr lang="hr-HR" sz="2000" b="1" dirty="0">
                <a:effectLst>
                  <a:outerShdw blurRad="38100" dist="38100" dir="2700000" algn="tl">
                    <a:srgbClr val="000000">
                      <a:alpha val="43137"/>
                    </a:srgbClr>
                  </a:outerShdw>
                </a:effectLst>
                <a:latin typeface="Georgia" pitchFamily="18" charset="0"/>
              </a:rPr>
            </a:br>
            <a:r>
              <a:rPr lang="hr-HR" sz="2000" dirty="0">
                <a:effectLst>
                  <a:outerShdw blurRad="38100" dist="38100" dir="2700000" algn="tl">
                    <a:srgbClr val="000000">
                      <a:alpha val="43137"/>
                    </a:srgbClr>
                  </a:outerShdw>
                </a:effectLst>
                <a:latin typeface="Georgia" pitchFamily="18" charset="0"/>
              </a:rPr>
              <a:t>(NN broj, 107/07, 39/13, 157/13, 110/15  i 70/17 i 118/18)</a:t>
            </a:r>
            <a:br>
              <a:rPr lang="hr-HR" sz="2000" dirty="0">
                <a:effectLst>
                  <a:outerShdw blurRad="38100" dist="38100" dir="2700000" algn="tl">
                    <a:srgbClr val="000000">
                      <a:alpha val="43137"/>
                    </a:srgbClr>
                  </a:outerShdw>
                </a:effectLst>
                <a:latin typeface="Georgia" pitchFamily="18" charset="0"/>
              </a:rPr>
            </a:br>
            <a:endParaRPr lang="hr-HR" sz="20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045290" y="908720"/>
            <a:ext cx="7947585" cy="5286412"/>
          </a:xfrm>
        </p:spPr>
        <p:txBody>
          <a:bodyPr>
            <a:noAutofit/>
          </a:bodyPr>
          <a:lstStyle/>
          <a:p>
            <a:pPr>
              <a:buNone/>
            </a:pPr>
            <a:endParaRPr lang="hr-HR" sz="1500" b="1" dirty="0">
              <a:solidFill>
                <a:srgbClr val="FF0000"/>
              </a:solidFill>
              <a:latin typeface="Georgia" pitchFamily="18" charset="0"/>
            </a:endParaRPr>
          </a:p>
          <a:p>
            <a:pPr>
              <a:buNone/>
            </a:pPr>
            <a:endParaRPr lang="hr-HR" sz="1500" b="1" dirty="0">
              <a:solidFill>
                <a:srgbClr val="FF0000"/>
              </a:solidFill>
              <a:latin typeface="Georgia" pitchFamily="18" charset="0"/>
            </a:endParaRPr>
          </a:p>
          <a:p>
            <a:pPr>
              <a:buNone/>
            </a:pPr>
            <a:r>
              <a:rPr lang="hr-HR" sz="1400" dirty="0">
                <a:solidFill>
                  <a:srgbClr val="FF0000"/>
                </a:solidFill>
                <a:effectLst>
                  <a:outerShdw blurRad="38100" dist="38100" dir="2700000" algn="tl">
                    <a:srgbClr val="000000">
                      <a:alpha val="43137"/>
                    </a:srgbClr>
                  </a:outerShdw>
                </a:effectLst>
                <a:latin typeface="Georgia" pitchFamily="18" charset="0"/>
              </a:rPr>
              <a:t>Načelo zakonitosti </a:t>
            </a:r>
            <a:r>
              <a:rPr lang="hr-HR" sz="1400" b="1" dirty="0">
                <a:solidFill>
                  <a:srgbClr val="FF0000"/>
                </a:solidFill>
                <a:latin typeface="Georgia" pitchFamily="18" charset="0"/>
              </a:rPr>
              <a:t>- </a:t>
            </a:r>
            <a:r>
              <a:rPr lang="hr-HR" sz="1400" i="1" dirty="0">
                <a:latin typeface="Georgia" pitchFamily="18" charset="0"/>
              </a:rPr>
              <a:t>Članak 2. PZ-a </a:t>
            </a:r>
            <a:endParaRPr lang="hr-HR" sz="1400" b="1" dirty="0">
              <a:solidFill>
                <a:srgbClr val="FF0000"/>
              </a:solidFill>
              <a:latin typeface="Georgia" pitchFamily="18" charset="0"/>
            </a:endParaRPr>
          </a:p>
          <a:p>
            <a:pPr marL="0" indent="0" algn="just">
              <a:lnSpc>
                <a:spcPct val="120000"/>
              </a:lnSpc>
              <a:buNone/>
            </a:pPr>
            <a:r>
              <a:rPr lang="hr-HR" sz="1400" dirty="0">
                <a:latin typeface="Georgia" pitchFamily="18" charset="0"/>
              </a:rPr>
              <a:t>Prekršaji i </a:t>
            </a:r>
            <a:r>
              <a:rPr lang="hr-HR" sz="1400" dirty="0" err="1">
                <a:latin typeface="Georgia" pitchFamily="18" charset="0"/>
              </a:rPr>
              <a:t>prekršajnopravne</a:t>
            </a:r>
            <a:r>
              <a:rPr lang="hr-HR" sz="1400" dirty="0">
                <a:latin typeface="Georgia" pitchFamily="18" charset="0"/>
              </a:rPr>
              <a:t> sankcije mogu se propisivati zakonom i </a:t>
            </a:r>
            <a:r>
              <a:rPr lang="hr-HR" sz="1400" b="1" dirty="0">
                <a:latin typeface="Georgia" pitchFamily="18" charset="0"/>
              </a:rPr>
              <a:t>odlukama jedinica lokalne i područne (regionalne) samouprave.</a:t>
            </a:r>
          </a:p>
          <a:p>
            <a:pPr marL="0" indent="0" algn="just">
              <a:buNone/>
            </a:pPr>
            <a:r>
              <a:rPr lang="hr-HR" sz="1400" dirty="0">
                <a:latin typeface="Georgia" pitchFamily="18" charset="0"/>
              </a:rPr>
              <a:t>Nitko ne može biti kažnjen niti se prema njemu može primijeniti druga </a:t>
            </a:r>
            <a:r>
              <a:rPr lang="hr-HR" sz="1400" dirty="0" err="1">
                <a:latin typeface="Georgia" pitchFamily="18" charset="0"/>
              </a:rPr>
              <a:t>prekršajnopravna</a:t>
            </a:r>
            <a:r>
              <a:rPr lang="hr-HR" sz="1400" dirty="0">
                <a:latin typeface="Georgia" pitchFamily="18" charset="0"/>
              </a:rPr>
              <a:t> sankcija za djelo koje prije nego je bilo počinjeno nije bilo zakonom ili međunarodnim pravom ili </a:t>
            </a:r>
            <a:r>
              <a:rPr lang="hr-HR" sz="1400" b="1" dirty="0">
                <a:latin typeface="Georgia" pitchFamily="18" charset="0"/>
              </a:rPr>
              <a:t>odlukom jedinice lokalne i područne (regionalne) samouprave određeno kao prekršaj </a:t>
            </a:r>
            <a:r>
              <a:rPr lang="hr-HR" sz="1400" dirty="0">
                <a:latin typeface="Georgia" pitchFamily="18" charset="0"/>
              </a:rPr>
              <a:t>i za koji zakonom ili odlukom jedinice lokalne i područne (regionalne) samouprave</a:t>
            </a:r>
            <a:r>
              <a:rPr lang="hr-HR" sz="1400" b="1" dirty="0">
                <a:latin typeface="Georgia" pitchFamily="18" charset="0"/>
              </a:rPr>
              <a:t> nije bilo propisano koja se vrsta i mjera </a:t>
            </a:r>
            <a:r>
              <a:rPr lang="hr-HR" sz="1400" b="1" dirty="0" err="1">
                <a:latin typeface="Georgia" pitchFamily="18" charset="0"/>
              </a:rPr>
              <a:t>prekršajnopravne</a:t>
            </a:r>
            <a:r>
              <a:rPr lang="hr-HR" sz="1400" b="1" dirty="0">
                <a:latin typeface="Georgia" pitchFamily="18" charset="0"/>
              </a:rPr>
              <a:t> sankcije počinitelju može izreći, odnosno primijeniti.</a:t>
            </a:r>
          </a:p>
          <a:p>
            <a:pPr marL="0" indent="0" algn="just">
              <a:buNone/>
            </a:pPr>
            <a:r>
              <a:rPr lang="hr-HR" sz="1400" dirty="0">
                <a:solidFill>
                  <a:srgbClr val="FF0000"/>
                </a:solidFill>
                <a:effectLst>
                  <a:outerShdw blurRad="38100" dist="38100" dir="2700000" algn="tl">
                    <a:srgbClr val="000000">
                      <a:alpha val="43137"/>
                    </a:srgbClr>
                  </a:outerShdw>
                </a:effectLst>
                <a:latin typeface="Georgia" pitchFamily="18" charset="0"/>
              </a:rPr>
              <a:t>Opća svrha </a:t>
            </a:r>
            <a:r>
              <a:rPr lang="hr-HR" sz="1400" dirty="0" err="1">
                <a:solidFill>
                  <a:srgbClr val="FF0000"/>
                </a:solidFill>
                <a:effectLst>
                  <a:outerShdw blurRad="38100" dist="38100" dir="2700000" algn="tl">
                    <a:srgbClr val="000000">
                      <a:alpha val="43137"/>
                    </a:srgbClr>
                  </a:outerShdw>
                </a:effectLst>
                <a:latin typeface="Georgia" pitchFamily="18" charset="0"/>
              </a:rPr>
              <a:t>prekršajnopravnih</a:t>
            </a:r>
            <a:r>
              <a:rPr lang="hr-HR" sz="1400" dirty="0">
                <a:solidFill>
                  <a:srgbClr val="FF0000"/>
                </a:solidFill>
                <a:effectLst>
                  <a:outerShdw blurRad="38100" dist="38100" dir="2700000" algn="tl">
                    <a:srgbClr val="000000">
                      <a:alpha val="43137"/>
                    </a:srgbClr>
                  </a:outerShdw>
                </a:effectLst>
                <a:latin typeface="Georgia" pitchFamily="18" charset="0"/>
              </a:rPr>
              <a:t> sankcija </a:t>
            </a:r>
            <a:r>
              <a:rPr lang="hr-HR" sz="1400" i="1" dirty="0">
                <a:latin typeface="Georgia" pitchFamily="18" charset="0"/>
              </a:rPr>
              <a:t>- Članak 6. PZ-a</a:t>
            </a:r>
            <a:endParaRPr lang="hr-HR" sz="1400" b="1" dirty="0">
              <a:latin typeface="Georgia" pitchFamily="18" charset="0"/>
            </a:endParaRPr>
          </a:p>
          <a:p>
            <a:pPr marL="0" indent="0" algn="just">
              <a:buNone/>
            </a:pPr>
            <a:r>
              <a:rPr lang="hr-HR" sz="1400" b="1" dirty="0">
                <a:latin typeface="Georgia" pitchFamily="18" charset="0"/>
              </a:rPr>
              <a:t>Opća svrha propisivanja i izricanja ili primjene svih </a:t>
            </a:r>
            <a:r>
              <a:rPr lang="hr-HR" sz="1400" b="1" dirty="0" err="1">
                <a:latin typeface="Georgia" pitchFamily="18" charset="0"/>
              </a:rPr>
              <a:t>prekršajnopravnih</a:t>
            </a:r>
            <a:r>
              <a:rPr lang="hr-HR" sz="1400" b="1" dirty="0">
                <a:latin typeface="Georgia" pitchFamily="18" charset="0"/>
              </a:rPr>
              <a:t> sankcija </a:t>
            </a:r>
            <a:r>
              <a:rPr lang="hr-HR" sz="1400" dirty="0">
                <a:latin typeface="Georgia" pitchFamily="18" charset="0"/>
              </a:rPr>
              <a:t>je da svi građani poštuju pravni sustav i da nitko ne počini prekršaj, te da se počinitelji prekršaja ubuduće tako ponašaju. </a:t>
            </a:r>
            <a:r>
              <a:rPr lang="hr-HR" sz="1400" dirty="0">
                <a:solidFill>
                  <a:srgbClr val="FF0000"/>
                </a:solidFill>
                <a:effectLst>
                  <a:outerShdw blurRad="38100" dist="38100" dir="2700000" algn="tl">
                    <a:srgbClr val="000000">
                      <a:alpha val="43137"/>
                    </a:srgbClr>
                  </a:outerShdw>
                </a:effectLst>
                <a:latin typeface="Georgia" pitchFamily="18" charset="0"/>
              </a:rPr>
              <a:t>(specijalna i generalna prevencija)</a:t>
            </a:r>
            <a:r>
              <a:rPr lang="hr-HR" sz="1400" i="1" dirty="0">
                <a:latin typeface="Georgia" pitchFamily="18" charset="0"/>
              </a:rPr>
              <a:t> </a:t>
            </a:r>
          </a:p>
          <a:p>
            <a:pPr>
              <a:buNone/>
            </a:pPr>
            <a:r>
              <a:rPr lang="hr-HR" sz="1400" b="1" dirty="0">
                <a:latin typeface="Georgia" pitchFamily="18" charset="0"/>
              </a:rPr>
              <a:t>Primjena </a:t>
            </a:r>
            <a:r>
              <a:rPr lang="hr-HR" sz="1400" b="1" dirty="0" err="1">
                <a:latin typeface="Georgia" pitchFamily="18" charset="0"/>
              </a:rPr>
              <a:t>materijalnopravnih</a:t>
            </a:r>
            <a:r>
              <a:rPr lang="hr-HR" sz="1400" b="1" dirty="0">
                <a:latin typeface="Georgia" pitchFamily="18" charset="0"/>
              </a:rPr>
              <a:t> odredbi Prekršajnog zakona - </a:t>
            </a:r>
            <a:r>
              <a:rPr lang="hr-HR" sz="1400" i="1" dirty="0">
                <a:latin typeface="Georgia" pitchFamily="18" charset="0"/>
              </a:rPr>
              <a:t>Članak 11. PZ-a</a:t>
            </a:r>
          </a:p>
          <a:p>
            <a:pPr marL="0" indent="0">
              <a:buNone/>
            </a:pPr>
            <a:r>
              <a:rPr lang="pl-PL" sz="1400" dirty="0">
                <a:latin typeface="Georgia" pitchFamily="18" charset="0"/>
              </a:rPr>
              <a:t>Materijalnopravne odredbe Prekršajnog zakona odnose se na sve prekršaje propisane zakonima i drugim propisima kojima se </a:t>
            </a:r>
            <a:r>
              <a:rPr lang="hr-HR" sz="1400" dirty="0">
                <a:latin typeface="Georgia" pitchFamily="18" charset="0"/>
              </a:rPr>
              <a:t>propisuju prekršaji.</a:t>
            </a:r>
            <a:r>
              <a:rPr lang="hr-HR" sz="1400" b="1" dirty="0">
                <a:latin typeface="Georgia" pitchFamily="18" charset="0"/>
              </a:rPr>
              <a:t> </a:t>
            </a:r>
          </a:p>
          <a:p>
            <a:pPr marL="0" indent="0">
              <a:buNone/>
            </a:pPr>
            <a:r>
              <a:rPr lang="vi-VN" sz="1400" i="1" dirty="0">
                <a:effectLst>
                  <a:outerShdw blurRad="38100" dist="38100" dir="2700000" algn="tl">
                    <a:srgbClr val="000000">
                      <a:alpha val="43137"/>
                    </a:srgbClr>
                  </a:outerShdw>
                </a:effectLst>
                <a:latin typeface="Georgia" pitchFamily="18" charset="0"/>
              </a:rPr>
              <a:t>Ako zakonom nije određeno drukčije, propisi o prekršajima koji se odnose na </a:t>
            </a:r>
            <a:r>
              <a:rPr lang="hr-HR" sz="1400" i="1" dirty="0" err="1">
                <a:effectLst>
                  <a:outerShdw blurRad="38100" dist="38100" dir="2700000" algn="tl">
                    <a:srgbClr val="000000">
                      <a:alpha val="43137"/>
                    </a:srgbClr>
                  </a:outerShdw>
                </a:effectLst>
                <a:latin typeface="Georgia" pitchFamily="18" charset="0"/>
              </a:rPr>
              <a:t>fi</a:t>
            </a:r>
            <a:r>
              <a:rPr lang="vi-VN" sz="1400" i="1" dirty="0">
                <a:effectLst>
                  <a:outerShdw blurRad="38100" dist="38100" dir="2700000" algn="tl">
                    <a:srgbClr val="000000">
                      <a:alpha val="43137"/>
                    </a:srgbClr>
                  </a:outerShdw>
                </a:effectLst>
                <a:latin typeface="Georgia" pitchFamily="18" charset="0"/>
              </a:rPr>
              <a:t>zičke osobe primijenjuju se i na odgovorne osobe u pravnoj osobi, obrtnike i osobe koje obavljaju samostalnu djelatnost.</a:t>
            </a:r>
          </a:p>
          <a:p>
            <a:pPr marL="0" indent="0">
              <a:buNone/>
            </a:pPr>
            <a:endParaRPr lang="hr-HR" sz="1500" b="1" dirty="0">
              <a:latin typeface="Georgia" pitchFamily="18" charset="0"/>
            </a:endParaRPr>
          </a:p>
          <a:p>
            <a:pPr>
              <a:buNone/>
            </a:pPr>
            <a:endParaRPr lang="hr-HR" sz="1500" dirty="0">
              <a:latin typeface="Georgi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a:extLst>
              <a:ext uri="{FF2B5EF4-FFF2-40B4-BE49-F238E27FC236}">
                <a16:creationId xmlns="" xmlns:a16="http://schemas.microsoft.com/office/drawing/2014/main" id="{B915F790-D15A-4E98-8B92-0B39F7269CA1}"/>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123728" y="260648"/>
            <a:ext cx="6624736" cy="648072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a:extLst>
              <a:ext uri="{FF2B5EF4-FFF2-40B4-BE49-F238E27FC236}">
                <a16:creationId xmlns="" xmlns:a16="http://schemas.microsoft.com/office/drawing/2014/main" id="{A9B85395-985E-417C-829F-34A6284A2627}"/>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123728" y="188640"/>
            <a:ext cx="6696744" cy="655272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1538" y="571480"/>
            <a:ext cx="7704667" cy="285752"/>
          </a:xfrm>
        </p:spPr>
        <p:txBody>
          <a:bodyPr>
            <a:normAutofit fontScale="90000"/>
          </a:bodyPr>
          <a:lstStyle/>
          <a:p>
            <a:r>
              <a:rPr lang="hr-HR" sz="2700" dirty="0"/>
              <a:t/>
            </a:r>
            <a:br>
              <a:rPr lang="hr-HR" sz="2700" dirty="0"/>
            </a:br>
            <a:r>
              <a:rPr lang="hr-HR" sz="2700" dirty="0"/>
              <a:t/>
            </a:r>
            <a:br>
              <a:rPr lang="hr-HR" sz="2700" dirty="0"/>
            </a:br>
            <a:r>
              <a:rPr lang="hr-HR" sz="2700" dirty="0"/>
              <a:t/>
            </a:r>
            <a:br>
              <a:rPr lang="hr-HR" sz="2700" dirty="0"/>
            </a:br>
            <a:r>
              <a:rPr lang="hr-HR" sz="2700" dirty="0"/>
              <a:t/>
            </a:r>
            <a:br>
              <a:rPr lang="hr-HR" sz="2700" dirty="0"/>
            </a:br>
            <a:r>
              <a:rPr lang="hr-HR" sz="2700" b="1" dirty="0">
                <a:latin typeface="Georgia" pitchFamily="18" charset="0"/>
              </a:rPr>
              <a:t>P</a:t>
            </a:r>
            <a:r>
              <a:rPr lang="pt-BR" sz="2700" b="1" dirty="0">
                <a:latin typeface="Georgia" pitchFamily="18" charset="0"/>
              </a:rPr>
              <a:t>rigovor </a:t>
            </a:r>
            <a:r>
              <a:rPr lang="hr-HR" sz="2700" b="1" dirty="0">
                <a:latin typeface="Georgia" pitchFamily="18" charset="0"/>
              </a:rPr>
              <a:t>p</a:t>
            </a:r>
            <a:r>
              <a:rPr lang="pt-BR" sz="2700" b="1" dirty="0">
                <a:latin typeface="Georgia" pitchFamily="18" charset="0"/>
              </a:rPr>
              <a:t>rotiv obaveznog prekršajnog naloga </a:t>
            </a:r>
            <a:r>
              <a:rPr lang="hr-HR" sz="2700" dirty="0"/>
              <a:t/>
            </a:r>
            <a:br>
              <a:rPr lang="hr-HR" sz="2700" dirty="0"/>
            </a:br>
            <a:r>
              <a:rPr lang="hr-HR" sz="2700" dirty="0"/>
              <a:t/>
            </a:r>
            <a:br>
              <a:rPr lang="hr-HR" sz="2700" dirty="0"/>
            </a:br>
            <a:r>
              <a:rPr lang="pt-BR" b="1" dirty="0"/>
              <a:t/>
            </a:r>
            <a:br>
              <a:rPr lang="pt-BR" b="1" dirty="0"/>
            </a:br>
            <a:endParaRPr lang="hr-HR" b="1" dirty="0"/>
          </a:p>
        </p:txBody>
      </p:sp>
      <p:sp>
        <p:nvSpPr>
          <p:cNvPr id="3" name="Rezervirano mjesto sadržaja 2"/>
          <p:cNvSpPr>
            <a:spLocks noGrp="1"/>
          </p:cNvSpPr>
          <p:nvPr>
            <p:ph idx="1"/>
          </p:nvPr>
        </p:nvSpPr>
        <p:spPr>
          <a:xfrm>
            <a:off x="928662" y="1428736"/>
            <a:ext cx="7704667" cy="4999708"/>
          </a:xfrm>
        </p:spPr>
        <p:txBody>
          <a:bodyPr>
            <a:normAutofit fontScale="62500" lnSpcReduction="20000"/>
          </a:bodyPr>
          <a:lstStyle/>
          <a:p>
            <a:pPr marL="0" indent="0" algn="ctr">
              <a:buNone/>
              <a:tabLst>
                <a:tab pos="85725" algn="l"/>
              </a:tabLst>
            </a:pPr>
            <a:r>
              <a:rPr lang="hr-HR" sz="2900" dirty="0">
                <a:latin typeface="Georgia" pitchFamily="18" charset="0"/>
              </a:rPr>
              <a:t>Članak 241. PZ-a </a:t>
            </a:r>
          </a:p>
          <a:p>
            <a:pPr marL="0" indent="0" algn="just">
              <a:buNone/>
              <a:tabLst>
                <a:tab pos="85725" algn="l"/>
              </a:tabLst>
            </a:pPr>
            <a:r>
              <a:rPr lang="hr-HR" sz="2900" dirty="0">
                <a:latin typeface="Georgia" pitchFamily="18" charset="0"/>
              </a:rPr>
              <a:t>		(3) Pravodoban i od ovlaštene osobe podnesen prigovor </a:t>
            </a:r>
            <a:r>
              <a:rPr lang="hr-HR" sz="2900" b="1" dirty="0">
                <a:solidFill>
                  <a:srgbClr val="FF0000"/>
                </a:solidFill>
                <a:latin typeface="Georgia" pitchFamily="18" charset="0"/>
              </a:rPr>
              <a:t>zadržava izvršenje prekršajnog naloga.</a:t>
            </a:r>
          </a:p>
          <a:p>
            <a:pPr marL="0" indent="0" algn="just">
              <a:buNone/>
              <a:tabLst>
                <a:tab pos="85725" algn="l"/>
              </a:tabLst>
            </a:pPr>
            <a:r>
              <a:rPr lang="hr-HR" sz="2900" dirty="0">
                <a:latin typeface="Georgia" pitchFamily="18" charset="0"/>
              </a:rPr>
              <a:t>		(4) Plaćanje novčane kazne prije podnošenja prigovora ili nakon što je prigovor podnesen, smatra se okrivljenikovim odricanjem od prava na podnošenje prigovora odnosno odustajanjem od već podnesenog prigovora protiv obaveznog prekršajnog naloga, </a:t>
            </a:r>
            <a:r>
              <a:rPr lang="hr-HR" sz="2900" b="1" dirty="0">
                <a:solidFill>
                  <a:srgbClr val="FF0000"/>
                </a:solidFill>
                <a:latin typeface="Georgia" pitchFamily="18" charset="0"/>
              </a:rPr>
              <a:t>pod uvjetom da je u uputi o pravu na prigovor na to upozoren.</a:t>
            </a:r>
          </a:p>
          <a:p>
            <a:pPr marL="0" indent="0" algn="just">
              <a:buNone/>
              <a:tabLst>
                <a:tab pos="85725" algn="l"/>
              </a:tabLst>
            </a:pPr>
            <a:endParaRPr lang="hr-HR" sz="2900" b="1" dirty="0">
              <a:solidFill>
                <a:srgbClr val="FF0000"/>
              </a:solidFill>
              <a:latin typeface="Georgia" pitchFamily="18" charset="0"/>
            </a:endParaRPr>
          </a:p>
          <a:p>
            <a:pPr marL="0" indent="0" algn="just">
              <a:buNone/>
              <a:tabLst>
                <a:tab pos="85725" algn="l"/>
              </a:tabLst>
            </a:pPr>
            <a:endParaRPr lang="hr-HR" sz="2900" b="1" dirty="0">
              <a:solidFill>
                <a:srgbClr val="FF0000"/>
              </a:solidFill>
              <a:latin typeface="Georgia" pitchFamily="18" charset="0"/>
            </a:endParaRPr>
          </a:p>
          <a:p>
            <a:pPr>
              <a:buNone/>
            </a:pPr>
            <a:r>
              <a:rPr lang="hr-HR" sz="2900" b="1" dirty="0">
                <a:latin typeface="Georgia" pitchFamily="18" charset="0"/>
              </a:rPr>
              <a:t>Prethodni postupak po prigovoru  </a:t>
            </a:r>
            <a:r>
              <a:rPr lang="hr-HR" sz="2900" i="1" dirty="0">
                <a:latin typeface="Georgia" pitchFamily="18" charset="0"/>
              </a:rPr>
              <a:t>- članak 243. st.1. PZ-a</a:t>
            </a:r>
            <a:endParaRPr lang="hr-HR" sz="1200" i="1" dirty="0">
              <a:latin typeface="Georgia" pitchFamily="18" charset="0"/>
            </a:endParaRPr>
          </a:p>
          <a:p>
            <a:pPr>
              <a:buNone/>
            </a:pPr>
            <a:endParaRPr lang="hr-HR" sz="2900" i="1" dirty="0">
              <a:latin typeface="Georgia" pitchFamily="18" charset="0"/>
            </a:endParaRPr>
          </a:p>
          <a:p>
            <a:pPr marL="0" indent="0">
              <a:buNone/>
            </a:pPr>
            <a:r>
              <a:rPr lang="hr-HR" sz="2900" dirty="0">
                <a:latin typeface="Georgia" pitchFamily="18" charset="0"/>
              </a:rPr>
              <a:t>Kada tijelo koje je izdalo prekršajni nalog primi prigovor protiv prekršajnog naloga bez odgode će ga zajedno sa spisom predmeta dostaviti </a:t>
            </a:r>
            <a:r>
              <a:rPr lang="hr-HR" sz="2900" dirty="0">
                <a:solidFill>
                  <a:srgbClr val="FF0000"/>
                </a:solidFill>
                <a:effectLst>
                  <a:outerShdw blurRad="38100" dist="38100" dir="2700000" algn="tl">
                    <a:srgbClr val="000000">
                      <a:alpha val="43137"/>
                    </a:srgbClr>
                  </a:outerShdw>
                </a:effectLst>
                <a:latin typeface="Georgia" pitchFamily="18" charset="0"/>
              </a:rPr>
              <a:t>općinskom sudu nadležnom prema mjestu počinjenja prekršaja.</a:t>
            </a:r>
          </a:p>
          <a:p>
            <a:pPr marL="0" indent="0" algn="just">
              <a:buNone/>
              <a:tabLst>
                <a:tab pos="85725" algn="l"/>
              </a:tabLst>
            </a:pPr>
            <a:endParaRPr lang="hr-HR" sz="2900" b="1" dirty="0">
              <a:solidFill>
                <a:srgbClr val="FF0000"/>
              </a:solidFill>
              <a:latin typeface="Georgia" pitchFamily="18" charset="0"/>
            </a:endParaRPr>
          </a:p>
          <a:p>
            <a:pPr marL="0" indent="0">
              <a:buNone/>
              <a:tabLst>
                <a:tab pos="85725" algn="l"/>
              </a:tabLst>
            </a:pPr>
            <a:endParaRPr lang="hr-HR" sz="2900" b="1" dirty="0">
              <a:latin typeface="Georgia" pitchFamily="18" charset="0"/>
            </a:endParaRPr>
          </a:p>
          <a:p>
            <a:pPr>
              <a:buNone/>
            </a:pPr>
            <a:endParaRPr lang="hr-HR" dirty="0"/>
          </a:p>
          <a:p>
            <a:endParaRPr lang="hr-H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 xmlns:a16="http://schemas.microsoft.com/office/drawing/2014/main" id="{7EBE2B5C-E818-4729-86C7-5F783B835447}"/>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195736" y="116632"/>
            <a:ext cx="6696744" cy="655272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 xmlns:a16="http://schemas.microsoft.com/office/drawing/2014/main" id="{B05C72FC-40C9-4172-8073-909CFB50CC30}"/>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123728" y="202332"/>
            <a:ext cx="6768752" cy="645333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5EE91A6C-60DA-426A-94AD-39D5D2805B2E}"/>
              </a:ext>
            </a:extLst>
          </p:cNvPr>
          <p:cNvSpPr>
            <a:spLocks noGrp="1"/>
          </p:cNvSpPr>
          <p:nvPr>
            <p:ph type="title"/>
          </p:nvPr>
        </p:nvSpPr>
        <p:spPr>
          <a:xfrm>
            <a:off x="971600" y="260648"/>
            <a:ext cx="7704667" cy="595535"/>
          </a:xfrm>
        </p:spPr>
        <p:txBody>
          <a:bodyPr>
            <a:noAutofit/>
          </a:bodyPr>
          <a:lstStyle/>
          <a:p>
            <a:pPr>
              <a:tabLst>
                <a:tab pos="2241550" algn="l"/>
              </a:tabLst>
            </a:pPr>
            <a:r>
              <a:rPr lang="hr-HR" sz="1600" b="1" i="1" dirty="0">
                <a:latin typeface="Georgia" pitchFamily="18" charset="0"/>
              </a:rPr>
              <a:t/>
            </a:r>
            <a:br>
              <a:rPr lang="hr-HR" sz="1600" b="1" i="1" dirty="0">
                <a:latin typeface="Georgia" pitchFamily="18" charset="0"/>
              </a:rPr>
            </a:br>
            <a:r>
              <a:rPr lang="hr-HR" sz="1600" b="1" i="1" dirty="0">
                <a:latin typeface="Georgia" pitchFamily="18" charset="0"/>
              </a:rPr>
              <a:t/>
            </a:r>
            <a:br>
              <a:rPr lang="hr-HR" sz="1600" b="1" i="1" dirty="0">
                <a:latin typeface="Georgia" pitchFamily="18" charset="0"/>
              </a:rPr>
            </a:br>
            <a:r>
              <a:rPr lang="hr-HR" sz="1600" b="1" i="1" dirty="0">
                <a:latin typeface="Georgia" pitchFamily="18" charset="0"/>
              </a:rPr>
              <a:t/>
            </a:r>
            <a:br>
              <a:rPr lang="hr-HR" sz="1600" b="1" i="1" dirty="0">
                <a:latin typeface="Georgia" pitchFamily="18" charset="0"/>
              </a:rPr>
            </a:br>
            <a:r>
              <a:rPr lang="hr-HR" sz="1600" b="1" i="1" dirty="0">
                <a:latin typeface="Georgia" pitchFamily="18" charset="0"/>
              </a:rPr>
              <a:t/>
            </a:r>
            <a:br>
              <a:rPr lang="hr-HR" sz="1600" b="1" i="1" dirty="0">
                <a:latin typeface="Georgia" pitchFamily="18" charset="0"/>
              </a:rPr>
            </a:br>
            <a:r>
              <a:rPr lang="hr-HR" sz="1600" b="1" i="1" dirty="0">
                <a:latin typeface="Georgia" pitchFamily="18" charset="0"/>
              </a:rPr>
              <a:t>Sadržaj optužnog prijedloga</a:t>
            </a:r>
            <a:br>
              <a:rPr lang="hr-HR" sz="1600" b="1" i="1" dirty="0">
                <a:latin typeface="Georgia" pitchFamily="18" charset="0"/>
              </a:rPr>
            </a:br>
            <a:r>
              <a:rPr lang="hr-HR" sz="1600" b="1" dirty="0">
                <a:latin typeface="Georgia" pitchFamily="18" charset="0"/>
              </a:rPr>
              <a:t>Članak 160.</a:t>
            </a:r>
            <a:br>
              <a:rPr lang="hr-HR" sz="1600" b="1" dirty="0">
                <a:latin typeface="Georgia" pitchFamily="18" charset="0"/>
              </a:rPr>
            </a:br>
            <a:r>
              <a:rPr lang="hr-HR" sz="1600" b="1" dirty="0">
                <a:latin typeface="Georgia" pitchFamily="18" charset="0"/>
              </a:rPr>
              <a:t/>
            </a:r>
            <a:br>
              <a:rPr lang="hr-HR" sz="1600" b="1" dirty="0">
                <a:latin typeface="Georgia" pitchFamily="18" charset="0"/>
              </a:rPr>
            </a:br>
            <a:r>
              <a:rPr lang="hr-HR" sz="1600" b="1" dirty="0">
                <a:latin typeface="Georgia" pitchFamily="18" charset="0"/>
              </a:rPr>
              <a:t/>
            </a:r>
            <a:br>
              <a:rPr lang="hr-HR" sz="1600" b="1" dirty="0">
                <a:latin typeface="Georgia" pitchFamily="18" charset="0"/>
              </a:rPr>
            </a:br>
            <a:r>
              <a:rPr lang="hr-HR" sz="1600" b="1" dirty="0">
                <a:latin typeface="Georgia" pitchFamily="18" charset="0"/>
              </a:rPr>
              <a:t/>
            </a:r>
            <a:br>
              <a:rPr lang="hr-HR" sz="1600" b="1" dirty="0">
                <a:latin typeface="Georgia" pitchFamily="18" charset="0"/>
              </a:rPr>
            </a:br>
            <a:endParaRPr lang="hr-HR" sz="1600" dirty="0"/>
          </a:p>
        </p:txBody>
      </p:sp>
      <p:sp>
        <p:nvSpPr>
          <p:cNvPr id="3" name="Rezervirano mjesto sadržaja 2">
            <a:extLst>
              <a:ext uri="{FF2B5EF4-FFF2-40B4-BE49-F238E27FC236}">
                <a16:creationId xmlns="" xmlns:a16="http://schemas.microsoft.com/office/drawing/2014/main" id="{91B52371-D993-4BB2-A372-41304316CD82}"/>
              </a:ext>
            </a:extLst>
          </p:cNvPr>
          <p:cNvSpPr>
            <a:spLocks noGrp="1"/>
          </p:cNvSpPr>
          <p:nvPr>
            <p:ph idx="1"/>
          </p:nvPr>
        </p:nvSpPr>
        <p:spPr>
          <a:xfrm>
            <a:off x="975034" y="1340768"/>
            <a:ext cx="8168966" cy="3600400"/>
          </a:xfrm>
        </p:spPr>
        <p:txBody>
          <a:bodyPr>
            <a:noAutofit/>
          </a:bodyPr>
          <a:lstStyle/>
          <a:p>
            <a:pPr>
              <a:buNone/>
            </a:pPr>
            <a:endParaRPr lang="hr-HR" sz="1400" dirty="0">
              <a:latin typeface="Georgia" pitchFamily="18" charset="0"/>
            </a:endParaRPr>
          </a:p>
          <a:p>
            <a:pPr>
              <a:buNone/>
            </a:pPr>
            <a:endParaRPr lang="hr-HR" sz="1400" dirty="0">
              <a:latin typeface="Georgia" pitchFamily="18" charset="0"/>
            </a:endParaRPr>
          </a:p>
          <a:p>
            <a:pPr>
              <a:buNone/>
            </a:pPr>
            <a:endParaRPr lang="hr-HR" sz="1400" dirty="0">
              <a:latin typeface="Georgia" pitchFamily="18" charset="0"/>
            </a:endParaRPr>
          </a:p>
          <a:p>
            <a:pPr>
              <a:buNone/>
              <a:tabLst>
                <a:tab pos="1168400" algn="l"/>
              </a:tabLst>
            </a:pPr>
            <a:r>
              <a:rPr lang="hr-HR" sz="1300" dirty="0">
                <a:latin typeface="Georgia" pitchFamily="18" charset="0"/>
              </a:rPr>
              <a:t>(2) </a:t>
            </a:r>
            <a:r>
              <a:rPr lang="hr-HR" sz="1300" b="1" dirty="0">
                <a:solidFill>
                  <a:srgbClr val="FF0000"/>
                </a:solidFill>
                <a:latin typeface="Georgia" pitchFamily="18" charset="0"/>
              </a:rPr>
              <a:t>Optužni prijedlog sadrži:</a:t>
            </a:r>
            <a:r>
              <a:rPr lang="hr-HR" sz="1300" dirty="0">
                <a:latin typeface="Georgia" pitchFamily="18" charset="0"/>
              </a:rPr>
              <a:t/>
            </a:r>
            <a:br>
              <a:rPr lang="hr-HR" sz="1300" dirty="0">
                <a:latin typeface="Georgia" pitchFamily="18" charset="0"/>
              </a:rPr>
            </a:br>
            <a:r>
              <a:rPr lang="hr-HR" sz="1300" b="1" dirty="0">
                <a:solidFill>
                  <a:srgbClr val="FF0000"/>
                </a:solidFill>
                <a:latin typeface="Georgia" pitchFamily="18" charset="0"/>
              </a:rPr>
              <a:t>1.</a:t>
            </a:r>
            <a:r>
              <a:rPr lang="hr-HR" sz="1300" dirty="0">
                <a:latin typeface="Georgia" pitchFamily="18" charset="0"/>
              </a:rPr>
              <a:t> </a:t>
            </a:r>
            <a:r>
              <a:rPr lang="hr-HR" sz="1300" b="1" dirty="0">
                <a:latin typeface="Georgia" pitchFamily="18" charset="0"/>
              </a:rPr>
              <a:t>Podatke o tužitelju </a:t>
            </a:r>
            <a:r>
              <a:rPr lang="hr-HR" sz="1300" dirty="0">
                <a:latin typeface="Georgia" pitchFamily="18" charset="0"/>
              </a:rPr>
              <a:t>i to: </a:t>
            </a:r>
            <a:r>
              <a:rPr lang="hr-HR" sz="1300" i="1" dirty="0">
                <a:latin typeface="Georgia" pitchFamily="18" charset="0"/>
              </a:rPr>
              <a:t>naziv državnog tijela ili pravne osobe, odnosno ime i prezime tužitelja fizičke osobe te adresu tužitelja,</a:t>
            </a:r>
            <a:r>
              <a:rPr lang="hr-HR" sz="1300" dirty="0">
                <a:latin typeface="Georgia" pitchFamily="18" charset="0"/>
              </a:rPr>
              <a:t/>
            </a:r>
            <a:br>
              <a:rPr lang="hr-HR" sz="1300" dirty="0">
                <a:latin typeface="Georgia" pitchFamily="18" charset="0"/>
              </a:rPr>
            </a:br>
            <a:r>
              <a:rPr lang="hr-HR" sz="1300" b="1" dirty="0">
                <a:solidFill>
                  <a:srgbClr val="FF0000"/>
                </a:solidFill>
                <a:latin typeface="Georgia" pitchFamily="18" charset="0"/>
              </a:rPr>
              <a:t>2.</a:t>
            </a:r>
            <a:r>
              <a:rPr lang="hr-HR" sz="1300" dirty="0">
                <a:latin typeface="Georgia" pitchFamily="18" charset="0"/>
              </a:rPr>
              <a:t> </a:t>
            </a:r>
            <a:r>
              <a:rPr lang="hr-HR" sz="1300" b="1" dirty="0">
                <a:latin typeface="Georgia" pitchFamily="18" charset="0"/>
              </a:rPr>
              <a:t>za počinitelja prekršaja fizičku osobu </a:t>
            </a:r>
            <a:r>
              <a:rPr lang="hr-HR" sz="1300" i="1" dirty="0">
                <a:latin typeface="Georgia" pitchFamily="18" charset="0"/>
              </a:rPr>
              <a:t>ime i prezime s osobnim podacima </a:t>
            </a:r>
            <a:r>
              <a:rPr lang="hr-HR" sz="1300" dirty="0">
                <a:latin typeface="Georgia" pitchFamily="18" charset="0"/>
              </a:rPr>
              <a:t>(čl.171. st.1.), </a:t>
            </a:r>
            <a:br>
              <a:rPr lang="hr-HR" sz="1300" dirty="0">
                <a:latin typeface="Georgia" pitchFamily="18" charset="0"/>
              </a:rPr>
            </a:br>
            <a:r>
              <a:rPr lang="hr-HR" sz="1300" b="1" dirty="0">
                <a:solidFill>
                  <a:srgbClr val="FF0000"/>
                </a:solidFill>
                <a:latin typeface="Georgia" pitchFamily="18" charset="0"/>
              </a:rPr>
              <a:t>3.</a:t>
            </a:r>
            <a:r>
              <a:rPr lang="hr-HR" sz="1300" dirty="0">
                <a:latin typeface="Georgia" pitchFamily="18" charset="0"/>
              </a:rPr>
              <a:t> </a:t>
            </a:r>
            <a:r>
              <a:rPr lang="hr-HR" sz="1300" b="1" dirty="0">
                <a:latin typeface="Georgia" pitchFamily="18" charset="0"/>
              </a:rPr>
              <a:t>za počinitelja prekršaja fizičku osobu obrtnika i osobu koja se bavi drugom samostalnom djelatnošću </a:t>
            </a:r>
            <a:r>
              <a:rPr lang="hr-HR" sz="1300" i="1" dirty="0">
                <a:latin typeface="Georgia" pitchFamily="18" charset="0"/>
              </a:rPr>
              <a:t>osim podataka iz stavka 2. točke 2. ovoga članka još točan naziv obrta ili djelatnosti, sjedište i mjesto upisa obrta ili druge samostalne djelatnosti,</a:t>
            </a:r>
            <a:r>
              <a:rPr lang="hr-HR" sz="1300" dirty="0">
                <a:latin typeface="Georgia" pitchFamily="18" charset="0"/>
              </a:rPr>
              <a:t/>
            </a:r>
            <a:br>
              <a:rPr lang="hr-HR" sz="1300" dirty="0">
                <a:latin typeface="Georgia" pitchFamily="18" charset="0"/>
              </a:rPr>
            </a:br>
            <a:r>
              <a:rPr lang="hr-HR" sz="1300" b="1" dirty="0">
                <a:solidFill>
                  <a:srgbClr val="FF0000"/>
                </a:solidFill>
                <a:latin typeface="Georgia" pitchFamily="18" charset="0"/>
              </a:rPr>
              <a:t>4.</a:t>
            </a:r>
            <a:r>
              <a:rPr lang="hr-HR" sz="1300" dirty="0">
                <a:latin typeface="Georgia" pitchFamily="18" charset="0"/>
              </a:rPr>
              <a:t> </a:t>
            </a:r>
            <a:r>
              <a:rPr lang="hr-HR" sz="1300" b="1" dirty="0">
                <a:latin typeface="Georgia" pitchFamily="18" charset="0"/>
              </a:rPr>
              <a:t>za počinitelja prekršaja pravnu osobu i druge subjekte izjednačene s pravnim osobama </a:t>
            </a:r>
            <a:r>
              <a:rPr lang="hr-HR" sz="1300" i="1" dirty="0">
                <a:latin typeface="Georgia" pitchFamily="18" charset="0"/>
              </a:rPr>
              <a:t>njezin točan naziv, sjedište i osobni identifikacijski broj, ime i prezime njezina predstavnika, vrijeme rođenja i adresu stanovanja, državljanstvo, državu izdavanja putovnice i broj putovnice ukoliko je stranac te primjenjuje li se koja od mjera opreza i od kada,</a:t>
            </a:r>
            <a:r>
              <a:rPr lang="hr-HR" sz="1300" dirty="0">
                <a:latin typeface="Georgia" pitchFamily="18" charset="0"/>
              </a:rPr>
              <a:t/>
            </a:r>
            <a:br>
              <a:rPr lang="hr-HR" sz="1300" dirty="0">
                <a:latin typeface="Georgia" pitchFamily="18" charset="0"/>
              </a:rPr>
            </a:br>
            <a:r>
              <a:rPr lang="hr-HR" sz="1300" b="1" dirty="0">
                <a:solidFill>
                  <a:srgbClr val="FF0000"/>
                </a:solidFill>
                <a:latin typeface="Georgia" pitchFamily="18" charset="0"/>
              </a:rPr>
              <a:t>5.</a:t>
            </a:r>
            <a:r>
              <a:rPr lang="hr-HR" sz="1300" dirty="0">
                <a:latin typeface="Georgia" pitchFamily="18" charset="0"/>
              </a:rPr>
              <a:t> </a:t>
            </a:r>
            <a:r>
              <a:rPr lang="hr-HR" sz="1300" b="1" dirty="0">
                <a:latin typeface="Georgia" pitchFamily="18" charset="0"/>
              </a:rPr>
              <a:t>činjenični opis radnje prekršaja iz koje proistječe zakonsko obilježje prekršaja</a:t>
            </a:r>
            <a:r>
              <a:rPr lang="hr-HR" sz="1300" dirty="0">
                <a:latin typeface="Georgia" pitchFamily="18" charset="0"/>
              </a:rPr>
              <a:t>,</a:t>
            </a:r>
            <a:br>
              <a:rPr lang="hr-HR" sz="1300" dirty="0">
                <a:latin typeface="Georgia" pitchFamily="18" charset="0"/>
              </a:rPr>
            </a:br>
            <a:r>
              <a:rPr lang="hr-HR" sz="1300" b="1" dirty="0">
                <a:solidFill>
                  <a:srgbClr val="FF0000"/>
                </a:solidFill>
                <a:latin typeface="Georgia" pitchFamily="18" charset="0"/>
              </a:rPr>
              <a:t>6. </a:t>
            </a:r>
            <a:r>
              <a:rPr lang="hr-HR" sz="1300" b="1" dirty="0">
                <a:latin typeface="Georgia" pitchFamily="18" charset="0"/>
              </a:rPr>
              <a:t>vrijeme i mjesto počinjenja prekršaja, sredstvo kojim je počinjen prekršaj te i ostale bitne okolnosti za točno određenje prekršaja,</a:t>
            </a:r>
            <a:r>
              <a:rPr lang="hr-HR" sz="1300" dirty="0">
                <a:latin typeface="Georgia" pitchFamily="18" charset="0"/>
              </a:rPr>
              <a:t/>
            </a:r>
            <a:br>
              <a:rPr lang="hr-HR" sz="1300" dirty="0">
                <a:latin typeface="Georgia" pitchFamily="18" charset="0"/>
              </a:rPr>
            </a:br>
            <a:r>
              <a:rPr lang="hr-HR" sz="1300" b="1" dirty="0">
                <a:solidFill>
                  <a:srgbClr val="FF0000"/>
                </a:solidFill>
                <a:latin typeface="Georgia" pitchFamily="18" charset="0"/>
              </a:rPr>
              <a:t>7. </a:t>
            </a:r>
            <a:r>
              <a:rPr lang="hr-HR" sz="1300" b="1" dirty="0">
                <a:latin typeface="Georgia" pitchFamily="18" charset="0"/>
              </a:rPr>
              <a:t>zakonski naziv prekršaja i propis kojim je određen</a:t>
            </a:r>
            <a:r>
              <a:rPr lang="hr-HR" sz="1300" dirty="0">
                <a:latin typeface="Georgia" pitchFamily="18" charset="0"/>
              </a:rPr>
              <a:t>,</a:t>
            </a:r>
            <a:br>
              <a:rPr lang="hr-HR" sz="1300" dirty="0">
                <a:latin typeface="Georgia" pitchFamily="18" charset="0"/>
              </a:rPr>
            </a:br>
            <a:r>
              <a:rPr lang="hr-HR" sz="1300" b="1" dirty="0">
                <a:solidFill>
                  <a:srgbClr val="FF0000"/>
                </a:solidFill>
                <a:latin typeface="Georgia" pitchFamily="18" charset="0"/>
              </a:rPr>
              <a:t>8. </a:t>
            </a:r>
            <a:r>
              <a:rPr lang="hr-HR" sz="1300" b="1" dirty="0">
                <a:latin typeface="Georgia" pitchFamily="18" charset="0"/>
              </a:rPr>
              <a:t>prijedlog o dokazima koje treba provesti </a:t>
            </a:r>
            <a:r>
              <a:rPr lang="hr-HR" sz="1300" dirty="0">
                <a:latin typeface="Georgia" pitchFamily="18" charset="0"/>
              </a:rPr>
              <a:t>na glavnoj raspravi, </a:t>
            </a:r>
            <a:r>
              <a:rPr lang="hr-HR" sz="1300" i="1" dirty="0">
                <a:latin typeface="Georgia" pitchFamily="18" charset="0"/>
              </a:rPr>
              <a:t>naznaku imena svjedoka i drugih čije se ispitivanje predlaže, spisa koje treba pročitati i predmeta koji služe za utvrđivanje činjenica, </a:t>
            </a:r>
            <a:r>
              <a:rPr lang="hr-HR" sz="1300" dirty="0">
                <a:latin typeface="Georgia" pitchFamily="18" charset="0"/>
              </a:rPr>
              <a:t>s </a:t>
            </a:r>
            <a:r>
              <a:rPr lang="hr-HR" sz="1300" b="1" dirty="0">
                <a:latin typeface="Georgia" pitchFamily="18" charset="0"/>
              </a:rPr>
              <a:t>kratkim obrazloženjem optužnog prijedloga</a:t>
            </a:r>
            <a:r>
              <a:rPr lang="hr-HR" sz="1300" i="1" dirty="0">
                <a:latin typeface="Georgia" pitchFamily="18" charset="0"/>
              </a:rPr>
              <a:t>.</a:t>
            </a:r>
            <a:r>
              <a:rPr lang="hr-HR" sz="1300" dirty="0">
                <a:latin typeface="Georgia" pitchFamily="18" charset="0"/>
              </a:rPr>
              <a:t> Tužitelj u optužnom prijedlogu može predložiti vrstu, visinu i trajanje sankcije. Takav prijedlog ne obvezuje sud,</a:t>
            </a:r>
            <a:br>
              <a:rPr lang="hr-HR" sz="1300" dirty="0">
                <a:latin typeface="Georgia" pitchFamily="18" charset="0"/>
              </a:rPr>
            </a:br>
            <a:r>
              <a:rPr lang="hr-HR" sz="1300" b="1" dirty="0">
                <a:solidFill>
                  <a:srgbClr val="FF0000"/>
                </a:solidFill>
                <a:latin typeface="Georgia" pitchFamily="18" charset="0"/>
              </a:rPr>
              <a:t>9. </a:t>
            </a:r>
            <a:r>
              <a:rPr lang="hr-HR" sz="1300" b="1" dirty="0">
                <a:latin typeface="Georgia" pitchFamily="18" charset="0"/>
              </a:rPr>
              <a:t>pisanu obavijest </a:t>
            </a:r>
            <a:r>
              <a:rPr lang="hr-HR" sz="1300" dirty="0">
                <a:latin typeface="Georgia" pitchFamily="18" charset="0"/>
              </a:rPr>
              <a:t>iz članka 109.a stavka 1. i 2. ovoga Zakona </a:t>
            </a:r>
            <a:r>
              <a:rPr lang="hr-HR" sz="1300" dirty="0">
                <a:solidFill>
                  <a:srgbClr val="FF0000"/>
                </a:solidFill>
                <a:latin typeface="Georgia" pitchFamily="18" charset="0"/>
              </a:rPr>
              <a:t>potpisanu od strane počinitelja ili kopiju te obavijesti uz dokaz o dostavi ili potvrdu o obavljenoj dostavi,</a:t>
            </a:r>
            <a:r>
              <a:rPr lang="hr-HR" sz="1300" dirty="0">
                <a:latin typeface="Georgia" pitchFamily="18" charset="0"/>
              </a:rPr>
              <a:t/>
            </a:r>
            <a:br>
              <a:rPr lang="hr-HR" sz="1300" dirty="0">
                <a:latin typeface="Georgia" pitchFamily="18" charset="0"/>
              </a:rPr>
            </a:br>
            <a:r>
              <a:rPr lang="hr-HR" sz="1300" b="1" dirty="0">
                <a:solidFill>
                  <a:srgbClr val="FF0000"/>
                </a:solidFill>
                <a:latin typeface="Georgia" pitchFamily="18" charset="0"/>
              </a:rPr>
              <a:t>10. </a:t>
            </a:r>
            <a:r>
              <a:rPr lang="hr-HR" sz="1300" dirty="0">
                <a:latin typeface="Georgia" pitchFamily="18" charset="0"/>
              </a:rPr>
              <a:t>podatak ovlaštenog tužitelja</a:t>
            </a:r>
            <a:r>
              <a:rPr lang="hr-HR" sz="1300" b="1" dirty="0">
                <a:latin typeface="Georgia" pitchFamily="18" charset="0"/>
              </a:rPr>
              <a:t> je li protiv počinitelja podnesena i kaznena prijava u vezi s istim događajem</a:t>
            </a:r>
            <a:r>
              <a:rPr lang="hr-HR" sz="1300" dirty="0">
                <a:latin typeface="Georgia" pitchFamily="18" charset="0"/>
              </a:rPr>
              <a:t>.</a:t>
            </a:r>
          </a:p>
          <a:p>
            <a:pPr>
              <a:buNone/>
            </a:pPr>
            <a:r>
              <a:rPr lang="hr-HR" sz="1300" dirty="0">
                <a:latin typeface="Georgia" pitchFamily="18" charset="0"/>
              </a:rPr>
              <a:t>(4) Optužni se prijedlog dostavlja nadležnom sudu u onoliko primjeraka koliko ima okrivljenika i jedan primjerak za sud.</a:t>
            </a:r>
          </a:p>
        </p:txBody>
      </p:sp>
    </p:spTree>
    <p:extLst>
      <p:ext uri="{BB962C8B-B14F-4D97-AF65-F5344CB8AC3E}">
        <p14:creationId xmlns="" xmlns:p14="http://schemas.microsoft.com/office/powerpoint/2010/main" val="3233999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82133" y="765004"/>
            <a:ext cx="7704667" cy="400983"/>
          </a:xfrm>
        </p:spPr>
        <p:txBody>
          <a:bodyPr>
            <a:normAutofit/>
          </a:bodyPr>
          <a:lstStyle/>
          <a:p>
            <a:r>
              <a:rPr lang="hr-HR" sz="2000" b="1" dirty="0">
                <a:latin typeface="Georgia" panose="02040502050405020303" pitchFamily="18" charset="0"/>
              </a:rPr>
              <a:t>Ispitivanje optužnog prijedloga </a:t>
            </a:r>
            <a:r>
              <a:rPr lang="hr-HR" sz="2000" b="1" i="1" dirty="0">
                <a:latin typeface="Georgia" panose="02040502050405020303" pitchFamily="18" charset="0"/>
              </a:rPr>
              <a:t>- </a:t>
            </a:r>
            <a:r>
              <a:rPr lang="hr-HR" sz="2000" i="1" dirty="0">
                <a:latin typeface="Georgia" panose="02040502050405020303" pitchFamily="18" charset="0"/>
              </a:rPr>
              <a:t>članak 161. st.4. PZ-a</a:t>
            </a:r>
          </a:p>
        </p:txBody>
      </p:sp>
      <p:sp>
        <p:nvSpPr>
          <p:cNvPr id="3" name="Rezervirano mjesto sadržaja 2"/>
          <p:cNvSpPr>
            <a:spLocks noGrp="1"/>
          </p:cNvSpPr>
          <p:nvPr>
            <p:ph idx="1"/>
          </p:nvPr>
        </p:nvSpPr>
        <p:spPr>
          <a:xfrm>
            <a:off x="982133" y="1196752"/>
            <a:ext cx="7704667" cy="4803064"/>
          </a:xfrm>
        </p:spPr>
        <p:txBody>
          <a:bodyPr>
            <a:normAutofit/>
          </a:bodyPr>
          <a:lstStyle/>
          <a:p>
            <a:pPr marL="0" indent="0" algn="just">
              <a:lnSpc>
                <a:spcPct val="107000"/>
              </a:lnSpc>
              <a:spcAft>
                <a:spcPts val="800"/>
              </a:spcAft>
              <a:buNone/>
            </a:pPr>
            <a:endParaRPr lang="hr-HR" dirty="0">
              <a:latin typeface="Georgia" panose="02040502050405020303"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vi-VN" sz="1900" dirty="0">
                <a:latin typeface="Georgia" panose="02040502050405020303" pitchFamily="18" charset="0"/>
                <a:ea typeface="Calibri" panose="020F0502020204030204" pitchFamily="34" charset="0"/>
                <a:cs typeface="Times New Roman" panose="02020603050405020304" pitchFamily="18" charset="0"/>
              </a:rPr>
              <a:t>Ako u optužnom prijedlogu nedostaju podaci iz članka 160. stavka 2. ovoga Zakona bez kojih nije moguće voditi postupak ili su podaci pogrešni, </a:t>
            </a:r>
            <a:r>
              <a:rPr lang="vi-VN" sz="1900" b="1" dirty="0">
                <a:latin typeface="Georgia" panose="02040502050405020303" pitchFamily="18" charset="0"/>
                <a:ea typeface="Calibri" panose="020F0502020204030204" pitchFamily="34" charset="0"/>
                <a:cs typeface="Times New Roman" panose="02020603050405020304" pitchFamily="18" charset="0"/>
              </a:rPr>
              <a:t>sud će pozvati tužitelja da nadopuni ili ispravi optužni prijedlog u roku od 8 dana</a:t>
            </a:r>
            <a:r>
              <a:rPr lang="vi-VN" sz="1900" dirty="0">
                <a:latin typeface="Georgia" panose="02040502050405020303" pitchFamily="18" charset="0"/>
                <a:ea typeface="Calibri" panose="020F0502020204030204" pitchFamily="34" charset="0"/>
                <a:cs typeface="Times New Roman" panose="02020603050405020304" pitchFamily="18" charset="0"/>
              </a:rPr>
              <a:t>. Ako tužitelj to ne učini, sud će </a:t>
            </a:r>
            <a:r>
              <a:rPr lang="vi-VN" sz="1900" dirty="0">
                <a:solidFill>
                  <a:srgbClr val="FF0000"/>
                </a:solidFill>
                <a:latin typeface="Georgia" panose="02040502050405020303" pitchFamily="18" charset="0"/>
                <a:ea typeface="Calibri" panose="020F0502020204030204" pitchFamily="34" charset="0"/>
                <a:cs typeface="Times New Roman" panose="02020603050405020304" pitchFamily="18" charset="0"/>
              </a:rPr>
              <a:t>rješenjem odbaciti optužni prijedlog</a:t>
            </a:r>
            <a:r>
              <a:rPr lang="vi-VN" sz="1900" dirty="0">
                <a:latin typeface="Georgia" panose="02040502050405020303" pitchFamily="18" charset="0"/>
                <a:ea typeface="Calibri" panose="020F0502020204030204" pitchFamily="34" charset="0"/>
                <a:cs typeface="Times New Roman" panose="02020603050405020304" pitchFamily="18" charset="0"/>
              </a:rPr>
              <a:t>. Ako uz optužni prijedlog </a:t>
            </a:r>
            <a:r>
              <a:rPr lang="vi-VN" sz="1900" dirty="0">
                <a:solidFill>
                  <a:srgbClr val="FF0000"/>
                </a:solidFill>
                <a:latin typeface="Georgia" panose="02040502050405020303" pitchFamily="18" charset="0"/>
                <a:ea typeface="Calibri" panose="020F0502020204030204" pitchFamily="34" charset="0"/>
                <a:cs typeface="Times New Roman" panose="02020603050405020304" pitchFamily="18" charset="0"/>
              </a:rPr>
              <a:t>nije priložena pisana obavijest </a:t>
            </a:r>
            <a:r>
              <a:rPr lang="vi-VN" sz="1900" dirty="0">
                <a:latin typeface="Georgia" panose="02040502050405020303" pitchFamily="18" charset="0"/>
                <a:ea typeface="Calibri" panose="020F0502020204030204" pitchFamily="34" charset="0"/>
                <a:cs typeface="Times New Roman" panose="02020603050405020304" pitchFamily="18" charset="0"/>
              </a:rPr>
              <a:t>i potpisana od strane počinitelja </a:t>
            </a:r>
            <a:r>
              <a:rPr lang="vi-VN" sz="1900" dirty="0">
                <a:solidFill>
                  <a:srgbClr val="FF0000"/>
                </a:solidFill>
                <a:latin typeface="Georgia" panose="02040502050405020303" pitchFamily="18" charset="0"/>
                <a:ea typeface="Calibri" panose="020F0502020204030204" pitchFamily="34" charset="0"/>
                <a:cs typeface="Times New Roman" panose="02020603050405020304" pitchFamily="18" charset="0"/>
              </a:rPr>
              <a:t>ili kopija te obavijesti uz dokaz o dostavi</a:t>
            </a:r>
            <a:r>
              <a:rPr lang="vi-VN" sz="1900" dirty="0">
                <a:latin typeface="Georgia" panose="02040502050405020303" pitchFamily="18" charset="0"/>
                <a:ea typeface="Calibri" panose="020F0502020204030204" pitchFamily="34" charset="0"/>
                <a:cs typeface="Times New Roman" panose="02020603050405020304" pitchFamily="18" charset="0"/>
              </a:rPr>
              <a:t> ili </a:t>
            </a:r>
            <a:r>
              <a:rPr lang="vi-VN" sz="1900" dirty="0">
                <a:solidFill>
                  <a:srgbClr val="FF0000"/>
                </a:solidFill>
                <a:latin typeface="Georgia" panose="02040502050405020303" pitchFamily="18" charset="0"/>
                <a:ea typeface="Calibri" panose="020F0502020204030204" pitchFamily="34" charset="0"/>
                <a:cs typeface="Times New Roman" panose="02020603050405020304" pitchFamily="18" charset="0"/>
              </a:rPr>
              <a:t>potvrdu o obavljenoj dostavi </a:t>
            </a:r>
            <a:r>
              <a:rPr lang="vi-VN" sz="1900" dirty="0">
                <a:latin typeface="Georgia" panose="02040502050405020303" pitchFamily="18" charset="0"/>
                <a:ea typeface="Calibri" panose="020F0502020204030204" pitchFamily="34" charset="0"/>
                <a:cs typeface="Times New Roman" panose="02020603050405020304" pitchFamily="18" charset="0"/>
              </a:rPr>
              <a:t>ako je ta obavijest dostavljena sukladno članku 145. ili 148. ovoga Zakona, pozvat će se tužitelj da je u određenom roku pribavi, i sastavljenu prema članku 109. a stavku 1. i 2. ovoga Zakona, dostavi. Ako tako ne postupi u ostavljenom roku, </a:t>
            </a:r>
            <a:r>
              <a:rPr lang="vi-VN" sz="1900" dirty="0">
                <a:solidFill>
                  <a:srgbClr val="FF0000"/>
                </a:solidFill>
                <a:latin typeface="Georgia" panose="02040502050405020303" pitchFamily="18" charset="0"/>
                <a:ea typeface="Calibri" panose="020F0502020204030204" pitchFamily="34" charset="0"/>
                <a:cs typeface="Times New Roman" panose="02020603050405020304" pitchFamily="18" charset="0"/>
              </a:rPr>
              <a:t>odbacit će se rješenjem optužni prijedlog</a:t>
            </a:r>
            <a:r>
              <a:rPr lang="vi-VN" sz="1900" dirty="0">
                <a:latin typeface="Georgia" panose="02040502050405020303" pitchFamily="18" charset="0"/>
                <a:ea typeface="Calibri" panose="020F0502020204030204" pitchFamily="34" charset="0"/>
                <a:cs typeface="Times New Roman" panose="02020603050405020304" pitchFamily="18" charset="0"/>
              </a:rPr>
              <a:t>.</a:t>
            </a:r>
            <a:endParaRPr lang="hr-HR" sz="19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hr-HR" dirty="0">
              <a:latin typeface="Georgia" panose="02040502050405020303"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 xmlns:a16="http://schemas.microsoft.com/office/drawing/2014/main" id="{A7CE066F-D76B-4B47-89E1-9D2A5E9CFA4C}"/>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123728" y="94320"/>
            <a:ext cx="6696744" cy="666936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a:extLst>
              <a:ext uri="{FF2B5EF4-FFF2-40B4-BE49-F238E27FC236}">
                <a16:creationId xmlns="" xmlns:a16="http://schemas.microsoft.com/office/drawing/2014/main" id="{734BB703-5599-4F5D-882A-CE25BBBD9AB6}"/>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195736" y="130324"/>
            <a:ext cx="6408712" cy="6597352"/>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57" name="Rectangle 41">
            <a:extLst>
              <a:ext uri="{FF2B5EF4-FFF2-40B4-BE49-F238E27FC236}">
                <a16:creationId xmlns="" xmlns:a16="http://schemas.microsoft.com/office/drawing/2014/main" id="{24DFAAE7-061D-4086-99EC-872CB30508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2981182" y="264039"/>
            <a:ext cx="5736430" cy="1169639"/>
          </a:xfrm>
        </p:spPr>
        <p:txBody>
          <a:bodyPr>
            <a:normAutofit/>
          </a:bodyPr>
          <a:lstStyle/>
          <a:p>
            <a:r>
              <a:rPr lang="hr-HR" b="1" dirty="0">
                <a:effectLst>
                  <a:outerShdw blurRad="38100" dist="38100" dir="2700000" algn="tl">
                    <a:srgbClr val="000000">
                      <a:alpha val="43137"/>
                    </a:srgbClr>
                  </a:outerShdw>
                </a:effectLst>
                <a:latin typeface="Georgia" pitchFamily="18" charset="0"/>
              </a:rPr>
              <a:t>ZAKLJUČAK</a:t>
            </a:r>
          </a:p>
        </p:txBody>
      </p:sp>
      <p:sp>
        <p:nvSpPr>
          <p:cNvPr id="58" name="Rectangle 43">
            <a:extLst>
              <a:ext uri="{FF2B5EF4-FFF2-40B4-BE49-F238E27FC236}">
                <a16:creationId xmlns="" xmlns:a16="http://schemas.microsoft.com/office/drawing/2014/main" id="{E7570099-A243-48DD-9EAE-36F4AC095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9" name="Freeform 6">
            <a:extLst>
              <a:ext uri="{FF2B5EF4-FFF2-40B4-BE49-F238E27FC236}">
                <a16:creationId xmlns="" xmlns:a16="http://schemas.microsoft.com/office/drawing/2014/main" id="{45E4A74B-6514-424A-ADFA-C232FA6B90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71424" y="1"/>
            <a:ext cx="644163"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60" name="Freeform 7">
            <a:extLst>
              <a:ext uri="{FF2B5EF4-FFF2-40B4-BE49-F238E27FC236}">
                <a16:creationId xmlns="" xmlns:a16="http://schemas.microsoft.com/office/drawing/2014/main" id="{F61C5C86-C785-4B92-9F2D-133B8B8C24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06068" y="1"/>
            <a:ext cx="626857"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61" name="Freeform 12">
            <a:extLst>
              <a:ext uri="{FF2B5EF4-FFF2-40B4-BE49-F238E27FC236}">
                <a16:creationId xmlns="" xmlns:a16="http://schemas.microsoft.com/office/drawing/2014/main" id="{954D0BF9-002C-4D3A-A222-C166094A5D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06068" y="2585830"/>
            <a:ext cx="1631559"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62" name="Freeform 13">
            <a:extLst>
              <a:ext uri="{FF2B5EF4-FFF2-40B4-BE49-F238E27FC236}">
                <a16:creationId xmlns="" xmlns:a16="http://schemas.microsoft.com/office/drawing/2014/main" id="{6080EB6E-D69F-43B1-91EC-75C3033425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74308" y="2695292"/>
            <a:ext cx="2018057"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63" name="Freeform: Shape 53">
            <a:extLst>
              <a:ext uri="{FF2B5EF4-FFF2-40B4-BE49-F238E27FC236}">
                <a16:creationId xmlns="" xmlns:a16="http://schemas.microsoft.com/office/drawing/2014/main" id="{21BA816A-EE68-4A96-BA05-73303B2F4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71424" y="2690532"/>
            <a:ext cx="217824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sp>
      <p:sp>
        <p:nvSpPr>
          <p:cNvPr id="56" name="Freeform 15">
            <a:extLst>
              <a:ext uri="{FF2B5EF4-FFF2-40B4-BE49-F238E27FC236}">
                <a16:creationId xmlns="" xmlns:a16="http://schemas.microsoft.com/office/drawing/2014/main" id="{22A94CDB-5D63-4C75-9CB6-6C18CDF37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06068" y="2581071"/>
            <a:ext cx="2170926"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sp>
        <p:nvSpPr>
          <p:cNvPr id="3" name="Rezervirano mjesto sadržaja 2"/>
          <p:cNvSpPr>
            <a:spLocks noGrp="1"/>
          </p:cNvSpPr>
          <p:nvPr>
            <p:ph idx="1"/>
          </p:nvPr>
        </p:nvSpPr>
        <p:spPr>
          <a:xfrm>
            <a:off x="2848576" y="1650065"/>
            <a:ext cx="6001642" cy="4371223"/>
          </a:xfrm>
        </p:spPr>
        <p:txBody>
          <a:bodyPr anchor="t">
            <a:noAutofit/>
          </a:bodyPr>
          <a:lstStyle/>
          <a:p>
            <a:pPr marL="68580" indent="0" algn="just">
              <a:lnSpc>
                <a:spcPct val="150000"/>
              </a:lnSpc>
              <a:buNone/>
            </a:pPr>
            <a:r>
              <a:rPr lang="hr-HR" sz="1600" i="1" dirty="0">
                <a:latin typeface="Georgia" pitchFamily="18" charset="0"/>
                <a:cs typeface="Arial" panose="020B0604020202020204" pitchFamily="34" charset="0"/>
              </a:rPr>
              <a:t>Dobro poznavanje odredbi Prekršajnog zakona od bitnog je utjecaja na kvalitetu i učinkovitost rada komunalnih redara iz oblasti prekršajnog postupanja (donošenje kvalitetnih odluka o prekršaju od strane JLS - OPN i PN te podnošenje kvalitetnih optužnih prijedloga).</a:t>
            </a:r>
          </a:p>
          <a:p>
            <a:pPr marL="68580" indent="0" algn="just">
              <a:lnSpc>
                <a:spcPct val="150000"/>
              </a:lnSpc>
              <a:buNone/>
            </a:pPr>
            <a:r>
              <a:rPr lang="hr-HR" sz="1600" i="1" dirty="0">
                <a:latin typeface="Georgia" pitchFamily="18" charset="0"/>
                <a:cs typeface="Arial" panose="020B0604020202020204" pitchFamily="34" charset="0"/>
              </a:rPr>
              <a:t>Svrha je da okrivljenik - počinitelj prekršaja pravomoćnom odlukom o prekršaju (OPN, PN ili sudska presuda) bude proglašen krivim, prvenstveno kako bi se na njega utjecalo da ubuduće ne čini prekršaje te da poštuje pravni sustav kao i da se utječe na sve građane da se ubuduće tako ponašaju (</a:t>
            </a:r>
            <a:r>
              <a:rPr lang="hr-HR" sz="1600" dirty="0">
                <a:effectLst>
                  <a:outerShdw blurRad="38100" dist="38100" dir="2700000" algn="tl">
                    <a:srgbClr val="000000">
                      <a:alpha val="43137"/>
                    </a:srgbClr>
                  </a:outerShdw>
                </a:effectLst>
                <a:latin typeface="Georgia" pitchFamily="18" charset="0"/>
              </a:rPr>
              <a:t>specijalna i generalna prevencija).</a:t>
            </a:r>
          </a:p>
          <a:p>
            <a:pPr marL="68580" indent="0" algn="just">
              <a:lnSpc>
                <a:spcPct val="150000"/>
              </a:lnSpc>
              <a:buNone/>
            </a:pPr>
            <a:r>
              <a:rPr lang="hr-HR" sz="1600" i="1" dirty="0">
                <a:latin typeface="Georgia"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1538" y="785794"/>
            <a:ext cx="7847543" cy="1285884"/>
          </a:xfrm>
        </p:spPr>
        <p:txBody>
          <a:bodyPr>
            <a:normAutofit fontScale="90000"/>
          </a:bodyPr>
          <a:lstStyle/>
          <a:p>
            <a:pPr algn="l"/>
            <a:r>
              <a:rPr lang="hr-HR" sz="2200" b="1" dirty="0">
                <a:latin typeface="Georgia" pitchFamily="18" charset="0"/>
              </a:rPr>
              <a:t/>
            </a:r>
            <a:br>
              <a:rPr lang="hr-HR" sz="2200" b="1" dirty="0">
                <a:latin typeface="Georgia" pitchFamily="18" charset="0"/>
              </a:rPr>
            </a:br>
            <a:r>
              <a:rPr lang="hr-HR" sz="2000" b="1" dirty="0">
                <a:latin typeface="Georgia" pitchFamily="18" charset="0"/>
              </a:rPr>
              <a:t>Zastara prekršajnog progona </a:t>
            </a:r>
            <a:r>
              <a:rPr lang="hr-HR" sz="2000" i="1" dirty="0">
                <a:latin typeface="Georgia" pitchFamily="18" charset="0"/>
              </a:rPr>
              <a:t>- članak 13. PZ-a</a:t>
            </a:r>
            <a:r>
              <a:rPr lang="hr-HR" sz="1200" i="1" dirty="0">
                <a:latin typeface="Georgia" pitchFamily="18" charset="0"/>
              </a:rPr>
              <a:t/>
            </a:r>
            <a:br>
              <a:rPr lang="hr-HR" sz="1200" i="1" dirty="0">
                <a:latin typeface="Georgia" pitchFamily="18" charset="0"/>
              </a:rPr>
            </a:br>
            <a:r>
              <a:rPr lang="hr-HR" sz="2000" b="1" dirty="0">
                <a:latin typeface="Georgia" pitchFamily="18" charset="0"/>
              </a:rPr>
              <a:t/>
            </a:r>
            <a:br>
              <a:rPr lang="hr-HR" sz="2000" b="1" dirty="0">
                <a:latin typeface="Georgia" pitchFamily="18" charset="0"/>
              </a:rPr>
            </a:br>
            <a:r>
              <a:rPr lang="hr-HR" sz="2000" dirty="0">
                <a:latin typeface="Georgia" pitchFamily="18" charset="0"/>
              </a:rPr>
              <a:t>Prekršajni progon zastarijeva nakon </a:t>
            </a:r>
            <a:r>
              <a:rPr lang="hr-HR" sz="2000" dirty="0">
                <a:solidFill>
                  <a:srgbClr val="FF0000"/>
                </a:solidFill>
                <a:effectLst>
                  <a:outerShdw blurRad="38100" dist="38100" dir="2700000" algn="tl">
                    <a:srgbClr val="000000">
                      <a:alpha val="43137"/>
                    </a:srgbClr>
                  </a:outerShdw>
                </a:effectLst>
                <a:latin typeface="Georgia" pitchFamily="18" charset="0"/>
              </a:rPr>
              <a:t>četiri godine</a:t>
            </a:r>
            <a:r>
              <a:rPr lang="hr-HR" sz="2000" dirty="0">
                <a:latin typeface="Georgia" pitchFamily="18" charset="0"/>
              </a:rPr>
              <a:t>.</a:t>
            </a:r>
            <a:br>
              <a:rPr lang="hr-HR" sz="2000" dirty="0">
                <a:latin typeface="Georgia" pitchFamily="18" charset="0"/>
              </a:rPr>
            </a:br>
            <a:r>
              <a:rPr lang="pl-PL" sz="2000" dirty="0">
                <a:latin typeface="Georgia" pitchFamily="18" charset="0"/>
              </a:rPr>
              <a:t>Prekršajni progon zastarijeva nakon </a:t>
            </a:r>
            <a:r>
              <a:rPr lang="pl-PL" sz="2000" b="1" dirty="0">
                <a:solidFill>
                  <a:srgbClr val="FF0000"/>
                </a:solidFill>
                <a:effectLst>
                  <a:outerShdw blurRad="38100" dist="38100" dir="2700000" algn="tl">
                    <a:srgbClr val="000000">
                      <a:alpha val="43137"/>
                    </a:srgbClr>
                  </a:outerShdw>
                </a:effectLst>
                <a:latin typeface="Georgia" pitchFamily="18" charset="0"/>
              </a:rPr>
              <a:t>tri godine </a:t>
            </a:r>
            <a:r>
              <a:rPr lang="pl-PL" sz="2000" dirty="0">
                <a:latin typeface="Georgia" pitchFamily="18" charset="0"/>
              </a:rPr>
              <a:t>za prekršaje za </a:t>
            </a:r>
            <a:r>
              <a:rPr lang="hr-HR" sz="2000" dirty="0">
                <a:latin typeface="Georgia" pitchFamily="18" charset="0"/>
              </a:rPr>
              <a:t>koje je ovlašteni tužitelj </a:t>
            </a:r>
            <a:r>
              <a:rPr lang="hr-HR" sz="2000" b="1" dirty="0">
                <a:effectLst>
                  <a:outerShdw blurRad="38100" dist="38100" dir="2700000" algn="tl">
                    <a:srgbClr val="000000">
                      <a:alpha val="43137"/>
                    </a:srgbClr>
                  </a:outerShdw>
                </a:effectLst>
                <a:latin typeface="Georgia" pitchFamily="18" charset="0"/>
              </a:rPr>
              <a:t>obvezan izdati prekršajni nalog</a:t>
            </a:r>
            <a:r>
              <a:rPr lang="hr-HR" sz="2000" dirty="0">
                <a:latin typeface="Georgia" pitchFamily="18" charset="0"/>
              </a:rPr>
              <a:t>.</a:t>
            </a:r>
          </a:p>
        </p:txBody>
      </p:sp>
      <p:sp>
        <p:nvSpPr>
          <p:cNvPr id="3" name="Rezervirano mjesto sadržaja 2"/>
          <p:cNvSpPr>
            <a:spLocks noGrp="1"/>
          </p:cNvSpPr>
          <p:nvPr>
            <p:ph idx="1"/>
          </p:nvPr>
        </p:nvSpPr>
        <p:spPr>
          <a:xfrm>
            <a:off x="1000068" y="2214554"/>
            <a:ext cx="8143932" cy="4000528"/>
          </a:xfrm>
        </p:spPr>
        <p:txBody>
          <a:bodyPr>
            <a:normAutofit/>
          </a:bodyPr>
          <a:lstStyle/>
          <a:p>
            <a:pPr>
              <a:buNone/>
            </a:pPr>
            <a:r>
              <a:rPr lang="hr-HR" sz="1800" b="1" dirty="0">
                <a:latin typeface="Georgia" pitchFamily="18" charset="0"/>
              </a:rPr>
              <a:t>Tijek zastare prekršajnog progona </a:t>
            </a:r>
            <a:r>
              <a:rPr lang="hr-HR" sz="1800" i="1" dirty="0">
                <a:latin typeface="Georgia" pitchFamily="18" charset="0"/>
              </a:rPr>
              <a:t>- članak 13.a PZ-a</a:t>
            </a:r>
          </a:p>
          <a:p>
            <a:pPr marL="0" indent="0">
              <a:buNone/>
            </a:pPr>
            <a:r>
              <a:rPr lang="hr-HR" sz="1800" dirty="0">
                <a:latin typeface="Georgia" pitchFamily="18" charset="0"/>
              </a:rPr>
              <a:t>Zastara prekršajnog progona počinje teći </a:t>
            </a:r>
            <a:r>
              <a:rPr lang="hr-HR" sz="1800" dirty="0">
                <a:solidFill>
                  <a:srgbClr val="FF0000"/>
                </a:solidFill>
                <a:effectLst>
                  <a:outerShdw blurRad="38100" dist="38100" dir="2700000" algn="tl">
                    <a:srgbClr val="000000">
                      <a:alpha val="43137"/>
                    </a:srgbClr>
                  </a:outerShdw>
                </a:effectLst>
                <a:latin typeface="Georgia" pitchFamily="18" charset="0"/>
              </a:rPr>
              <a:t>danom kad je prekršaj počinjen</a:t>
            </a:r>
            <a:r>
              <a:rPr lang="hr-HR" sz="1800" dirty="0">
                <a:solidFill>
                  <a:srgbClr val="FF0000"/>
                </a:solidFill>
                <a:latin typeface="Georgia" pitchFamily="18" charset="0"/>
              </a:rPr>
              <a:t>.</a:t>
            </a:r>
          </a:p>
          <a:p>
            <a:pPr marL="0" indent="0">
              <a:buNone/>
            </a:pPr>
            <a:endParaRPr lang="hr-HR" sz="1200" dirty="0">
              <a:solidFill>
                <a:srgbClr val="FF0000"/>
              </a:solidFill>
              <a:latin typeface="Georgia" pitchFamily="18" charset="0"/>
            </a:endParaRPr>
          </a:p>
          <a:p>
            <a:pPr>
              <a:buNone/>
            </a:pPr>
            <a:r>
              <a:rPr lang="hr-HR" sz="1800" b="1" dirty="0">
                <a:latin typeface="Georgia" pitchFamily="18" charset="0"/>
              </a:rPr>
              <a:t>Zastara izvršenja </a:t>
            </a:r>
            <a:r>
              <a:rPr lang="hr-HR" sz="1800" b="1" dirty="0" err="1">
                <a:latin typeface="Georgia" pitchFamily="18" charset="0"/>
              </a:rPr>
              <a:t>prekršajnopravnih</a:t>
            </a:r>
            <a:r>
              <a:rPr lang="hr-HR" sz="1800" b="1" dirty="0">
                <a:latin typeface="Georgia" pitchFamily="18" charset="0"/>
              </a:rPr>
              <a:t> sankcija </a:t>
            </a:r>
            <a:r>
              <a:rPr lang="hr-HR" sz="1800" i="1" dirty="0">
                <a:latin typeface="Georgia" pitchFamily="18" charset="0"/>
              </a:rPr>
              <a:t>- članak 14. PZ-a</a:t>
            </a:r>
          </a:p>
          <a:p>
            <a:pPr marL="0" indent="0" algn="just">
              <a:buNone/>
            </a:pPr>
            <a:r>
              <a:rPr lang="hr-HR" sz="1800" dirty="0">
                <a:latin typeface="Georgia" pitchFamily="18" charset="0"/>
              </a:rPr>
              <a:t>Izrečena </a:t>
            </a:r>
            <a:r>
              <a:rPr lang="hr-HR" sz="1800" dirty="0" err="1">
                <a:latin typeface="Georgia" pitchFamily="18" charset="0"/>
              </a:rPr>
              <a:t>prekršajnopravna</a:t>
            </a:r>
            <a:r>
              <a:rPr lang="hr-HR" sz="1800" dirty="0">
                <a:latin typeface="Georgia" pitchFamily="18" charset="0"/>
              </a:rPr>
              <a:t> sankcija ne može se izvršiti kad od pravomoćnosti odluke kojom je izrečena, protekne </a:t>
            </a:r>
            <a:r>
              <a:rPr lang="hr-HR" sz="1800" dirty="0">
                <a:solidFill>
                  <a:srgbClr val="FF0000"/>
                </a:solidFill>
                <a:effectLst>
                  <a:outerShdw blurRad="38100" dist="38100" dir="2700000" algn="tl">
                    <a:srgbClr val="000000">
                      <a:alpha val="43137"/>
                    </a:srgbClr>
                  </a:outerShdw>
                </a:effectLst>
                <a:latin typeface="Georgia" pitchFamily="18" charset="0"/>
              </a:rPr>
              <a:t>tri godine</a:t>
            </a:r>
            <a:r>
              <a:rPr lang="hr-HR" sz="1800" dirty="0">
                <a:latin typeface="Georgia" pitchFamily="18" charset="0"/>
              </a:rPr>
              <a:t>.</a:t>
            </a:r>
          </a:p>
          <a:p>
            <a:pPr>
              <a:buNone/>
            </a:pPr>
            <a:endParaRPr lang="hr-HR" sz="1200" b="1" dirty="0">
              <a:latin typeface="Georgia" pitchFamily="18" charset="0"/>
            </a:endParaRPr>
          </a:p>
          <a:p>
            <a:pPr>
              <a:buNone/>
            </a:pPr>
            <a:r>
              <a:rPr lang="hr-HR" sz="1800" b="1" dirty="0">
                <a:latin typeface="Georgia" pitchFamily="18" charset="0"/>
              </a:rPr>
              <a:t>Tijek zastare izvršenja </a:t>
            </a:r>
            <a:r>
              <a:rPr lang="hr-HR" sz="1800" b="1" dirty="0" err="1">
                <a:latin typeface="Georgia" pitchFamily="18" charset="0"/>
              </a:rPr>
              <a:t>prekršajnopravnih</a:t>
            </a:r>
            <a:r>
              <a:rPr lang="hr-HR" sz="1800" b="1" dirty="0">
                <a:latin typeface="Georgia" pitchFamily="18" charset="0"/>
              </a:rPr>
              <a:t> sankcija </a:t>
            </a:r>
            <a:r>
              <a:rPr lang="hr-HR" sz="1800" i="1" dirty="0">
                <a:latin typeface="Georgia" pitchFamily="18" charset="0"/>
              </a:rPr>
              <a:t>- članak 14.a PZ-a</a:t>
            </a:r>
          </a:p>
          <a:p>
            <a:pPr marL="0" indent="0">
              <a:buNone/>
            </a:pPr>
            <a:r>
              <a:rPr lang="hr-HR" sz="1800" dirty="0">
                <a:latin typeface="Georgia" pitchFamily="18" charset="0"/>
              </a:rPr>
              <a:t>Zastara izvršenja </a:t>
            </a:r>
            <a:r>
              <a:rPr lang="hr-HR" sz="1800" dirty="0" err="1">
                <a:latin typeface="Georgia" pitchFamily="18" charset="0"/>
              </a:rPr>
              <a:t>prekršajnopravne</a:t>
            </a:r>
            <a:r>
              <a:rPr lang="hr-HR" sz="1800" dirty="0">
                <a:latin typeface="Georgia" pitchFamily="18" charset="0"/>
              </a:rPr>
              <a:t> sankcije počinje teći danom </a:t>
            </a:r>
            <a:r>
              <a:rPr lang="pl-PL" sz="1800" dirty="0">
                <a:latin typeface="Georgia" pitchFamily="18" charset="0"/>
              </a:rPr>
              <a:t>kada je </a:t>
            </a:r>
            <a:r>
              <a:rPr lang="pl-PL" sz="1800" b="1" dirty="0">
                <a:effectLst>
                  <a:outerShdw blurRad="38100" dist="38100" dir="2700000" algn="tl">
                    <a:srgbClr val="000000">
                      <a:alpha val="43137"/>
                    </a:srgbClr>
                  </a:outerShdw>
                </a:effectLst>
                <a:latin typeface="Georgia" pitchFamily="18" charset="0"/>
              </a:rPr>
              <a:t>odluka </a:t>
            </a:r>
            <a:r>
              <a:rPr lang="pl-PL" sz="1800" dirty="0">
                <a:latin typeface="Georgia" pitchFamily="18" charset="0"/>
              </a:rPr>
              <a:t>kojom je prekršajnopravna sankcija izrečena </a:t>
            </a:r>
            <a:r>
              <a:rPr lang="hr-HR" sz="1800" b="1" dirty="0">
                <a:effectLst>
                  <a:outerShdw blurRad="38100" dist="38100" dir="2700000" algn="tl">
                    <a:srgbClr val="000000">
                      <a:alpha val="43137"/>
                    </a:srgbClr>
                  </a:outerShdw>
                </a:effectLst>
                <a:latin typeface="Georgia" pitchFamily="18" charset="0"/>
              </a:rPr>
              <a:t>postala pravomoćna</a:t>
            </a:r>
            <a:r>
              <a:rPr lang="hr-HR" sz="1800" dirty="0">
                <a:latin typeface="Georgia" pitchFamily="18" charset="0"/>
              </a:rPr>
              <a:t>. </a:t>
            </a:r>
          </a:p>
        </p:txBody>
      </p:sp>
      <p:sp>
        <p:nvSpPr>
          <p:cNvPr id="4" name="Pravokutnik 3"/>
          <p:cNvSpPr/>
          <p:nvPr/>
        </p:nvSpPr>
        <p:spPr>
          <a:xfrm>
            <a:off x="3857620" y="357166"/>
            <a:ext cx="1617751" cy="430887"/>
          </a:xfrm>
          <a:prstGeom prst="rect">
            <a:avLst/>
          </a:prstGeom>
        </p:spPr>
        <p:txBody>
          <a:bodyPr wrap="none">
            <a:spAutoFit/>
          </a:bodyPr>
          <a:lstStyle/>
          <a:p>
            <a:r>
              <a:rPr lang="hr-HR" sz="2200" b="1" dirty="0">
                <a:ln w="3175" cmpd="sng">
                  <a:noFill/>
                </a:ln>
                <a:solidFill>
                  <a:prstClr val="black"/>
                </a:solidFill>
                <a:effectLst>
                  <a:outerShdw blurRad="38100" dist="38100" dir="2700000" algn="tl">
                    <a:srgbClr val="000000">
                      <a:alpha val="43137"/>
                    </a:srgbClr>
                  </a:outerShdw>
                </a:effectLst>
                <a:latin typeface="Georgia" pitchFamily="18" charset="0"/>
                <a:ea typeface="+mj-ea"/>
                <a:cs typeface="+mj-cs"/>
              </a:rPr>
              <a:t>ZASTARA</a:t>
            </a:r>
            <a:endParaRPr lang="hr-HR" dirty="0">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285852" y="928670"/>
            <a:ext cx="6980250" cy="4234792"/>
          </a:xfrm>
        </p:spPr>
        <p:txBody>
          <a:bodyPr anchor="ctr">
            <a:normAutofit fontScale="92500" lnSpcReduction="20000"/>
          </a:bodyPr>
          <a:lstStyle/>
          <a:p>
            <a:pPr marL="0" indent="0" algn="ctr">
              <a:buNone/>
            </a:pPr>
            <a:endParaRPr lang="hr-HR" sz="4800" dirty="0">
              <a:effectLst>
                <a:outerShdw blurRad="38100" dist="38100" dir="2700000" algn="tl">
                  <a:srgbClr val="000000">
                    <a:alpha val="43137"/>
                  </a:srgbClr>
                </a:outerShdw>
              </a:effectLst>
              <a:latin typeface="Georgia" pitchFamily="18" charset="0"/>
              <a:cs typeface="Arial" panose="020B0604020202020204" pitchFamily="34" charset="0"/>
            </a:endParaRPr>
          </a:p>
          <a:p>
            <a:pPr marL="0" indent="0" algn="ctr">
              <a:buNone/>
            </a:pPr>
            <a:r>
              <a:rPr lang="hr-HR" sz="4800" dirty="0">
                <a:effectLst>
                  <a:outerShdw blurRad="38100" dist="38100" dir="2700000" algn="tl">
                    <a:srgbClr val="000000">
                      <a:alpha val="43137"/>
                    </a:srgbClr>
                  </a:outerShdw>
                </a:effectLst>
                <a:latin typeface="Georgia" pitchFamily="18" charset="0"/>
                <a:cs typeface="Arial" panose="020B0604020202020204" pitchFamily="34" charset="0"/>
              </a:rPr>
              <a:t>Hvala na pažnji!</a:t>
            </a: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hr-H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a:buNone/>
            </a:pPr>
            <a:r>
              <a:rPr lang="hr-HR" sz="1800" b="1" i="1" dirty="0">
                <a:latin typeface="Georgia" pitchFamily="18" charset="0"/>
                <a:cs typeface="Arial" panose="020B0604020202020204" pitchFamily="34" charset="0"/>
              </a:rPr>
              <a:t>Matko </a:t>
            </a:r>
            <a:r>
              <a:rPr lang="hr-HR" sz="1800" b="1" i="1" dirty="0" err="1">
                <a:latin typeface="Georgia" pitchFamily="18" charset="0"/>
                <a:cs typeface="Arial" panose="020B0604020202020204" pitchFamily="34" charset="0"/>
              </a:rPr>
              <a:t>Lovreta</a:t>
            </a:r>
            <a:r>
              <a:rPr lang="hr-HR" sz="1800" b="1" i="1" dirty="0">
                <a:latin typeface="Georgia" pitchFamily="18" charset="0"/>
                <a:cs typeface="Arial" panose="020B0604020202020204" pitchFamily="34" charset="0"/>
              </a:rPr>
              <a:t>, </a:t>
            </a:r>
            <a:r>
              <a:rPr lang="hr-HR" sz="1800" b="1" i="1" dirty="0" err="1">
                <a:latin typeface="Georgia" pitchFamily="18" charset="0"/>
                <a:cs typeface="Arial" panose="020B0604020202020204" pitchFamily="34" charset="0"/>
              </a:rPr>
              <a:t>dipl.iur</a:t>
            </a:r>
            <a:r>
              <a:rPr lang="hr-HR" sz="1800" b="1" i="1" dirty="0">
                <a:latin typeface="Georgia" pitchFamily="18" charset="0"/>
                <a:cs typeface="Arial" panose="020B0604020202020204" pitchFamily="34" charset="0"/>
              </a:rPr>
              <a:t>.</a:t>
            </a:r>
          </a:p>
          <a:p>
            <a:pPr>
              <a:buNone/>
            </a:pPr>
            <a:r>
              <a:rPr lang="hr-HR" sz="1800" i="1" dirty="0">
                <a:latin typeface="Georgia" pitchFamily="18" charset="0"/>
                <a:cs typeface="Arial" panose="020B0604020202020204" pitchFamily="34" charset="0"/>
              </a:rPr>
              <a:t>pročelnik Upravnog odjela za komunalne djelatnosti </a:t>
            </a:r>
          </a:p>
          <a:p>
            <a:pPr>
              <a:buNone/>
            </a:pPr>
            <a:r>
              <a:rPr lang="hr-HR" sz="1800" i="1" dirty="0">
                <a:latin typeface="Georgia" pitchFamily="18" charset="0"/>
                <a:cs typeface="Arial" panose="020B0604020202020204" pitchFamily="34" charset="0"/>
              </a:rPr>
              <a:t>Grada Makarske</a:t>
            </a:r>
            <a:endParaRPr lang="hr-HR" sz="1800" dirty="0">
              <a:latin typeface="Georgia" pitchFamily="18"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6934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142976" y="428604"/>
            <a:ext cx="7686701" cy="1643074"/>
          </a:xfrm>
        </p:spPr>
        <p:txBody>
          <a:bodyPr>
            <a:noAutofit/>
          </a:bodyPr>
          <a:lstStyle/>
          <a:p>
            <a:pPr>
              <a:buNone/>
            </a:pPr>
            <a:r>
              <a:rPr lang="hr-HR" sz="1800" b="1" dirty="0">
                <a:effectLst>
                  <a:outerShdw blurRad="38100" dist="38100" dir="2700000" algn="tl">
                    <a:srgbClr val="000000">
                      <a:alpha val="43137"/>
                    </a:srgbClr>
                  </a:outerShdw>
                </a:effectLst>
                <a:latin typeface="Georgia" pitchFamily="18" charset="0"/>
              </a:rPr>
              <a:t>KAZNE I KAŽNJAVANJE</a:t>
            </a:r>
            <a:r>
              <a:rPr lang="hr-HR" sz="1600" b="1" dirty="0">
                <a:latin typeface="Georgia" pitchFamily="18" charset="0"/>
              </a:rPr>
              <a:t>  </a:t>
            </a:r>
            <a:r>
              <a:rPr lang="hr-HR" sz="1600" i="1" dirty="0">
                <a:latin typeface="Georgia" pitchFamily="18" charset="0"/>
              </a:rPr>
              <a:t>(članak 31. PZ-a)</a:t>
            </a:r>
          </a:p>
          <a:p>
            <a:pPr marL="0" indent="0">
              <a:buNone/>
            </a:pPr>
            <a:r>
              <a:rPr lang="pl-PL" sz="1600" dirty="0">
                <a:latin typeface="Georgia" pitchFamily="18" charset="0"/>
              </a:rPr>
              <a:t>Za prekršaj propisan </a:t>
            </a:r>
            <a:r>
              <a:rPr lang="pl-PL" sz="1600" dirty="0">
                <a:solidFill>
                  <a:srgbClr val="FF0000"/>
                </a:solidFill>
                <a:effectLst>
                  <a:outerShdw blurRad="38100" dist="38100" dir="2700000" algn="tl">
                    <a:srgbClr val="000000">
                      <a:alpha val="43137"/>
                    </a:srgbClr>
                  </a:outerShdw>
                </a:effectLst>
                <a:latin typeface="Georgia" pitchFamily="18" charset="0"/>
              </a:rPr>
              <a:t>odlukom jedinice lokalne i područne (regionalne)   samouprave</a:t>
            </a:r>
            <a:r>
              <a:rPr lang="pl-PL" sz="1600" dirty="0">
                <a:effectLst>
                  <a:outerShdw blurRad="38100" dist="38100" dir="2700000" algn="tl">
                    <a:srgbClr val="000000">
                      <a:alpha val="43137"/>
                    </a:srgbClr>
                  </a:outerShdw>
                </a:effectLst>
                <a:latin typeface="Georgia" pitchFamily="18" charset="0"/>
              </a:rPr>
              <a:t> </a:t>
            </a:r>
            <a:r>
              <a:rPr lang="pl-PL" sz="1600" dirty="0">
                <a:latin typeface="Georgia" pitchFamily="18" charset="0"/>
              </a:rPr>
              <a:t>može se počinitelj kazniti </a:t>
            </a:r>
            <a:r>
              <a:rPr lang="pl-PL" sz="1600" b="1" dirty="0">
                <a:effectLst>
                  <a:outerShdw blurRad="38100" dist="38100" dir="2700000" algn="tl">
                    <a:srgbClr val="000000">
                      <a:alpha val="43137"/>
                    </a:srgbClr>
                  </a:outerShdw>
                </a:effectLst>
                <a:latin typeface="Georgia" pitchFamily="18" charset="0"/>
              </a:rPr>
              <a:t>novčanom kaznom</a:t>
            </a:r>
            <a:r>
              <a:rPr lang="pl-PL" sz="1600" dirty="0">
                <a:latin typeface="Georgia" pitchFamily="18" charset="0"/>
              </a:rPr>
              <a:t>. </a:t>
            </a:r>
          </a:p>
          <a:p>
            <a:pPr marL="0" indent="0">
              <a:buNone/>
            </a:pPr>
            <a:endParaRPr lang="pl-PL" sz="1600" dirty="0">
              <a:latin typeface="Georgia" pitchFamily="18" charset="0"/>
            </a:endParaRPr>
          </a:p>
          <a:p>
            <a:pPr marL="0" indent="0" algn="just">
              <a:buNone/>
            </a:pPr>
            <a:endParaRPr lang="hr-HR" sz="1800" b="1" dirty="0">
              <a:latin typeface="Georgia" pitchFamily="18" charset="0"/>
            </a:endParaRPr>
          </a:p>
        </p:txBody>
      </p:sp>
      <p:sp>
        <p:nvSpPr>
          <p:cNvPr id="5" name="Rezervirano mjesto sadržaja 2"/>
          <p:cNvSpPr txBox="1">
            <a:spLocks/>
          </p:cNvSpPr>
          <p:nvPr/>
        </p:nvSpPr>
        <p:spPr>
          <a:xfrm>
            <a:off x="1071538" y="1571612"/>
            <a:ext cx="7704667" cy="4929222"/>
          </a:xfrm>
          <a:prstGeom prst="rect">
            <a:avLst/>
          </a:prstGeom>
          <a:noFill/>
          <a:ln w="19050">
            <a:noFill/>
          </a:ln>
          <a:effectLst/>
        </p:spPr>
        <p:txBody>
          <a:bodyPr vert="horz" lIns="91440" tIns="45720" rIns="91440" bIns="45720" rtlCol="0" anchor="ctr">
            <a:normAutofit fontScale="62500" lnSpcReduction="20000"/>
          </a:bodyPr>
          <a:lstStyle/>
          <a:p>
            <a:pPr marL="285750" marR="0" lvl="0" indent="-28575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400" b="1" i="0" u="none" strike="noStrike" kern="1200" cap="none" spc="0" normalizeH="0" baseline="0" noProof="0" dirty="0">
              <a:ln>
                <a:noFill/>
              </a:ln>
              <a:solidFill>
                <a:schemeClr val="tx1"/>
              </a:solidFill>
              <a:effectLst/>
              <a:uLnTx/>
              <a:uFillTx/>
              <a:latin typeface="Georgia" pitchFamily="18" charset="0"/>
              <a:ea typeface="+mn-ea"/>
              <a:cs typeface="+mn-cs"/>
            </a:endParaRPr>
          </a:p>
          <a:p>
            <a:pPr marL="285750" lvl="0" indent="-285750">
              <a:spcBef>
                <a:spcPct val="20000"/>
              </a:spcBef>
              <a:spcAft>
                <a:spcPts val="600"/>
              </a:spcAft>
              <a:buClr>
                <a:schemeClr val="accent1">
                  <a:lumMod val="75000"/>
                </a:schemeClr>
              </a:buClr>
              <a:buSzPct val="145000"/>
            </a:pPr>
            <a:r>
              <a:rPr lang="hr-HR" sz="2600" b="1" dirty="0">
                <a:effectLst>
                  <a:outerShdw blurRad="38100" dist="38100" dir="2700000" algn="tl">
                    <a:srgbClr val="000000">
                      <a:alpha val="43137"/>
                    </a:srgbClr>
                  </a:outerShdw>
                </a:effectLst>
                <a:latin typeface="Georgia" pitchFamily="18" charset="0"/>
              </a:rPr>
              <a:t>N</a:t>
            </a:r>
            <a:r>
              <a:rPr kumimoji="0" lang="hr-HR" sz="2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Georgia" pitchFamily="18" charset="0"/>
                <a:ea typeface="+mn-ea"/>
                <a:cs typeface="+mn-cs"/>
              </a:rPr>
              <a:t>OVČANE KAZNE ZA</a:t>
            </a:r>
            <a:r>
              <a:rPr kumimoji="0" lang="hr-HR" sz="2600" b="1"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Georgia" pitchFamily="18" charset="0"/>
                <a:ea typeface="+mn-ea"/>
                <a:cs typeface="+mn-cs"/>
              </a:rPr>
              <a:t> PREKRŠAJE P</a:t>
            </a:r>
            <a:r>
              <a:rPr lang="hr-HR" sz="2600" b="1" dirty="0">
                <a:effectLst>
                  <a:outerShdw blurRad="38100" dist="38100" dir="2700000" algn="tl">
                    <a:srgbClr val="000000">
                      <a:alpha val="43137"/>
                    </a:srgbClr>
                  </a:outerShdw>
                </a:effectLst>
                <a:latin typeface="Georgia" pitchFamily="18" charset="0"/>
              </a:rPr>
              <a:t>ROPISANE OPĆIM </a:t>
            </a:r>
            <a:r>
              <a:rPr kumimoji="0" lang="hr-HR" sz="2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Georgia" pitchFamily="18" charset="0"/>
                <a:ea typeface="+mn-ea"/>
                <a:cs typeface="+mn-cs"/>
              </a:rPr>
              <a:t>AKTIMA </a:t>
            </a:r>
            <a:r>
              <a:rPr lang="hr-HR" sz="2600" b="1" dirty="0">
                <a:effectLst>
                  <a:outerShdw blurRad="38100" dist="38100" dir="2700000" algn="tl">
                    <a:srgbClr val="000000">
                      <a:alpha val="43137"/>
                    </a:srgbClr>
                  </a:outerShdw>
                </a:effectLst>
                <a:latin typeface="Georgia" pitchFamily="18" charset="0"/>
              </a:rPr>
              <a:t>JLS </a:t>
            </a:r>
          </a:p>
          <a:p>
            <a:pPr marL="285750" marR="0" lvl="0" indent="-285750" algn="ctr"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r>
              <a:rPr kumimoji="0" lang="hr-HR" sz="2600" i="1" u="none" strike="noStrike" kern="1200" cap="none" spc="0" normalizeH="0" baseline="0" noProof="0" dirty="0">
                <a:ln>
                  <a:noFill/>
                </a:ln>
                <a:solidFill>
                  <a:schemeClr val="tx1"/>
                </a:solidFill>
                <a:effectLst/>
                <a:uLnTx/>
                <a:uFillTx/>
                <a:latin typeface="Georgia" pitchFamily="18" charset="0"/>
                <a:ea typeface="+mn-ea"/>
                <a:cs typeface="+mn-cs"/>
              </a:rPr>
              <a:t>Članak 33. PZ-a</a:t>
            </a:r>
          </a:p>
          <a:p>
            <a:pPr marL="285750" marR="0" lvl="0" indent="-285750" algn="ctr"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600" i="1" u="none" strike="noStrike" kern="1200" cap="none" spc="0" normalizeH="0" baseline="0" noProof="0" dirty="0">
              <a:ln>
                <a:noFill/>
              </a:ln>
              <a:solidFill>
                <a:schemeClr val="tx1"/>
              </a:solidFill>
              <a:effectLst/>
              <a:uLnTx/>
              <a:uFillTx/>
              <a:latin typeface="Georgia" pitchFamily="18" charset="0"/>
              <a:ea typeface="+mn-ea"/>
              <a:cs typeface="+mn-cs"/>
            </a:endParaRP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r>
              <a:rPr kumimoji="0" lang="hr-HR" sz="2600" b="0" i="0" u="none" strike="noStrike" kern="1200" cap="none" spc="0" normalizeH="0" baseline="0" noProof="0" dirty="0">
                <a:ln>
                  <a:noFill/>
                </a:ln>
                <a:solidFill>
                  <a:schemeClr val="tx1"/>
                </a:solidFill>
                <a:effectLst/>
                <a:uLnTx/>
                <a:uFillTx/>
                <a:latin typeface="Georgia" pitchFamily="18" charset="0"/>
                <a:ea typeface="+mn-ea"/>
                <a:cs typeface="+mn-cs"/>
              </a:rPr>
              <a:t>(4) Za prekršaj propisan odlukom jedinice lokalne i područne (regionalne) samouprave, za počinitelja prekršaja </a:t>
            </a:r>
            <a:r>
              <a:rPr kumimoji="0" lang="hr-HR" sz="26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pravnu osobu </a:t>
            </a:r>
            <a:r>
              <a:rPr kumimoji="0" lang="hr-HR" sz="2600" b="0" i="0" u="none" strike="noStrike" kern="1200" cap="none" spc="0" normalizeH="0" baseline="0" noProof="0" dirty="0">
                <a:ln>
                  <a:noFill/>
                </a:ln>
                <a:solidFill>
                  <a:schemeClr val="tx1"/>
                </a:solidFill>
                <a:effectLst/>
                <a:uLnTx/>
                <a:uFillTx/>
                <a:latin typeface="Georgia" pitchFamily="18" charset="0"/>
                <a:ea typeface="+mn-ea"/>
                <a:cs typeface="+mn-cs"/>
              </a:rPr>
              <a:t>ne može biti propisana ni izrečena novčana kazna u iznosu </a:t>
            </a:r>
            <a:r>
              <a:rPr kumimoji="0" lang="hr-HR" sz="26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manjem od 500,00 kuna ni većem od 10.000,00 kuna.</a:t>
            </a: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r>
              <a:rPr kumimoji="0" lang="hr-HR" sz="2600" b="0" i="0" u="none" strike="noStrike" kern="1200" cap="none" spc="0" normalizeH="0" baseline="0" noProof="0" dirty="0">
                <a:ln>
                  <a:noFill/>
                </a:ln>
                <a:solidFill>
                  <a:schemeClr val="tx1"/>
                </a:solidFill>
                <a:effectLst/>
                <a:uLnTx/>
                <a:uFillTx/>
                <a:latin typeface="Georgia" pitchFamily="18" charset="0"/>
                <a:ea typeface="+mn-ea"/>
                <a:cs typeface="+mn-cs"/>
              </a:rPr>
              <a:t/>
            </a:r>
            <a:br>
              <a:rPr kumimoji="0" lang="hr-HR" sz="2600" b="0" i="0" u="none" strike="noStrike" kern="1200" cap="none" spc="0" normalizeH="0" baseline="0" noProof="0" dirty="0">
                <a:ln>
                  <a:noFill/>
                </a:ln>
                <a:solidFill>
                  <a:schemeClr val="tx1"/>
                </a:solidFill>
                <a:effectLst/>
                <a:uLnTx/>
                <a:uFillTx/>
                <a:latin typeface="Georgia" pitchFamily="18" charset="0"/>
                <a:ea typeface="+mn-ea"/>
                <a:cs typeface="+mn-cs"/>
              </a:rPr>
            </a:br>
            <a:r>
              <a:rPr kumimoji="0" lang="hr-HR" sz="2600" b="0" i="0" u="none" strike="noStrike" kern="1200" cap="none" spc="0" normalizeH="0" baseline="0" noProof="0" dirty="0">
                <a:ln>
                  <a:noFill/>
                </a:ln>
                <a:solidFill>
                  <a:schemeClr val="tx1"/>
                </a:solidFill>
                <a:effectLst/>
                <a:uLnTx/>
                <a:uFillTx/>
                <a:latin typeface="Georgia" pitchFamily="18" charset="0"/>
                <a:ea typeface="+mn-ea"/>
                <a:cs typeface="+mn-cs"/>
              </a:rPr>
              <a:t>(5) Za prekršaj propisan odlukom jedinice lokalne i područne (regionalne) samouprave, za počinitelja prekršaja </a:t>
            </a:r>
            <a:r>
              <a:rPr kumimoji="0" lang="hr-HR" sz="26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fizičku osobu obrtnika i osobu koja obavlja drugu samostalnu djelatnost </a:t>
            </a:r>
            <a:r>
              <a:rPr kumimoji="0" lang="hr-HR" sz="2600" b="0" i="0" u="none" strike="noStrike" kern="1200" cap="none" spc="0" normalizeH="0" baseline="0" noProof="0" dirty="0">
                <a:ln>
                  <a:noFill/>
                </a:ln>
                <a:solidFill>
                  <a:schemeClr val="tx1"/>
                </a:solidFill>
                <a:effectLst/>
                <a:uLnTx/>
                <a:uFillTx/>
                <a:latin typeface="Georgia" pitchFamily="18" charset="0"/>
                <a:ea typeface="+mn-ea"/>
                <a:cs typeface="+mn-cs"/>
              </a:rPr>
              <a:t>koji je počinila u vezi obavljanja njezina obrta ili druge samostalne djelatnosti ne može biti propisana ni izrečena novčana kazna u iznosu </a:t>
            </a:r>
            <a:r>
              <a:rPr kumimoji="0" lang="hr-HR" sz="26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manjem od 300,00 kuna ni većem od 5.000,00 kuna.</a:t>
            </a: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r>
              <a:rPr kumimoji="0" lang="hr-HR" sz="2600" b="0" i="0" u="none" strike="noStrike" kern="1200" cap="none" spc="0" normalizeH="0" baseline="0" noProof="0" dirty="0">
                <a:ln>
                  <a:noFill/>
                </a:ln>
                <a:solidFill>
                  <a:schemeClr val="tx1"/>
                </a:solidFill>
                <a:effectLst/>
                <a:uLnTx/>
                <a:uFillTx/>
                <a:latin typeface="Georgia" pitchFamily="18" charset="0"/>
                <a:ea typeface="+mn-ea"/>
                <a:cs typeface="+mn-cs"/>
              </a:rPr>
              <a:t/>
            </a:r>
            <a:br>
              <a:rPr kumimoji="0" lang="hr-HR" sz="2600" b="0" i="0" u="none" strike="noStrike" kern="1200" cap="none" spc="0" normalizeH="0" baseline="0" noProof="0" dirty="0">
                <a:ln>
                  <a:noFill/>
                </a:ln>
                <a:solidFill>
                  <a:schemeClr val="tx1"/>
                </a:solidFill>
                <a:effectLst/>
                <a:uLnTx/>
                <a:uFillTx/>
                <a:latin typeface="Georgia" pitchFamily="18" charset="0"/>
                <a:ea typeface="+mn-ea"/>
                <a:cs typeface="+mn-cs"/>
              </a:rPr>
            </a:br>
            <a:r>
              <a:rPr kumimoji="0" lang="hr-HR" sz="2600" b="0" i="0" u="none" strike="noStrike" kern="1200" cap="none" spc="0" normalizeH="0" baseline="0" noProof="0" dirty="0">
                <a:ln>
                  <a:noFill/>
                </a:ln>
                <a:solidFill>
                  <a:schemeClr val="tx1"/>
                </a:solidFill>
                <a:effectLst/>
                <a:uLnTx/>
                <a:uFillTx/>
                <a:latin typeface="Georgia" pitchFamily="18" charset="0"/>
                <a:ea typeface="+mn-ea"/>
                <a:cs typeface="+mn-cs"/>
              </a:rPr>
              <a:t>(6) Za prekršaj propisan odlukom jedinice lokalne i područne (regionalne) samouprave, za počinitelja prekršaja </a:t>
            </a:r>
            <a:r>
              <a:rPr kumimoji="0" lang="hr-HR" sz="26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fizičku osobu </a:t>
            </a:r>
            <a:r>
              <a:rPr kumimoji="0" lang="hr-HR" sz="2600" b="0" i="0" u="none" strike="noStrike" kern="1200" cap="none" spc="0" normalizeH="0" baseline="0" noProof="0" dirty="0">
                <a:ln>
                  <a:noFill/>
                </a:ln>
                <a:solidFill>
                  <a:schemeClr val="tx1"/>
                </a:solidFill>
                <a:effectLst/>
                <a:uLnTx/>
                <a:uFillTx/>
                <a:latin typeface="Georgia" pitchFamily="18" charset="0"/>
                <a:ea typeface="+mn-ea"/>
                <a:cs typeface="+mn-cs"/>
              </a:rPr>
              <a:t>ne može biti propisana ni izrečena novčana kazna u iznosu manjem od </a:t>
            </a:r>
            <a:r>
              <a:rPr kumimoji="0" lang="hr-HR" sz="26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100,00 kuna ni većem od 2.000,00 kuna</a:t>
            </a:r>
            <a:r>
              <a:rPr kumimoji="0" lang="hr-HR" sz="2600" b="0" i="0" u="none" strike="noStrike" kern="1200" cap="none" spc="0" normalizeH="0" baseline="0" noProof="0" dirty="0">
                <a:ln>
                  <a:noFill/>
                </a:ln>
                <a:solidFill>
                  <a:schemeClr val="tx1"/>
                </a:solidFill>
                <a:effectLst/>
                <a:uLnTx/>
                <a:uFillTx/>
                <a:latin typeface="Georgia" pitchFamily="18" charset="0"/>
                <a:ea typeface="+mn-ea"/>
                <a:cs typeface="+mn-cs"/>
              </a:rPr>
              <a:t>.</a:t>
            </a: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400" b="0" i="0" u="none" strike="noStrike" kern="1200" cap="none" spc="0" normalizeH="0" baseline="0" noProof="0" dirty="0">
              <a:ln>
                <a:noFill/>
              </a:ln>
              <a:solidFill>
                <a:schemeClr val="tx1"/>
              </a:solidFill>
              <a:effectLst/>
              <a:uLnTx/>
              <a:uFillTx/>
              <a:latin typeface="Georgia" pitchFamily="18" charset="0"/>
              <a:ea typeface="+mn-ea"/>
              <a:cs typeface="+mn-cs"/>
            </a:endParaRP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4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43608" y="332656"/>
            <a:ext cx="7964388" cy="5880146"/>
          </a:xfrm>
        </p:spPr>
        <p:txBody>
          <a:bodyPr>
            <a:normAutofit/>
          </a:bodyPr>
          <a:lstStyle/>
          <a:p>
            <a:pPr algn="just">
              <a:buNone/>
            </a:pPr>
            <a:r>
              <a:rPr lang="pl-PL" sz="1800" b="1" dirty="0">
                <a:latin typeface="Georgia" pitchFamily="18" charset="0"/>
              </a:rPr>
              <a:t>Prisilna naplata i zamjena novčane kazne </a:t>
            </a:r>
            <a:r>
              <a:rPr lang="pl-PL" sz="1800" i="1" dirty="0">
                <a:latin typeface="Georgia" pitchFamily="18" charset="0"/>
              </a:rPr>
              <a:t>- Č</a:t>
            </a:r>
            <a:r>
              <a:rPr lang="hr-HR" sz="1800" i="1" dirty="0" err="1">
                <a:latin typeface="Georgia" pitchFamily="18" charset="0"/>
              </a:rPr>
              <a:t>lanak</a:t>
            </a:r>
            <a:r>
              <a:rPr lang="hr-HR" sz="1800" i="1" dirty="0">
                <a:latin typeface="Georgia" pitchFamily="18" charset="0"/>
              </a:rPr>
              <a:t> 34. PZ-a</a:t>
            </a:r>
          </a:p>
          <a:p>
            <a:pPr marL="0" indent="0" algn="just">
              <a:buNone/>
            </a:pPr>
            <a:r>
              <a:rPr lang="vi-VN" sz="1800" dirty="0">
                <a:latin typeface="Georgia" pitchFamily="18" charset="0"/>
              </a:rPr>
              <a:t>Ako novčana kazna, troškovi prekršajnog postupka i oduzeta imovinska korist nisu u cijelosti ili djelomično plaćeni u roku koji je određen u odluci o prekršaju, naplatit će se prisilno, ako </a:t>
            </a:r>
            <a:r>
              <a:rPr lang="hr-HR" sz="1800" dirty="0">
                <a:latin typeface="Georgia" pitchFamily="18" charset="0"/>
              </a:rPr>
              <a:t>PZ-om </a:t>
            </a:r>
            <a:r>
              <a:rPr lang="vi-VN" sz="1800" dirty="0">
                <a:latin typeface="Georgia" pitchFamily="18" charset="0"/>
              </a:rPr>
              <a:t>nije drukčije određeno. </a:t>
            </a:r>
            <a:endParaRPr lang="hr-HR" sz="1800" dirty="0">
              <a:latin typeface="Georgia" pitchFamily="18" charset="0"/>
            </a:endParaRPr>
          </a:p>
          <a:p>
            <a:pPr marL="0" indent="0" algn="just">
              <a:buNone/>
            </a:pPr>
            <a:endParaRPr lang="hr-HR" sz="1800" dirty="0">
              <a:latin typeface="Georgia" pitchFamily="18" charset="0"/>
            </a:endParaRPr>
          </a:p>
          <a:p>
            <a:pPr marL="0" indent="0">
              <a:buNone/>
            </a:pPr>
            <a:r>
              <a:rPr lang="hr-HR" sz="1800" b="1" dirty="0">
                <a:latin typeface="Georgia" panose="02040502050405020303" pitchFamily="18" charset="0"/>
              </a:rPr>
              <a:t>Postupak za izvršenje odluka </a:t>
            </a:r>
            <a:r>
              <a:rPr lang="hr-HR" sz="1800" i="1" dirty="0">
                <a:latin typeface="Georgia" panose="02040502050405020303" pitchFamily="18" charset="0"/>
              </a:rPr>
              <a:t>- Članak 152. st.10. i 11. PZ-a</a:t>
            </a:r>
          </a:p>
          <a:p>
            <a:pPr marL="0" indent="0" algn="just">
              <a:buNone/>
            </a:pPr>
            <a:r>
              <a:rPr lang="pl-PL" sz="1800" dirty="0">
                <a:latin typeface="Georgia" panose="02040502050405020303" pitchFamily="18" charset="0"/>
              </a:rPr>
              <a:t>Ako tijelo nadležno za ovrhu </a:t>
            </a:r>
            <a:r>
              <a:rPr lang="pl-PL" sz="1800" dirty="0">
                <a:solidFill>
                  <a:srgbClr val="FF0000"/>
                </a:solidFill>
                <a:latin typeface="Georgia" panose="02040502050405020303" pitchFamily="18" charset="0"/>
              </a:rPr>
              <a:t>(FINA-a) </a:t>
            </a:r>
            <a:r>
              <a:rPr lang="pl-PL" sz="1800" dirty="0">
                <a:latin typeface="Georgia" panose="02040502050405020303" pitchFamily="18" charset="0"/>
              </a:rPr>
              <a:t>nije od osuđenika fizičke osobe novčanu kaznu </a:t>
            </a:r>
            <a:r>
              <a:rPr lang="pl-PL" sz="1800" b="1" dirty="0">
                <a:latin typeface="Georgia" panose="02040502050405020303" pitchFamily="18" charset="0"/>
              </a:rPr>
              <a:t>do 2.000,00 kuna</a:t>
            </a:r>
            <a:r>
              <a:rPr lang="pl-PL" sz="1800" dirty="0">
                <a:latin typeface="Georgia" panose="02040502050405020303" pitchFamily="18" charset="0"/>
              </a:rPr>
              <a:t>, pravne osobe, fizičke osobe </a:t>
            </a:r>
            <a:r>
              <a:rPr lang="hr-HR" sz="1800" dirty="0">
                <a:latin typeface="Georgia" panose="02040502050405020303" pitchFamily="18" charset="0"/>
              </a:rPr>
              <a:t>obrtnika i fizičke osobe koja obavlja drugu samostalnu djelatnost u cjelini ili djelomično naplatilo novčanu kaznu, troškove </a:t>
            </a:r>
            <a:r>
              <a:rPr lang="pl-PL" sz="1800" dirty="0">
                <a:latin typeface="Georgia" panose="02040502050405020303" pitchFamily="18" charset="0"/>
              </a:rPr>
              <a:t>postupka ili oduzetu imovinsku korist </a:t>
            </a:r>
            <a:r>
              <a:rPr lang="pl-PL" sz="1800" b="1" dirty="0">
                <a:latin typeface="Georgia" panose="02040502050405020303" pitchFamily="18" charset="0"/>
              </a:rPr>
              <a:t>u roku od dvije godine od </a:t>
            </a:r>
            <a:r>
              <a:rPr lang="hr-HR" sz="1800" b="1" dirty="0">
                <a:latin typeface="Georgia" panose="02040502050405020303" pitchFamily="18" charset="0"/>
              </a:rPr>
              <a:t>primitka naloga </a:t>
            </a:r>
            <a:r>
              <a:rPr lang="hr-HR" sz="1800" dirty="0">
                <a:latin typeface="Georgia" panose="02040502050405020303" pitchFamily="18" charset="0"/>
              </a:rPr>
              <a:t>iz stavka 4. ovoga članka, odmah će o tome na odgovarajući način </a:t>
            </a:r>
            <a:r>
              <a:rPr lang="hr-HR" sz="1800" b="1" dirty="0">
                <a:latin typeface="Georgia" panose="02040502050405020303" pitchFamily="18" charset="0"/>
              </a:rPr>
              <a:t>obavijestiti podnositelja naloga</a:t>
            </a:r>
            <a:r>
              <a:rPr lang="hr-HR" sz="1800" dirty="0">
                <a:latin typeface="Georgia" panose="02040502050405020303" pitchFamily="18" charset="0"/>
              </a:rPr>
              <a:t>.</a:t>
            </a:r>
          </a:p>
          <a:p>
            <a:pPr marL="0" indent="0" algn="just">
              <a:buNone/>
            </a:pPr>
            <a:r>
              <a:rPr lang="hr-HR" sz="1800" dirty="0">
                <a:latin typeface="Georgia" panose="02040502050405020303" pitchFamily="18" charset="0"/>
              </a:rPr>
              <a:t>Kada primi obavijest iz stavka 10. ovog članka, tijelo postupka će od </a:t>
            </a:r>
            <a:r>
              <a:rPr lang="hr-HR" sz="1800" b="1" dirty="0">
                <a:solidFill>
                  <a:srgbClr val="FF0000"/>
                </a:solidFill>
                <a:latin typeface="Georgia" panose="02040502050405020303" pitchFamily="18" charset="0"/>
              </a:rPr>
              <a:t>Porezne uprave</a:t>
            </a:r>
            <a:r>
              <a:rPr lang="hr-HR" sz="1800" dirty="0">
                <a:latin typeface="Georgia" panose="02040502050405020303" pitchFamily="18" charset="0"/>
              </a:rPr>
              <a:t> zatražiti da provede </a:t>
            </a:r>
            <a:r>
              <a:rPr lang="hr-HR" sz="1800" dirty="0">
                <a:solidFill>
                  <a:srgbClr val="FF0000"/>
                </a:solidFill>
                <a:latin typeface="Georgia" panose="02040502050405020303" pitchFamily="18" charset="0"/>
              </a:rPr>
              <a:t>ovrhu na drugoj imovini </a:t>
            </a:r>
            <a:r>
              <a:rPr lang="pl-PL" sz="1800" dirty="0">
                <a:solidFill>
                  <a:srgbClr val="FF0000"/>
                </a:solidFill>
                <a:latin typeface="Georgia" panose="02040502050405020303" pitchFamily="18" charset="0"/>
              </a:rPr>
              <a:t>osuđenika</a:t>
            </a:r>
            <a:r>
              <a:rPr lang="pl-PL" sz="1800" dirty="0">
                <a:latin typeface="Georgia" panose="02040502050405020303" pitchFamily="18" charset="0"/>
              </a:rPr>
              <a:t>, osim kada je to tijelo postupka Carinska uprava.</a:t>
            </a:r>
            <a:endParaRPr lang="hr-HR" sz="1800" i="1" dirty="0">
              <a:latin typeface="Georgia" panose="020405020504050203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57290" y="571480"/>
            <a:ext cx="7344816" cy="3384376"/>
          </a:xfrm>
        </p:spPr>
        <p:txBody>
          <a:bodyPr>
            <a:normAutofit/>
          </a:bodyPr>
          <a:lstStyle/>
          <a:p>
            <a:pPr algn="l"/>
            <a:r>
              <a:rPr lang="hr-HR" sz="1800" b="1" dirty="0">
                <a:latin typeface="Georgia" pitchFamily="18" charset="0"/>
              </a:rPr>
              <a:t>SUBJEKTI PREKRŠAJNOG POSTUPKA </a:t>
            </a:r>
            <a:br>
              <a:rPr lang="hr-HR" sz="1800" b="1" dirty="0">
                <a:latin typeface="Georgia" pitchFamily="18" charset="0"/>
              </a:rPr>
            </a:br>
            <a:r>
              <a:rPr lang="hr-HR" sz="1800" b="1" dirty="0">
                <a:latin typeface="Georgia" pitchFamily="18" charset="0"/>
              </a:rPr>
              <a:t>Stranke i sudionici u postupku - </a:t>
            </a:r>
            <a:r>
              <a:rPr lang="hr-HR" sz="1800" i="1" dirty="0">
                <a:latin typeface="Georgia" pitchFamily="18" charset="0"/>
              </a:rPr>
              <a:t>članak 108. PZ-a</a:t>
            </a:r>
            <a:r>
              <a:rPr lang="hr-HR" sz="1800" b="1" dirty="0">
                <a:latin typeface="Georgia" pitchFamily="18" charset="0"/>
              </a:rPr>
              <a:t/>
            </a:r>
            <a:br>
              <a:rPr lang="hr-HR" sz="1800" b="1" dirty="0">
                <a:latin typeface="Georgia" pitchFamily="18" charset="0"/>
              </a:rPr>
            </a:br>
            <a:r>
              <a:rPr lang="hr-HR" sz="1800" b="1" dirty="0">
                <a:latin typeface="Georgia" pitchFamily="18" charset="0"/>
              </a:rPr>
              <a:t/>
            </a:r>
            <a:br>
              <a:rPr lang="hr-HR" sz="1800" b="1" dirty="0">
                <a:latin typeface="Georgia" pitchFamily="18" charset="0"/>
              </a:rPr>
            </a:br>
            <a:r>
              <a:rPr lang="pl-PL" sz="1600" b="1" dirty="0">
                <a:latin typeface="Georgia" pitchFamily="18" charset="0"/>
              </a:rPr>
              <a:t>Stranke</a:t>
            </a:r>
            <a:r>
              <a:rPr lang="pl-PL" sz="1600" dirty="0">
                <a:latin typeface="Georgia" pitchFamily="18" charset="0"/>
              </a:rPr>
              <a:t> u prekršajnom postupku su:</a:t>
            </a:r>
            <a:br>
              <a:rPr lang="pl-PL" sz="1600" dirty="0">
                <a:latin typeface="Georgia" pitchFamily="18" charset="0"/>
              </a:rPr>
            </a:br>
            <a:r>
              <a:rPr lang="pl-PL" sz="1600" dirty="0">
                <a:latin typeface="Georgia" pitchFamily="18" charset="0"/>
              </a:rPr>
              <a:t>       </a:t>
            </a:r>
            <a:r>
              <a:rPr lang="hr-HR" sz="1600" b="1" i="1" dirty="0">
                <a:solidFill>
                  <a:srgbClr val="FF0000"/>
                </a:solidFill>
                <a:effectLst>
                  <a:outerShdw blurRad="38100" dist="38100" dir="2700000" algn="tl">
                    <a:srgbClr val="000000">
                      <a:alpha val="43137"/>
                    </a:srgbClr>
                  </a:outerShdw>
                </a:effectLst>
                <a:latin typeface="Georgia" pitchFamily="18" charset="0"/>
              </a:rPr>
              <a:t>1. ovlašteni tužitelj</a:t>
            </a:r>
            <a:br>
              <a:rPr lang="hr-HR" sz="1600" b="1" i="1" dirty="0">
                <a:solidFill>
                  <a:srgbClr val="FF0000"/>
                </a:solidFill>
                <a:effectLst>
                  <a:outerShdw blurRad="38100" dist="38100" dir="2700000" algn="tl">
                    <a:srgbClr val="000000">
                      <a:alpha val="43137"/>
                    </a:srgbClr>
                  </a:outerShdw>
                </a:effectLst>
                <a:latin typeface="Georgia" pitchFamily="18" charset="0"/>
              </a:rPr>
            </a:br>
            <a:r>
              <a:rPr lang="hr-HR" sz="1600" b="1" i="1" dirty="0">
                <a:solidFill>
                  <a:srgbClr val="FF0000"/>
                </a:solidFill>
                <a:effectLst>
                  <a:outerShdw blurRad="38100" dist="38100" dir="2700000" algn="tl">
                    <a:srgbClr val="000000">
                      <a:alpha val="43137"/>
                    </a:srgbClr>
                  </a:outerShdw>
                </a:effectLst>
                <a:latin typeface="Georgia" pitchFamily="18" charset="0"/>
              </a:rPr>
              <a:t>       2. okrivljenik</a:t>
            </a:r>
            <a:r>
              <a:rPr lang="hr-HR" sz="1600" b="1" dirty="0">
                <a:solidFill>
                  <a:srgbClr val="FF0000"/>
                </a:solidFill>
                <a:effectLst>
                  <a:outerShdw blurRad="38100" dist="38100" dir="2700000" algn="tl">
                    <a:srgbClr val="000000">
                      <a:alpha val="43137"/>
                    </a:srgbClr>
                  </a:outerShdw>
                </a:effectLst>
                <a:latin typeface="Georgia" pitchFamily="18" charset="0"/>
              </a:rPr>
              <a:t/>
            </a:r>
            <a:br>
              <a:rPr lang="hr-HR" sz="1600" b="1" dirty="0">
                <a:solidFill>
                  <a:srgbClr val="FF0000"/>
                </a:solidFill>
                <a:effectLst>
                  <a:outerShdw blurRad="38100" dist="38100" dir="2700000" algn="tl">
                    <a:srgbClr val="000000">
                      <a:alpha val="43137"/>
                    </a:srgbClr>
                  </a:outerShdw>
                </a:effectLst>
                <a:latin typeface="Georgia" pitchFamily="18" charset="0"/>
              </a:rPr>
            </a:br>
            <a:r>
              <a:rPr lang="hr-HR" sz="1600" b="1" dirty="0">
                <a:solidFill>
                  <a:srgbClr val="FF0000"/>
                </a:solidFill>
                <a:effectLst>
                  <a:outerShdw blurRad="38100" dist="38100" dir="2700000" algn="tl">
                    <a:srgbClr val="000000">
                      <a:alpha val="43137"/>
                    </a:srgbClr>
                  </a:outerShdw>
                </a:effectLst>
                <a:latin typeface="Georgia" pitchFamily="18" charset="0"/>
              </a:rPr>
              <a:t/>
            </a:r>
            <a:br>
              <a:rPr lang="hr-HR" sz="1600" b="1" dirty="0">
                <a:solidFill>
                  <a:srgbClr val="FF0000"/>
                </a:solidFill>
                <a:effectLst>
                  <a:outerShdw blurRad="38100" dist="38100" dir="2700000" algn="tl">
                    <a:srgbClr val="000000">
                      <a:alpha val="43137"/>
                    </a:srgbClr>
                  </a:outerShdw>
                </a:effectLst>
                <a:latin typeface="Georgia" pitchFamily="18" charset="0"/>
              </a:rPr>
            </a:br>
            <a:r>
              <a:rPr lang="pl-PL" sz="1600" b="1" dirty="0">
                <a:latin typeface="Georgia" pitchFamily="18" charset="0"/>
              </a:rPr>
              <a:t>Sudionici</a:t>
            </a:r>
            <a:r>
              <a:rPr lang="pl-PL" sz="1600" dirty="0">
                <a:latin typeface="Georgia" pitchFamily="18" charset="0"/>
              </a:rPr>
              <a:t> u prekršajnom postupku su:</a:t>
            </a:r>
            <a:br>
              <a:rPr lang="pl-PL" sz="1600" dirty="0">
                <a:latin typeface="Georgia" pitchFamily="18" charset="0"/>
              </a:rPr>
            </a:br>
            <a:r>
              <a:rPr lang="pl-PL" sz="1600" dirty="0">
                <a:latin typeface="Georgia" pitchFamily="18" charset="0"/>
              </a:rPr>
              <a:t>       </a:t>
            </a:r>
            <a:r>
              <a:rPr lang="hr-HR" sz="1600" dirty="0">
                <a:latin typeface="Georgia" pitchFamily="18" charset="0"/>
              </a:rPr>
              <a:t>1. </a:t>
            </a:r>
            <a:r>
              <a:rPr lang="hr-HR" sz="1600" i="1" dirty="0">
                <a:latin typeface="Georgia" pitchFamily="18" charset="0"/>
              </a:rPr>
              <a:t>branitelj okrivljenika,</a:t>
            </a:r>
            <a:br>
              <a:rPr lang="hr-HR" sz="1600" i="1" dirty="0">
                <a:latin typeface="Georgia" pitchFamily="18" charset="0"/>
              </a:rPr>
            </a:br>
            <a:r>
              <a:rPr lang="hr-HR" sz="1600" i="1" dirty="0">
                <a:latin typeface="Georgia" pitchFamily="18" charset="0"/>
              </a:rPr>
              <a:t>       </a:t>
            </a:r>
            <a:r>
              <a:rPr lang="pl-PL" sz="1600" i="1" dirty="0">
                <a:latin typeface="Georgia" pitchFamily="18" charset="0"/>
              </a:rPr>
              <a:t>2. zakonski zastupnik ili opunomoćenik,</a:t>
            </a:r>
            <a:br>
              <a:rPr lang="pl-PL" sz="1600" i="1" dirty="0">
                <a:latin typeface="Georgia" pitchFamily="18" charset="0"/>
              </a:rPr>
            </a:br>
            <a:r>
              <a:rPr lang="pl-PL" sz="1600" i="1" dirty="0">
                <a:latin typeface="Georgia" pitchFamily="18" charset="0"/>
              </a:rPr>
              <a:t>       </a:t>
            </a:r>
            <a:r>
              <a:rPr lang="hr-HR" sz="1600" i="1" dirty="0">
                <a:latin typeface="Georgia" pitchFamily="18" charset="0"/>
              </a:rPr>
              <a:t>3. </a:t>
            </a:r>
            <a:r>
              <a:rPr lang="hr-HR" sz="1600" i="1" dirty="0" err="1">
                <a:latin typeface="Georgia" pitchFamily="18" charset="0"/>
              </a:rPr>
              <a:t>oštećenik</a:t>
            </a:r>
            <a:r>
              <a:rPr lang="hr-HR" sz="1600" i="1" dirty="0">
                <a:latin typeface="Georgia" pitchFamily="18" charset="0"/>
              </a:rPr>
              <a:t>,</a:t>
            </a:r>
            <a:br>
              <a:rPr lang="hr-HR" sz="1600" i="1" dirty="0">
                <a:latin typeface="Georgia" pitchFamily="18" charset="0"/>
              </a:rPr>
            </a:br>
            <a:r>
              <a:rPr lang="hr-HR" sz="1600" i="1" dirty="0">
                <a:latin typeface="Georgia" pitchFamily="18" charset="0"/>
              </a:rPr>
              <a:t>       4. druga osoba koje se tiče vođenje određenog prekršajnog postupka</a:t>
            </a:r>
          </a:p>
        </p:txBody>
      </p:sp>
      <p:sp>
        <p:nvSpPr>
          <p:cNvPr id="4" name="Pravokutnik 3">
            <a:extLst>
              <a:ext uri="{FF2B5EF4-FFF2-40B4-BE49-F238E27FC236}">
                <a16:creationId xmlns="" xmlns:a16="http://schemas.microsoft.com/office/drawing/2014/main" id="{54FF6D4B-DE87-4D55-8B7B-A60A378EBA46}"/>
              </a:ext>
            </a:extLst>
          </p:cNvPr>
          <p:cNvSpPr/>
          <p:nvPr/>
        </p:nvSpPr>
        <p:spPr>
          <a:xfrm>
            <a:off x="1214414" y="4214818"/>
            <a:ext cx="7776864" cy="1631216"/>
          </a:xfrm>
          <a:prstGeom prst="rect">
            <a:avLst/>
          </a:prstGeom>
        </p:spPr>
        <p:txBody>
          <a:bodyPr wrap="square">
            <a:spAutoFit/>
          </a:bodyPr>
          <a:lstStyle/>
          <a:p>
            <a:r>
              <a:rPr lang="vi-VN" b="1" dirty="0">
                <a:ln w="3175" cmpd="sng">
                  <a:noFill/>
                </a:ln>
                <a:solidFill>
                  <a:prstClr val="black"/>
                </a:solidFill>
                <a:latin typeface="Georgia" pitchFamily="18" charset="0"/>
                <a:ea typeface="+mj-ea"/>
                <a:cs typeface="+mj-cs"/>
              </a:rPr>
              <a:t>Pokretanje prekršajnog postupka</a:t>
            </a:r>
            <a:r>
              <a:rPr lang="hr-HR" b="1" dirty="0">
                <a:ln w="3175" cmpd="sng">
                  <a:noFill/>
                </a:ln>
                <a:solidFill>
                  <a:prstClr val="black"/>
                </a:solidFill>
                <a:latin typeface="Georgia" pitchFamily="18" charset="0"/>
                <a:ea typeface="+mj-ea"/>
                <a:cs typeface="+mj-cs"/>
              </a:rPr>
              <a:t> - </a:t>
            </a:r>
            <a:r>
              <a:rPr lang="vi-VN" i="1" dirty="0">
                <a:ln w="3175" cmpd="sng">
                  <a:noFill/>
                </a:ln>
                <a:solidFill>
                  <a:prstClr val="black"/>
                </a:solidFill>
                <a:latin typeface="Georgia" pitchFamily="18" charset="0"/>
                <a:ea typeface="+mj-ea"/>
                <a:cs typeface="+mj-cs"/>
              </a:rPr>
              <a:t>članak 157. </a:t>
            </a:r>
            <a:r>
              <a:rPr lang="hr-HR" i="1" dirty="0">
                <a:ln w="3175" cmpd="sng">
                  <a:noFill/>
                </a:ln>
                <a:solidFill>
                  <a:prstClr val="black"/>
                </a:solidFill>
                <a:latin typeface="Georgia" pitchFamily="18" charset="0"/>
                <a:ea typeface="+mj-ea"/>
                <a:cs typeface="+mj-cs"/>
              </a:rPr>
              <a:t>PZ-a</a:t>
            </a:r>
            <a:r>
              <a:rPr lang="hr-HR" dirty="0">
                <a:ln w="3175" cmpd="sng">
                  <a:noFill/>
                </a:ln>
                <a:solidFill>
                  <a:prstClr val="black"/>
                </a:solidFill>
                <a:latin typeface="Georgia" pitchFamily="18" charset="0"/>
                <a:ea typeface="+mj-ea"/>
                <a:cs typeface="+mj-cs"/>
              </a:rPr>
              <a:t/>
            </a:r>
            <a:br>
              <a:rPr lang="hr-HR" dirty="0">
                <a:ln w="3175" cmpd="sng">
                  <a:noFill/>
                </a:ln>
                <a:solidFill>
                  <a:prstClr val="black"/>
                </a:solidFill>
                <a:latin typeface="Georgia" pitchFamily="18" charset="0"/>
                <a:ea typeface="+mj-ea"/>
                <a:cs typeface="+mj-cs"/>
              </a:rPr>
            </a:br>
            <a:r>
              <a:rPr lang="hr-HR" dirty="0">
                <a:ln w="3175" cmpd="sng">
                  <a:noFill/>
                </a:ln>
                <a:solidFill>
                  <a:prstClr val="black"/>
                </a:solidFill>
                <a:latin typeface="Georgia" pitchFamily="18" charset="0"/>
                <a:ea typeface="+mj-ea"/>
                <a:cs typeface="+mj-cs"/>
              </a:rPr>
              <a:t/>
            </a:r>
            <a:br>
              <a:rPr lang="hr-HR" dirty="0">
                <a:ln w="3175" cmpd="sng">
                  <a:noFill/>
                </a:ln>
                <a:solidFill>
                  <a:prstClr val="black"/>
                </a:solidFill>
                <a:latin typeface="Georgia" pitchFamily="18" charset="0"/>
                <a:ea typeface="+mj-ea"/>
                <a:cs typeface="+mj-cs"/>
              </a:rPr>
            </a:br>
            <a:r>
              <a:rPr lang="vi-VN" sz="1600" dirty="0">
                <a:ln w="3175" cmpd="sng">
                  <a:noFill/>
                </a:ln>
                <a:solidFill>
                  <a:prstClr val="black"/>
                </a:solidFill>
                <a:latin typeface="Georgia" pitchFamily="18" charset="0"/>
                <a:ea typeface="+mj-ea"/>
                <a:cs typeface="+mj-cs"/>
              </a:rPr>
              <a:t>(1) Ako ovim Zakonom nije drukčije određeno, </a:t>
            </a:r>
            <a:r>
              <a:rPr lang="vi-VN" sz="1600" b="1" dirty="0">
                <a:ln w="3175" cmpd="sng">
                  <a:noFill/>
                </a:ln>
                <a:solidFill>
                  <a:prstClr val="black"/>
                </a:solidFill>
                <a:effectLst>
                  <a:outerShdw blurRad="38100" dist="38100" dir="2700000" algn="tl">
                    <a:srgbClr val="000000">
                      <a:alpha val="43137"/>
                    </a:srgbClr>
                  </a:outerShdw>
                </a:effectLst>
                <a:latin typeface="Georgia" pitchFamily="18" charset="0"/>
                <a:ea typeface="+mj-ea"/>
                <a:cs typeface="+mj-cs"/>
              </a:rPr>
              <a:t>prekršajni se postupak pokreće</a:t>
            </a:r>
            <a:r>
              <a:rPr lang="vi-VN" sz="1600" dirty="0">
                <a:ln w="3175" cmpd="sng">
                  <a:noFill/>
                </a:ln>
                <a:solidFill>
                  <a:prstClr val="black"/>
                </a:solidFill>
                <a:latin typeface="Georgia" pitchFamily="18" charset="0"/>
                <a:ea typeface="+mj-ea"/>
                <a:cs typeface="+mj-cs"/>
              </a:rPr>
              <a:t>: </a:t>
            </a:r>
            <a:r>
              <a:rPr lang="hr-HR" sz="1600" dirty="0">
                <a:ln w="3175" cmpd="sng">
                  <a:noFill/>
                </a:ln>
                <a:solidFill>
                  <a:prstClr val="black"/>
                </a:solidFill>
                <a:latin typeface="Georgia" pitchFamily="18" charset="0"/>
                <a:ea typeface="+mj-ea"/>
                <a:cs typeface="+mj-cs"/>
              </a:rPr>
              <a:t/>
            </a:r>
            <a:br>
              <a:rPr lang="hr-HR" sz="1600" dirty="0">
                <a:ln w="3175" cmpd="sng">
                  <a:noFill/>
                </a:ln>
                <a:solidFill>
                  <a:prstClr val="black"/>
                </a:solidFill>
                <a:latin typeface="Georgia" pitchFamily="18" charset="0"/>
                <a:ea typeface="+mj-ea"/>
                <a:cs typeface="+mj-cs"/>
              </a:rPr>
            </a:br>
            <a:r>
              <a:rPr lang="hr-HR" sz="1600" dirty="0">
                <a:ln w="3175" cmpd="sng">
                  <a:noFill/>
                </a:ln>
                <a:solidFill>
                  <a:prstClr val="black"/>
                </a:solidFill>
                <a:latin typeface="Georgia" pitchFamily="18" charset="0"/>
                <a:ea typeface="+mj-ea"/>
                <a:cs typeface="+mj-cs"/>
              </a:rPr>
              <a:t>           </a:t>
            </a:r>
            <a:r>
              <a:rPr lang="vi-VN" sz="1600" dirty="0">
                <a:ln w="3175" cmpd="sng">
                  <a:noFill/>
                </a:ln>
                <a:solidFill>
                  <a:srgbClr val="FF0000"/>
                </a:solidFill>
                <a:latin typeface="Georgia" pitchFamily="18" charset="0"/>
                <a:ea typeface="+mj-ea"/>
                <a:cs typeface="+mj-cs"/>
              </a:rPr>
              <a:t>1.</a:t>
            </a:r>
            <a:r>
              <a:rPr lang="vi-VN" sz="1600" dirty="0">
                <a:ln w="3175" cmpd="sng">
                  <a:noFill/>
                </a:ln>
                <a:solidFill>
                  <a:prstClr val="black"/>
                </a:solidFill>
                <a:latin typeface="Georgia" pitchFamily="18" charset="0"/>
                <a:ea typeface="+mj-ea"/>
                <a:cs typeface="+mj-cs"/>
              </a:rPr>
              <a:t> </a:t>
            </a:r>
            <a:r>
              <a:rPr lang="vi-VN" sz="1600" dirty="0">
                <a:ln w="3175" cmpd="sng">
                  <a:noFill/>
                </a:ln>
                <a:solidFill>
                  <a:srgbClr val="FF0000"/>
                </a:solidFill>
                <a:latin typeface="Georgia" pitchFamily="18" charset="0"/>
                <a:ea typeface="+mj-ea"/>
                <a:cs typeface="+mj-cs"/>
              </a:rPr>
              <a:t>izdavanjem prekršajnog naloga, </a:t>
            </a:r>
            <a:r>
              <a:rPr lang="hr-HR" sz="1600" dirty="0">
                <a:ln w="3175" cmpd="sng">
                  <a:noFill/>
                </a:ln>
                <a:solidFill>
                  <a:srgbClr val="FF0000"/>
                </a:solidFill>
                <a:latin typeface="Georgia" pitchFamily="18" charset="0"/>
                <a:ea typeface="+mj-ea"/>
                <a:cs typeface="+mj-cs"/>
              </a:rPr>
              <a:t/>
            </a:r>
            <a:br>
              <a:rPr lang="hr-HR" sz="1600" dirty="0">
                <a:ln w="3175" cmpd="sng">
                  <a:noFill/>
                </a:ln>
                <a:solidFill>
                  <a:srgbClr val="FF0000"/>
                </a:solidFill>
                <a:latin typeface="Georgia" pitchFamily="18" charset="0"/>
                <a:ea typeface="+mj-ea"/>
                <a:cs typeface="+mj-cs"/>
              </a:rPr>
            </a:br>
            <a:r>
              <a:rPr lang="hr-HR" sz="1600" dirty="0">
                <a:ln w="3175" cmpd="sng">
                  <a:noFill/>
                </a:ln>
                <a:solidFill>
                  <a:srgbClr val="FF0000"/>
                </a:solidFill>
                <a:latin typeface="Georgia" pitchFamily="18" charset="0"/>
                <a:ea typeface="+mj-ea"/>
                <a:cs typeface="+mj-cs"/>
              </a:rPr>
              <a:t>           </a:t>
            </a:r>
            <a:r>
              <a:rPr lang="vi-VN" sz="1600" dirty="0">
                <a:ln w="3175" cmpd="sng">
                  <a:noFill/>
                </a:ln>
                <a:solidFill>
                  <a:srgbClr val="FF0000"/>
                </a:solidFill>
                <a:latin typeface="Georgia" pitchFamily="18" charset="0"/>
                <a:ea typeface="+mj-ea"/>
                <a:cs typeface="+mj-cs"/>
              </a:rPr>
              <a:t>2. podnošenjem optužnog prijedloga ovlaštenog tužitelja. </a:t>
            </a:r>
            <a:r>
              <a:rPr lang="hr-HR" sz="1600" dirty="0">
                <a:ln w="3175" cmpd="sng">
                  <a:noFill/>
                </a:ln>
                <a:solidFill>
                  <a:srgbClr val="FF0000"/>
                </a:solidFill>
                <a:latin typeface="Georgia" pitchFamily="18" charset="0"/>
                <a:ea typeface="+mj-ea"/>
                <a:cs typeface="+mj-cs"/>
              </a:rPr>
              <a:t/>
            </a:r>
            <a:br>
              <a:rPr lang="hr-HR" sz="1600" dirty="0">
                <a:ln w="3175" cmpd="sng">
                  <a:noFill/>
                </a:ln>
                <a:solidFill>
                  <a:srgbClr val="FF0000"/>
                </a:solidFill>
                <a:latin typeface="Georgia" pitchFamily="18" charset="0"/>
                <a:ea typeface="+mj-ea"/>
                <a:cs typeface="+mj-cs"/>
              </a:rPr>
            </a:br>
            <a:endParaRPr lang="hr-H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71600" y="980728"/>
            <a:ext cx="7982355" cy="5285460"/>
          </a:xfrm>
        </p:spPr>
        <p:txBody>
          <a:bodyPr>
            <a:normAutofit/>
          </a:bodyPr>
          <a:lstStyle/>
          <a:p>
            <a:pPr>
              <a:buNone/>
            </a:pPr>
            <a:r>
              <a:rPr lang="hr-HR" sz="1800" b="1" dirty="0">
                <a:latin typeface="Georgia" pitchFamily="18" charset="0"/>
              </a:rPr>
              <a:t>OVLAŠTENI TUŽITELJ </a:t>
            </a:r>
            <a:r>
              <a:rPr lang="hr-HR" sz="1800" i="1" dirty="0">
                <a:latin typeface="Georgia" pitchFamily="18" charset="0"/>
              </a:rPr>
              <a:t>- članak 109. PZ-a</a:t>
            </a:r>
          </a:p>
          <a:p>
            <a:pPr>
              <a:buNone/>
            </a:pPr>
            <a:endParaRPr lang="hr-HR" sz="1800" i="1" dirty="0">
              <a:latin typeface="Georgia" pitchFamily="18" charset="0"/>
            </a:endParaRPr>
          </a:p>
          <a:p>
            <a:pPr marL="457200" indent="-457200">
              <a:buNone/>
              <a:tabLst>
                <a:tab pos="541338" algn="l"/>
              </a:tabLst>
            </a:pPr>
            <a:r>
              <a:rPr lang="hr-HR" sz="1800" dirty="0">
                <a:latin typeface="Georgia" pitchFamily="18" charset="0"/>
              </a:rPr>
              <a:t>(1) Ovlašteni tužitelji su:</a:t>
            </a:r>
            <a:br>
              <a:rPr lang="hr-HR" sz="1800" dirty="0">
                <a:latin typeface="Georgia" pitchFamily="18" charset="0"/>
              </a:rPr>
            </a:br>
            <a:r>
              <a:rPr lang="hr-HR" sz="1800" dirty="0">
                <a:latin typeface="Georgia" pitchFamily="18" charset="0"/>
              </a:rPr>
              <a:t>1. državni odvjetnik,</a:t>
            </a:r>
            <a:br>
              <a:rPr lang="hr-HR" sz="1800" dirty="0">
                <a:latin typeface="Georgia" pitchFamily="18" charset="0"/>
              </a:rPr>
            </a:br>
            <a:r>
              <a:rPr lang="hr-HR" sz="1800" dirty="0">
                <a:latin typeface="Georgia" pitchFamily="18" charset="0"/>
              </a:rPr>
              <a:t>2. </a:t>
            </a:r>
            <a:r>
              <a:rPr lang="hr-HR" sz="1800" b="1" dirty="0">
                <a:latin typeface="Georgia" pitchFamily="18" charset="0"/>
              </a:rPr>
              <a:t>tijelo državne uprave </a:t>
            </a:r>
            <a:r>
              <a:rPr lang="hr-HR" sz="1800" dirty="0">
                <a:latin typeface="Georgia" pitchFamily="18" charset="0"/>
              </a:rPr>
              <a:t>(ministarstva, središnji državni uredi, 	     	           	   državne upravne organizacije i uredi državne uprave u županijama),</a:t>
            </a:r>
            <a:r>
              <a:rPr lang="hr-HR" sz="1800" b="1" dirty="0">
                <a:latin typeface="Georgia" pitchFamily="18" charset="0"/>
              </a:rPr>
              <a:t/>
            </a:r>
            <a:br>
              <a:rPr lang="hr-HR" sz="1800" b="1" dirty="0">
                <a:latin typeface="Georgia" pitchFamily="18" charset="0"/>
              </a:rPr>
            </a:br>
            <a:r>
              <a:rPr lang="hr-HR" sz="1800" dirty="0">
                <a:latin typeface="Georgia" pitchFamily="18" charset="0"/>
              </a:rPr>
              <a:t>3. pravna osoba s javnim ovlastima,</a:t>
            </a:r>
            <a:br>
              <a:rPr lang="hr-HR" sz="1800" dirty="0">
                <a:latin typeface="Georgia" pitchFamily="18" charset="0"/>
              </a:rPr>
            </a:br>
            <a:r>
              <a:rPr lang="hr-HR" sz="1800" dirty="0">
                <a:latin typeface="Georgia" pitchFamily="18" charset="0"/>
              </a:rPr>
              <a:t>4. </a:t>
            </a:r>
            <a:r>
              <a:rPr lang="hr-HR" sz="1800" dirty="0" err="1">
                <a:latin typeface="Georgia" pitchFamily="18" charset="0"/>
              </a:rPr>
              <a:t>oštećenik</a:t>
            </a:r>
            <a:r>
              <a:rPr lang="hr-HR" sz="1800" dirty="0">
                <a:latin typeface="Georgia" pitchFamily="18" charset="0"/>
              </a:rPr>
              <a:t>.</a:t>
            </a:r>
          </a:p>
          <a:p>
            <a:pPr marL="457200" indent="-457200">
              <a:buNone/>
              <a:tabLst>
                <a:tab pos="541338" algn="l"/>
              </a:tabLst>
            </a:pPr>
            <a:endParaRPr lang="hr-HR" sz="1800" dirty="0">
              <a:latin typeface="Georgia" pitchFamily="18" charset="0"/>
            </a:endParaRPr>
          </a:p>
          <a:p>
            <a:pPr algn="just">
              <a:buNone/>
            </a:pPr>
            <a:r>
              <a:rPr lang="hr-HR" sz="1800" dirty="0">
                <a:latin typeface="Georgia" pitchFamily="18" charset="0"/>
              </a:rPr>
              <a:t>(8)Prema ovome Zakonu, </a:t>
            </a:r>
            <a:r>
              <a:rPr lang="hr-HR" sz="1800" b="1" dirty="0">
                <a:latin typeface="Georgia" pitchFamily="18" charset="0"/>
              </a:rPr>
              <a:t>tijela jedinica lokalne i područne (regionalne) samouprave</a:t>
            </a:r>
            <a:r>
              <a:rPr lang="hr-HR" sz="1800" dirty="0">
                <a:latin typeface="Georgia" pitchFamily="18" charset="0"/>
              </a:rPr>
              <a:t> imaju iste ovlasti, prava i obveze kada je riječ o prekršajima iz njihove nadležnosti. </a:t>
            </a:r>
            <a:r>
              <a:rPr lang="hr-HR" sz="1800" dirty="0">
                <a:solidFill>
                  <a:srgbClr val="FF0000"/>
                </a:solidFill>
                <a:latin typeface="Georgia" pitchFamily="18" charset="0"/>
              </a:rPr>
              <a:t>Odredbe ovoga Zakona koje se odnose na tijela državne uprave, na odgovarajući se način primjenjuju i na tijela jedinice lokalne i područne (regionalne) samouprave kada je riječ o prekršajima iz njihove nadležnosti.</a:t>
            </a:r>
          </a:p>
          <a:p>
            <a:endParaRPr lang="hr-H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00100" y="71414"/>
            <a:ext cx="7947585" cy="5785526"/>
          </a:xfrm>
        </p:spPr>
        <p:txBody>
          <a:bodyPr>
            <a:noAutofit/>
          </a:bodyPr>
          <a:lstStyle/>
          <a:p>
            <a:pPr>
              <a:buNone/>
            </a:pPr>
            <a:endParaRPr lang="hr-HR" sz="1800" dirty="0">
              <a:latin typeface="Georgia" pitchFamily="18" charset="0"/>
            </a:endParaRPr>
          </a:p>
          <a:p>
            <a:pPr>
              <a:buNone/>
            </a:pPr>
            <a:endParaRPr lang="hr-HR" sz="1800" dirty="0">
              <a:latin typeface="Georgia" pitchFamily="18" charset="0"/>
            </a:endParaRPr>
          </a:p>
          <a:p>
            <a:pPr algn="ctr">
              <a:buNone/>
            </a:pPr>
            <a:r>
              <a:rPr lang="hr-HR" sz="1800" dirty="0">
                <a:latin typeface="Georgia" pitchFamily="18" charset="0"/>
              </a:rPr>
              <a:t>Članak 229. PZ-a</a:t>
            </a:r>
          </a:p>
          <a:p>
            <a:pPr>
              <a:buNone/>
            </a:pPr>
            <a:r>
              <a:rPr lang="hr-HR" sz="1800" dirty="0">
                <a:latin typeface="Georgia" pitchFamily="18" charset="0"/>
              </a:rPr>
              <a:t>(1) Prema uvjetima ovoga Zakona, </a:t>
            </a:r>
            <a:r>
              <a:rPr lang="hr-HR" sz="1800" dirty="0">
                <a:solidFill>
                  <a:srgbClr val="FF0000"/>
                </a:solidFill>
                <a:effectLst>
                  <a:outerShdw blurRad="38100" dist="38100" dir="2700000" algn="tl">
                    <a:srgbClr val="000000">
                      <a:alpha val="43137"/>
                    </a:srgbClr>
                  </a:outerShdw>
                </a:effectLst>
                <a:latin typeface="Georgia" pitchFamily="18" charset="0"/>
              </a:rPr>
              <a:t>prekršajni </a:t>
            </a:r>
            <a:r>
              <a:rPr lang="hr-HR" sz="1800" dirty="0">
                <a:latin typeface="Georgia" pitchFamily="18" charset="0"/>
              </a:rPr>
              <a:t>su </a:t>
            </a:r>
            <a:r>
              <a:rPr lang="hr-HR" sz="1800" dirty="0">
                <a:solidFill>
                  <a:srgbClr val="FF0000"/>
                </a:solidFill>
                <a:effectLst>
                  <a:outerShdw blurRad="38100" dist="38100" dir="2700000" algn="tl">
                    <a:srgbClr val="000000">
                      <a:alpha val="43137"/>
                    </a:srgbClr>
                  </a:outerShdw>
                </a:effectLst>
                <a:latin typeface="Georgia" pitchFamily="18" charset="0"/>
              </a:rPr>
              <a:t>nalog</a:t>
            </a:r>
            <a:r>
              <a:rPr lang="hr-HR" sz="1800" dirty="0">
                <a:effectLst>
                  <a:outerShdw blurRad="38100" dist="38100" dir="2700000" algn="tl">
                    <a:srgbClr val="000000">
                      <a:alpha val="43137"/>
                    </a:srgbClr>
                  </a:outerShdw>
                </a:effectLst>
                <a:latin typeface="Georgia" pitchFamily="18" charset="0"/>
              </a:rPr>
              <a:t> </a:t>
            </a:r>
            <a:r>
              <a:rPr lang="hr-HR" sz="1800" dirty="0">
                <a:latin typeface="Georgia" pitchFamily="18" charset="0"/>
              </a:rPr>
              <a:t>ovlašteni izdati: </a:t>
            </a:r>
          </a:p>
          <a:p>
            <a:pPr>
              <a:buNone/>
            </a:pPr>
            <a:r>
              <a:rPr lang="hr-HR" sz="1800" dirty="0">
                <a:latin typeface="Georgia" pitchFamily="18" charset="0"/>
              </a:rPr>
              <a:t>		1.  sud, </a:t>
            </a:r>
          </a:p>
          <a:p>
            <a:pPr>
              <a:buNone/>
            </a:pPr>
            <a:r>
              <a:rPr lang="hr-HR" sz="1800" dirty="0">
                <a:latin typeface="Georgia" pitchFamily="18" charset="0"/>
              </a:rPr>
              <a:t>		2. tijelo državne uprave koje vodi prekršajni postupak, </a:t>
            </a:r>
          </a:p>
          <a:p>
            <a:pPr>
              <a:buNone/>
            </a:pPr>
            <a:r>
              <a:rPr lang="hr-HR" sz="1800" dirty="0">
                <a:latin typeface="Georgia" pitchFamily="18" charset="0"/>
              </a:rPr>
              <a:t>		3. </a:t>
            </a:r>
            <a:r>
              <a:rPr lang="hr-HR" sz="1800" b="1" dirty="0">
                <a:solidFill>
                  <a:srgbClr val="FF0000"/>
                </a:solidFill>
                <a:effectLst>
                  <a:outerShdw blurRad="38100" dist="38100" dir="2700000" algn="tl">
                    <a:srgbClr val="000000">
                      <a:alpha val="43137"/>
                    </a:srgbClr>
                  </a:outerShdw>
                </a:effectLst>
                <a:latin typeface="Georgia" pitchFamily="18" charset="0"/>
              </a:rPr>
              <a:t>ovlašteni tužitelji iz članka 109. stavka 1. točke 1. i 2. ovoga    	    Zakona </a:t>
            </a:r>
            <a:r>
              <a:rPr lang="hr-HR" sz="1800" dirty="0">
                <a:latin typeface="Georgia" pitchFamily="18" charset="0"/>
              </a:rPr>
              <a:t>te državne agencije osnivač kojih je Hrvatski sabor i Vlada 	    Republike Hrvatske. </a:t>
            </a:r>
          </a:p>
          <a:p>
            <a:pPr lvl="0" algn="ctr">
              <a:buNone/>
              <a:defRPr/>
            </a:pPr>
            <a:r>
              <a:rPr lang="hr-HR" sz="1800" dirty="0">
                <a:latin typeface="Georgia" pitchFamily="18" charset="0"/>
              </a:rPr>
              <a:t>Članak 233. PZ-a</a:t>
            </a:r>
          </a:p>
          <a:p>
            <a:pPr lvl="0">
              <a:buNone/>
              <a:tabLst>
                <a:tab pos="271463" algn="l"/>
              </a:tabLst>
              <a:defRPr/>
            </a:pPr>
            <a:r>
              <a:rPr lang="hr-HR" sz="1800" dirty="0">
                <a:latin typeface="Georgia" pitchFamily="18" charset="0"/>
              </a:rPr>
              <a:t>(1) Tijela državne uprave kao ovlašteni tužitelji mogu izdati </a:t>
            </a:r>
            <a:r>
              <a:rPr lang="hr-HR" sz="1800" b="1" dirty="0">
                <a:latin typeface="Georgia" pitchFamily="18" charset="0"/>
              </a:rPr>
              <a:t>prekršajni   nalog </a:t>
            </a:r>
            <a:r>
              <a:rPr lang="hr-HR" sz="1800" dirty="0">
                <a:latin typeface="Georgia" pitchFamily="18" charset="0"/>
              </a:rPr>
              <a:t>ako su utvrdili prekršaj:</a:t>
            </a:r>
            <a:br>
              <a:rPr lang="hr-HR" sz="1800" dirty="0">
                <a:latin typeface="Georgia" pitchFamily="18" charset="0"/>
              </a:rPr>
            </a:br>
            <a:r>
              <a:rPr lang="hr-HR" sz="1800" dirty="0">
                <a:latin typeface="Georgia" pitchFamily="18" charset="0"/>
              </a:rPr>
              <a:t>     </a:t>
            </a:r>
            <a:r>
              <a:rPr lang="hr-HR" sz="1800" b="1" dirty="0">
                <a:latin typeface="Georgia" pitchFamily="18" charset="0"/>
              </a:rPr>
              <a:t>1.</a:t>
            </a:r>
            <a:r>
              <a:rPr lang="hr-HR" sz="1800" dirty="0">
                <a:latin typeface="Georgia" pitchFamily="18" charset="0"/>
              </a:rPr>
              <a:t> </a:t>
            </a:r>
            <a:r>
              <a:rPr lang="hr-HR" sz="1800" b="1" dirty="0">
                <a:latin typeface="Georgia" pitchFamily="18" charset="0"/>
              </a:rPr>
              <a:t>neposrednim opažanjem ili obavljenim nadzorom </a:t>
            </a:r>
            <a:r>
              <a:rPr lang="hr-HR" sz="1800" dirty="0">
                <a:latin typeface="Georgia" pitchFamily="18" charset="0"/>
              </a:rPr>
              <a:t>njihovih  	      ovlaštenih službenih osoba pri obavljanju inspekcijskog ili drugog 	      nadzora iz njihove nadležnosti, koje su o tome sačinile službenu 	      	      bilješku ili zapisnik, ili</a:t>
            </a:r>
            <a:br>
              <a:rPr lang="hr-HR" sz="1800" dirty="0">
                <a:latin typeface="Georgia" pitchFamily="18" charset="0"/>
              </a:rPr>
            </a:br>
            <a:r>
              <a:rPr lang="hr-HR" sz="1800" dirty="0">
                <a:latin typeface="Georgia" pitchFamily="18" charset="0"/>
              </a:rPr>
              <a:t>     </a:t>
            </a:r>
            <a:r>
              <a:rPr lang="hr-HR" sz="1800" b="1" dirty="0">
                <a:latin typeface="Georgia" pitchFamily="18" charset="0"/>
              </a:rPr>
              <a:t>2. na temelju vjerodostojne dokumentacije</a:t>
            </a:r>
            <a:r>
              <a:rPr lang="hr-HR" sz="1800" dirty="0">
                <a:latin typeface="Georgia" pitchFamily="18" charset="0"/>
              </a:rPr>
              <a:t>, uključivši i zapisnik 	      o očevidu nadležnog tijela, ili</a:t>
            </a:r>
            <a:br>
              <a:rPr lang="hr-HR" sz="1800" dirty="0">
                <a:latin typeface="Georgia" pitchFamily="18" charset="0"/>
              </a:rPr>
            </a:br>
            <a:r>
              <a:rPr lang="hr-HR" sz="1800" dirty="0">
                <a:latin typeface="Georgia" pitchFamily="18" charset="0"/>
              </a:rPr>
              <a:t>     </a:t>
            </a:r>
            <a:r>
              <a:rPr lang="hr-HR" sz="1800" b="1" dirty="0">
                <a:latin typeface="Georgia" pitchFamily="18" charset="0"/>
              </a:rPr>
              <a:t>3. upotrebom propisanih tehničkih uređaja </a:t>
            </a:r>
            <a:r>
              <a:rPr lang="hr-HR" sz="1800" dirty="0">
                <a:latin typeface="Georgia" pitchFamily="18" charset="0"/>
              </a:rPr>
              <a:t>ili provođenjem 	       odgovarajućih propisanih laboratorijskih </a:t>
            </a:r>
            <a:r>
              <a:rPr lang="hr-HR" sz="1800" b="1" dirty="0">
                <a:latin typeface="Georgia" pitchFamily="18" charset="0"/>
              </a:rPr>
              <a:t>analiza i vještačenja</a:t>
            </a:r>
            <a:r>
              <a:rPr lang="hr-HR" sz="1800" dirty="0">
                <a:latin typeface="Georgia"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71600" y="260648"/>
            <a:ext cx="8101564" cy="6000792"/>
          </a:xfrm>
        </p:spPr>
        <p:txBody>
          <a:bodyPr>
            <a:noAutofit/>
          </a:bodyPr>
          <a:lstStyle/>
          <a:p>
            <a:pPr>
              <a:buNone/>
            </a:pPr>
            <a:endParaRPr lang="hr-HR" sz="1600" b="1" dirty="0">
              <a:latin typeface="Georgia" pitchFamily="18" charset="0"/>
            </a:endParaRPr>
          </a:p>
          <a:p>
            <a:pPr>
              <a:buNone/>
            </a:pPr>
            <a:endParaRPr lang="hr-HR" sz="1600" b="1" dirty="0">
              <a:latin typeface="Georgia" pitchFamily="18" charset="0"/>
            </a:endParaRPr>
          </a:p>
          <a:p>
            <a:pPr>
              <a:buNone/>
            </a:pPr>
            <a:r>
              <a:rPr lang="hr-HR" sz="1600" b="1" dirty="0">
                <a:effectLst>
                  <a:outerShdw blurRad="38100" dist="38100" dir="2700000" algn="tl">
                    <a:srgbClr val="000000">
                      <a:alpha val="43137"/>
                    </a:srgbClr>
                  </a:outerShdw>
                </a:effectLst>
                <a:latin typeface="Georgia" pitchFamily="18" charset="0"/>
              </a:rPr>
              <a:t>                                       SADRŽAJ PREKRŠAJNOG NALOGA</a:t>
            </a:r>
            <a:endParaRPr lang="hr-HR" sz="1600" dirty="0">
              <a:effectLst>
                <a:outerShdw blurRad="38100" dist="38100" dir="2700000" algn="tl">
                  <a:srgbClr val="000000">
                    <a:alpha val="43137"/>
                  </a:srgbClr>
                </a:outerShdw>
              </a:effectLst>
              <a:latin typeface="Georgia" pitchFamily="18" charset="0"/>
            </a:endParaRPr>
          </a:p>
          <a:p>
            <a:pPr>
              <a:buNone/>
            </a:pPr>
            <a:r>
              <a:rPr lang="hr-HR" sz="1600" b="1" dirty="0">
                <a:latin typeface="Georgia" pitchFamily="18" charset="0"/>
              </a:rPr>
              <a:t>Prekršajni nalog mora sadržavati:</a:t>
            </a:r>
          </a:p>
          <a:p>
            <a:pPr>
              <a:buClrTx/>
              <a:buFont typeface="Wingdings" pitchFamily="2" charset="2"/>
              <a:buChar char="Ø"/>
            </a:pPr>
            <a:r>
              <a:rPr lang="hr-HR" sz="1600" b="1" dirty="0">
                <a:latin typeface="Georgia" pitchFamily="18" charset="0"/>
              </a:rPr>
              <a:t>Zaglavlje – </a:t>
            </a:r>
            <a:r>
              <a:rPr lang="hr-HR" sz="1600" i="1" dirty="0">
                <a:latin typeface="Georgia" pitchFamily="18" charset="0"/>
              </a:rPr>
              <a:t>podaci o tužitelju</a:t>
            </a:r>
          </a:p>
          <a:p>
            <a:pPr>
              <a:buClrTx/>
              <a:buFont typeface="Wingdings" pitchFamily="2" charset="2"/>
              <a:buChar char="Ø"/>
            </a:pPr>
            <a:r>
              <a:rPr lang="hr-HR" sz="1600" b="1" dirty="0">
                <a:latin typeface="Georgia" pitchFamily="18" charset="0"/>
              </a:rPr>
              <a:t>Uvod – </a:t>
            </a:r>
            <a:r>
              <a:rPr lang="hr-HR" sz="1600" i="1" dirty="0">
                <a:latin typeface="Georgia" pitchFamily="18" charset="0"/>
              </a:rPr>
              <a:t>propis temeljem kojeg se izdaje PN (Prekršajni zakon, </a:t>
            </a:r>
            <a:r>
              <a:rPr lang="hr-HR" sz="1600" i="1" dirty="0" err="1">
                <a:latin typeface="Georgia" pitchFamily="18" charset="0"/>
              </a:rPr>
              <a:t>Zakon</a:t>
            </a:r>
            <a:r>
              <a:rPr lang="hr-HR" sz="1600" i="1" dirty="0">
                <a:latin typeface="Georgia" pitchFamily="18" charset="0"/>
              </a:rPr>
              <a:t> o komunalnom gospodarstvu…) i da se izdaje po službenoj dužnosti </a:t>
            </a:r>
          </a:p>
          <a:p>
            <a:pPr>
              <a:buClrTx/>
              <a:buFont typeface="Wingdings" pitchFamily="2" charset="2"/>
              <a:buChar char="Ø"/>
            </a:pPr>
            <a:r>
              <a:rPr lang="hr-HR" sz="1600" b="1" dirty="0">
                <a:latin typeface="Georgia" pitchFamily="18" charset="0"/>
              </a:rPr>
              <a:t>Izreku </a:t>
            </a:r>
            <a:r>
              <a:rPr lang="hr-HR" sz="1600" dirty="0">
                <a:latin typeface="Georgia" pitchFamily="18" charset="0"/>
              </a:rPr>
              <a:t>– </a:t>
            </a:r>
            <a:r>
              <a:rPr lang="hr-HR" sz="1600" i="1" dirty="0">
                <a:latin typeface="Georgia" pitchFamily="18" charset="0"/>
              </a:rPr>
              <a:t>osobne podatke okrivljenika, djelo za koje se proglašava krivim, uz naznaku činjenica i okolnosti koje čine obilježje prekršaja te onih o kojima ovisi primjena PZ-a i propisa kojim je prekršaj propisan, naziv prekršaja i naznaku propisa kojim je propisan, koja se kazna izriče, odluku o troškovima prekršajnog postupka, rok plaćanja novčane kazne i upozorenje okrivljeniku da ukoliko u roku koji mu je određene za plaćanje novčane kazne uplati dvije trećine izrečene novčane kazne da će se smatrati da je novčana kazna u cjelini uplaćena </a:t>
            </a:r>
          </a:p>
          <a:p>
            <a:pPr>
              <a:buClrTx/>
              <a:buFont typeface="Wingdings" pitchFamily="2" charset="2"/>
              <a:buChar char="Ø"/>
            </a:pPr>
            <a:r>
              <a:rPr lang="hr-HR" sz="1600" b="1" dirty="0">
                <a:latin typeface="Georgia" pitchFamily="18" charset="0"/>
              </a:rPr>
              <a:t>Obrazloženje </a:t>
            </a:r>
            <a:r>
              <a:rPr lang="hr-HR" sz="1600" dirty="0">
                <a:latin typeface="Georgia" pitchFamily="18" charset="0"/>
              </a:rPr>
              <a:t>– </a:t>
            </a:r>
            <a:r>
              <a:rPr lang="hr-HR" sz="1600" i="1" dirty="0">
                <a:latin typeface="Georgia" pitchFamily="18" charset="0"/>
              </a:rPr>
              <a:t>ukratko će se navesti dokazi i drugi uvjeti predviđeni PZ-om koji opravdavaju njegovo izdavanje</a:t>
            </a:r>
          </a:p>
          <a:p>
            <a:pPr>
              <a:buClrTx/>
              <a:buFont typeface="Wingdings" pitchFamily="2" charset="2"/>
              <a:buChar char="Ø"/>
            </a:pPr>
            <a:r>
              <a:rPr lang="hr-HR" sz="1600" b="1" dirty="0">
                <a:latin typeface="Georgia" pitchFamily="18" charset="0"/>
              </a:rPr>
              <a:t>Uputu o pravnom lijeku</a:t>
            </a:r>
            <a:r>
              <a:rPr lang="hr-HR" sz="1600" dirty="0">
                <a:latin typeface="Georgia" pitchFamily="18" charset="0"/>
              </a:rPr>
              <a:t> – </a:t>
            </a:r>
            <a:r>
              <a:rPr lang="hr-HR" sz="1600" i="1" dirty="0">
                <a:latin typeface="Georgia" pitchFamily="18" charset="0"/>
              </a:rPr>
              <a:t>protiv prekršajnog naloga može se u roku od osam dana izdavatelju podnijeti prigovor</a:t>
            </a:r>
          </a:p>
          <a:p>
            <a:pPr>
              <a:buClrTx/>
              <a:buFont typeface="Wingdings" pitchFamily="2" charset="2"/>
              <a:buChar char="Ø"/>
            </a:pPr>
            <a:r>
              <a:rPr lang="hr-HR" sz="1600" b="1" dirty="0">
                <a:latin typeface="Georgia" pitchFamily="18" charset="0"/>
              </a:rPr>
              <a:t>Potpis službene osobe</a:t>
            </a:r>
            <a:r>
              <a:rPr lang="hr-HR" sz="1600" dirty="0">
                <a:latin typeface="Georgia" pitchFamily="18" charset="0"/>
              </a:rPr>
              <a:t> (čelnik tijela) i </a:t>
            </a:r>
            <a:r>
              <a:rPr lang="hr-HR" sz="1600" b="1" dirty="0">
                <a:latin typeface="Georgia" pitchFamily="18" charset="0"/>
              </a:rPr>
              <a:t>otiska službenog pečata.</a:t>
            </a:r>
            <a:endParaRPr lang="hr-HR" sz="1600" dirty="0">
              <a:latin typeface="Georgia" pitchFamily="18" charset="0"/>
            </a:endParaRPr>
          </a:p>
          <a:p>
            <a:pPr marL="269875" indent="-177800">
              <a:buNone/>
            </a:pPr>
            <a:r>
              <a:rPr lang="hr-HR" sz="1600" dirty="0">
                <a:latin typeface="Georgia" pitchFamily="18" charset="0"/>
              </a:rPr>
              <a:t>    Ovlašteni tužitelj će izdanim prekršajnim nalogom, odnosno obaveznim prekršajnim     nalogom upozoriti okrivljenika u smislu članka </a:t>
            </a:r>
            <a:r>
              <a:rPr lang="hr-HR" sz="1600" b="1" dirty="0">
                <a:solidFill>
                  <a:srgbClr val="FF0000"/>
                </a:solidFill>
                <a:latin typeface="Georgia" pitchFamily="18" charset="0"/>
              </a:rPr>
              <a:t>109.a st.1.t. 2.-8. PZ-a </a:t>
            </a:r>
            <a:endParaRPr lang="hr-HR" sz="1600" dirty="0">
              <a:solidFill>
                <a:srgbClr val="FF0000"/>
              </a:solidFill>
              <a:latin typeface="Georgia" pitchFamily="18" charset="0"/>
            </a:endParaRPr>
          </a:p>
          <a:p>
            <a:pPr>
              <a:buNone/>
            </a:pPr>
            <a:r>
              <a:rPr lang="hr-HR" sz="1600" dirty="0">
                <a:latin typeface="Georgia" pitchFamily="18" charset="0"/>
              </a:rPr>
              <a:t> </a:t>
            </a:r>
          </a:p>
          <a:p>
            <a:pPr algn="ctr">
              <a:buNone/>
            </a:pPr>
            <a:endParaRPr lang="hr-HR" sz="1600" b="1" dirty="0">
              <a:solidFill>
                <a:srgbClr val="FF0000"/>
              </a:solidFill>
              <a:latin typeface="Georgia" pitchFamily="18"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1719</Words>
  <Application>Microsoft Office PowerPoint</Application>
  <PresentationFormat>Prikaz na zaslonu (4:3)</PresentationFormat>
  <Paragraphs>149</Paragraphs>
  <Slides>30</Slides>
  <Notes>0</Notes>
  <HiddenSlides>0</HiddenSlides>
  <MMClips>0</MMClips>
  <ScaleCrop>false</ScaleCrop>
  <HeadingPairs>
    <vt:vector size="4" baseType="variant">
      <vt:variant>
        <vt:lpstr>Tema</vt:lpstr>
      </vt:variant>
      <vt:variant>
        <vt:i4>1</vt:i4>
      </vt:variant>
      <vt:variant>
        <vt:lpstr>Naslovi slajdova</vt:lpstr>
      </vt:variant>
      <vt:variant>
        <vt:i4>30</vt:i4>
      </vt:variant>
    </vt:vector>
  </HeadingPairs>
  <TitlesOfParts>
    <vt:vector size="31" baseType="lpstr">
      <vt:lpstr>Parallax</vt:lpstr>
      <vt:lpstr>                                              PREKRŠAJNI ZAKON      - postupanje i ovlasti komunalnog redarstva </vt:lpstr>
      <vt:lpstr> Prekršajni zakon  (NN broj, 107/07, 39/13, 157/13, 110/15  i 70/17 i 118/18) </vt:lpstr>
      <vt:lpstr> Zastara prekršajnog progona - članak 13. PZ-a  Prekršajni progon zastarijeva nakon četiri godine. Prekršajni progon zastarijeva nakon tri godine za prekršaje za koje je ovlašteni tužitelj obvezan izdati prekršajni nalog.</vt:lpstr>
      <vt:lpstr>Slajd 4</vt:lpstr>
      <vt:lpstr>Slajd 5</vt:lpstr>
      <vt:lpstr>SUBJEKTI PREKRŠAJNOG POSTUPKA  Stranke i sudionici u postupku - članak 108. PZ-a  Stranke u prekršajnom postupku su:        1. ovlašteni tužitelj        2. okrivljenik  Sudionici u prekršajnom postupku su:        1. branitelj okrivljenika,        2. zakonski zastupnik ili opunomoćenik,        3. oštećenik,        4. druga osoba koje se tiče vođenje određenog prekršajnog postupka</vt:lpstr>
      <vt:lpstr>Slajd 7</vt:lpstr>
      <vt:lpstr>Slajd 8</vt:lpstr>
      <vt:lpstr>Slajd 9</vt:lpstr>
      <vt:lpstr>PISANA OBAVIJEST POČINITELJU PREKRŠAJA - članak 109.a PZ-a  Prije podnošenja optužnog prijedloga nadležnom sudu protiv počinitelja prekršaja ovlašteni tužitelj dužan je utvrditi točnu adresu prebivališta i boravišta počinitelja odnosno sjedišta počinitelja i uručiti mu PISANU OBAVIJEST na jeziku koji razumije:  1. o prekršaju za koji namjerava protiv njega podnijeti optužni prijedlog, s činjeničnim i         pravnim opisom prekršaja, 2. da u tijeku postupka može slobodno iznijeti obranu ili dostaviti pisanu obranu, uskratiti        iznošenje obrane ili odgovor na pojedino pitanje, 3. da kod tijela postupka ima pravo razgledati spis i upoznati se s dokazima protiv njega, 4. da se u postupku može braniti sam ili uz pomoć branitelja po vlastitom izboru, ali da zbog       nedolaska branitelja na raspravu odnosno ročište ili uzimanja branitelja tek na raspravi       odnosno ročištu, rasprava odnosno ročište se neće odgoditi, 5. da tijekom postupka može podnositi prijedloge za provođenje dokaza u svoju obranu, 6. da se rasprava pred tijelom postupka može održati i u njegovoj odsutnosti i donijeti odluka         o prekršaju, 7. da je do pravomoćnog završetka postupka i završetka postupka izvršenja dužan obavijestiti       tijelo postupka o svakoj promjeni adrese prebivališta i boravišta odnosno sjedišta, jer će mu       se, ako tako ne postupi, ili ako izbjegava dostavu, sva pismena dostaviti putem oglasne       ploče tijela postupka, 8. da u postupku ima pravo upotrebljavati svoj jezik, odnosno pravo da mu se osigura tumač      ako se postupak ili pojedina radnja u postupku ne vodi na njegovom jeziku te da se tog      prava može odreći ako zna jezik na kojem se vodi postupak ili provodi pojedina radnja, 9. da ima pravo na sporazumijevanje u smislu članka 109.e ovog Zakona. </vt:lpstr>
      <vt:lpstr>Slajd 11</vt:lpstr>
      <vt:lpstr>Slajd 12</vt:lpstr>
      <vt:lpstr>NAPLATA NOVČANE KAZNE NA MJESTU POČINJENJA PREKRŠAJA članak 245. PZ-a</vt:lpstr>
      <vt:lpstr>Slajd 14</vt:lpstr>
      <vt:lpstr>Slajd 15</vt:lpstr>
      <vt:lpstr>Slajd 16</vt:lpstr>
      <vt:lpstr>Slajd 17</vt:lpstr>
      <vt:lpstr>Optužni prijedlog za prekršaj propisan Zakonom o komunalnom gospodarstvu ili Odlukom o komunalnom redu koji u nadzoru utvrdi komunalni redar podnosi upravno tijelo - (čelnik tijela: PROČELNIK !!!!) (članak 112.st.3. ZKG-a)   odnosi se i na PREKRŠAJNI NALOG te OBVEZNI PREKRŠAJNI NALOG !!!! </vt:lpstr>
      <vt:lpstr>Slajd 19</vt:lpstr>
      <vt:lpstr>Slajd 20</vt:lpstr>
      <vt:lpstr>Slajd 21</vt:lpstr>
      <vt:lpstr>    Prigovor protiv obaveznog prekršajnog naloga    </vt:lpstr>
      <vt:lpstr>Slajd 23</vt:lpstr>
      <vt:lpstr>Slajd 24</vt:lpstr>
      <vt:lpstr>    Sadržaj optužnog prijedloga Članak 160.    </vt:lpstr>
      <vt:lpstr>Ispitivanje optužnog prijedloga - članak 161. st.4. PZ-a</vt:lpstr>
      <vt:lpstr>Slajd 27</vt:lpstr>
      <vt:lpstr>Slajd 28</vt:lpstr>
      <vt:lpstr>ZAKLJUČAK</vt:lpstr>
      <vt:lpstr>Slajd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PREKRŠAJNI ZAKON      - postupanje i ovlasti komunalnog redarstva</dc:title>
  <dc:creator>Matko Lovreta</dc:creator>
  <cp:lastModifiedBy>Lovreta</cp:lastModifiedBy>
  <cp:revision>23</cp:revision>
  <dcterms:created xsi:type="dcterms:W3CDTF">2019-02-01T09:17:31Z</dcterms:created>
  <dcterms:modified xsi:type="dcterms:W3CDTF">2019-03-30T19:18:54Z</dcterms:modified>
</cp:coreProperties>
</file>