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9"/>
  </p:notesMasterIdLst>
  <p:sldIdLst>
    <p:sldId id="256" r:id="rId2"/>
    <p:sldId id="257" r:id="rId3"/>
    <p:sldId id="261" r:id="rId4"/>
    <p:sldId id="283" r:id="rId5"/>
    <p:sldId id="265" r:id="rId6"/>
    <p:sldId id="266" r:id="rId7"/>
    <p:sldId id="267" r:id="rId8"/>
    <p:sldId id="291" r:id="rId9"/>
    <p:sldId id="259" r:id="rId10"/>
    <p:sldId id="284" r:id="rId11"/>
    <p:sldId id="286" r:id="rId12"/>
    <p:sldId id="287" r:id="rId13"/>
    <p:sldId id="288" r:id="rId14"/>
    <p:sldId id="289" r:id="rId15"/>
    <p:sldId id="269" r:id="rId16"/>
    <p:sldId id="270" r:id="rId17"/>
    <p:sldId id="271" r:id="rId18"/>
    <p:sldId id="274" r:id="rId19"/>
    <p:sldId id="296" r:id="rId20"/>
    <p:sldId id="276" r:id="rId21"/>
    <p:sldId id="277" r:id="rId22"/>
    <p:sldId id="294" r:id="rId23"/>
    <p:sldId id="278" r:id="rId24"/>
    <p:sldId id="279" r:id="rId25"/>
    <p:sldId id="295" r:id="rId26"/>
    <p:sldId id="292" r:id="rId27"/>
    <p:sldId id="293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67954-20AC-45A5-80F6-CFCB720B153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2659BE6-6A39-4872-8561-25943477EE4E}">
      <dgm:prSet phldrT="[Tekst]" custT="1"/>
      <dgm:spPr/>
      <dgm:t>
        <a:bodyPr/>
        <a:lstStyle/>
        <a:p>
          <a:r>
            <a:rPr lang="hr-HR" sz="28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 J E Š E N J E</a:t>
          </a:r>
          <a:endParaRPr lang="hr-HR" sz="28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29A07E7-C168-4952-8D4C-224BF0CFEFAA}" type="parTrans" cxnId="{17142C06-F319-4981-8C76-B90CE4EAA4EB}">
      <dgm:prSet/>
      <dgm:spPr/>
      <dgm:t>
        <a:bodyPr/>
        <a:lstStyle/>
        <a:p>
          <a:endParaRPr lang="hr-HR"/>
        </a:p>
      </dgm:t>
    </dgm:pt>
    <dgm:pt modelId="{E1BBC4F5-2F16-46E1-B6D5-1B4963706A20}" type="sibTrans" cxnId="{17142C06-F319-4981-8C76-B90CE4EAA4EB}">
      <dgm:prSet/>
      <dgm:spPr/>
      <dgm:t>
        <a:bodyPr/>
        <a:lstStyle/>
        <a:p>
          <a:endParaRPr lang="hr-HR"/>
        </a:p>
      </dgm:t>
    </dgm:pt>
    <dgm:pt modelId="{7C2EC326-0E33-4D8C-A344-C378D44D925A}">
      <dgm:prSet phldrT="[Tekst]"/>
      <dgm:spPr/>
      <dgm:t>
        <a:bodyPr/>
        <a:lstStyle/>
        <a:p>
          <a:r>
            <a:rPr lang="hr-HR" b="1" dirty="0" smtClean="0">
              <a:latin typeface="Arial" pitchFamily="34" charset="0"/>
              <a:cs typeface="Arial" pitchFamily="34" charset="0"/>
            </a:rPr>
            <a:t>ZAGLAVLJE</a:t>
          </a:r>
          <a:endParaRPr lang="hr-HR" b="1" dirty="0">
            <a:latin typeface="Arial" pitchFamily="34" charset="0"/>
            <a:cs typeface="Arial" pitchFamily="34" charset="0"/>
          </a:endParaRPr>
        </a:p>
      </dgm:t>
    </dgm:pt>
    <dgm:pt modelId="{0D12E365-0999-4AA8-91A2-0B574C1ABD13}" type="parTrans" cxnId="{84C06470-A8D6-4EC0-90AB-42577D029BB6}">
      <dgm:prSet/>
      <dgm:spPr/>
      <dgm:t>
        <a:bodyPr/>
        <a:lstStyle/>
        <a:p>
          <a:endParaRPr lang="hr-HR"/>
        </a:p>
      </dgm:t>
    </dgm:pt>
    <dgm:pt modelId="{D2AFE50C-9D9F-4093-944E-F4656C72F7D6}" type="sibTrans" cxnId="{84C06470-A8D6-4EC0-90AB-42577D029BB6}">
      <dgm:prSet/>
      <dgm:spPr/>
      <dgm:t>
        <a:bodyPr/>
        <a:lstStyle/>
        <a:p>
          <a:endParaRPr lang="hr-HR"/>
        </a:p>
      </dgm:t>
    </dgm:pt>
    <dgm:pt modelId="{2C520FA8-30B8-414C-A7B3-3F3CC343131A}">
      <dgm:prSet phldrT="[Tekst]"/>
      <dgm:spPr/>
      <dgm:t>
        <a:bodyPr/>
        <a:lstStyle/>
        <a:p>
          <a:r>
            <a:rPr lang="hr-HR" b="1" dirty="0" smtClean="0">
              <a:latin typeface="Arial" pitchFamily="34" charset="0"/>
              <a:cs typeface="Arial" pitchFamily="34" charset="0"/>
            </a:rPr>
            <a:t>UVOD</a:t>
          </a:r>
          <a:endParaRPr lang="hr-HR" b="1" dirty="0">
            <a:latin typeface="Arial" pitchFamily="34" charset="0"/>
            <a:cs typeface="Arial" pitchFamily="34" charset="0"/>
          </a:endParaRPr>
        </a:p>
      </dgm:t>
    </dgm:pt>
    <dgm:pt modelId="{56BD8597-744F-4B5B-A8FB-C33D373EF3B5}" type="parTrans" cxnId="{3A6C630C-EE95-43DB-829D-2209F02729D1}">
      <dgm:prSet/>
      <dgm:spPr/>
      <dgm:t>
        <a:bodyPr/>
        <a:lstStyle/>
        <a:p>
          <a:endParaRPr lang="hr-HR"/>
        </a:p>
      </dgm:t>
    </dgm:pt>
    <dgm:pt modelId="{087BBDD0-24D4-411F-ACA0-5B6077BCFE68}" type="sibTrans" cxnId="{3A6C630C-EE95-43DB-829D-2209F02729D1}">
      <dgm:prSet/>
      <dgm:spPr/>
      <dgm:t>
        <a:bodyPr/>
        <a:lstStyle/>
        <a:p>
          <a:endParaRPr lang="hr-HR"/>
        </a:p>
      </dgm:t>
    </dgm:pt>
    <dgm:pt modelId="{875D3D7F-D772-492F-8F8A-635904AB2A18}">
      <dgm:prSet/>
      <dgm:spPr/>
      <dgm:t>
        <a:bodyPr/>
        <a:lstStyle/>
        <a:p>
          <a:r>
            <a:rPr lang="hr-HR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IZREKA</a:t>
          </a:r>
          <a:endParaRPr lang="hr-HR" b="1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3D9EEC0B-B4F4-4C1B-859C-3DC628896527}" type="parTrans" cxnId="{4031F77C-FCCB-434F-A5F2-664CBFF3E335}">
      <dgm:prSet/>
      <dgm:spPr/>
      <dgm:t>
        <a:bodyPr/>
        <a:lstStyle/>
        <a:p>
          <a:endParaRPr lang="hr-HR"/>
        </a:p>
      </dgm:t>
    </dgm:pt>
    <dgm:pt modelId="{1E09D686-FA0F-4814-8E12-65A017736BEC}" type="sibTrans" cxnId="{4031F77C-FCCB-434F-A5F2-664CBFF3E335}">
      <dgm:prSet/>
      <dgm:spPr/>
      <dgm:t>
        <a:bodyPr/>
        <a:lstStyle/>
        <a:p>
          <a:endParaRPr lang="hr-HR"/>
        </a:p>
      </dgm:t>
    </dgm:pt>
    <dgm:pt modelId="{1E44F616-7F9E-4946-86B3-E22D828388D6}">
      <dgm:prSet/>
      <dgm:spPr/>
      <dgm:t>
        <a:bodyPr/>
        <a:lstStyle/>
        <a:p>
          <a:r>
            <a:rPr lang="hr-HR" b="1" dirty="0" smtClean="0">
              <a:latin typeface="Arial" pitchFamily="34" charset="0"/>
              <a:cs typeface="Arial" pitchFamily="34" charset="0"/>
            </a:rPr>
            <a:t>OBRAZLOŽENJE</a:t>
          </a:r>
          <a:endParaRPr lang="hr-HR" b="1" dirty="0">
            <a:latin typeface="Arial" pitchFamily="34" charset="0"/>
            <a:cs typeface="Arial" pitchFamily="34" charset="0"/>
          </a:endParaRPr>
        </a:p>
      </dgm:t>
    </dgm:pt>
    <dgm:pt modelId="{49B660C8-242B-461E-BDD0-E70880A9E7F8}" type="parTrans" cxnId="{C9C94D6B-ADCA-4D67-B919-6A4BE0F7F93E}">
      <dgm:prSet/>
      <dgm:spPr/>
      <dgm:t>
        <a:bodyPr/>
        <a:lstStyle/>
        <a:p>
          <a:endParaRPr lang="hr-HR"/>
        </a:p>
      </dgm:t>
    </dgm:pt>
    <dgm:pt modelId="{450BA601-A696-4DCC-B71A-6E56411F977C}" type="sibTrans" cxnId="{C9C94D6B-ADCA-4D67-B919-6A4BE0F7F93E}">
      <dgm:prSet/>
      <dgm:spPr/>
      <dgm:t>
        <a:bodyPr/>
        <a:lstStyle/>
        <a:p>
          <a:endParaRPr lang="hr-HR"/>
        </a:p>
      </dgm:t>
    </dgm:pt>
    <dgm:pt modelId="{CADDA831-E8D6-4356-AD22-304F1D27EC9A}">
      <dgm:prSet/>
      <dgm:spPr/>
      <dgm:t>
        <a:bodyPr/>
        <a:lstStyle/>
        <a:p>
          <a:r>
            <a:rPr lang="hr-HR" b="1" dirty="0" smtClean="0">
              <a:latin typeface="Arial" pitchFamily="34" charset="0"/>
              <a:cs typeface="Arial" pitchFamily="34" charset="0"/>
            </a:rPr>
            <a:t>UPUTA  O PRAVNOM LIJEKU</a:t>
          </a:r>
          <a:endParaRPr lang="hr-HR" b="1" dirty="0">
            <a:latin typeface="Arial" pitchFamily="34" charset="0"/>
            <a:cs typeface="Arial" pitchFamily="34" charset="0"/>
          </a:endParaRPr>
        </a:p>
      </dgm:t>
    </dgm:pt>
    <dgm:pt modelId="{41A3A64D-E4DC-4B4C-89B7-50FA865947CC}" type="parTrans" cxnId="{0C3B14A6-394E-4DF5-96D3-83DB4C4F77A5}">
      <dgm:prSet/>
      <dgm:spPr/>
      <dgm:t>
        <a:bodyPr/>
        <a:lstStyle/>
        <a:p>
          <a:endParaRPr lang="hr-HR"/>
        </a:p>
      </dgm:t>
    </dgm:pt>
    <dgm:pt modelId="{E4D06E2E-FCE6-42F1-9069-130869B20B7E}" type="sibTrans" cxnId="{0C3B14A6-394E-4DF5-96D3-83DB4C4F77A5}">
      <dgm:prSet/>
      <dgm:spPr/>
      <dgm:t>
        <a:bodyPr/>
        <a:lstStyle/>
        <a:p>
          <a:endParaRPr lang="hr-HR"/>
        </a:p>
      </dgm:t>
    </dgm:pt>
    <dgm:pt modelId="{43DA7A13-9A1A-4FB0-854C-5227EE13185B}">
      <dgm:prSet/>
      <dgm:spPr/>
      <dgm:t>
        <a:bodyPr/>
        <a:lstStyle/>
        <a:p>
          <a:r>
            <a:rPr lang="hr-HR" b="1" dirty="0" smtClean="0">
              <a:latin typeface="Arial" pitchFamily="34" charset="0"/>
              <a:cs typeface="Arial" pitchFamily="34" charset="0"/>
            </a:rPr>
            <a:t>POTPIS SLUŽBE OSOBE I </a:t>
          </a:r>
          <a:r>
            <a:rPr lang="hr-H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OTISAK SLUŽBENOG PEČATA </a:t>
          </a:r>
          <a:endParaRPr lang="hr-HR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68E42F0-0B70-4DEA-91C1-75FBABC5FBEA}" type="parTrans" cxnId="{5FDC6F35-A85F-4C75-BDD7-4814ACDFA40B}">
      <dgm:prSet/>
      <dgm:spPr/>
      <dgm:t>
        <a:bodyPr/>
        <a:lstStyle/>
        <a:p>
          <a:endParaRPr lang="hr-HR"/>
        </a:p>
      </dgm:t>
    </dgm:pt>
    <dgm:pt modelId="{C6BAD1D9-1263-4B75-BD86-68F1825AB8E6}" type="sibTrans" cxnId="{5FDC6F35-A85F-4C75-BDD7-4814ACDFA40B}">
      <dgm:prSet/>
      <dgm:spPr/>
      <dgm:t>
        <a:bodyPr/>
        <a:lstStyle/>
        <a:p>
          <a:endParaRPr lang="hr-HR"/>
        </a:p>
      </dgm:t>
    </dgm:pt>
    <dgm:pt modelId="{CBD3BF71-19C6-4FAC-A23D-66378CD811C3}" type="pres">
      <dgm:prSet presAssocID="{83567954-20AC-45A5-80F6-CFCB720B15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BFC18B-305E-4190-ACAA-F007C54B3783}" type="pres">
      <dgm:prSet presAssocID="{43DA7A13-9A1A-4FB0-854C-5227EE13185B}" presName="boxAndChildren" presStyleCnt="0"/>
      <dgm:spPr/>
    </dgm:pt>
    <dgm:pt modelId="{36B044C6-7828-4CE3-8C64-640602621A0E}" type="pres">
      <dgm:prSet presAssocID="{43DA7A13-9A1A-4FB0-854C-5227EE13185B}" presName="parentTextBox" presStyleLbl="node1" presStyleIdx="0" presStyleCnt="7"/>
      <dgm:spPr/>
      <dgm:t>
        <a:bodyPr/>
        <a:lstStyle/>
        <a:p>
          <a:endParaRPr lang="hr-HR"/>
        </a:p>
      </dgm:t>
    </dgm:pt>
    <dgm:pt modelId="{13B7A340-9D86-4672-BA17-1DCC2FAFC419}" type="pres">
      <dgm:prSet presAssocID="{E4D06E2E-FCE6-42F1-9069-130869B20B7E}" presName="sp" presStyleCnt="0"/>
      <dgm:spPr/>
    </dgm:pt>
    <dgm:pt modelId="{8603D21E-AA2E-4DFA-A321-3BD47134F0B2}" type="pres">
      <dgm:prSet presAssocID="{CADDA831-E8D6-4356-AD22-304F1D27EC9A}" presName="arrowAndChildren" presStyleCnt="0"/>
      <dgm:spPr/>
    </dgm:pt>
    <dgm:pt modelId="{B83EAB29-6370-4D91-84B5-C73F594366BF}" type="pres">
      <dgm:prSet presAssocID="{CADDA831-E8D6-4356-AD22-304F1D27EC9A}" presName="parentTextArrow" presStyleLbl="node1" presStyleIdx="1" presStyleCnt="7"/>
      <dgm:spPr/>
      <dgm:t>
        <a:bodyPr/>
        <a:lstStyle/>
        <a:p>
          <a:endParaRPr lang="hr-HR"/>
        </a:p>
      </dgm:t>
    </dgm:pt>
    <dgm:pt modelId="{F6E2C584-D296-4EC1-B223-A7A15928B414}" type="pres">
      <dgm:prSet presAssocID="{450BA601-A696-4DCC-B71A-6E56411F977C}" presName="sp" presStyleCnt="0"/>
      <dgm:spPr/>
    </dgm:pt>
    <dgm:pt modelId="{B415B133-90AC-43E1-9507-D0AD0FFAC4D1}" type="pres">
      <dgm:prSet presAssocID="{1E44F616-7F9E-4946-86B3-E22D828388D6}" presName="arrowAndChildren" presStyleCnt="0"/>
      <dgm:spPr/>
    </dgm:pt>
    <dgm:pt modelId="{634E9491-1F16-45D9-A086-23159DE36764}" type="pres">
      <dgm:prSet presAssocID="{1E44F616-7F9E-4946-86B3-E22D828388D6}" presName="parentTextArrow" presStyleLbl="node1" presStyleIdx="2" presStyleCnt="7"/>
      <dgm:spPr/>
      <dgm:t>
        <a:bodyPr/>
        <a:lstStyle/>
        <a:p>
          <a:endParaRPr lang="hr-HR"/>
        </a:p>
      </dgm:t>
    </dgm:pt>
    <dgm:pt modelId="{0F5688F8-1B53-44E3-9F4E-0A31527E4C1B}" type="pres">
      <dgm:prSet presAssocID="{1E09D686-FA0F-4814-8E12-65A017736BEC}" presName="sp" presStyleCnt="0"/>
      <dgm:spPr/>
    </dgm:pt>
    <dgm:pt modelId="{38EB8FB5-AE9D-4942-A85F-81C653A9643E}" type="pres">
      <dgm:prSet presAssocID="{875D3D7F-D772-492F-8F8A-635904AB2A18}" presName="arrowAndChildren" presStyleCnt="0"/>
      <dgm:spPr/>
    </dgm:pt>
    <dgm:pt modelId="{73F6B9B5-B2CB-4507-821D-9F985CDF4790}" type="pres">
      <dgm:prSet presAssocID="{875D3D7F-D772-492F-8F8A-635904AB2A18}" presName="parentTextArrow" presStyleLbl="node1" presStyleIdx="3" presStyleCnt="7"/>
      <dgm:spPr/>
      <dgm:t>
        <a:bodyPr/>
        <a:lstStyle/>
        <a:p>
          <a:endParaRPr lang="hr-HR"/>
        </a:p>
      </dgm:t>
    </dgm:pt>
    <dgm:pt modelId="{7BB2004F-1F0C-46C8-8E39-17D216D1D3B7}" type="pres">
      <dgm:prSet presAssocID="{087BBDD0-24D4-411F-ACA0-5B6077BCFE68}" presName="sp" presStyleCnt="0"/>
      <dgm:spPr/>
    </dgm:pt>
    <dgm:pt modelId="{703D3238-8807-43D7-A3CC-E48B179E9228}" type="pres">
      <dgm:prSet presAssocID="{2C520FA8-30B8-414C-A7B3-3F3CC343131A}" presName="arrowAndChildren" presStyleCnt="0"/>
      <dgm:spPr/>
    </dgm:pt>
    <dgm:pt modelId="{D92F813B-1E2E-4ED1-89C6-9A210EDD3A04}" type="pres">
      <dgm:prSet presAssocID="{2C520FA8-30B8-414C-A7B3-3F3CC343131A}" presName="parentTextArrow" presStyleLbl="node1" presStyleIdx="4" presStyleCnt="7"/>
      <dgm:spPr/>
      <dgm:t>
        <a:bodyPr/>
        <a:lstStyle/>
        <a:p>
          <a:endParaRPr lang="hr-HR"/>
        </a:p>
      </dgm:t>
    </dgm:pt>
    <dgm:pt modelId="{83CC20C2-F4A1-4E18-9E00-38118E8908AD}" type="pres">
      <dgm:prSet presAssocID="{D2AFE50C-9D9F-4093-944E-F4656C72F7D6}" presName="sp" presStyleCnt="0"/>
      <dgm:spPr/>
    </dgm:pt>
    <dgm:pt modelId="{1D3A3E79-CA0D-4ACA-BA53-7DFCA15399E6}" type="pres">
      <dgm:prSet presAssocID="{7C2EC326-0E33-4D8C-A344-C378D44D925A}" presName="arrowAndChildren" presStyleCnt="0"/>
      <dgm:spPr/>
    </dgm:pt>
    <dgm:pt modelId="{3BDC4E7E-8289-47A1-BA3C-A3D83248814E}" type="pres">
      <dgm:prSet presAssocID="{7C2EC326-0E33-4D8C-A344-C378D44D925A}" presName="parentTextArrow" presStyleLbl="node1" presStyleIdx="5" presStyleCnt="7"/>
      <dgm:spPr/>
      <dgm:t>
        <a:bodyPr/>
        <a:lstStyle/>
        <a:p>
          <a:endParaRPr lang="hr-HR"/>
        </a:p>
      </dgm:t>
    </dgm:pt>
    <dgm:pt modelId="{E3564B35-B691-4509-A997-252BA1E1E984}" type="pres">
      <dgm:prSet presAssocID="{E1BBC4F5-2F16-46E1-B6D5-1B4963706A20}" presName="sp" presStyleCnt="0"/>
      <dgm:spPr/>
    </dgm:pt>
    <dgm:pt modelId="{280B1CFD-F213-4997-986B-00E525C8215F}" type="pres">
      <dgm:prSet presAssocID="{F2659BE6-6A39-4872-8561-25943477EE4E}" presName="arrowAndChildren" presStyleCnt="0"/>
      <dgm:spPr/>
    </dgm:pt>
    <dgm:pt modelId="{F5C37509-F98E-40C4-8CE7-3FE74C3AFDDE}" type="pres">
      <dgm:prSet presAssocID="{F2659BE6-6A39-4872-8561-25943477EE4E}" presName="parentTextArrow" presStyleLbl="node1" presStyleIdx="6" presStyleCnt="7" custLinFactNeighborX="-1736" custLinFactNeighborY="-20"/>
      <dgm:spPr/>
      <dgm:t>
        <a:bodyPr/>
        <a:lstStyle/>
        <a:p>
          <a:endParaRPr lang="hr-HR"/>
        </a:p>
      </dgm:t>
    </dgm:pt>
  </dgm:ptLst>
  <dgm:cxnLst>
    <dgm:cxn modelId="{5FDC6F35-A85F-4C75-BDD7-4814ACDFA40B}" srcId="{83567954-20AC-45A5-80F6-CFCB720B1530}" destId="{43DA7A13-9A1A-4FB0-854C-5227EE13185B}" srcOrd="6" destOrd="0" parTransId="{968E42F0-0B70-4DEA-91C1-75FBABC5FBEA}" sibTransId="{C6BAD1D9-1263-4B75-BD86-68F1825AB8E6}"/>
    <dgm:cxn modelId="{C77F5A6D-EBAE-45D3-8F04-B2CA6131CE56}" type="presOf" srcId="{2C520FA8-30B8-414C-A7B3-3F3CC343131A}" destId="{D92F813B-1E2E-4ED1-89C6-9A210EDD3A04}" srcOrd="0" destOrd="0" presId="urn:microsoft.com/office/officeart/2005/8/layout/process4"/>
    <dgm:cxn modelId="{C9C94D6B-ADCA-4D67-B919-6A4BE0F7F93E}" srcId="{83567954-20AC-45A5-80F6-CFCB720B1530}" destId="{1E44F616-7F9E-4946-86B3-E22D828388D6}" srcOrd="4" destOrd="0" parTransId="{49B660C8-242B-461E-BDD0-E70880A9E7F8}" sibTransId="{450BA601-A696-4DCC-B71A-6E56411F977C}"/>
    <dgm:cxn modelId="{A7DF1FBB-7623-4709-96DD-C05722ECD043}" type="presOf" srcId="{1E44F616-7F9E-4946-86B3-E22D828388D6}" destId="{634E9491-1F16-45D9-A086-23159DE36764}" srcOrd="0" destOrd="0" presId="urn:microsoft.com/office/officeart/2005/8/layout/process4"/>
    <dgm:cxn modelId="{F4A862DE-0A0D-4C2A-965C-8B39FBCB839D}" type="presOf" srcId="{83567954-20AC-45A5-80F6-CFCB720B1530}" destId="{CBD3BF71-19C6-4FAC-A23D-66378CD811C3}" srcOrd="0" destOrd="0" presId="urn:microsoft.com/office/officeart/2005/8/layout/process4"/>
    <dgm:cxn modelId="{AE0B8535-40BE-4724-B87A-1D5A1CF555B1}" type="presOf" srcId="{CADDA831-E8D6-4356-AD22-304F1D27EC9A}" destId="{B83EAB29-6370-4D91-84B5-C73F594366BF}" srcOrd="0" destOrd="0" presId="urn:microsoft.com/office/officeart/2005/8/layout/process4"/>
    <dgm:cxn modelId="{BA3A95FA-5E77-43F0-B48A-E87C416A7E1F}" type="presOf" srcId="{F2659BE6-6A39-4872-8561-25943477EE4E}" destId="{F5C37509-F98E-40C4-8CE7-3FE74C3AFDDE}" srcOrd="0" destOrd="0" presId="urn:microsoft.com/office/officeart/2005/8/layout/process4"/>
    <dgm:cxn modelId="{3A6C630C-EE95-43DB-829D-2209F02729D1}" srcId="{83567954-20AC-45A5-80F6-CFCB720B1530}" destId="{2C520FA8-30B8-414C-A7B3-3F3CC343131A}" srcOrd="2" destOrd="0" parTransId="{56BD8597-744F-4B5B-A8FB-C33D373EF3B5}" sibTransId="{087BBDD0-24D4-411F-ACA0-5B6077BCFE68}"/>
    <dgm:cxn modelId="{0C3B14A6-394E-4DF5-96D3-83DB4C4F77A5}" srcId="{83567954-20AC-45A5-80F6-CFCB720B1530}" destId="{CADDA831-E8D6-4356-AD22-304F1D27EC9A}" srcOrd="5" destOrd="0" parTransId="{41A3A64D-E4DC-4B4C-89B7-50FA865947CC}" sibTransId="{E4D06E2E-FCE6-42F1-9069-130869B20B7E}"/>
    <dgm:cxn modelId="{BEADAF73-E4A7-425D-8639-1C1AA1956409}" type="presOf" srcId="{43DA7A13-9A1A-4FB0-854C-5227EE13185B}" destId="{36B044C6-7828-4CE3-8C64-640602621A0E}" srcOrd="0" destOrd="0" presId="urn:microsoft.com/office/officeart/2005/8/layout/process4"/>
    <dgm:cxn modelId="{17142C06-F319-4981-8C76-B90CE4EAA4EB}" srcId="{83567954-20AC-45A5-80F6-CFCB720B1530}" destId="{F2659BE6-6A39-4872-8561-25943477EE4E}" srcOrd="0" destOrd="0" parTransId="{D29A07E7-C168-4952-8D4C-224BF0CFEFAA}" sibTransId="{E1BBC4F5-2F16-46E1-B6D5-1B4963706A20}"/>
    <dgm:cxn modelId="{DD1FF5F9-1652-418E-BFF6-FFF9044EB9D2}" type="presOf" srcId="{7C2EC326-0E33-4D8C-A344-C378D44D925A}" destId="{3BDC4E7E-8289-47A1-BA3C-A3D83248814E}" srcOrd="0" destOrd="0" presId="urn:microsoft.com/office/officeart/2005/8/layout/process4"/>
    <dgm:cxn modelId="{4031F77C-FCCB-434F-A5F2-664CBFF3E335}" srcId="{83567954-20AC-45A5-80F6-CFCB720B1530}" destId="{875D3D7F-D772-492F-8F8A-635904AB2A18}" srcOrd="3" destOrd="0" parTransId="{3D9EEC0B-B4F4-4C1B-859C-3DC628896527}" sibTransId="{1E09D686-FA0F-4814-8E12-65A017736BEC}"/>
    <dgm:cxn modelId="{041B8058-9BC2-427D-8138-49C74DA1AD59}" type="presOf" srcId="{875D3D7F-D772-492F-8F8A-635904AB2A18}" destId="{73F6B9B5-B2CB-4507-821D-9F985CDF4790}" srcOrd="0" destOrd="0" presId="urn:microsoft.com/office/officeart/2005/8/layout/process4"/>
    <dgm:cxn modelId="{84C06470-A8D6-4EC0-90AB-42577D029BB6}" srcId="{83567954-20AC-45A5-80F6-CFCB720B1530}" destId="{7C2EC326-0E33-4D8C-A344-C378D44D925A}" srcOrd="1" destOrd="0" parTransId="{0D12E365-0999-4AA8-91A2-0B574C1ABD13}" sibTransId="{D2AFE50C-9D9F-4093-944E-F4656C72F7D6}"/>
    <dgm:cxn modelId="{11C81836-7F11-403F-B1B8-1A5423F297B4}" type="presParOf" srcId="{CBD3BF71-19C6-4FAC-A23D-66378CD811C3}" destId="{88BFC18B-305E-4190-ACAA-F007C54B3783}" srcOrd="0" destOrd="0" presId="urn:microsoft.com/office/officeart/2005/8/layout/process4"/>
    <dgm:cxn modelId="{C729FA3E-E653-4F4B-920F-8B7CC10CADF8}" type="presParOf" srcId="{88BFC18B-305E-4190-ACAA-F007C54B3783}" destId="{36B044C6-7828-4CE3-8C64-640602621A0E}" srcOrd="0" destOrd="0" presId="urn:microsoft.com/office/officeart/2005/8/layout/process4"/>
    <dgm:cxn modelId="{96777F9F-C21A-4AE6-9700-B3A8D81176C2}" type="presParOf" srcId="{CBD3BF71-19C6-4FAC-A23D-66378CD811C3}" destId="{13B7A340-9D86-4672-BA17-1DCC2FAFC419}" srcOrd="1" destOrd="0" presId="urn:microsoft.com/office/officeart/2005/8/layout/process4"/>
    <dgm:cxn modelId="{233C67B4-DD8D-424D-B55C-7CEC2578DAF5}" type="presParOf" srcId="{CBD3BF71-19C6-4FAC-A23D-66378CD811C3}" destId="{8603D21E-AA2E-4DFA-A321-3BD47134F0B2}" srcOrd="2" destOrd="0" presId="urn:microsoft.com/office/officeart/2005/8/layout/process4"/>
    <dgm:cxn modelId="{383E0BBA-11C2-461B-ACFF-AE87EDD499A9}" type="presParOf" srcId="{8603D21E-AA2E-4DFA-A321-3BD47134F0B2}" destId="{B83EAB29-6370-4D91-84B5-C73F594366BF}" srcOrd="0" destOrd="0" presId="urn:microsoft.com/office/officeart/2005/8/layout/process4"/>
    <dgm:cxn modelId="{BC61C306-3564-4358-87C0-A1C5012D2524}" type="presParOf" srcId="{CBD3BF71-19C6-4FAC-A23D-66378CD811C3}" destId="{F6E2C584-D296-4EC1-B223-A7A15928B414}" srcOrd="3" destOrd="0" presId="urn:microsoft.com/office/officeart/2005/8/layout/process4"/>
    <dgm:cxn modelId="{41E96E0F-9E21-432A-BEC3-39270ADA9177}" type="presParOf" srcId="{CBD3BF71-19C6-4FAC-A23D-66378CD811C3}" destId="{B415B133-90AC-43E1-9507-D0AD0FFAC4D1}" srcOrd="4" destOrd="0" presId="urn:microsoft.com/office/officeart/2005/8/layout/process4"/>
    <dgm:cxn modelId="{727B5F50-DF5F-4DC1-93C0-2A1A0F1182F9}" type="presParOf" srcId="{B415B133-90AC-43E1-9507-D0AD0FFAC4D1}" destId="{634E9491-1F16-45D9-A086-23159DE36764}" srcOrd="0" destOrd="0" presId="urn:microsoft.com/office/officeart/2005/8/layout/process4"/>
    <dgm:cxn modelId="{BA30207A-2DC4-45AF-8B29-179FCBFD114B}" type="presParOf" srcId="{CBD3BF71-19C6-4FAC-A23D-66378CD811C3}" destId="{0F5688F8-1B53-44E3-9F4E-0A31527E4C1B}" srcOrd="5" destOrd="0" presId="urn:microsoft.com/office/officeart/2005/8/layout/process4"/>
    <dgm:cxn modelId="{751F3C49-5C26-4F98-A09F-DA57309FB71D}" type="presParOf" srcId="{CBD3BF71-19C6-4FAC-A23D-66378CD811C3}" destId="{38EB8FB5-AE9D-4942-A85F-81C653A9643E}" srcOrd="6" destOrd="0" presId="urn:microsoft.com/office/officeart/2005/8/layout/process4"/>
    <dgm:cxn modelId="{85713A06-EDE7-4327-90EA-627FF3EC97A4}" type="presParOf" srcId="{38EB8FB5-AE9D-4942-A85F-81C653A9643E}" destId="{73F6B9B5-B2CB-4507-821D-9F985CDF4790}" srcOrd="0" destOrd="0" presId="urn:microsoft.com/office/officeart/2005/8/layout/process4"/>
    <dgm:cxn modelId="{DB9FC8AA-A7AA-46C9-BF57-4BCEF55F7F2F}" type="presParOf" srcId="{CBD3BF71-19C6-4FAC-A23D-66378CD811C3}" destId="{7BB2004F-1F0C-46C8-8E39-17D216D1D3B7}" srcOrd="7" destOrd="0" presId="urn:microsoft.com/office/officeart/2005/8/layout/process4"/>
    <dgm:cxn modelId="{5326221F-DEBE-4999-946F-32F3BB098B56}" type="presParOf" srcId="{CBD3BF71-19C6-4FAC-A23D-66378CD811C3}" destId="{703D3238-8807-43D7-A3CC-E48B179E9228}" srcOrd="8" destOrd="0" presId="urn:microsoft.com/office/officeart/2005/8/layout/process4"/>
    <dgm:cxn modelId="{FCDAD6FA-BC44-46D0-9648-C243893C9554}" type="presParOf" srcId="{703D3238-8807-43D7-A3CC-E48B179E9228}" destId="{D92F813B-1E2E-4ED1-89C6-9A210EDD3A04}" srcOrd="0" destOrd="0" presId="urn:microsoft.com/office/officeart/2005/8/layout/process4"/>
    <dgm:cxn modelId="{632E2633-F52A-40DB-A828-031EC4004BE5}" type="presParOf" srcId="{CBD3BF71-19C6-4FAC-A23D-66378CD811C3}" destId="{83CC20C2-F4A1-4E18-9E00-38118E8908AD}" srcOrd="9" destOrd="0" presId="urn:microsoft.com/office/officeart/2005/8/layout/process4"/>
    <dgm:cxn modelId="{9A49CE62-857A-447E-A324-44CBC0E5DE53}" type="presParOf" srcId="{CBD3BF71-19C6-4FAC-A23D-66378CD811C3}" destId="{1D3A3E79-CA0D-4ACA-BA53-7DFCA15399E6}" srcOrd="10" destOrd="0" presId="urn:microsoft.com/office/officeart/2005/8/layout/process4"/>
    <dgm:cxn modelId="{9A61B322-BAB5-457D-8E3B-67A223C4C389}" type="presParOf" srcId="{1D3A3E79-CA0D-4ACA-BA53-7DFCA15399E6}" destId="{3BDC4E7E-8289-47A1-BA3C-A3D83248814E}" srcOrd="0" destOrd="0" presId="urn:microsoft.com/office/officeart/2005/8/layout/process4"/>
    <dgm:cxn modelId="{8438C553-5456-4920-BA86-FC256D6ED2D9}" type="presParOf" srcId="{CBD3BF71-19C6-4FAC-A23D-66378CD811C3}" destId="{E3564B35-B691-4509-A997-252BA1E1E984}" srcOrd="11" destOrd="0" presId="urn:microsoft.com/office/officeart/2005/8/layout/process4"/>
    <dgm:cxn modelId="{0B30915C-00E0-4D67-93E8-D2EAF728A19D}" type="presParOf" srcId="{CBD3BF71-19C6-4FAC-A23D-66378CD811C3}" destId="{280B1CFD-F213-4997-986B-00E525C8215F}" srcOrd="12" destOrd="0" presId="urn:microsoft.com/office/officeart/2005/8/layout/process4"/>
    <dgm:cxn modelId="{E36089A8-D8BD-4798-8048-4B82B8E4A354}" type="presParOf" srcId="{280B1CFD-F213-4997-986B-00E525C8215F}" destId="{F5C37509-F98E-40C4-8CE7-3FE74C3AFD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044C6-7828-4CE3-8C64-640602621A0E}">
      <dsp:nvSpPr>
        <dsp:cNvPr id="0" name=""/>
        <dsp:cNvSpPr/>
      </dsp:nvSpPr>
      <dsp:spPr>
        <a:xfrm>
          <a:off x="0" y="5028085"/>
          <a:ext cx="8229600" cy="55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latin typeface="Arial" pitchFamily="34" charset="0"/>
              <a:cs typeface="Arial" pitchFamily="34" charset="0"/>
            </a:rPr>
            <a:t>POTPIS SLUŽBE OSOBE I </a:t>
          </a:r>
          <a:r>
            <a:rPr lang="hr-HR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OTISAK SLUŽBENOG PEČATA </a:t>
          </a:r>
          <a:endParaRPr lang="hr-HR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5028085"/>
        <a:ext cx="8229600" cy="550220"/>
      </dsp:txXfrm>
    </dsp:sp>
    <dsp:sp modelId="{B83EAB29-6370-4D91-84B5-C73F594366BF}">
      <dsp:nvSpPr>
        <dsp:cNvPr id="0" name=""/>
        <dsp:cNvSpPr/>
      </dsp:nvSpPr>
      <dsp:spPr>
        <a:xfrm rot="10800000">
          <a:off x="0" y="4190099"/>
          <a:ext cx="8229600" cy="8462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latin typeface="Arial" pitchFamily="34" charset="0"/>
              <a:cs typeface="Arial" pitchFamily="34" charset="0"/>
            </a:rPr>
            <a:t>UPUTA  O PRAVNOM LIJEKU</a:t>
          </a:r>
          <a:endParaRPr lang="hr-HR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4190099"/>
        <a:ext cx="8229600" cy="846239"/>
      </dsp:txXfrm>
    </dsp:sp>
    <dsp:sp modelId="{634E9491-1F16-45D9-A086-23159DE36764}">
      <dsp:nvSpPr>
        <dsp:cNvPr id="0" name=""/>
        <dsp:cNvSpPr/>
      </dsp:nvSpPr>
      <dsp:spPr>
        <a:xfrm rot="10800000">
          <a:off x="0" y="3352113"/>
          <a:ext cx="8229600" cy="8462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latin typeface="Arial" pitchFamily="34" charset="0"/>
              <a:cs typeface="Arial" pitchFamily="34" charset="0"/>
            </a:rPr>
            <a:t>OBRAZLOŽENJE</a:t>
          </a:r>
          <a:endParaRPr lang="hr-HR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3352113"/>
        <a:ext cx="8229600" cy="846239"/>
      </dsp:txXfrm>
    </dsp:sp>
    <dsp:sp modelId="{73F6B9B5-B2CB-4507-821D-9F985CDF4790}">
      <dsp:nvSpPr>
        <dsp:cNvPr id="0" name=""/>
        <dsp:cNvSpPr/>
      </dsp:nvSpPr>
      <dsp:spPr>
        <a:xfrm rot="10800000">
          <a:off x="0" y="2514127"/>
          <a:ext cx="8229600" cy="8462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IZREKA</a:t>
          </a:r>
          <a:endParaRPr lang="hr-HR" sz="2000" b="1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sp:txBody>
      <dsp:txXfrm rot="10800000">
        <a:off x="0" y="2514127"/>
        <a:ext cx="8229600" cy="846239"/>
      </dsp:txXfrm>
    </dsp:sp>
    <dsp:sp modelId="{D92F813B-1E2E-4ED1-89C6-9A210EDD3A04}">
      <dsp:nvSpPr>
        <dsp:cNvPr id="0" name=""/>
        <dsp:cNvSpPr/>
      </dsp:nvSpPr>
      <dsp:spPr>
        <a:xfrm rot="10800000">
          <a:off x="0" y="1676141"/>
          <a:ext cx="8229600" cy="8462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latin typeface="Arial" pitchFamily="34" charset="0"/>
              <a:cs typeface="Arial" pitchFamily="34" charset="0"/>
            </a:rPr>
            <a:t>UVOD</a:t>
          </a:r>
          <a:endParaRPr lang="hr-HR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676141"/>
        <a:ext cx="8229600" cy="846239"/>
      </dsp:txXfrm>
    </dsp:sp>
    <dsp:sp modelId="{3BDC4E7E-8289-47A1-BA3C-A3D83248814E}">
      <dsp:nvSpPr>
        <dsp:cNvPr id="0" name=""/>
        <dsp:cNvSpPr/>
      </dsp:nvSpPr>
      <dsp:spPr>
        <a:xfrm rot="10800000">
          <a:off x="0" y="838154"/>
          <a:ext cx="8229600" cy="8462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latin typeface="Arial" pitchFamily="34" charset="0"/>
              <a:cs typeface="Arial" pitchFamily="34" charset="0"/>
            </a:rPr>
            <a:t>ZAGLAVLJE</a:t>
          </a:r>
          <a:endParaRPr lang="hr-HR" sz="20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838154"/>
        <a:ext cx="8229600" cy="846239"/>
      </dsp:txXfrm>
    </dsp:sp>
    <dsp:sp modelId="{F5C37509-F98E-40C4-8CE7-3FE74C3AFDDE}">
      <dsp:nvSpPr>
        <dsp:cNvPr id="0" name=""/>
        <dsp:cNvSpPr/>
      </dsp:nvSpPr>
      <dsp:spPr>
        <a:xfrm rot="10800000">
          <a:off x="0" y="0"/>
          <a:ext cx="8229600" cy="8462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 J E Š E N J E</a:t>
          </a:r>
          <a:endParaRPr lang="hr-HR" sz="28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0800000">
        <a:off x="0" y="0"/>
        <a:ext cx="8229600" cy="846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D31E8-0821-4A88-8E3C-48EC0FFFA0D5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3D746-71E2-4E11-99FB-3B40026D3EA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3D746-71E2-4E11-99FB-3B40026D3EAC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3D746-71E2-4E11-99FB-3B40026D3EAC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C19DAD-D73D-43AB-9B49-DF0D7D3D088B}" type="datetimeFigureOut">
              <a:rPr lang="sr-Latn-CS" smtClean="0"/>
              <a:pPr/>
              <a:t>30.3.2019.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52EA93-873E-40EB-95E2-43305D9B148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8143932" cy="264320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r-HR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PRIMJENA </a:t>
            </a:r>
            <a:r>
              <a:rPr lang="pl-PL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ZAKONA O OPĆEM UPRAVNOM POSTUPKU </a:t>
            </a:r>
            <a:r>
              <a:rPr lang="hr-HR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 POSTUPANJU KOMUNALNIH REDARA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929190" y="3500438"/>
            <a:ext cx="3813860" cy="1440160"/>
          </a:xfrm>
        </p:spPr>
        <p:txBody>
          <a:bodyPr>
            <a:normAutofit fontScale="92500" lnSpcReduction="20000"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  <a:p>
            <a:r>
              <a:rPr lang="hr-HR" sz="1700" b="1" i="1" dirty="0">
                <a:latin typeface="Arial" pitchFamily="34" charset="0"/>
                <a:cs typeface="Arial" pitchFamily="34" charset="0"/>
              </a:rPr>
              <a:t>Matko </a:t>
            </a:r>
            <a:r>
              <a:rPr lang="hr-HR" sz="1700" b="1" i="1" dirty="0" err="1">
                <a:latin typeface="Arial" pitchFamily="34" charset="0"/>
                <a:cs typeface="Arial" pitchFamily="34" charset="0"/>
              </a:rPr>
              <a:t>Lovreta</a:t>
            </a:r>
            <a:r>
              <a:rPr lang="hr-HR" sz="17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1700" b="1" i="1" dirty="0" err="1">
                <a:latin typeface="Arial" pitchFamily="34" charset="0"/>
                <a:cs typeface="Arial" pitchFamily="34" charset="0"/>
              </a:rPr>
              <a:t>dipl.iur</a:t>
            </a:r>
            <a:r>
              <a:rPr lang="hr-HR" sz="17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r-HR" sz="1700" i="1" dirty="0">
                <a:latin typeface="Arial" pitchFamily="34" charset="0"/>
                <a:cs typeface="Arial" pitchFamily="34" charset="0"/>
              </a:rPr>
              <a:t>pročelnik Upravnog odjela za komunalne djelatnosti Grada Makarske</a:t>
            </a:r>
            <a:endParaRPr lang="hr-H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57158" y="5715016"/>
            <a:ext cx="4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i="1" dirty="0" smtClean="0">
                <a:latin typeface="Arial" pitchFamily="34" charset="0"/>
                <a:cs typeface="Arial" pitchFamily="34" charset="0"/>
              </a:rPr>
              <a:t>UDRUGA </a:t>
            </a:r>
            <a:r>
              <a:rPr lang="hr-HR" sz="1400" b="1" i="1" dirty="0" smtClean="0">
                <a:latin typeface="Arial" pitchFamily="34" charset="0"/>
                <a:cs typeface="Arial" pitchFamily="34" charset="0"/>
              </a:rPr>
              <a:t>GRADOVA - </a:t>
            </a: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Obuka </a:t>
            </a: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komunalnih </a:t>
            </a: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redara </a:t>
            </a:r>
            <a:endParaRPr lang="hr-HR" sz="1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ZAPISNIK O OČEVID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0"/>
            <a:ext cx="8643998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6501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RJEŠAVANJE UPRAVNE STVARI</a:t>
            </a:r>
          </a:p>
          <a:p>
            <a:pPr>
              <a:buNone/>
            </a:pPr>
            <a:endParaRPr lang="hr-HR" sz="17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Rješenje</a:t>
            </a:r>
          </a:p>
          <a:p>
            <a:pPr>
              <a:lnSpc>
                <a:spcPct val="150000"/>
              </a:lnSpc>
              <a:buNone/>
            </a:pPr>
            <a:r>
              <a:rPr lang="hr-HR" sz="17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upravnoj stvari odlučuje se rješenjem. 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(Članak 96. st.1.) </a:t>
            </a:r>
          </a:p>
          <a:p>
            <a:pPr>
              <a:buNone/>
            </a:pPr>
            <a:endParaRPr lang="hr-HR" sz="17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Oblik rješenja</a:t>
            </a:r>
            <a:r>
              <a:rPr lang="hr-HR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(Članak 97.) </a:t>
            </a:r>
          </a:p>
          <a:p>
            <a:pPr>
              <a:buNone/>
            </a:pPr>
            <a:endParaRPr lang="hr-HR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1700" dirty="0" smtClean="0">
                <a:latin typeface="Arial" pitchFamily="34" charset="0"/>
                <a:cs typeface="Arial" pitchFamily="34" charset="0"/>
              </a:rPr>
              <a:t>Rješenje se donosi </a:t>
            </a: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u pisanom obliku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Iznimno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, rješenje se može donijeti i u </a:t>
            </a: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usmenom obliku 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kad je potrebno poduzeti hitne mjere radi osiguranja javnog reda i sigurnosti, radi otklanjanja neposredne opasnosti za život i zdravlje ljudi ili imovinu veće vrijednosti.</a:t>
            </a:r>
          </a:p>
          <a:p>
            <a:pPr>
              <a:buFont typeface="Wingdings" pitchFamily="2" charset="2"/>
              <a:buChar char="Ø"/>
            </a:pP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Rješenje u usmenom obliku dostavlja se stranci i u pisanom obliku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, kad je to propisano zakonom, ili ako stranka to zahtijeva, ili ako za to postoje drugi opravdani razlozi. Rješenje u pisanom obliku dostavlja se bez odgode, a najkasnije </a:t>
            </a: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u roku od osam dana od dana donošenja usmenog rješenja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. Službena osoba dužna je upozoriti stranku da ima pravo tražiti pisani </a:t>
            </a:r>
            <a:r>
              <a:rPr lang="hr-HR" sz="1700" dirty="0" err="1" smtClean="0">
                <a:latin typeface="Arial" pitchFamily="34" charset="0"/>
                <a:cs typeface="Arial" pitchFamily="34" charset="0"/>
              </a:rPr>
              <a:t>otpravak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 usmenog rješenja.</a:t>
            </a:r>
          </a:p>
          <a:p>
            <a:pPr>
              <a:buNone/>
            </a:pPr>
            <a:endParaRPr lang="hr-HR" sz="17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Sadržaj rješenja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(Članak 98.) </a:t>
            </a:r>
          </a:p>
          <a:p>
            <a:pPr>
              <a:buNone/>
            </a:pPr>
            <a:endParaRPr lang="hr-HR" sz="1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Rješenje se sastoji od </a:t>
            </a:r>
            <a:r>
              <a:rPr lang="hr-HR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zaglavlja, uvoda, izreke, obrazloženja, upute o pravnom lijeku,</a:t>
            </a:r>
          </a:p>
          <a:p>
            <a:pPr>
              <a:buNone/>
            </a:pPr>
            <a:r>
              <a:rPr lang="hr-HR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potpisa službene osobe i otiska službenog pečata javnopravnog tijela.</a:t>
            </a:r>
          </a:p>
          <a:p>
            <a:pPr>
              <a:buNone/>
            </a:pPr>
            <a:endParaRPr lang="hr-HR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hr-HR" sz="1400" b="1" dirty="0" smtClean="0">
                <a:latin typeface="Arial" pitchFamily="34" charset="0"/>
                <a:cs typeface="Arial" pitchFamily="34" charset="0"/>
              </a:rPr>
              <a:t>Uvod sadržava: </a:t>
            </a:r>
          </a:p>
          <a:p>
            <a:pPr marL="365125" indent="177800">
              <a:buFont typeface="Wingdings" pitchFamily="2" charset="2"/>
              <a:buChar char="§"/>
            </a:pP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naziv javnopravnog tijela koje je rješenje donijelo, </a:t>
            </a:r>
          </a:p>
          <a:p>
            <a:pPr marL="365125" indent="177800">
              <a:buFont typeface="Wingdings" pitchFamily="2" charset="2"/>
              <a:buChar char="§"/>
            </a:pP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propis o nadležnosti, </a:t>
            </a:r>
          </a:p>
          <a:p>
            <a:pPr marL="365125" indent="177800">
              <a:buFont typeface="Wingdings" pitchFamily="2" charset="2"/>
              <a:buChar char="§"/>
            </a:pP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osobno ime, odnosno naziv stranke i osoba ovlaštenih za zastupanje, </a:t>
            </a:r>
          </a:p>
          <a:p>
            <a:pPr marL="365125" indent="177800">
              <a:buFont typeface="Wingdings" pitchFamily="2" charset="2"/>
              <a:buChar char="§"/>
            </a:pP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kratku oznaku predmeta postupka </a:t>
            </a:r>
          </a:p>
          <a:p>
            <a:pPr marL="365125" indent="177800">
              <a:buFont typeface="Wingdings" pitchFamily="2" charset="2"/>
              <a:buChar char="§"/>
            </a:pP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te naznaku je li postupak pokrenut po službenoj dužnosti ili na zahtjev stranke. </a:t>
            </a:r>
          </a:p>
          <a:p>
            <a:r>
              <a:rPr lang="hr-HR" sz="1400" b="1" dirty="0" smtClean="0">
                <a:latin typeface="Arial" pitchFamily="34" charset="0"/>
                <a:cs typeface="Arial" pitchFamily="34" charset="0"/>
              </a:rPr>
              <a:t>Izreka sadržava odluku o upravnoj stvari. Izreka mora biti kratka i određena. 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Izreka se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može podijeliti u 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više točaka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. Troškovi postupka utvrđuju se u posebnoj točki izreke, kao i to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da žalba ne odgađa izvršenje rješenja.</a:t>
            </a:r>
          </a:p>
          <a:p>
            <a:r>
              <a:rPr lang="hr-HR" sz="1400" b="1" dirty="0" smtClean="0">
                <a:latin typeface="Arial" pitchFamily="34" charset="0"/>
                <a:cs typeface="Arial" pitchFamily="34" charset="0"/>
              </a:rPr>
              <a:t>Obrazloženje 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sadržava kratko izlaganje zahtjeva stranke, utvrđeno činjenično stanje, razloge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koji su bili odlučujući pri ocjeni pojedinih dokaza, razloge zbog kojih nije usvojen koji od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zahtjeva stranaka, razloge donošenja zaključaka u tijeku postupka te propisi na temelju kojih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je riješena upravna stvar.  Kad žalba ne odgađa izvršenje rješenja, obrazloženje sadržava i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      pozivanje na zakon koji to propisuje.</a:t>
            </a:r>
          </a:p>
          <a:p>
            <a:r>
              <a:rPr lang="hr-HR" sz="1400" b="1" dirty="0" smtClean="0">
                <a:latin typeface="Arial" pitchFamily="34" charset="0"/>
                <a:cs typeface="Arial" pitchFamily="34" charset="0"/>
              </a:rPr>
              <a:t>Uputom o pravnom lijeku 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stranka se obavješćuje može li protiv rješenja izjaviti žalbu ili pokrenuti upravni spor, kojem tijelu, u kojem roku i na koji način.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2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RJEŠENJE O UKLANJANJU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285728"/>
            <a:ext cx="8858280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85728"/>
            <a:ext cx="8498236" cy="59504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Određivanje rokova</a:t>
            </a:r>
          </a:p>
          <a:p>
            <a:pPr>
              <a:buNone/>
            </a:pPr>
            <a:endParaRPr lang="hr-H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Za poduzimanje pojedinih radnji u postupku određuju se rokovi.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Kad rok nije propisan, službena osoba odredit će odgovarajući rok za obavljanje radnje u postupku.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Rok koji je odredila službena osoba, kao i rok za koji je propisano da se može produžavati, može se iz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opravdanih razloga produžiti.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(Članak 79.)</a:t>
            </a:r>
          </a:p>
          <a:p>
            <a:pPr>
              <a:buNone/>
            </a:pPr>
            <a:endParaRPr lang="hr-H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Računanje rokova </a:t>
            </a:r>
            <a:r>
              <a:rPr lang="hr-H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(Članak 80.)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Rokovi se računaju na 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dane, mjesece i godine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hr-H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Kad je rok određen na dane, dan kad je dostavljeno pismeno od kojeg počinje teći rok odnosno</a:t>
            </a:r>
          </a:p>
          <a:p>
            <a:pPr>
              <a:buNone/>
            </a:pPr>
            <a:r>
              <a:rPr lang="hr-H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dan u koji pada događaj od kojega se računa trajanje roka ne uračunava se u rok, već se početak</a:t>
            </a:r>
          </a:p>
          <a:p>
            <a:pPr>
              <a:buNone/>
            </a:pPr>
            <a:r>
              <a:rPr lang="hr-H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roka računa od prvoga sljedećeg dana.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Rok određen na mjesece, odnosno na godine istječe onog dana, mjeseca ili godine koji po svom broju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odgovara danu kad je pismeno dostavljeno, odnosno danu u koji pada događaj od kojega se računa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trajanje roka. Ako toga dana nema u mjesecu u kojem rok istječe, rok istječe posljednjeg dana toga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mjeseca.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Istjecanje roka može se označiti i određenim datumom.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Nedjelje, blagdani i neradni dani ne utječu na početak i na tijek roka. </a:t>
            </a:r>
            <a:r>
              <a:rPr lang="hr-H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Kad zadnji dan roka pada u</a:t>
            </a:r>
          </a:p>
          <a:p>
            <a:pPr>
              <a:buNone/>
            </a:pPr>
            <a:r>
              <a:rPr lang="hr-H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nedjelju, na blagdan ili u drugi dan kad javnopravno tijelo ne radi, rok istječe prvoga sljedećega</a:t>
            </a:r>
          </a:p>
          <a:p>
            <a:pPr>
              <a:buNone/>
            </a:pPr>
            <a:r>
              <a:rPr lang="hr-H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radnog dana. </a:t>
            </a:r>
            <a:r>
              <a:rPr lang="hr-H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(Članak 81.)</a:t>
            </a:r>
            <a:endParaRPr lang="hr-HR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60648"/>
            <a:ext cx="8429684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Osobna dostava 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(Članak 85.)</a:t>
            </a:r>
          </a:p>
          <a:p>
            <a:pPr>
              <a:buNone/>
            </a:pPr>
            <a:endParaRPr lang="hr-H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Osobna dostava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 se mora provesti (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osobno naslovljenoj osobi 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) kad od obavljanja dostave</a:t>
            </a:r>
          </a:p>
          <a:p>
            <a:pPr>
              <a:buNone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počinje teći rok koji se ne može produžiti 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ili kad je takva dostava propisana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  <a:buNone/>
            </a:pPr>
            <a:r>
              <a:rPr lang="hr-HR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Postupak osobne dostave je sljedeći: </a:t>
            </a:r>
          </a:p>
          <a:p>
            <a:pPr lvl="0">
              <a:buFont typeface="Wingdings" pitchFamily="2" charset="2"/>
              <a:buChar char="Ø"/>
            </a:pP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pokušava se osobna dostava naslovljenoj osobi na mjestu dostave. </a:t>
            </a:r>
          </a:p>
          <a:p>
            <a:pPr lvl="0">
              <a:buFont typeface="Wingdings" pitchFamily="2" charset="2"/>
              <a:buChar char="Ø"/>
            </a:pP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ako dostavljač ne zatekne osobu kojoj se pismeno osobno dostavlja, ostavit će pisanu obavijest toj osobi da u određeni dan i sat bude na mjestu dostave radi primanja pismena i gdje do toga dana sama može podići pismeno. Tu će obavijest ostaviti u poštanskom sandučiću ili pretincu ili kod osobe zatečene na mjestu dostave. </a:t>
            </a:r>
          </a:p>
          <a:p>
            <a:pPr lvl="0">
              <a:buFont typeface="Wingdings" pitchFamily="2" charset="2"/>
              <a:buChar char="Ø"/>
            </a:pP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Ako dostavljač u naznačeno vrijeme ne pronađe naslovljenu osobu ili ako ona odbije primiti pismeno, dostavljač će ostaviti pismeno u poštanskom sandučiću ili pretincu ili, ako ga nema, na vratima ili drugom za primatelja vidljivom mjestu. Tada mora na dostavnici uz ostavljeno pismeno naznačiti razlog takve dostave te dan i sat kad je ostavio pismeno i potpisati se. Time se smatra da je osobna dostava obavljena. </a:t>
            </a:r>
          </a:p>
          <a:p>
            <a:pPr lvl="0">
              <a:buNone/>
            </a:pPr>
            <a:endParaRPr lang="hr-HR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hr-H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Dostava se smatra obavljenom </a:t>
            </a: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danom uručenja, odnosno danom kad je pismeno ostavljeno u poštanskom sandučiću ili pretincu ili ako toga nema, na vratima ili drugom za primatelja vidljivom mjestu, 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osim ako stranka dokaže da iz opravdanih razloga nije mogla primiti pismeno.</a:t>
            </a:r>
          </a:p>
          <a:p>
            <a:pPr>
              <a:buFont typeface="Wingdings" pitchFamily="2" charset="2"/>
              <a:buChar char="§"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Naslovljena osoba može dokazivati da </a:t>
            </a:r>
            <a:r>
              <a:rPr lang="hr-H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hr-HR" sz="1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opravdanih razloga nije mogla primiti pismeno </a:t>
            </a: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r-HR" sz="1400" i="1" dirty="0" err="1" smtClean="0">
                <a:latin typeface="Arial" pitchFamily="34" charset="0"/>
                <a:cs typeface="Arial" pitchFamily="34" charset="0"/>
              </a:rPr>
              <a:t>npr</a:t>
            </a:r>
            <a:r>
              <a:rPr lang="hr-HR" sz="1400" i="1" dirty="0" smtClean="0">
                <a:latin typeface="Arial" pitchFamily="34" charset="0"/>
                <a:cs typeface="Arial" pitchFamily="34" charset="0"/>
              </a:rPr>
              <a:t>. bila je na bolničkom liječenju ili na službenom putu u inozemstvo).</a:t>
            </a:r>
          </a:p>
          <a:p>
            <a:pPr>
              <a:buFont typeface="Wingdings" pitchFamily="2" charset="2"/>
              <a:buChar char="§"/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Dostavom pismena </a:t>
            </a:r>
            <a:r>
              <a:rPr lang="hr-H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osobi ovlaštenoj za zastupanje stranke ili opunomoćeniku za primanje pismena</a:t>
            </a:r>
            <a:r>
              <a:rPr lang="hr-HR" sz="1400" dirty="0" smtClean="0">
                <a:latin typeface="Arial" pitchFamily="34" charset="0"/>
                <a:cs typeface="Arial" pitchFamily="34" charset="0"/>
              </a:rPr>
              <a:t> smatra se da je dostava izvršena samoj stranci. </a:t>
            </a:r>
          </a:p>
          <a:p>
            <a:pPr>
              <a:buNone/>
            </a:pPr>
            <a:endParaRPr lang="hr-HR" sz="1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285728"/>
            <a:ext cx="8826822" cy="57561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hr-HR" sz="5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5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Dostava pravnoj osobi, </a:t>
            </a:r>
            <a:r>
              <a:rPr lang="hr-HR" sz="56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osobi</a:t>
            </a:r>
            <a:r>
              <a:rPr lang="hr-HR" sz="5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koja obavlja registriranu djelatnost i javnopravnom tijelu 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(Članak 88.)</a:t>
            </a: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Dostava pismena pravnoj osobi, osobi koja obavlja registriranu djelatnost i javnopravnom tijelu obavlja se</a:t>
            </a:r>
          </a:p>
          <a:p>
            <a:pPr>
              <a:buNone/>
            </a:pP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uručivanjem pismena osobi ovlaštenoj za primanje pismena.</a:t>
            </a:r>
            <a:endParaRPr lang="hr-HR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Ako se osoba ovlaštena za primanje pismena ne zatekne na mjestu dostave, pismeno će se uručiti drugom</a:t>
            </a: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zaposleniku.</a:t>
            </a:r>
            <a:r>
              <a:rPr lang="hr-HR" sz="5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hr-HR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5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Mjesto dostave 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(Članak 90.)</a:t>
            </a:r>
            <a:endParaRPr lang="hr-HR" sz="5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5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Kad se postupak pokreće po službenoj dužnosti dostava stranci obavlja se na adresu prebivališta,</a:t>
            </a:r>
          </a:p>
          <a:p>
            <a:pPr>
              <a:buNone/>
            </a:pPr>
            <a:r>
              <a:rPr lang="hr-HR" sz="5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boravišta ili mjesta na kojem se trenutačno nalazi. Dostava pravnoj osobi, podružnici ili drugoj osobi</a:t>
            </a:r>
          </a:p>
          <a:p>
            <a:pPr>
              <a:buNone/>
            </a:pPr>
            <a:r>
              <a:rPr lang="hr-HR" sz="5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koja obavlja registriranu djelatnost obavlja se na adresu sjedišta. </a:t>
            </a:r>
            <a:endParaRPr lang="hr-HR" sz="5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5600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5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Promjena adrese stranke i osobe ovlaštene za zastupanje 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(Članak 91.)</a:t>
            </a:r>
            <a:endParaRPr lang="hr-HR" sz="5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Stranka je dužna o promjeni adrese prebivališta, boravišta ili sjedišta obavijestiti javnopravno tijelo. Ako</a:t>
            </a: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stranka promijeni adresu prebivališta, boravišta ili sjedišta, a o tome ne obavijesti javnopravno tijelo, daljnja</a:t>
            </a: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dostava u postupku obavlja se stavljanjem pismena na oglasnu ploču javnopravnog tijela. Dostava se smatra</a:t>
            </a: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obavljenom </a:t>
            </a: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istekom osmoga dana 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od dana stavljanja pismena na oglasnu ploču.</a:t>
            </a:r>
          </a:p>
          <a:p>
            <a:pPr>
              <a:buNone/>
            </a:pPr>
            <a:endParaRPr lang="hr-HR" sz="5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Ako osoba ovlaštena za zastupanje ili opunomoćenik za primanje pismena u tijeku postupka promijeni</a:t>
            </a: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adresu i o tome propusti obavijestiti javnopravno tijelo, dostava se obavlja izravno stranci, kao da osoba</a:t>
            </a: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ovlaštena za zastupanje ili opunomoćenik za primanje pismena nisu određeni.</a:t>
            </a:r>
          </a:p>
          <a:p>
            <a:pPr>
              <a:buNone/>
            </a:pPr>
            <a:endParaRPr lang="hr-HR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5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Dostavnica</a:t>
            </a: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Obavljena dostava potvrđuje se </a:t>
            </a: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dostavnicom.</a:t>
            </a:r>
            <a:r>
              <a:rPr lang="hr-HR" sz="5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5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Dostavnicu vlastoručno potpisuje osoba koja je</a:t>
            </a:r>
          </a:p>
          <a:p>
            <a:pPr>
              <a:buNone/>
            </a:pPr>
            <a:r>
              <a:rPr lang="hr-HR" sz="5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preuzela pismeno, uz obveznu naznaku datuma primitka. </a:t>
            </a:r>
            <a:r>
              <a:rPr lang="hr-HR" sz="5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(Članak 93. st.1.) 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214290"/>
            <a:ext cx="8469664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ŽALBA</a:t>
            </a:r>
          </a:p>
          <a:p>
            <a:pPr algn="ctr">
              <a:buNone/>
            </a:pPr>
            <a:endParaRPr lang="hr-H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Izjavljivanje žalbe</a:t>
            </a: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Protiv prvostupanjskog rješenja </a:t>
            </a:r>
            <a:r>
              <a:rPr lang="hr-H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(rješenja komunalnog redara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) stranka ima pravo izjaviti</a:t>
            </a: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žalbu drugostupanjskom tijelu.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(Članak 105. st.1.) </a:t>
            </a:r>
          </a:p>
          <a:p>
            <a:pPr>
              <a:buNone/>
            </a:pPr>
            <a:endParaRPr lang="hr-H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5725" indent="0" algn="just">
              <a:buNone/>
            </a:pPr>
            <a:r>
              <a:rPr lang="hr-H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Članak 117. ZKG-a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85725" indent="0" algn="just"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Protiv 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upravnih akata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koje donosi </a:t>
            </a:r>
            <a:r>
              <a:rPr lang="hr-H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komunalni redar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može se izjaviti žalba o kojoj odlučuje upravno tijelo županije nadležno za poslove komunalnog gospodarstva, a o žalbama protiv upravnih akata koje donosi komunalni redar Grada Zagreba odlučuje središnje tijelo državne uprave nadležno za poslove komunalnog gospodarstva. Žalba izjavljena protiv rješenja komunalnog redara </a:t>
            </a:r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 odgađa njegovo izvršenje.</a:t>
            </a:r>
            <a:endParaRPr lang="hr-H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Rok za izjavljivanje žalbe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(Članak 109.) </a:t>
            </a:r>
            <a:endParaRPr lang="hr-H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Žalba se izjavljuje u roku od 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dana od dana dostave rješenja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, ako nije propisan duži</a:t>
            </a: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rok.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hr-HR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Rok za žalbu je zakonski </a:t>
            </a:r>
            <a:r>
              <a:rPr lang="hr-HR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prekluzivni</a:t>
            </a:r>
            <a:r>
              <a:rPr lang="hr-HR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rok </a:t>
            </a:r>
            <a:r>
              <a:rPr lang="hr-H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stranka nakon isteka roka gubi pravo na</a:t>
            </a:r>
          </a:p>
          <a:p>
            <a:pPr>
              <a:buNone/>
            </a:pPr>
            <a:r>
              <a:rPr lang="hr-H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izjavljivanje žalbe</a:t>
            </a:r>
            <a:endParaRPr lang="hr-HR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700" dirty="0" smtClean="0"/>
          </a:p>
          <a:p>
            <a:pPr>
              <a:buNone/>
            </a:pPr>
            <a:endParaRPr lang="hr-H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28596" y="214290"/>
            <a:ext cx="8401080" cy="55786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Postupak i ovlasti prvostupanjskog tijela u povodu žalbe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(Članak 113.)</a:t>
            </a:r>
          </a:p>
          <a:p>
            <a:pPr>
              <a:buNone/>
            </a:pPr>
            <a:endParaRPr lang="hr-HR" sz="1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Prvostupanjsko tijelo </a:t>
            </a:r>
            <a:r>
              <a:rPr lang="hr-H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(komunalni redar) 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najprije će ispitat je li žalba </a:t>
            </a:r>
            <a:r>
              <a:rPr lang="hr-HR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dopuštena, pravodobna i izjavljena od ovlaštene osobe.</a:t>
            </a:r>
            <a:r>
              <a:rPr lang="hr-HR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Ako žalba nije dopuštena ili pravodobna ili izjavljena od ovlaštene osobe, </a:t>
            </a:r>
            <a:r>
              <a:rPr lang="hr-H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odbacit će je rješenjem</a:t>
            </a:r>
            <a:r>
              <a:rPr lang="hr-H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hr-H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Kad prvostupanjsko tijelo </a:t>
            </a:r>
            <a:r>
              <a:rPr lang="hr-H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(komunalni redar)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utvrdi da je žalba dopuštena, pravodobna i izjavljena od ovlaštene osobe, razmotrit će navode žalbe i ispitati zakonitost, odnosno ocijeniti svrhovitost rješenja koje se žalbom osporava.</a:t>
            </a:r>
          </a:p>
          <a:p>
            <a:pPr>
              <a:buFont typeface="Wingdings" pitchFamily="2" charset="2"/>
              <a:buChar char="Ø"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Kad je rješenje doneseno u postupku neposrednog rješavanja, a stranka u žalbi zahtijeva da joj se omogući izjašnjavanje o činjenicama i okolnostima koje su važne za rješavanje stvari ili da se provede ispitni postupak, prvostupanjsko tijelo dužno je postupiti po zahtjevu stranke.</a:t>
            </a:r>
          </a:p>
          <a:p>
            <a:pPr>
              <a:buFont typeface="Wingdings" pitchFamily="2" charset="2"/>
              <a:buChar char="Ø"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Kad prvostupanjsko tijelo ocijeni da je žalba osnovana u cijelosti ili djelomično, </a:t>
            </a:r>
            <a:r>
              <a:rPr lang="hr-HR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zamijenit će pobijano rješenje novim ako se ne dira u prava trećih osoba.</a:t>
            </a:r>
          </a:p>
          <a:p>
            <a:pPr>
              <a:buFont typeface="Wingdings" pitchFamily="2" charset="2"/>
              <a:buChar char="Ø"/>
            </a:pPr>
            <a:endParaRPr lang="hr-HR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Ako prvostupanjsko tijelo ne odbaci žalbu ili ne zamijeni pobijano rješenje novim, bez odgode će dostaviti žalbu sa spisom predmeta drugostupanjskom tijelu.</a:t>
            </a:r>
          </a:p>
          <a:p>
            <a:pPr>
              <a:buNone/>
            </a:pP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50125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hr-HR" sz="7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hr-HR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</a:t>
            </a: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upravni postupak je</a:t>
            </a:r>
            <a:r>
              <a:rPr lang="hr-HR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određen Zakonom o općem upravnom</a:t>
            </a:r>
            <a:endParaRPr lang="hr-HR" sz="7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postupku,</a:t>
            </a:r>
            <a:r>
              <a:rPr lang="hr-HR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hr-HR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lex</a:t>
            </a:r>
            <a:r>
              <a:rPr lang="hr-HR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Generalis</a:t>
            </a:r>
            <a:r>
              <a:rPr lang="hr-HR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zakonom, te brojnim postupovnim</a:t>
            </a:r>
            <a:endParaRPr lang="hr-HR" sz="7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odredbama sadržanim u</a:t>
            </a:r>
            <a:r>
              <a:rPr lang="hr-HR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posebnim</a:t>
            </a:r>
            <a:r>
              <a:rPr lang="hr-HR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7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zakonima. </a:t>
            </a:r>
            <a:endParaRPr lang="hr-HR" sz="7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hr-HR" sz="6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ZAKON O OPĆEM UPRAVNOM POSTUPKU </a:t>
            </a:r>
            <a:r>
              <a:rPr lang="hr-HR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(„Narodne novine“, broj 47/09) - </a:t>
            </a:r>
            <a:r>
              <a:rPr lang="hr-HR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ZUP</a:t>
            </a:r>
          </a:p>
          <a:p>
            <a:pPr>
              <a:buNone/>
            </a:pPr>
            <a:endParaRPr lang="hr-HR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6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Što se uređuje ZUP-om?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 (Članak 1.)</a:t>
            </a:r>
            <a:endParaRPr lang="hr-HR" sz="6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6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ZUP-om se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uređuju pravila 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na temelju kojih tijela državne uprave i druga državna tijela,</a:t>
            </a:r>
          </a:p>
          <a:p>
            <a:pPr algn="just">
              <a:buNone/>
            </a:pP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tijela jedinica lokalne i područne (regionalne) samouprave,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 pravne osobe koje imaju</a:t>
            </a:r>
          </a:p>
          <a:p>
            <a:pPr algn="just"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javne ovlasti, odnosno </a:t>
            </a:r>
            <a:r>
              <a:rPr lang="hr-HR" sz="6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javnopravna tijela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u okviru djelokruga utvrđenog na temelju</a:t>
            </a:r>
          </a:p>
          <a:p>
            <a:pPr algn="just">
              <a:buNone/>
            </a:pP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zakona, postupaju i rješavaju u upravnim stvarima. </a:t>
            </a:r>
            <a:endParaRPr lang="hr-HR" sz="6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hr-HR" sz="6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6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Što je upravna stvar</a:t>
            </a:r>
            <a:r>
              <a:rPr lang="hr-HR" sz="6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 (Članak 2.)</a:t>
            </a:r>
          </a:p>
          <a:p>
            <a:pPr>
              <a:buNone/>
            </a:pPr>
            <a:endParaRPr lang="hr-HR" sz="6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Upravnom stvari smatra se svaka stvar u kojoj javnopravno tijelo u upravnom postupku</a:t>
            </a:r>
          </a:p>
          <a:p>
            <a:pPr>
              <a:buNone/>
            </a:pP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rješava o pravima, obvezama ili pravnim interesima fizičke ili pravne osobe ili</a:t>
            </a:r>
          </a:p>
          <a:p>
            <a:pPr>
              <a:buNone/>
            </a:pP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drugih stranaka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 neposredno primjenjujući zakone, druge propise i opće akte kojima se</a:t>
            </a:r>
          </a:p>
          <a:p>
            <a:pPr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uređuje odgovarajuće upravno područje.</a:t>
            </a:r>
          </a:p>
          <a:p>
            <a:pPr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Upravnom stvari smatra se i svaka stvar koja je zakonom određena kao upravna stvar.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142852"/>
            <a:ext cx="8748464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r-H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IZVRŠENJE</a:t>
            </a:r>
          </a:p>
          <a:p>
            <a:pPr>
              <a:buNone/>
            </a:pPr>
            <a:r>
              <a:rPr lang="hr-H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Izvršnost rješenja 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(Članak 133.) </a:t>
            </a:r>
          </a:p>
          <a:p>
            <a:pPr>
              <a:buFont typeface="Wingdings" pitchFamily="2" charset="2"/>
              <a:buChar char="Ø"/>
            </a:pPr>
            <a:r>
              <a:rPr lang="hr-HR" sz="15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Rješenje</a:t>
            </a:r>
            <a:r>
              <a:rPr lang="hr-HR" sz="15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doneseno u upravnom postupku </a:t>
            </a:r>
            <a:r>
              <a:rPr lang="hr-HR" sz="15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izvršava se nakon što postane izvršno</a:t>
            </a:r>
            <a:r>
              <a:rPr lang="hr-HR" sz="15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sz="15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Prvostupanjsko rješenje </a:t>
            </a:r>
            <a:r>
              <a:rPr lang="hr-HR" sz="1500" i="1" dirty="0" smtClean="0">
                <a:latin typeface="Arial" pitchFamily="34" charset="0"/>
                <a:cs typeface="Arial" pitchFamily="34" charset="0"/>
              </a:rPr>
              <a:t>postaje izvršno:</a:t>
            </a:r>
          </a:p>
          <a:p>
            <a:pPr marL="714375" indent="-85725">
              <a:buFont typeface="Wingdings" pitchFamily="2" charset="2"/>
              <a:buChar char="q"/>
            </a:pPr>
            <a:r>
              <a:rPr lang="hr-HR" sz="1500" i="1" dirty="0" smtClean="0">
                <a:latin typeface="Arial" pitchFamily="34" charset="0"/>
                <a:cs typeface="Arial" pitchFamily="34" charset="0"/>
              </a:rPr>
              <a:t>	istekom roka za žalbu ako žalba nije izjavljena, </a:t>
            </a:r>
          </a:p>
          <a:p>
            <a:pPr marL="714375" indent="-85725">
              <a:buFont typeface="Wingdings" pitchFamily="2" charset="2"/>
              <a:buChar char="q"/>
            </a:pPr>
            <a:r>
              <a:rPr lang="hr-HR" sz="1500" i="1" dirty="0" smtClean="0">
                <a:latin typeface="Arial" pitchFamily="34" charset="0"/>
                <a:cs typeface="Arial" pitchFamily="34" charset="0"/>
              </a:rPr>
              <a:t>	dostavom rješenja stranci ako žalba nije dopuštena, </a:t>
            </a:r>
          </a:p>
          <a:p>
            <a:pPr marL="714375" indent="-85725">
              <a:buFont typeface="Wingdings" pitchFamily="2" charset="2"/>
              <a:buChar char="q"/>
            </a:pPr>
            <a:r>
              <a:rPr lang="hr-HR" sz="15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dostavom rješenja stranci ako žalba nema </a:t>
            </a:r>
            <a:r>
              <a:rPr lang="hr-HR" sz="1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odgodni</a:t>
            </a:r>
            <a:r>
              <a:rPr lang="hr-HR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učinak, </a:t>
            </a:r>
          </a:p>
          <a:p>
            <a:pPr marL="714375" indent="-85725">
              <a:buFont typeface="Wingdings" pitchFamily="2" charset="2"/>
              <a:buChar char="q"/>
            </a:pPr>
            <a:r>
              <a:rPr lang="hr-HR" sz="1500" i="1" dirty="0" smtClean="0">
                <a:latin typeface="Arial" pitchFamily="34" charset="0"/>
                <a:cs typeface="Arial" pitchFamily="34" charset="0"/>
              </a:rPr>
              <a:t>	dostavom stranci rješenja kojim se žalba odbacuje ili odbija, </a:t>
            </a:r>
          </a:p>
          <a:p>
            <a:pPr marL="714375" indent="-85725">
              <a:buFont typeface="Wingdings" pitchFamily="2" charset="2"/>
              <a:buChar char="q"/>
            </a:pPr>
            <a:r>
              <a:rPr lang="hr-HR" sz="1500" i="1" dirty="0" smtClean="0">
                <a:latin typeface="Arial" pitchFamily="34" charset="0"/>
                <a:cs typeface="Arial" pitchFamily="34" charset="0"/>
              </a:rPr>
              <a:t>	danom odricanja stranke od prava na žalbu </a:t>
            </a:r>
          </a:p>
          <a:p>
            <a:pPr marL="714375" indent="-85725">
              <a:buFont typeface="Wingdings" pitchFamily="2" charset="2"/>
              <a:buChar char="q"/>
            </a:pPr>
            <a:r>
              <a:rPr lang="hr-HR" sz="1500" i="1" dirty="0" smtClean="0">
                <a:latin typeface="Arial" pitchFamily="34" charset="0"/>
                <a:cs typeface="Arial" pitchFamily="34" charset="0"/>
              </a:rPr>
              <a:t>	te dostavom stranci rješenja o obustavi postupka u povodu žalbe.</a:t>
            </a:r>
          </a:p>
          <a:p>
            <a:pPr>
              <a:buFont typeface="Wingdings" pitchFamily="2" charset="2"/>
              <a:buChar char="Ø"/>
            </a:pPr>
            <a:r>
              <a:rPr lang="hr-HR" sz="1500" b="1" i="1" dirty="0" smtClean="0">
                <a:latin typeface="Arial" pitchFamily="34" charset="0"/>
                <a:cs typeface="Arial" pitchFamily="34" charset="0"/>
              </a:rPr>
              <a:t>Drugostupanjsko rješenje </a:t>
            </a:r>
            <a:r>
              <a:rPr lang="hr-HR" sz="1500" i="1" dirty="0" smtClean="0">
                <a:latin typeface="Arial" pitchFamily="34" charset="0"/>
                <a:cs typeface="Arial" pitchFamily="34" charset="0"/>
              </a:rPr>
              <a:t>kojim se rješava upravna stvar postaje </a:t>
            </a:r>
            <a:r>
              <a:rPr lang="hr-HR" sz="15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izvršno dostavom stranci</a:t>
            </a:r>
            <a:r>
              <a:rPr lang="hr-HR" sz="15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Kad je u rješenju određeno da se radnja koja je predmet izvršenja može izvršiti u ostavljenom roku, </a:t>
            </a:r>
            <a:r>
              <a:rPr lang="hr-HR" sz="15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rješenje postaje izvršno istekom tog roka</a:t>
            </a:r>
            <a:r>
              <a:rPr lang="hr-HR" sz="15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hr-HR" sz="15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5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Izvršenik</a:t>
            </a:r>
            <a:r>
              <a:rPr lang="hr-HR" sz="15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(Članak 134.)</a:t>
            </a:r>
          </a:p>
          <a:p>
            <a:pPr marL="179388" indent="1588">
              <a:buNone/>
              <a:tabLst>
                <a:tab pos="180975" algn="l"/>
              </a:tabLst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Izvršenje se provodi protiv osobe koja je obvezna ispuniti obvezu (</a:t>
            </a:r>
            <a:r>
              <a:rPr lang="hr-HR" sz="1500" dirty="0" err="1" smtClean="0">
                <a:latin typeface="Arial" pitchFamily="34" charset="0"/>
                <a:cs typeface="Arial" pitchFamily="34" charset="0"/>
              </a:rPr>
              <a:t>izvršenik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), odnosno njegovih pravnih </a:t>
            </a:r>
            <a:r>
              <a:rPr lang="hr-HR" sz="1500" dirty="0" err="1" smtClean="0">
                <a:latin typeface="Arial" pitchFamily="34" charset="0"/>
                <a:cs typeface="Arial" pitchFamily="34" charset="0"/>
              </a:rPr>
              <a:t>sljednika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PRAVOMOĆNOST ODLUKE</a:t>
            </a:r>
          </a:p>
          <a:p>
            <a:pPr marL="180975" indent="0">
              <a:buNone/>
            </a:pPr>
            <a:r>
              <a:rPr lang="hr-HR" sz="15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Pravomoćna je odluka javnopravnog tijela protiv koje se ne može izjaviti žalba niti pokrenuti upravni spor.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r-HR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Rješenje o izvršenju </a:t>
            </a:r>
            <a:r>
              <a:rPr lang="hr-HR" sz="17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(Članak 139.)</a:t>
            </a:r>
            <a:endParaRPr lang="hr-HR" sz="17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85725" indent="23813" algn="just">
              <a:buNone/>
              <a:tabLst>
                <a:tab pos="85725" algn="l"/>
              </a:tabLst>
            </a:pPr>
            <a:r>
              <a:rPr lang="hr-HR" sz="1700" dirty="0" smtClean="0">
                <a:latin typeface="Arial" pitchFamily="34" charset="0"/>
                <a:cs typeface="Arial" pitchFamily="34" charset="0"/>
              </a:rPr>
              <a:t>Ako </a:t>
            </a:r>
            <a:r>
              <a:rPr lang="hr-HR" sz="1700" dirty="0" err="1" smtClean="0">
                <a:latin typeface="Arial" pitchFamily="34" charset="0"/>
                <a:cs typeface="Arial" pitchFamily="34" charset="0"/>
              </a:rPr>
              <a:t>izvršenik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 ne postupi po izvršnom rješenju, donosi se </a:t>
            </a: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rješenje o izvršenju 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u  pisanom obliku.</a:t>
            </a:r>
          </a:p>
          <a:p>
            <a:pPr marL="85725" indent="0" algn="just">
              <a:buNone/>
            </a:pPr>
            <a:r>
              <a:rPr lang="hr-HR" sz="1700" dirty="0" smtClean="0">
                <a:latin typeface="Arial" pitchFamily="34" charset="0"/>
                <a:cs typeface="Arial" pitchFamily="34" charset="0"/>
              </a:rPr>
              <a:t>Rješenje treba sadržavati </a:t>
            </a: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vrijeme, mjesto i način izvršenja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. Rješenjem se može odrediti dodatni rok za ispunjenje obveze ili odrediti da se obveza ispuni odmah.</a:t>
            </a:r>
          </a:p>
          <a:p>
            <a:pPr marL="85725" indent="0" algn="just">
              <a:buNone/>
            </a:pPr>
            <a:r>
              <a:rPr lang="hr-HR" sz="1700" dirty="0" smtClean="0">
                <a:latin typeface="Arial" pitchFamily="34" charset="0"/>
                <a:cs typeface="Arial" pitchFamily="34" charset="0"/>
              </a:rPr>
              <a:t>Rješenje mora sadržavati opomenu o novčanoj kazni i iznos kazne. Kad se izvršenje provodi putem trećih osoba, potrebno je navesti obvezu </a:t>
            </a:r>
            <a:r>
              <a:rPr lang="hr-HR" sz="1700" dirty="0" err="1" smtClean="0">
                <a:latin typeface="Arial" pitchFamily="34" charset="0"/>
                <a:cs typeface="Arial" pitchFamily="34" charset="0"/>
              </a:rPr>
              <a:t>izvršenika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 da snosi troškove izvršenja.</a:t>
            </a:r>
          </a:p>
          <a:p>
            <a:pPr algn="just">
              <a:buNone/>
            </a:pPr>
            <a:endParaRPr lang="hr-HR" sz="1700" dirty="0" smtClean="0">
              <a:latin typeface="Arial" pitchFamily="34" charset="0"/>
              <a:cs typeface="Arial" pitchFamily="34" charset="0"/>
            </a:endParaRPr>
          </a:p>
          <a:p>
            <a:pPr marL="85725" indent="0" algn="just">
              <a:buNone/>
            </a:pP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Žalba protiv rješenja o izvršenju može se uložiti samo na vrijeme, mjesto i način izvršenja i nema </a:t>
            </a:r>
            <a:r>
              <a:rPr lang="hr-HR" sz="1700" b="1" dirty="0" err="1" smtClean="0">
                <a:latin typeface="Arial" pitchFamily="34" charset="0"/>
                <a:cs typeface="Arial" pitchFamily="34" charset="0"/>
              </a:rPr>
              <a:t>odgodni</a:t>
            </a: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 učinak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hr-HR" sz="17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Vrijeme izvršenja 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(Članak 141.)</a:t>
            </a:r>
            <a:endParaRPr lang="hr-HR" sz="17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1700" dirty="0" smtClean="0">
                <a:latin typeface="Arial" pitchFamily="34" charset="0"/>
                <a:cs typeface="Arial" pitchFamily="34" charset="0"/>
              </a:rPr>
              <a:t>Izvršenje rješenja provodi se </a:t>
            </a:r>
            <a:r>
              <a:rPr lang="hr-HR" sz="1700" b="1" dirty="0" smtClean="0">
                <a:latin typeface="Arial" pitchFamily="34" charset="0"/>
                <a:cs typeface="Arial" pitchFamily="34" charset="0"/>
              </a:rPr>
              <a:t>radnim danom</a:t>
            </a:r>
            <a:r>
              <a:rPr lang="hr-HR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5725" indent="0" algn="just">
              <a:buNone/>
            </a:pPr>
            <a:r>
              <a:rPr lang="hr-HR" sz="1700" dirty="0" smtClean="0">
                <a:latin typeface="Arial" pitchFamily="34" charset="0"/>
                <a:cs typeface="Arial" pitchFamily="34" charset="0"/>
              </a:rPr>
              <a:t>Nedjeljom, blagdanom, neradnim danom i noću izvršenje se može provesti samo ako postoji opasnost od odgode ili se moraju poduzeti hitne mjere radi zaštite života i zdravlja ljudi ili imovine veće vrijednosti i ako je javnopravno tijelo koje provodi izvršenje za to izdalo pisani nalog.</a:t>
            </a:r>
          </a:p>
          <a:p>
            <a:pPr>
              <a:buNone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RJEŠENJE O IZVRŠENJ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214290"/>
            <a:ext cx="9001155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5786" y="357166"/>
            <a:ext cx="8183880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r-HR" sz="6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Prisilno izvršenje nenovčanih obveza novčanom kaznom 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(Članak 142.)</a:t>
            </a:r>
          </a:p>
          <a:p>
            <a:pPr>
              <a:buNone/>
            </a:pPr>
            <a:endParaRPr lang="hr-HR" sz="5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Javnopravno tijelo koje provodi izvršenje </a:t>
            </a: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prisilit će </a:t>
            </a:r>
            <a:r>
              <a:rPr lang="hr-HR" sz="5600" b="1" dirty="0" err="1" smtClean="0">
                <a:latin typeface="Arial" pitchFamily="34" charset="0"/>
                <a:cs typeface="Arial" pitchFamily="34" charset="0"/>
              </a:rPr>
              <a:t>izvršenika</a:t>
            </a: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 na ispunjenje obveze iz</a:t>
            </a:r>
          </a:p>
          <a:p>
            <a:pPr>
              <a:buNone/>
            </a:pP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rješenja novčanom kaznom (posredna prisila):</a:t>
            </a:r>
          </a:p>
          <a:p>
            <a:pPr marL="1260475" indent="-255588">
              <a:buFont typeface="Wingdings" pitchFamily="2" charset="2"/>
              <a:buChar char="Ø"/>
            </a:pPr>
            <a:r>
              <a:rPr lang="hr-HR" sz="5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ako je </a:t>
            </a:r>
            <a:r>
              <a:rPr lang="hr-HR" sz="5600" b="1" i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izvršenik</a:t>
            </a:r>
            <a:r>
              <a:rPr lang="hr-HR" sz="5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ne ispuni sam, </a:t>
            </a:r>
          </a:p>
          <a:p>
            <a:pPr marL="1260475" indent="-255588">
              <a:buFont typeface="Wingdings" pitchFamily="2" charset="2"/>
              <a:buChar char="Ø"/>
            </a:pPr>
            <a:r>
              <a:rPr lang="hr-HR" sz="5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ako izvršenje putem trećih osoba nije moguće</a:t>
            </a:r>
          </a:p>
          <a:p>
            <a:pPr marL="1260475" indent="-255588">
              <a:buFont typeface="Wingdings" pitchFamily="2" charset="2"/>
              <a:buChar char="Ø"/>
            </a:pPr>
            <a:r>
              <a:rPr lang="hr-HR" sz="56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ili je izvršenje putem trećih osoba neprikladno za postizanje svrhe izvršenja.</a:t>
            </a:r>
          </a:p>
          <a:p>
            <a:pPr marL="1260475" indent="-1174750"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 Novčana kazna izriče se posebnim rješenjem.</a:t>
            </a:r>
          </a:p>
          <a:p>
            <a:pPr marL="1260475" indent="-1174750">
              <a:buNone/>
            </a:pPr>
            <a:endParaRPr lang="hr-HR" sz="5600" dirty="0" smtClean="0">
              <a:latin typeface="Arial" pitchFamily="34" charset="0"/>
              <a:cs typeface="Arial" pitchFamily="34" charset="0"/>
            </a:endParaRPr>
          </a:p>
          <a:p>
            <a:pPr marL="176213" indent="-4763" algn="just">
              <a:buNone/>
            </a:pPr>
            <a:r>
              <a:rPr lang="hr-HR" sz="5600" u="sng" dirty="0" smtClean="0">
                <a:latin typeface="Arial" pitchFamily="34" charset="0"/>
                <a:cs typeface="Arial" pitchFamily="34" charset="0"/>
              </a:rPr>
              <a:t>NOVČANA KAZNA: </a:t>
            </a:r>
          </a:p>
          <a:p>
            <a:pPr marL="361950" indent="-190500" algn="just">
              <a:buClrTx/>
              <a:buFont typeface="Wingdings" pitchFamily="2" charset="2"/>
              <a:buChar char="Ø"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za fizičku osobu u iznosu do </a:t>
            </a:r>
            <a:r>
              <a:rPr lang="hr-HR" sz="5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prosječne godišnje bruto plaće 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ostvarene u RH u prethodnoj godini</a:t>
            </a:r>
          </a:p>
          <a:p>
            <a:pPr marL="357188" indent="-176213" algn="just">
              <a:buClrTx/>
              <a:buFont typeface="Wingdings" pitchFamily="2" charset="2"/>
              <a:buChar char="Ø"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za pravnu osobu izriče se odgovornoj osobi u iznosu do </a:t>
            </a:r>
            <a:r>
              <a:rPr lang="hr-HR" sz="5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prosječnih godišnjih bruto plaća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 ostvarenih u RH u prethodnoj godini </a:t>
            </a:r>
          </a:p>
          <a:p>
            <a:pPr>
              <a:buNone/>
            </a:pPr>
            <a:endParaRPr lang="hr-HR" sz="5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5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Žalba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 na rješenje o novčanoj kazni </a:t>
            </a:r>
            <a:r>
              <a:rPr lang="hr-HR" sz="5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 odgađa izvršenje 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rješenja.</a:t>
            </a:r>
          </a:p>
          <a:p>
            <a:pPr marL="180975" indent="-71438"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U slučaju daljnjeg neispunjavanja obveze, izreći će se druga, veća novčana kazna unutar utvrđenog</a:t>
            </a:r>
          </a:p>
          <a:p>
            <a:pPr marL="180975" indent="-71438"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raspona. Ako je potrebno, novčana kazna može se izreći i više puta. </a:t>
            </a:r>
          </a:p>
          <a:p>
            <a:pPr algn="just"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Dakle, novčana kazna se izriče sve dok </a:t>
            </a:r>
            <a:r>
              <a:rPr lang="hr-HR" sz="5600" dirty="0" err="1" smtClean="0">
                <a:latin typeface="Arial" pitchFamily="34" charset="0"/>
                <a:cs typeface="Arial" pitchFamily="34" charset="0"/>
              </a:rPr>
              <a:t>izvršenik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 ne ispuni obvezu, koliko god puta je to potrebno.</a:t>
            </a:r>
          </a:p>
          <a:p>
            <a:pPr algn="just">
              <a:buNone/>
            </a:pPr>
            <a:r>
              <a:rPr lang="hr-HR" sz="5600" dirty="0" smtClean="0">
                <a:latin typeface="Arial" pitchFamily="34" charset="0"/>
                <a:cs typeface="Arial" pitchFamily="34" charset="0"/>
              </a:rPr>
              <a:t>Naplaćena novčana kazna ne vrača se </a:t>
            </a:r>
            <a:r>
              <a:rPr lang="hr-HR" sz="5600" dirty="0" err="1" smtClean="0">
                <a:latin typeface="Arial" pitchFamily="34" charset="0"/>
                <a:cs typeface="Arial" pitchFamily="34" charset="0"/>
              </a:rPr>
              <a:t>izvršeniku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 kad nakon toga ispuni obvezu.</a:t>
            </a:r>
          </a:p>
          <a:p>
            <a:pPr>
              <a:buNone/>
            </a:pPr>
            <a:endParaRPr lang="hr-HR" sz="56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6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Izvršenje nenovčanih obveza putem trećih osoba 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(Članak 143.)</a:t>
            </a:r>
          </a:p>
          <a:p>
            <a:pPr>
              <a:buNone/>
            </a:pPr>
            <a:endParaRPr lang="hr-HR" sz="5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Kad se obveza </a:t>
            </a:r>
            <a:r>
              <a:rPr lang="hr-HR" sz="5600" b="1" dirty="0" err="1" smtClean="0">
                <a:latin typeface="Arial" pitchFamily="34" charset="0"/>
                <a:cs typeface="Arial" pitchFamily="34" charset="0"/>
              </a:rPr>
              <a:t>izvršenika</a:t>
            </a: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 sastoji od radnji koje mogu obaviti i treće osobe, a </a:t>
            </a:r>
            <a:r>
              <a:rPr lang="hr-HR" sz="5600" b="1" dirty="0" err="1" smtClean="0">
                <a:latin typeface="Arial" pitchFamily="34" charset="0"/>
                <a:cs typeface="Arial" pitchFamily="34" charset="0"/>
              </a:rPr>
              <a:t>izvršenik</a:t>
            </a: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 je ne</a:t>
            </a:r>
          </a:p>
          <a:p>
            <a:pPr>
              <a:buNone/>
            </a:pP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izvrši ili je ne izvrši u cijelosti, ta će se radnja obaviti putem trećih osoba na trošak</a:t>
            </a:r>
          </a:p>
          <a:p>
            <a:pPr>
              <a:buNone/>
            </a:pPr>
            <a:r>
              <a:rPr lang="hr-HR" sz="5600" b="1" dirty="0" err="1" smtClean="0">
                <a:latin typeface="Arial" pitchFamily="34" charset="0"/>
                <a:cs typeface="Arial" pitchFamily="34" charset="0"/>
              </a:rPr>
              <a:t>izvršenika</a:t>
            </a:r>
            <a:r>
              <a:rPr lang="hr-HR" sz="5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r-HR" sz="5600" dirty="0" smtClean="0">
                <a:latin typeface="Arial" pitchFamily="34" charset="0"/>
                <a:cs typeface="Arial" pitchFamily="34" charset="0"/>
              </a:rPr>
              <a:t>O iznosu troškova izvršenja putem trećih osoba odlučuje se rješenjem.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1472" y="214290"/>
            <a:ext cx="8183880" cy="60722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hr-HR" sz="29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31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Obustava izvršenja </a:t>
            </a:r>
            <a:r>
              <a:rPr lang="hr-HR" sz="3100" dirty="0" smtClean="0">
                <a:latin typeface="Arial" pitchFamily="34" charset="0"/>
                <a:cs typeface="Arial" pitchFamily="34" charset="0"/>
              </a:rPr>
              <a:t>(Članak 146.)</a:t>
            </a:r>
          </a:p>
          <a:p>
            <a:pPr>
              <a:buNone/>
            </a:pPr>
            <a:endParaRPr lang="hr-HR" sz="31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Javnopravno tijelo će obustaviti izvršenje, a izvršene radnje poništiti:</a:t>
            </a:r>
          </a:p>
          <a:p>
            <a:pPr marL="717550" indent="0"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1. ako utvrdi da je obveza izvršena,</a:t>
            </a:r>
          </a:p>
          <a:p>
            <a:pPr marL="717550" indent="0"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2. ako utvrdi da izvršenje uopće nije bilo dopušteno,</a:t>
            </a:r>
          </a:p>
          <a:p>
            <a:pPr marL="717550" indent="0"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3. ako utvrdi da je izvršenje započeto prema osobi koja nije u obvezi,</a:t>
            </a:r>
          </a:p>
          <a:p>
            <a:pPr marL="717550" indent="0"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4. ako predlagatelj izvršenja odustane od prijedloga,</a:t>
            </a:r>
          </a:p>
          <a:p>
            <a:pPr marL="717550" indent="0"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5. ako utvrdi da je rješenje koje čini osnovu izvršenja oglašeno ništavim, </a:t>
            </a:r>
          </a:p>
          <a:p>
            <a:pPr marL="717550" indent="0"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    poništeno ili ukinuto,</a:t>
            </a:r>
          </a:p>
          <a:p>
            <a:pPr marL="717550" indent="0"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6. u drugim propisanim slučajevima.</a:t>
            </a:r>
          </a:p>
          <a:p>
            <a:pPr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O obustavi izvršenja donosi se rješenje.</a:t>
            </a:r>
          </a:p>
          <a:p>
            <a:pPr>
              <a:buNone/>
            </a:pPr>
            <a:endParaRPr lang="hr-HR" sz="3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Članak 115. ZKG-a</a:t>
            </a:r>
          </a:p>
          <a:p>
            <a:pPr marL="85725" indent="0"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Ako je stranka izvršila obvezu iz rješenja o izvršenju komunalnog redara ili je zbog drugog razloga prestala obveza izvršenja tog rješenja, komunalni redar po službenoj dužnosti donosi 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rješenje o obustavi postupka izvršenja rješenja</a:t>
            </a:r>
            <a:r>
              <a:rPr lang="hr-HR" sz="31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sz="31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3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Hitno izvršenje </a:t>
            </a:r>
            <a:r>
              <a:rPr lang="hr-HR" sz="3100" dirty="0" smtClean="0">
                <a:latin typeface="Arial" pitchFamily="34" charset="0"/>
                <a:cs typeface="Arial" pitchFamily="34" charset="0"/>
              </a:rPr>
              <a:t>(Članak 149.) </a:t>
            </a:r>
          </a:p>
          <a:p>
            <a:pPr>
              <a:buNone/>
            </a:pPr>
            <a:endParaRPr lang="hr-HR" sz="3100" b="1" dirty="0" smtClean="0">
              <a:latin typeface="Arial" pitchFamily="34" charset="0"/>
              <a:cs typeface="Arial" pitchFamily="34" charset="0"/>
            </a:endParaRPr>
          </a:p>
          <a:p>
            <a:pPr marL="180975" indent="0">
              <a:buNone/>
            </a:pPr>
            <a:r>
              <a:rPr lang="hr-HR" sz="3100" dirty="0" smtClean="0">
                <a:latin typeface="Arial" pitchFamily="34" charset="0"/>
                <a:cs typeface="Arial" pitchFamily="34" charset="0"/>
              </a:rPr>
              <a:t>Ako je doneseno usmeno rješenje, javnopravno tijelo može narediti da se provede izvršenje bez donošenja rješenja o izvršenju.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RJEŠENJE O OBUSTAVI IZVRŠENJ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8687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Zakon o općem upravnom postupku (ZUP)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temeljni je </a:t>
            </a:r>
            <a:r>
              <a:rPr lang="hr-HR" sz="1800" dirty="0" err="1" smtClean="0">
                <a:latin typeface="Arial" pitchFamily="34" charset="0"/>
                <a:cs typeface="Arial" pitchFamily="34" charset="0"/>
              </a:rPr>
              <a:t>postupovni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propis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kojim se uređuje postupanje komunalnog redarstva kao upravnog tijela JLS,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kad odlučuju o pravima i obvezama fizičkih i pravnih osoba, dok se od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primjene pojedinih odredaba tog Zakona može odstupit samo u slučaju kada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je pojedino </a:t>
            </a:r>
            <a:r>
              <a:rPr lang="hr-HR" sz="1800" dirty="0" err="1" smtClean="0">
                <a:latin typeface="Arial" pitchFamily="34" charset="0"/>
                <a:cs typeface="Arial" pitchFamily="34" charset="0"/>
              </a:rPr>
              <a:t>postupovno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pitanje drukčije uređeno posebnim zakonom, pa je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stoga za </a:t>
            </a:r>
            <a:r>
              <a:rPr lang="hr-H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kvalitetno i učinkovito postupanje komunalnih redara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bitno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sz="1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dobro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poznavanje odredbi ZUP-a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, zbog čega je nužno posebnu pažnju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posvetiti edukaciji komunalnih redara iz područja upravnog postupanja.</a:t>
            </a:r>
          </a:p>
          <a:p>
            <a:pPr algn="just">
              <a:lnSpc>
                <a:spcPct val="150000"/>
              </a:lnSpc>
              <a:buNone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1143000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ZAKLJUČAK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Hvala na pažnji!</a:t>
            </a:r>
          </a:p>
          <a:p>
            <a:pPr marL="0" indent="0">
              <a:buNone/>
            </a:pPr>
            <a:endParaRPr lang="hr-HR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3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800" b="1" i="1" dirty="0" smtClean="0">
                <a:latin typeface="Arial" pitchFamily="34" charset="0"/>
                <a:cs typeface="Arial" pitchFamily="34" charset="0"/>
              </a:rPr>
              <a:t>Matko </a:t>
            </a:r>
            <a:r>
              <a:rPr lang="hr-HR" sz="1800" b="1" i="1" dirty="0" err="1" smtClean="0">
                <a:latin typeface="Arial" pitchFamily="34" charset="0"/>
                <a:cs typeface="Arial" pitchFamily="34" charset="0"/>
              </a:rPr>
              <a:t>Lovreta</a:t>
            </a:r>
            <a:r>
              <a:rPr lang="hr-HR" sz="18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1800" b="1" i="1" dirty="0" err="1" smtClean="0">
                <a:latin typeface="Arial" pitchFamily="34" charset="0"/>
                <a:cs typeface="Arial" pitchFamily="34" charset="0"/>
              </a:rPr>
              <a:t>dipl.iur</a:t>
            </a:r>
            <a:r>
              <a:rPr lang="hr-HR" sz="1800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hr-HR" sz="1800" i="1" dirty="0" smtClean="0">
                <a:latin typeface="Arial" pitchFamily="34" charset="0"/>
                <a:cs typeface="Arial" pitchFamily="34" charset="0"/>
              </a:rPr>
              <a:t>pročelnik Upravnog odjela za komunalne djelatnosti </a:t>
            </a:r>
          </a:p>
          <a:p>
            <a:pPr>
              <a:buNone/>
            </a:pPr>
            <a:r>
              <a:rPr lang="hr-HR" sz="1800" i="1" dirty="0" smtClean="0">
                <a:latin typeface="Arial" pitchFamily="34" charset="0"/>
                <a:cs typeface="Arial" pitchFamily="34" charset="0"/>
              </a:rPr>
              <a:t>Grada Makarske</a:t>
            </a: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sz="1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Tko je stranka u upravnom postupku?</a:t>
            </a:r>
            <a:r>
              <a:rPr lang="hr-HR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900" dirty="0" smtClean="0">
                <a:latin typeface="Arial" pitchFamily="34" charset="0"/>
                <a:cs typeface="Arial" pitchFamily="34" charset="0"/>
              </a:rPr>
              <a:t>(Članak 4. st.1.) </a:t>
            </a:r>
          </a:p>
          <a:p>
            <a:pPr>
              <a:buNone/>
            </a:pPr>
            <a:endParaRPr lang="hr-HR" sz="19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900" dirty="0" smtClean="0">
                <a:latin typeface="Arial" pitchFamily="34" charset="0"/>
                <a:cs typeface="Arial" pitchFamily="34" charset="0"/>
              </a:rPr>
              <a:t>Stranka u upravnom postupku je </a:t>
            </a:r>
            <a:r>
              <a:rPr lang="hr-HR" sz="1900" b="1" dirty="0" smtClean="0">
                <a:latin typeface="Arial" pitchFamily="34" charset="0"/>
                <a:cs typeface="Arial" pitchFamily="34" charset="0"/>
              </a:rPr>
              <a:t>fizička ili pravna osoba:</a:t>
            </a:r>
          </a:p>
          <a:p>
            <a:pPr marL="898525" indent="-184150">
              <a:buFont typeface="Wingdings" pitchFamily="2" charset="2"/>
              <a:buChar char="Ø"/>
            </a:pPr>
            <a:r>
              <a:rPr lang="hr-HR" sz="19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na zahtjev koje je pokrenut postupak, </a:t>
            </a:r>
          </a:p>
          <a:p>
            <a:pPr marL="898525" indent="-184150">
              <a:buFont typeface="Wingdings" pitchFamily="2" charset="2"/>
              <a:buChar char="Ø"/>
            </a:pPr>
            <a:r>
              <a:rPr lang="hr-HR" sz="19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protiv koje se vodi postupak ili </a:t>
            </a:r>
          </a:p>
          <a:p>
            <a:pPr marL="898525" indent="-184150">
              <a:buFont typeface="Wingdings" pitchFamily="2" charset="2"/>
              <a:buChar char="Ø"/>
            </a:pPr>
            <a:r>
              <a:rPr lang="hr-HR" sz="19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koja radi zaštite svojih prava ili pravnih interesa ima pravo sudjelovati u postupku. </a:t>
            </a:r>
          </a:p>
          <a:p>
            <a:pPr>
              <a:buNone/>
            </a:pPr>
            <a:endParaRPr lang="hr-HR" sz="19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Načelo zakonitosti?</a:t>
            </a:r>
            <a:r>
              <a:rPr lang="hr-HR" sz="1900" dirty="0" smtClean="0">
                <a:latin typeface="Arial" pitchFamily="34" charset="0"/>
                <a:cs typeface="Arial" pitchFamily="34" charset="0"/>
              </a:rPr>
              <a:t> (Članak 5. st.1.)</a:t>
            </a:r>
            <a:endParaRPr lang="hr-HR" sz="19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9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900" dirty="0" smtClean="0">
                <a:latin typeface="Arial" pitchFamily="34" charset="0"/>
                <a:cs typeface="Arial" pitchFamily="34" charset="0"/>
              </a:rPr>
              <a:t>Javnopravno tijelo rješava upravnu stvar </a:t>
            </a:r>
            <a:r>
              <a:rPr lang="hr-HR" sz="1900" b="1" dirty="0" smtClean="0">
                <a:latin typeface="Arial" pitchFamily="34" charset="0"/>
                <a:cs typeface="Arial" pitchFamily="34" charset="0"/>
              </a:rPr>
              <a:t>na temelju zakona i drugih</a:t>
            </a:r>
          </a:p>
          <a:p>
            <a:pPr>
              <a:buNone/>
            </a:pPr>
            <a:r>
              <a:rPr lang="hr-HR" sz="1900" b="1" dirty="0" smtClean="0">
                <a:latin typeface="Arial" pitchFamily="34" charset="0"/>
                <a:cs typeface="Arial" pitchFamily="34" charset="0"/>
              </a:rPr>
              <a:t>propisa te općih akata donesenih na temelju zakonom utvrđenih</a:t>
            </a:r>
          </a:p>
          <a:p>
            <a:pPr>
              <a:buNone/>
            </a:pPr>
            <a:r>
              <a:rPr lang="hr-HR" sz="1900" b="1" dirty="0" smtClean="0">
                <a:latin typeface="Arial" pitchFamily="34" charset="0"/>
                <a:cs typeface="Arial" pitchFamily="34" charset="0"/>
              </a:rPr>
              <a:t>javnih ovlasti. </a:t>
            </a:r>
            <a:endParaRPr lang="hr-HR" sz="1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9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Načelo utvrđivanja materijalne istine?</a:t>
            </a:r>
            <a:r>
              <a:rPr lang="hr-HR" sz="1900" dirty="0" smtClean="0">
                <a:latin typeface="Arial" pitchFamily="34" charset="0"/>
                <a:cs typeface="Arial" pitchFamily="34" charset="0"/>
              </a:rPr>
              <a:t> (Članak 8.)</a:t>
            </a:r>
            <a:endParaRPr lang="hr-HR" sz="19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9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1900" dirty="0" smtClean="0">
                <a:latin typeface="Arial" pitchFamily="34" charset="0"/>
                <a:cs typeface="Arial" pitchFamily="34" charset="0"/>
              </a:rPr>
              <a:t>U postupku treba </a:t>
            </a:r>
            <a:r>
              <a:rPr lang="hr-HR" sz="1900" b="1" dirty="0" smtClean="0">
                <a:latin typeface="Arial" pitchFamily="34" charset="0"/>
                <a:cs typeface="Arial" pitchFamily="34" charset="0"/>
              </a:rPr>
              <a:t>utvrditi pravo stanje stvari </a:t>
            </a:r>
            <a:r>
              <a:rPr lang="hr-HR" sz="1900" dirty="0" smtClean="0">
                <a:latin typeface="Arial" pitchFamily="34" charset="0"/>
                <a:cs typeface="Arial" pitchFamily="34" charset="0"/>
              </a:rPr>
              <a:t>i u tu se svrhu moraju</a:t>
            </a:r>
          </a:p>
          <a:p>
            <a:pPr algn="just">
              <a:buNone/>
            </a:pPr>
            <a:r>
              <a:rPr lang="hr-HR" sz="1900" dirty="0" smtClean="0">
                <a:latin typeface="Arial" pitchFamily="34" charset="0"/>
                <a:cs typeface="Arial" pitchFamily="34" charset="0"/>
              </a:rPr>
              <a:t>utvrditi sve činjenice i okolnosti koje su bitne za zakonito i pravilno</a:t>
            </a:r>
          </a:p>
          <a:p>
            <a:pPr algn="just">
              <a:buNone/>
            </a:pPr>
            <a:r>
              <a:rPr lang="hr-HR" sz="1900" dirty="0" smtClean="0">
                <a:latin typeface="Arial" pitchFamily="34" charset="0"/>
                <a:cs typeface="Arial" pitchFamily="34" charset="0"/>
              </a:rPr>
              <a:t>rješavanje upravne stvari.</a:t>
            </a:r>
            <a:r>
              <a:rPr lang="hr-HR" sz="19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1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hr-HR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Autofit/>
          </a:bodyPr>
          <a:lstStyle/>
          <a:p>
            <a:pPr>
              <a:buNone/>
            </a:pPr>
            <a:endParaRPr lang="hr-HR" sz="1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Odlučivanje službene osobe – komunalni redar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(Članak 23.)</a:t>
            </a:r>
            <a:endParaRPr lang="hr-HR" sz="18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marL="361950" indent="-276225">
              <a:buFont typeface="Wingdings" pitchFamily="2" charset="2"/>
              <a:buChar char="Ø"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ZUP propisuje da u upravnom postupku odlučuje </a:t>
            </a:r>
            <a:r>
              <a:rPr lang="pl-PL" sz="1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službena osoba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kojoj je u</a:t>
            </a:r>
          </a:p>
          <a:p>
            <a:pPr marL="361950" indent="-276225"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opisu poslova vođenje postupka ili rješavanje u upravnim stvarima, sukladno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 smtClean="0">
                <a:latin typeface="Arial" pitchFamily="34" charset="0"/>
                <a:cs typeface="Arial" pitchFamily="34" charset="0"/>
              </a:rPr>
              <a:t>propisima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o ustrojstvu javnopravnih tijela</a:t>
            </a:r>
            <a:endParaRPr lang="hr-HR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1950" indent="-276225">
              <a:buFont typeface="Wingdings" pitchFamily="2" charset="2"/>
              <a:buChar char="Ø"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Ta osoba mora imati odgovarajuću stručnu spremu, potrebno radno</a:t>
            </a:r>
          </a:p>
          <a:p>
            <a:pPr marL="361950" indent="-276225"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     iskustvo i položen državni stručni ispit</a:t>
            </a:r>
            <a:endParaRPr lang="hr-HR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1950" indent="-276225">
              <a:buFont typeface="Wingdings" pitchFamily="2" charset="2"/>
              <a:buChar char="Ø"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Ako u javnopravnom tijelu nema osobe ovlaštene za rješavanje o upravnoj</a:t>
            </a:r>
          </a:p>
          <a:p>
            <a:pPr marL="361950" indent="-276225"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    stvari, rješenje donosi čelnik tijela</a:t>
            </a:r>
            <a:endParaRPr lang="hr-HR" sz="1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1950" indent="-276225">
              <a:buNone/>
            </a:pPr>
            <a:endParaRPr lang="hr-HR" sz="1800" dirty="0" smtClean="0">
              <a:latin typeface="Arial" pitchFamily="34" charset="0"/>
              <a:cs typeface="Arial" pitchFamily="34" charset="0"/>
            </a:endParaRPr>
          </a:p>
          <a:p>
            <a:pPr marL="361950" indent="-276225">
              <a:buNone/>
            </a:pPr>
            <a:r>
              <a:rPr lang="hr-HR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Izjašnjavanje stranke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(Članak 30. st.1.)</a:t>
            </a:r>
          </a:p>
          <a:p>
            <a:pPr marL="361950" indent="-276225">
              <a:buNone/>
            </a:pPr>
            <a:endParaRPr lang="hr-HR" sz="1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800" dirty="0" smtClean="0">
                <a:latin typeface="Arial" pitchFamily="34" charset="0"/>
                <a:cs typeface="Arial" pitchFamily="34" charset="0"/>
              </a:rPr>
              <a:t>Stranci se u postupku mora omogućiti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izjašnjavanje o svim činjenicama,</a:t>
            </a:r>
          </a:p>
          <a:p>
            <a:pPr>
              <a:buNone/>
            </a:pP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okolnostima i pravnim pitanjima važnim za rješavanje upravne stvari.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285728"/>
            <a:ext cx="8183880" cy="57150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r-H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Zastupanje stranke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(Članak 32. st.1.) </a:t>
            </a:r>
          </a:p>
          <a:p>
            <a:pPr algn="just">
              <a:buNone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U postupku stranku može zastupati </a:t>
            </a:r>
            <a:r>
              <a:rPr lang="hr-HR" sz="1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osoba ovlaštena za zastupanje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1600" b="1" i="1" dirty="0" smtClean="0">
                <a:latin typeface="Arial" pitchFamily="34" charset="0"/>
                <a:cs typeface="Arial" pitchFamily="34" charset="0"/>
              </a:rPr>
              <a:t>odnosno</a:t>
            </a:r>
          </a:p>
          <a:p>
            <a:pPr algn="just">
              <a:buNone/>
            </a:pPr>
            <a:r>
              <a:rPr lang="hr-HR" sz="1600" b="1" i="1" dirty="0" smtClean="0">
                <a:latin typeface="Arial" pitchFamily="34" charset="0"/>
                <a:cs typeface="Arial" pitchFamily="34" charset="0"/>
              </a:rPr>
              <a:t>zakonski zastupnik, privremeni zastupnik, zajednički predstavnik i</a:t>
            </a:r>
          </a:p>
          <a:p>
            <a:pPr algn="just">
              <a:buNone/>
            </a:pPr>
            <a:r>
              <a:rPr lang="hr-HR" sz="1600" b="1" i="1" dirty="0" smtClean="0">
                <a:latin typeface="Arial" pitchFamily="34" charset="0"/>
                <a:cs typeface="Arial" pitchFamily="34" charset="0"/>
              </a:rPr>
              <a:t>opunomoćenik.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Osoba ovlaštena za zastupanje stranke dužna je podnijeti </a:t>
            </a: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dokaz o</a:t>
            </a:r>
          </a:p>
          <a:p>
            <a:pPr algn="just">
              <a:buNone/>
            </a:pPr>
            <a:r>
              <a:rPr lang="hr-HR" sz="1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ovlasti za zastupanje stranke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, a ako su zakonom propisani i dodatni uvjeti za oblik</a:t>
            </a:r>
          </a:p>
          <a:p>
            <a:pPr algn="just"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ovlasti, ovlast mora biti dana prema tim uvjetima.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POKRETANJE POSTUPKA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(Članak 40.)</a:t>
            </a:r>
          </a:p>
          <a:p>
            <a:pPr>
              <a:buNone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Upravni postupak pokreće se 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na zahtjev stranke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ili </a:t>
            </a:r>
            <a:r>
              <a:rPr lang="hr-HR" sz="1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 službenoj dužnosti</a:t>
            </a:r>
            <a:r>
              <a:rPr lang="hr-HR" sz="1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Kad se postupak pokreće po službenoj dužnosti, postupak se smatra pokrenutim</a:t>
            </a:r>
          </a:p>
          <a:p>
            <a:pPr>
              <a:buNone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kad službena osoba u javnopravnom tijelu poduzme bilo koju radnju sa svrhom</a:t>
            </a:r>
          </a:p>
          <a:p>
            <a:pPr>
              <a:buNone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vođenja postupka po službenoj dužnosti.</a:t>
            </a:r>
            <a:r>
              <a:rPr lang="hr-H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hr-HR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Pokretanje postupka po službenoj dužnosti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Postupak se pokreće po službenoj dužnosti kad je to </a:t>
            </a:r>
            <a:r>
              <a:rPr lang="hr-HR" sz="1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propisano zakonom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ili je</a:t>
            </a:r>
          </a:p>
          <a:p>
            <a:pPr>
              <a:buNone/>
            </a:pPr>
            <a:r>
              <a:rPr lang="hr-HR" sz="1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nužno radi zaštite javnog interesa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(Članak 42. st.1.)</a:t>
            </a:r>
          </a:p>
          <a:p>
            <a:endParaRPr lang="hr-HR" sz="1500" dirty="0" smtClean="0"/>
          </a:p>
          <a:p>
            <a:endParaRPr lang="hr-H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42852"/>
            <a:ext cx="8612508" cy="60224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POSTUPAK RJEŠAVANJA UPRAVNE STVARI</a:t>
            </a:r>
          </a:p>
          <a:p>
            <a:pPr>
              <a:buNone/>
            </a:pPr>
            <a:endParaRPr lang="hr-HR" sz="15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Utvrđivanje činjeničnog stanja 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(Članak 47.) </a:t>
            </a:r>
            <a:endParaRPr lang="hr-HR" sz="15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Službena osoba utvrđuje </a:t>
            </a:r>
            <a:r>
              <a:rPr lang="hr-HR" sz="1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sve činjenice i okolnosti bitne za rješavanje o upravnoj stvari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Službena osoba pribavit će po službenoj dužnosti podatke o činjenicama o kojima službenu</a:t>
            </a:r>
          </a:p>
          <a:p>
            <a:pPr>
              <a:buNone/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evidenciju vodi javnopravno tijelo kod kojeg se vodi postupak, odnosno drugo javnopravno tijelo ili</a:t>
            </a:r>
          </a:p>
          <a:p>
            <a:pPr>
              <a:buNone/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sud.</a:t>
            </a:r>
            <a:r>
              <a:rPr lang="hr-HR" sz="15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1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5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ZUP razlikuje </a:t>
            </a:r>
            <a:r>
              <a:rPr lang="hr-HR" sz="1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neposredno rješavanje </a:t>
            </a:r>
            <a:r>
              <a:rPr lang="hr-HR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(Članak 48.-50.) 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hr-HR" sz="15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ispitni postupak </a:t>
            </a:r>
            <a:r>
              <a:rPr lang="hr-HR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(Članak 51.-52.). </a:t>
            </a:r>
          </a:p>
          <a:p>
            <a:pPr>
              <a:buNone/>
            </a:pPr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Neposredno je rješavanje predviđeno za slučajeve jednostranačkih upravnih stvari u slučajevima</a:t>
            </a:r>
          </a:p>
          <a:p>
            <a:pPr>
              <a:buNone/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propisanim zakonom. Drugim riječima, ako u postupku sudjeluju stranke s protivnim interesima,</a:t>
            </a:r>
          </a:p>
          <a:p>
            <a:pPr>
              <a:buNone/>
            </a:pPr>
            <a:r>
              <a:rPr lang="hr-HR" sz="1500" dirty="0" smtClean="0">
                <a:latin typeface="Arial" pitchFamily="34" charset="0"/>
                <a:cs typeface="Arial" pitchFamily="34" charset="0"/>
              </a:rPr>
              <a:t>mora se provesti ispitni postupak.</a:t>
            </a:r>
            <a:endParaRPr lang="hr-HR" sz="1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Ako je postupak pokrenut po službenoj dužnosti, neposredno je rješavanje moguće u dvije</a:t>
            </a:r>
          </a:p>
          <a:p>
            <a:pPr>
              <a:buNone/>
            </a:pPr>
            <a:r>
              <a:rPr lang="hr-HR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grupe </a:t>
            </a:r>
            <a:r>
              <a:rPr lang="hr-H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slučajeva </a:t>
            </a:r>
            <a:r>
              <a:rPr lang="hr-HR" sz="1500" dirty="0" smtClean="0">
                <a:latin typeface="Arial" pitchFamily="34" charset="0"/>
                <a:cs typeface="Arial" pitchFamily="34" charset="0"/>
              </a:rPr>
              <a:t>(Članak 49.): </a:t>
            </a:r>
          </a:p>
          <a:p>
            <a:pPr lvl="0"/>
            <a:r>
              <a:rPr lang="hr-HR" sz="1500" dirty="0" smtClean="0">
                <a:latin typeface="Arial" pitchFamily="34" charset="0"/>
                <a:cs typeface="Arial" pitchFamily="34" charset="0"/>
              </a:rPr>
              <a:t>ako se činjenično stanje može utvrditi na temelju službenih podataka kojima raspolažu javnopravna tijela, a nije potrebno izjašnjenje stranke radi zaštite njezinih prava ili pravnih interesa, </a:t>
            </a:r>
          </a:p>
          <a:p>
            <a:pPr lvl="0"/>
            <a:r>
              <a:rPr lang="hr-HR" sz="1500" dirty="0" smtClean="0">
                <a:latin typeface="Arial" pitchFamily="34" charset="0"/>
                <a:cs typeface="Arial" pitchFamily="34" charset="0"/>
              </a:rPr>
              <a:t>ako je to nužno za poduzimanje hitnih mjera radi zaštite života i zdravlja ljudi ili imovine veće vrijednosti koje se ne mogu odgađati, ako je to u javnom interesu, a činjenice na kojima se rješenje temelji su utvrđene ili učinjene vjerojatnima.</a:t>
            </a:r>
          </a:p>
          <a:p>
            <a:pPr>
              <a:buNone/>
            </a:pPr>
            <a:endParaRPr lang="hr-HR" sz="1400" b="1" dirty="0" smtClean="0">
              <a:latin typeface="Arial" pitchFamily="34" charset="0"/>
              <a:cs typeface="Arial" pitchFamily="34" charset="0"/>
            </a:endParaRPr>
          </a:p>
          <a:p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285728"/>
            <a:ext cx="8683946" cy="5662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Ispitni postupak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(Članak 51. st.1.) </a:t>
            </a:r>
          </a:p>
          <a:p>
            <a:pPr>
              <a:buNone/>
            </a:pPr>
            <a:endParaRPr lang="hr-H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Ispitni postupak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provodi se u tri slučaja :</a:t>
            </a:r>
          </a:p>
          <a:p>
            <a:pPr>
              <a:buFont typeface="Wingdings" pitchFamily="2" charset="2"/>
              <a:buChar char="Ø"/>
            </a:pPr>
            <a:r>
              <a:rPr lang="hr-HR" sz="1600" i="1" dirty="0" smtClean="0">
                <a:latin typeface="Arial" pitchFamily="34" charset="0"/>
                <a:cs typeface="Arial" pitchFamily="34" charset="0"/>
              </a:rPr>
              <a:t>kad je to nužno za utvrđivanje činjeničnog stanja</a:t>
            </a:r>
          </a:p>
          <a:p>
            <a:pPr>
              <a:buFont typeface="Wingdings" pitchFamily="2" charset="2"/>
              <a:buChar char="Ø"/>
            </a:pPr>
            <a:r>
              <a:rPr lang="hr-HR" sz="1600" i="1" dirty="0" smtClean="0">
                <a:latin typeface="Arial" pitchFamily="34" charset="0"/>
                <a:cs typeface="Arial" pitchFamily="34" charset="0"/>
              </a:rPr>
              <a:t>u postupcima u kojima stranke imaju protivne interese (kontradiktorne upravne stvari), </a:t>
            </a:r>
          </a:p>
          <a:p>
            <a:pPr>
              <a:buFont typeface="Wingdings" pitchFamily="2" charset="2"/>
              <a:buChar char="Ø"/>
            </a:pPr>
            <a:r>
              <a:rPr lang="hr-HR" sz="1600" i="1" dirty="0" smtClean="0">
                <a:latin typeface="Arial" pitchFamily="34" charset="0"/>
                <a:cs typeface="Arial" pitchFamily="34" charset="0"/>
              </a:rPr>
              <a:t>radi omogućivanja strankama ostvarenja i zaštite njihovih prava i pravnih interesa.</a:t>
            </a:r>
            <a:r>
              <a:rPr lang="hr-HR" sz="16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16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Svrha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 je ispitnog postupka utvrditi činjenično stanje te dati priliku strankama</a:t>
            </a: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sudjelovati i očitovati se u vezi činjenica i okolnosti važnih za rješavanje o upravnoj</a:t>
            </a: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stvari sve do donošenja odluke. </a:t>
            </a:r>
          </a:p>
          <a:p>
            <a:pPr>
              <a:buNone/>
            </a:pPr>
            <a:endParaRPr lang="hr-HR" sz="16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Prava i dužnosti stranke u ispitnom postupku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(Članak 52. st.1.)</a:t>
            </a:r>
            <a:endParaRPr lang="hr-H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Stranka ima pravo </a:t>
            </a:r>
            <a:r>
              <a:rPr lang="hr-HR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sudjelovati u ispitnom postupku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sve do donošenja odluke o upravnoj</a:t>
            </a: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stvari, davati izjave i objašnjenja, iznositi činjenice i okolnosti koje su bitne za rješavanje</a:t>
            </a: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upravne stvari te pobijati točnost navoda koji se ne slažu s njezinim navodima.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Dokazivanje</a:t>
            </a:r>
            <a:endParaRPr lang="hr-H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Službena osoba u postupku utvrđuje činjenično stanje svim sredstvima prikladnim za</a:t>
            </a: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dokazivanje te u tu svrhu može pribaviti isprave, saslušati svjedoke, pribaviti nalaz i mišljenje</a:t>
            </a:r>
          </a:p>
          <a:p>
            <a:pPr>
              <a:buNone/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vještaka i obaviti očevid.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(Članak 58. st.1.)</a:t>
            </a:r>
          </a:p>
          <a:p>
            <a:pPr>
              <a:buNone/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Očevid</a:t>
            </a:r>
          </a:p>
          <a:p>
            <a:pPr>
              <a:buNone/>
            </a:pPr>
            <a:endParaRPr lang="hr-H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Članak 68.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1800" dirty="0" smtClean="0">
                <a:latin typeface="Arial" pitchFamily="34" charset="0"/>
                <a:cs typeface="Arial" pitchFamily="34" charset="0"/>
              </a:rPr>
              <a:t>(1) Očevid se provodi kad je za utvrđivanje neke činjenice ili za razjašnjenje     bitnih okolnosti potrebno neposredno opažanje službene osobe.</a:t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1800" dirty="0" smtClean="0">
                <a:latin typeface="Arial" pitchFamily="34" charset="0"/>
                <a:cs typeface="Arial" pitchFamily="34" charset="0"/>
              </a:rPr>
              <a:t>(2) Provođenje očevida </a:t>
            </a:r>
            <a:r>
              <a:rPr lang="hr-HR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određuje se zaključkom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1800" dirty="0" smtClean="0">
                <a:latin typeface="Arial" pitchFamily="34" charset="0"/>
                <a:cs typeface="Arial" pitchFamily="34" charset="0"/>
              </a:rPr>
              <a:t>(3) Stranke imaju pravo </a:t>
            </a:r>
            <a:r>
              <a:rPr lang="hr-HR" sz="1800" dirty="0" err="1" smtClean="0">
                <a:latin typeface="Arial" pitchFamily="34" charset="0"/>
                <a:cs typeface="Arial" pitchFamily="34" charset="0"/>
              </a:rPr>
              <a:t>nazočiti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očevidu. Očevid se može provesti i bez nazočnosti stranke u slučaju poduzimanja hitnih mjera radi zaštite života, zdravlja ili imovine veće vrijednosti.</a:t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1800" dirty="0" smtClean="0">
                <a:latin typeface="Arial" pitchFamily="34" charset="0"/>
                <a:cs typeface="Arial" pitchFamily="34" charset="0"/>
              </a:rPr>
              <a:t>(4) Službena osoba određuje po službenoj dužnosti ili na prijedlog stranke koje će još osobe </a:t>
            </a:r>
            <a:r>
              <a:rPr lang="hr-HR" sz="1800" dirty="0" err="1" smtClean="0">
                <a:latin typeface="Arial" pitchFamily="34" charset="0"/>
                <a:cs typeface="Arial" pitchFamily="34" charset="0"/>
              </a:rPr>
              <a:t>nazočiti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 očevidu.</a:t>
            </a:r>
          </a:p>
          <a:p>
            <a:pPr>
              <a:buNone/>
            </a:pPr>
            <a:endParaRPr lang="hr-H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Izjava stranke</a:t>
            </a:r>
          </a:p>
          <a:p>
            <a:pPr>
              <a:buNone/>
            </a:pPr>
            <a:endParaRPr lang="hr-H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Članak 70.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1800" dirty="0" smtClean="0">
                <a:latin typeface="Arial" pitchFamily="34" charset="0"/>
                <a:cs typeface="Arial" pitchFamily="34" charset="0"/>
              </a:rPr>
            </a:br>
            <a:r>
              <a:rPr lang="hr-HR" sz="1800" dirty="0" smtClean="0">
                <a:latin typeface="Arial" pitchFamily="34" charset="0"/>
                <a:cs typeface="Arial" pitchFamily="34" charset="0"/>
              </a:rPr>
              <a:t>Ako za utvrđivanje određenih činjenica ne postoje drugi dokazi, za utvrđivanje takvih činjenica može se kao dokazno sredstvo uzeti i izjava stranke.</a:t>
            </a:r>
            <a:r>
              <a:rPr lang="hr-HR" sz="1800" b="1" dirty="0" smtClean="0"/>
              <a:t> </a:t>
            </a:r>
            <a:r>
              <a:rPr lang="hr-HR" sz="1800" dirty="0" smtClean="0">
                <a:latin typeface="Arial" pitchFamily="34" charset="0"/>
                <a:cs typeface="Arial" pitchFamily="34" charset="0"/>
              </a:rPr>
              <a:t>(supsidijarni dokaz)</a:t>
            </a:r>
          </a:p>
          <a:p>
            <a:pPr>
              <a:buNone/>
            </a:pPr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04664"/>
            <a:ext cx="8429684" cy="57864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hr-HR" i="1" dirty="0" smtClean="0"/>
          </a:p>
          <a:p>
            <a:pPr>
              <a:buNone/>
            </a:pPr>
            <a:r>
              <a:rPr lang="hr-HR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Zapisnik</a:t>
            </a:r>
          </a:p>
          <a:p>
            <a:pPr>
              <a:buNone/>
            </a:pPr>
            <a:endParaRPr lang="hr-HR" sz="6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Članak 76. </a:t>
            </a:r>
            <a:endParaRPr lang="hr-HR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(1) O usmenoj raspravi,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očevidu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 ili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drugoj važnijoj radnji u postupku 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te o važnijim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usmenim izjavama stranaka ili trećih osoba u postupku 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sastavlja se </a:t>
            </a:r>
            <a:r>
              <a:rPr lang="hr-HR" sz="6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zapisnik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hr-HR" sz="6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 zapisnik se upisuje </a:t>
            </a:r>
            <a:r>
              <a:rPr lang="hr-HR" sz="640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naziv javnopravnog tijela koje obavlja radnju, mjesto gdje se obavlja, datum i sat kad se obavlja, upravna stvar o kojoj se vodi postupak, osobna imena službenih osoba, nazočnih stranaka i osoba ovlaštenih za njihovo zastupanje, opis tijeka i sadržaja u postupku provedenih radnji i danih izjava te isprava koje su korištene.</a:t>
            </a:r>
          </a:p>
          <a:p>
            <a:pPr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(3) Prije zaključenja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zapisnik će se pročitati nazočnim osobama 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koje su sudjelovale u upravnoj radnji.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Na kraju zapisnika navest će se da je zapisnik pročitan i da nisu stavljene primjedbe ili će se, ako su primjedbe stavljene, ukratko navesti njihov sadržaj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Zapisnik će potpisati službena osoba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 koja je vodila upravnu radnju i zapisničar ako ga je bilo.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Osobe koje su dale izjave potpisuju zapisnik neposredno iza svoje izjave 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te na kraju svake stranice na kojima se njihova izjava nalazi. U potpisanom i zaključenom zapisniku ne smije se ništa dodavati niti mijenjati. Dopuna u već zaključeni zapisnik unosi se kao dodatak zapisniku koji potpisuje službena osoba i osoba na prijedlog koje je dopuna unesena.</a:t>
            </a:r>
          </a:p>
          <a:p>
            <a:pPr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(4)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Ako neka od nazočnih osoba odbije potpisati zapisnik ili napusti mjesto radnje prije zaključenja zapisnika, to će se navesti u zapisniku, kao i razlozi zbog kojih je potpis uskraćen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(5) Zapisnik sastavljen na način propisan zakonom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javna je isprava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. Zapisnik je </a:t>
            </a:r>
            <a:r>
              <a:rPr lang="hr-HR" sz="6400" b="1" dirty="0" smtClean="0">
                <a:latin typeface="Arial" pitchFamily="34" charset="0"/>
                <a:cs typeface="Arial" pitchFamily="34" charset="0"/>
              </a:rPr>
              <a:t>dokaz</a:t>
            </a:r>
            <a:r>
              <a:rPr lang="hr-HR" sz="6400" dirty="0" smtClean="0">
                <a:latin typeface="Arial" pitchFamily="34" charset="0"/>
                <a:cs typeface="Arial" pitchFamily="34" charset="0"/>
              </a:rPr>
              <a:t> o tijeku i sadržaju radnje postupka i danih izjava, osim onih dijelova zapisnika na koje je stavljena primjedba da nisu pravilno sastavljeni.</a:t>
            </a:r>
          </a:p>
          <a:p>
            <a:pPr>
              <a:buNone/>
            </a:pPr>
            <a:r>
              <a:rPr lang="hr-HR" sz="6400" dirty="0" smtClean="0"/>
              <a:t> </a:t>
            </a:r>
          </a:p>
          <a:p>
            <a:endParaRPr lang="hr-HR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1380</TotalTime>
  <Words>3263</Words>
  <Application>Microsoft Office PowerPoint</Application>
  <PresentationFormat>Prikaz na zaslonu (4:3)</PresentationFormat>
  <Paragraphs>345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Gomilanje</vt:lpstr>
      <vt:lpstr>                                                                                    PRIMJENA ZAKONA O OPĆEM UPRAVNOM POSTUPKU U POSTUPANJU KOMUNALNIH REDARA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ZAKLJUČAK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PROVEDBA UPRAVNOG POSTUPKA U POSTUPANJU KOMUNALNIH REDARA</dc:title>
  <dc:creator>Lovreta</dc:creator>
  <cp:lastModifiedBy>Lovreta</cp:lastModifiedBy>
  <cp:revision>208</cp:revision>
  <dcterms:created xsi:type="dcterms:W3CDTF">2018-05-14T16:52:36Z</dcterms:created>
  <dcterms:modified xsi:type="dcterms:W3CDTF">2019-03-30T19:17:30Z</dcterms:modified>
</cp:coreProperties>
</file>