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11" r:id="rId2"/>
    <p:sldId id="275" r:id="rId3"/>
    <p:sldId id="284" r:id="rId4"/>
    <p:sldId id="285" r:id="rId5"/>
    <p:sldId id="312" r:id="rId6"/>
    <p:sldId id="298" r:id="rId7"/>
    <p:sldId id="299" r:id="rId8"/>
    <p:sldId id="300" r:id="rId9"/>
    <p:sldId id="301" r:id="rId10"/>
    <p:sldId id="286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287" r:id="rId19"/>
    <p:sldId id="288" r:id="rId20"/>
    <p:sldId id="289" r:id="rId21"/>
    <p:sldId id="290" r:id="rId22"/>
    <p:sldId id="310" r:id="rId23"/>
    <p:sldId id="291" r:id="rId24"/>
    <p:sldId id="294" r:id="rId25"/>
    <p:sldId id="292" r:id="rId26"/>
    <p:sldId id="295" r:id="rId27"/>
    <p:sldId id="293" r:id="rId28"/>
    <p:sldId id="296" r:id="rId29"/>
    <p:sldId id="297" r:id="rId3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294" autoAdjust="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3/19/2019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3/19/2019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8" name="Picture 7" descr="Puffy white clouds in deep blue sk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Picture 9" descr="Closeup of plant shoo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5A74-0919-413E-865C-E0E8D1722ED7}" type="datetime1">
              <a:rPr lang="en-US" smtClean="0"/>
              <a:pPr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E46A-5893-4F80-829A-F37AF8AAC03B}" type="datetime1">
              <a:rPr lang="en-US" smtClean="0"/>
              <a:pPr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1" name="Picture 10" descr="Closeup of green plant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Picture 8" descr="Wave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3/19/2019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1B4D-F060-418E-A958-B2BDC1A258F8}" type="datetime1">
              <a:rPr lang="en-US" smtClean="0"/>
              <a:pPr/>
              <a:t>3/19/2019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AC23-C97B-41FB-9B89-C7FE0FB631CA}" type="datetime1">
              <a:rPr lang="en-US" smtClean="0"/>
              <a:pPr/>
              <a:t>3/19/2019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9673-AC7F-4F1F-84E4-F0E5EAAE106D}" type="datetime1">
              <a:rPr lang="en-US" smtClean="0"/>
              <a:pPr/>
              <a:t>3/19/2019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3310-D664-4933-9402-AB5DB0887727}" type="datetime1">
              <a:rPr lang="en-US" smtClean="0"/>
              <a:pPr/>
              <a:t>3/19/2019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7A63-5E3D-469C-A0D1-119323F4F95E}" type="datetime1">
              <a:rPr lang="en-US" smtClean="0"/>
              <a:pPr/>
              <a:t>3/19/2019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</a:t>
            </a:r>
            <a:r>
              <a:rPr dirty="0"/>
              <a:t>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E56E745-E731-42F7-BC46-83DD513FC98F}" type="datetime1">
              <a:rPr lang="en-US" smtClean="0"/>
              <a:pPr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2D2A86F-F998-4770-A64C-4E5A41DF1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Zakonska</a:t>
            </a:r>
            <a:r>
              <a:rPr lang="en-US" dirty="0"/>
              <a:t> </a:t>
            </a:r>
            <a:r>
              <a:rPr lang="en-US" dirty="0" err="1"/>
              <a:t>regulativa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akti</a:t>
            </a:r>
            <a:r>
              <a:rPr lang="en-US" dirty="0"/>
              <a:t> za </a:t>
            </a:r>
            <a:r>
              <a:rPr lang="en-US" dirty="0" err="1"/>
              <a:t>postupanje</a:t>
            </a:r>
            <a:r>
              <a:rPr lang="en-US" dirty="0"/>
              <a:t> </a:t>
            </a:r>
            <a:r>
              <a:rPr lang="en-US" dirty="0" err="1"/>
              <a:t>komunalnog</a:t>
            </a:r>
            <a:r>
              <a:rPr lang="en-US" dirty="0"/>
              <a:t> </a:t>
            </a:r>
            <a:r>
              <a:rPr lang="en-US" dirty="0" err="1"/>
              <a:t>redarstva</a:t>
            </a:r>
            <a:endParaRPr lang="hr-HR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ACF61FD-A338-403F-847C-D86C10C7B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r-HR" smtClean="0"/>
              <a:t>1</a:t>
            </a:fld>
            <a:endParaRPr lang="hr-HR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D18C0A3-4F28-4197-BDAB-C73A9DA08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3/19/2019</a:t>
            </a:fld>
            <a:endParaRPr lang="en-US" dirty="0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0111AF4-13E1-4B45-8777-D0FFAAC95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Komunalno redarstvo</a:t>
            </a:r>
            <a:endParaRPr lang="en-US" dirty="0"/>
          </a:p>
        </p:txBody>
      </p:sp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2D189855-CA69-49B0-9359-53B562FE7C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3843" y="1565275"/>
            <a:ext cx="6344313" cy="462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0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F7C67-C4F3-4A95-8164-10A7974D2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Zakon o zaštiti od buke					5.					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034D8-8031-4D4C-9637-E12AB1BDD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0027" y="1554480"/>
            <a:ext cx="9371948" cy="46322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/>
              <a:t>Ukoliko se utvrdi prekršaj ovlašteni su:</a:t>
            </a:r>
          </a:p>
          <a:p>
            <a:pPr>
              <a:buFontTx/>
              <a:buChar char="-"/>
            </a:pPr>
            <a:r>
              <a:rPr lang="hr-HR" b="1" dirty="0"/>
              <a:t>ZABRANITI UPORABU IZVORA BUKE DO PODUZIMANJA MJERA ZAŠTITE OD BUKE</a:t>
            </a:r>
          </a:p>
          <a:p>
            <a:pPr>
              <a:buFontTx/>
              <a:buChar char="-"/>
            </a:pPr>
            <a:r>
              <a:rPr lang="hr-HR" b="1" dirty="0"/>
              <a:t>NAREDITI PODUZIMANJE PROPISANIH UTVRĐENIH MJERA ZA ZAŠTITU OD BUKE</a:t>
            </a:r>
          </a:p>
          <a:p>
            <a:pPr>
              <a:buFontTx/>
              <a:buChar char="-"/>
            </a:pPr>
            <a:r>
              <a:rPr lang="hr-HR" b="1" dirty="0"/>
              <a:t>ZABRANITI OBAVLJANJE DJELATNOSTI AKO JE ISTA ZAPOČETA BEZ RJEŠENJA NADLEŽNOG MINISTARSTVA</a:t>
            </a:r>
          </a:p>
          <a:p>
            <a:pPr>
              <a:buFontTx/>
              <a:buChar char="-"/>
            </a:pPr>
            <a:r>
              <a:rPr lang="hr-HR" b="1" dirty="0"/>
              <a:t>PODNIJETI OPTUŽNI PRIJEDLOG/OBAVEZNI PREKRŠAJNI NALOG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69E5A8-AF8E-443F-AA08-786C50D0F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10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916A51-4845-444E-A85F-6F5B5209E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3/19/2019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4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6AB8226-3180-462E-8782-EF80F9921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026" y="276087"/>
            <a:ext cx="10380921" cy="847197"/>
          </a:xfrm>
        </p:spPr>
        <p:txBody>
          <a:bodyPr>
            <a:normAutofit fontScale="90000"/>
          </a:bodyPr>
          <a:lstStyle/>
          <a:p>
            <a:r>
              <a:rPr lang="hr-HR" dirty="0"/>
              <a:t>Zakon o zaštiti od svjetlosnog onečišćenja (NN 14/19)	1.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2236252-D2D1-4FE8-8D26-CCA60D7EB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0027" y="1411705"/>
            <a:ext cx="9371948" cy="477497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hr-HR" u="sng" dirty="0"/>
          </a:p>
          <a:p>
            <a:pPr marL="0" indent="0">
              <a:buNone/>
            </a:pPr>
            <a:endParaRPr lang="hr-HR" u="sng" dirty="0"/>
          </a:p>
          <a:p>
            <a:pPr marL="0" indent="0">
              <a:buNone/>
            </a:pPr>
            <a:endParaRPr lang="hr-HR" u="sng" dirty="0"/>
          </a:p>
          <a:p>
            <a:pPr marL="0" indent="0">
              <a:buNone/>
            </a:pPr>
            <a:r>
              <a:rPr lang="hr-HR" u="sng" dirty="0"/>
              <a:t>Na snagu stupa 1.4.2019.</a:t>
            </a:r>
          </a:p>
          <a:p>
            <a:pPr marL="0" indent="0">
              <a:buNone/>
            </a:pPr>
            <a:r>
              <a:rPr lang="hr-HR" dirty="0"/>
              <a:t>Komunalni redar nadzire zabranu iz čl. 11. st. 5:</a:t>
            </a:r>
          </a:p>
          <a:p>
            <a:pPr marL="0" indent="0" fontAlgn="base">
              <a:buNone/>
            </a:pPr>
            <a:r>
              <a:rPr lang="hr-HR" dirty="0"/>
              <a:t>1. uporabu svjetlosnih snopova bilo kakve vrste ili oblika usmjerenih prema nebu ili prema prirodnom vodnom tijelu</a:t>
            </a:r>
          </a:p>
          <a:p>
            <a:pPr marL="0" indent="0" fontAlgn="base">
              <a:buNone/>
            </a:pPr>
            <a:r>
              <a:rPr lang="hr-HR" dirty="0"/>
              <a:t>2. rasvjetljavanje vanjskom rasvjetom otvora (prozora i/ili vrata) zaštićenog ili stambenog prostora iznad vrijednosti propisanih pravilnikom iz članka 9. ovoga Zakona</a:t>
            </a:r>
          </a:p>
          <a:p>
            <a:pPr marL="0" indent="0" fontAlgn="base">
              <a:buNone/>
            </a:pPr>
            <a:r>
              <a:rPr lang="hr-HR" dirty="0"/>
              <a:t>3. postavljanje vanjske rasvjete tako da ona svojim usmjerenjem i izlaznim svjetlosnim tokom svjetlosti na otvorima (prozori i/ili vrata) nepokretnih kulturnih dobara proizvodi emisije veće od dopuštenih razina</a:t>
            </a:r>
          </a:p>
          <a:p>
            <a:pPr marL="0" indent="0" fontAlgn="base">
              <a:buNone/>
            </a:pPr>
            <a:r>
              <a:rPr lang="hr-HR" dirty="0"/>
              <a:t>4.usmjerenje svjetiljki interijera u građevinama s transparentnom fasadom prema vidljivom dijelu neba</a:t>
            </a:r>
          </a:p>
          <a:p>
            <a:pPr marL="0" indent="0" fontAlgn="base">
              <a:buNone/>
            </a:pPr>
            <a:r>
              <a:rPr lang="hr-HR" dirty="0"/>
              <a:t>5. ugrađivanje svjetiljki i ostalih izvora svjetlosti protivno obveznom načinu upravljanja rasvjetljavanjem propisanom pravilnikom iz članka 9. ovoga Zakona</a:t>
            </a:r>
          </a:p>
          <a:p>
            <a:pPr marL="0" indent="0" fontAlgn="base">
              <a:buNone/>
            </a:pPr>
            <a:r>
              <a:rPr lang="hr-HR" dirty="0"/>
              <a:t>6. ugrađivanje svjetiljki i ostalih izvora svjetlosti koji prelaze najviše dopuštene razine rasvjetljavanja okoliša za vanjsku rasvjetu propisane pravilnikom iz članka 9. ovoga Zakona</a:t>
            </a:r>
          </a:p>
          <a:p>
            <a:pPr marL="0" indent="0" fontAlgn="base">
              <a:buNone/>
            </a:pPr>
            <a:endParaRPr lang="hr-HR" dirty="0"/>
          </a:p>
          <a:p>
            <a:endParaRPr lang="hr-HR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983DFA5B-86B7-4369-B4A9-0C222B2A9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r-HR" smtClean="0"/>
              <a:t>11</a:t>
            </a:fld>
            <a:endParaRPr lang="hr-HR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6B409E4-3D36-48D6-97FF-77475899F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3/19/2019</a:t>
            </a:fld>
            <a:endParaRPr lang="en-US" dirty="0"/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3B53E8CB-6AF6-4B31-A9B8-81C463679480}"/>
              </a:ext>
            </a:extLst>
          </p:cNvPr>
          <p:cNvSpPr/>
          <p:nvPr/>
        </p:nvSpPr>
        <p:spPr>
          <a:xfrm>
            <a:off x="2399250" y="1182848"/>
            <a:ext cx="6845417" cy="84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Komunalni redar radi ono što nije u domeni inspekcije!?!</a:t>
            </a:r>
          </a:p>
        </p:txBody>
      </p:sp>
    </p:spTree>
    <p:extLst>
      <p:ext uri="{BB962C8B-B14F-4D97-AF65-F5344CB8AC3E}">
        <p14:creationId xmlns:p14="http://schemas.microsoft.com/office/powerpoint/2010/main" val="294694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218264-1F7B-4BD1-BC44-9B8A7EFF7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026" y="276087"/>
            <a:ext cx="10493216" cy="686439"/>
          </a:xfrm>
        </p:spPr>
        <p:txBody>
          <a:bodyPr>
            <a:normAutofit fontScale="90000"/>
          </a:bodyPr>
          <a:lstStyle/>
          <a:p>
            <a:r>
              <a:rPr lang="hr-HR" dirty="0"/>
              <a:t>Zakon o zaštiti od svjetlosnog onečišćenja (NN 14/19)	2.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E875D95-60E7-4C66-8344-A65C82379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0027" y="1106905"/>
            <a:ext cx="10300710" cy="5079778"/>
          </a:xfrm>
        </p:spPr>
        <p:txBody>
          <a:bodyPr>
            <a:noAutofit/>
          </a:bodyPr>
          <a:lstStyle/>
          <a:p>
            <a:pPr marL="0" lvl="0" indent="0" fontAlgn="base">
              <a:buNone/>
            </a:pPr>
            <a:r>
              <a:rPr lang="hr-HR" sz="2000" dirty="0">
                <a:solidFill>
                  <a:srgbClr val="4D3E2F"/>
                </a:solidFill>
              </a:rPr>
              <a:t>7. ugradnja ekološki neprihvatljivih svjetiljki</a:t>
            </a:r>
          </a:p>
          <a:p>
            <a:pPr marL="0" lvl="0" indent="0" fontAlgn="base">
              <a:buNone/>
            </a:pPr>
            <a:r>
              <a:rPr lang="hr-HR" sz="2000" dirty="0">
                <a:solidFill>
                  <a:srgbClr val="4D3E2F"/>
                </a:solidFill>
              </a:rPr>
              <a:t>8. postava svjetiljki tako da svijetle u horizont i iznad njega te u prirodna vodna tijela, osim u slučajevima dopuštenim ovim Zakonom</a:t>
            </a:r>
          </a:p>
          <a:p>
            <a:pPr marL="0" lvl="0" indent="0" fontAlgn="base">
              <a:buNone/>
            </a:pPr>
            <a:r>
              <a:rPr lang="hr-HR" sz="2000" dirty="0">
                <a:solidFill>
                  <a:srgbClr val="4D3E2F"/>
                </a:solidFill>
              </a:rPr>
              <a:t>9. da svjetlosni tok svjetiljki pri rasvjetljavanju oglasnih ploča vanjskim svjetiljkama, kod dekorativne i krajobrazne rasvjete te rasvjete pročelja objekta izlazi iz gabarita osvjetljavanja</a:t>
            </a:r>
          </a:p>
          <a:p>
            <a:pPr marL="0" lvl="0" indent="0" fontAlgn="base">
              <a:buNone/>
            </a:pPr>
            <a:r>
              <a:rPr lang="hr-HR" sz="2000" dirty="0">
                <a:solidFill>
                  <a:srgbClr val="4D3E2F"/>
                </a:solidFill>
              </a:rPr>
              <a:t>10. u zaštićenim područjima, radi očuvanja ekosustava i bioraznolikosti, postavljati svjetiljke korelirane temperature boje svjetlosti iznad 2200 K te osvijetljene oglasne ploče</a:t>
            </a:r>
          </a:p>
          <a:p>
            <a:pPr marL="0" lvl="0" indent="0" fontAlgn="base">
              <a:buNone/>
            </a:pPr>
            <a:r>
              <a:rPr lang="hr-HR" sz="2000" dirty="0">
                <a:solidFill>
                  <a:srgbClr val="4D3E2F"/>
                </a:solidFill>
              </a:rPr>
              <a:t>11. postavljati cestovnu i javnu rasvjetu uz prirodna vodna tijela tako da svojim usmjerenjem i izlaznim tijekom svjetlosti na vodenoj površini emitiraju svjetlost veću od emisija propisanih pravilnikom iz članka 9. ovoga Zakona</a:t>
            </a:r>
          </a:p>
          <a:p>
            <a:pPr marL="0" lvl="0" indent="0" fontAlgn="base">
              <a:buNone/>
            </a:pPr>
            <a:r>
              <a:rPr lang="hr-HR" sz="2000" dirty="0">
                <a:solidFill>
                  <a:srgbClr val="4D3E2F"/>
                </a:solidFill>
              </a:rPr>
              <a:t>12. postavljati oglasne ploče tako da zaklanjaju ili smanjuju vidljivost postavljenih prometnih znakova ili zasljepljuju sudionike u prometu ili odvraćaju njihovu pozornost u mjeri koja može biti opasna za sigurnost prometa</a:t>
            </a:r>
          </a:p>
          <a:p>
            <a:pPr marL="0" lvl="0" indent="0" fontAlgn="base">
              <a:buNone/>
            </a:pPr>
            <a:r>
              <a:rPr lang="hr-HR" sz="2000" dirty="0">
                <a:solidFill>
                  <a:srgbClr val="4D3E2F"/>
                </a:solidFill>
              </a:rPr>
              <a:t>13. postavljati oglasne ploče koje emitiraju svjetlost veću od emisija propisanih pravilnikom iz članka 9. ovoga Zakona</a:t>
            </a:r>
            <a:endParaRPr lang="hr-HR" sz="2000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1EAA56B1-5703-4AC3-A21B-7EACD0943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r-HR" smtClean="0"/>
              <a:t>12</a:t>
            </a:fld>
            <a:endParaRPr lang="hr-HR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E975FD0-BA46-4CA3-9B24-10E5A137F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3/19/2019</a:t>
            </a:fld>
            <a:endParaRPr lang="en-US" dirty="0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AFDA3DE-6203-4B7E-9148-601AD39E5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18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A5F3B6B-1396-4D7A-9D77-C504FB8BF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025" y="276087"/>
            <a:ext cx="10268627" cy="638313"/>
          </a:xfrm>
        </p:spPr>
        <p:txBody>
          <a:bodyPr>
            <a:normAutofit fontScale="90000"/>
          </a:bodyPr>
          <a:lstStyle/>
          <a:p>
            <a:r>
              <a:rPr lang="hr-HR" dirty="0"/>
              <a:t>Zakon o zaštiti od svjetlosnog onečišćenja (NN 14/19)	3.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9278ED0-61F6-4A2A-8413-0325E0357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0027" y="1171074"/>
            <a:ext cx="9371948" cy="5015609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Mjere komunalnog redara:</a:t>
            </a:r>
          </a:p>
          <a:p>
            <a:pPr marL="457200" indent="-457200">
              <a:buAutoNum type="arabicPeriod"/>
            </a:pPr>
            <a:r>
              <a:rPr lang="hr-HR" dirty="0"/>
              <a:t>operateru rasvjete naređuje gašenje rasvjete protivne čl.11.st.5.</a:t>
            </a:r>
          </a:p>
          <a:p>
            <a:pPr marL="457200" indent="-457200">
              <a:buAutoNum type="arabicPeriod"/>
            </a:pPr>
            <a:r>
              <a:rPr lang="hr-HR" dirty="0"/>
              <a:t>operateru rasvjete naređuje gašenje dekorativne ili prigodne vanjske rasvjete zgrada ili površina ako je prekoračeno dopušteno trajanje određeno planom rada dekorativne ili prigodne vanjske rasvjete JLS</a:t>
            </a:r>
          </a:p>
          <a:p>
            <a:pPr marL="457200" indent="-457200">
              <a:buAutoNum type="arabicPeriod"/>
            </a:pPr>
            <a:r>
              <a:rPr lang="hr-HR" dirty="0"/>
              <a:t>vlasniku oglasne ploče naređuje usklađenje sa Zakonom</a:t>
            </a:r>
          </a:p>
          <a:p>
            <a:pPr marL="457200" indent="-457200">
              <a:buAutoNum type="arabicPeriod"/>
            </a:pPr>
            <a:r>
              <a:rPr lang="hr-HR" dirty="0"/>
              <a:t>ako uoči nezakonitosti po kojima nije ovlašten postupati, dužan je odmah obavijestiti inspekciju</a:t>
            </a:r>
          </a:p>
          <a:p>
            <a:pPr marL="457200" indent="-457200">
              <a:buAutoNum type="arabicPeriod"/>
            </a:pPr>
            <a:endParaRPr lang="hr-HR" dirty="0"/>
          </a:p>
          <a:p>
            <a:pPr marL="457200" indent="-457200">
              <a:buAutoNum type="arabicPeriod"/>
            </a:pPr>
            <a:endParaRPr lang="hr-HR" dirty="0"/>
          </a:p>
          <a:p>
            <a:pPr marL="0" indent="0">
              <a:buNone/>
            </a:pPr>
            <a:r>
              <a:rPr lang="hr-HR" dirty="0"/>
              <a:t>Ministar će u roku od 12 mjeseci donijeti Pravilnik, JLS u daljnjih 12 mjeseci plan rasvjete i akcijski plan rekonstrukcije – usklađenje u roku od 12 godina!</a:t>
            </a:r>
          </a:p>
          <a:p>
            <a:pPr marL="457200" indent="-457200">
              <a:buAutoNum type="arabicPeriod"/>
            </a:pPr>
            <a:endParaRPr lang="hr-HR" dirty="0"/>
          </a:p>
          <a:p>
            <a:pPr marL="457200" indent="-457200">
              <a:buAutoNum type="arabicPeriod"/>
            </a:pPr>
            <a:endParaRPr lang="hr-HR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AD6B528-6F24-4262-A732-8A8265164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r-HR" smtClean="0"/>
              <a:t>13</a:t>
            </a:fld>
            <a:endParaRPr lang="hr-HR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B74D505-8B76-4623-9AA4-58ADC015F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3/19/2019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54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341B959-C74E-47C5-8F69-6B8750805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Zakon o zaštiti životinja (NN 102/17)		1.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2AFE4CE-F89C-46E6-A76A-75B89C28E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Komunalni redar nadzire provedbu općih akata JLS vezano za: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/>
              <a:t>postupanje s divljim životinjama van staništa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/>
              <a:t>postupanje s kućnim ljubimcima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/>
              <a:t>postupanje s napuštenim ili izgubljenim životinjama</a:t>
            </a:r>
          </a:p>
          <a:p>
            <a:pPr marL="457200" indent="-457200">
              <a:buFont typeface="+mj-lt"/>
              <a:buAutoNum type="arabicPeriod"/>
            </a:pPr>
            <a:endParaRPr lang="hr-HR" dirty="0"/>
          </a:p>
          <a:p>
            <a:pPr marL="0" indent="0">
              <a:buNone/>
            </a:pPr>
            <a:r>
              <a:rPr lang="hr-HR" dirty="0"/>
              <a:t>Postupa temeljem procjene rizika, nasumičnim odabirom mjesta nadzora ili po saznanju (prijavi).</a:t>
            </a:r>
          </a:p>
          <a:p>
            <a:pPr marL="0" indent="0">
              <a:buNone/>
            </a:pPr>
            <a:r>
              <a:rPr lang="hr-HR" dirty="0"/>
              <a:t>Naplaćuje kaznu propisanu općim aktom JLS.</a:t>
            </a:r>
          </a:p>
          <a:p>
            <a:pPr marL="0" indent="0">
              <a:buNone/>
            </a:pPr>
            <a:r>
              <a:rPr lang="hr-HR" dirty="0"/>
              <a:t>Nadzor </a:t>
            </a:r>
            <a:r>
              <a:rPr lang="hr-HR" dirty="0" err="1"/>
              <a:t>mikročipiranja</a:t>
            </a:r>
            <a:r>
              <a:rPr lang="hr-HR" dirty="0"/>
              <a:t> – 30.06.2018.</a:t>
            </a:r>
          </a:p>
          <a:p>
            <a:pPr marL="0" indent="0">
              <a:buNone/>
            </a:pPr>
            <a:r>
              <a:rPr lang="hr-HR" dirty="0"/>
              <a:t>Policija mu pruža pomoć ako se očekuje otpor.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9887F95-103C-4A2F-8AC0-903BA4B32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r-HR" smtClean="0"/>
              <a:t>14</a:t>
            </a:fld>
            <a:endParaRPr lang="hr-HR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1B57F94-FBF7-4A3B-8CD8-799254188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3/19/2019</a:t>
            </a:fld>
            <a:endParaRPr lang="en-US" dirty="0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B6D0660-4E66-4C3C-914C-C19DD5A12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90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8CB9100-0E2A-44E7-B10D-4048CE37B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622271"/>
          </a:xfrm>
        </p:spPr>
        <p:txBody>
          <a:bodyPr/>
          <a:lstStyle/>
          <a:p>
            <a:r>
              <a:rPr lang="hr-HR" dirty="0"/>
              <a:t>Zakon o zaštiti životinja (NN 102/17)		2.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7AB6BD5-19D1-41FD-B74C-91D9AE041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0027" y="1042737"/>
            <a:ext cx="9371948" cy="5143946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Komunalni redar je ovlašten:</a:t>
            </a:r>
          </a:p>
          <a:p>
            <a:pPr marL="0" indent="0" fontAlgn="base">
              <a:buNone/>
            </a:pPr>
            <a:r>
              <a:rPr lang="hr-HR" dirty="0"/>
              <a:t>– pregledati isprave na temelju kojih se može utvrditi identitet stranke i drugih osoba nazočnih nadzoru</a:t>
            </a:r>
          </a:p>
          <a:p>
            <a:pPr marL="0" indent="0" fontAlgn="base">
              <a:buNone/>
            </a:pPr>
            <a:r>
              <a:rPr lang="hr-HR" dirty="0"/>
              <a:t>– ući u prostore/prostorije u kojima se drže kućni ljubimci</a:t>
            </a:r>
          </a:p>
          <a:p>
            <a:pPr marL="0" indent="0" fontAlgn="base">
              <a:buNone/>
            </a:pPr>
            <a:r>
              <a:rPr lang="hr-HR" dirty="0"/>
              <a:t>– uzimati izjave stranaka i drugih osoba</a:t>
            </a:r>
          </a:p>
          <a:p>
            <a:pPr marL="0" indent="0" fontAlgn="base">
              <a:buNone/>
            </a:pPr>
            <a:r>
              <a:rPr lang="hr-HR" dirty="0"/>
              <a:t>– zatražiti od stranke podatke i dokumentaciju</a:t>
            </a:r>
          </a:p>
          <a:p>
            <a:pPr marL="0" indent="0" fontAlgn="base">
              <a:buNone/>
            </a:pPr>
            <a:r>
              <a:rPr lang="hr-HR" dirty="0"/>
              <a:t>– prikupljati dokaze na vizualni i drugi odgovarajući način</a:t>
            </a:r>
          </a:p>
          <a:p>
            <a:pPr marL="0" indent="0" fontAlgn="base">
              <a:buNone/>
            </a:pPr>
            <a:r>
              <a:rPr lang="hr-HR" dirty="0"/>
              <a:t>– očitati mikročip</a:t>
            </a:r>
          </a:p>
          <a:p>
            <a:pPr marL="0" indent="0" fontAlgn="base">
              <a:buNone/>
            </a:pPr>
            <a:r>
              <a:rPr lang="hr-HR" dirty="0"/>
              <a:t>– obavljati druge radnje u skladu sa svrhom nadzora</a:t>
            </a:r>
          </a:p>
          <a:p>
            <a:pPr marL="0" indent="0" fontAlgn="base">
              <a:buNone/>
            </a:pPr>
            <a:r>
              <a:rPr lang="hr-HR" dirty="0"/>
              <a:t>– podnositi kaznenu prijavu ili optužni prijedlog.</a:t>
            </a:r>
          </a:p>
          <a:p>
            <a:pPr marL="0" indent="0">
              <a:buNone/>
            </a:pPr>
            <a:r>
              <a:rPr lang="hr-HR" dirty="0"/>
              <a:t>Obavještava </a:t>
            </a:r>
            <a:r>
              <a:rPr lang="hr-HR" dirty="0" err="1"/>
              <a:t>vet</a:t>
            </a:r>
            <a:r>
              <a:rPr lang="hr-HR" dirty="0"/>
              <a:t>. inspektora (odluku o oduzimanju donosi inspektor), sklonište.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164381F2-F289-4007-B968-D63A07E3F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r-HR" smtClean="0"/>
              <a:t>15</a:t>
            </a:fld>
            <a:endParaRPr lang="hr-HR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058515A-FD8A-4651-91A6-EF29AE1E0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3/19/2019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04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7A5DFF-9F1E-444D-BFEF-85AE4605C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026" y="276087"/>
            <a:ext cx="10140290" cy="686439"/>
          </a:xfrm>
        </p:spPr>
        <p:txBody>
          <a:bodyPr>
            <a:normAutofit fontScale="90000"/>
          </a:bodyPr>
          <a:lstStyle/>
          <a:p>
            <a:r>
              <a:rPr lang="hr-HR" dirty="0"/>
              <a:t>Zakon o prijevozu u cestovnom prometu (NN 41/18)	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319D1D8-CAFC-4113-941C-C570EC667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0027" y="1203158"/>
            <a:ext cx="9371948" cy="4983525"/>
          </a:xfrm>
        </p:spPr>
        <p:txBody>
          <a:bodyPr>
            <a:normAutofit/>
          </a:bodyPr>
          <a:lstStyle/>
          <a:p>
            <a:r>
              <a:rPr lang="hr-HR" sz="2800" dirty="0">
                <a:solidFill>
                  <a:schemeClr val="accent1">
                    <a:lumMod val="75000"/>
                  </a:schemeClr>
                </a:solidFill>
              </a:rPr>
              <a:t>Autotaksi</a:t>
            </a:r>
            <a:r>
              <a:rPr lang="hr-HR" sz="2800" dirty="0"/>
              <a:t> na području JLS – komunalni i/ili prometni redar imaju ovlast pregleda dokumentacije, licencije, dozvola, vozila i vozača.</a:t>
            </a:r>
          </a:p>
          <a:p>
            <a:r>
              <a:rPr lang="hr-HR" sz="2800" dirty="0">
                <a:solidFill>
                  <a:schemeClr val="accent1">
                    <a:lumMod val="75000"/>
                  </a:schemeClr>
                </a:solidFill>
              </a:rPr>
              <a:t>Komunalni prijevoz putnika </a:t>
            </a:r>
            <a:r>
              <a:rPr lang="hr-HR" sz="2800" dirty="0"/>
              <a:t>obavlja se temeljem ugovora sklopljenog između prijevoznika i jedinice lokalne samouprave na čijem području se takav prijevoz organizira i obavlja, sukladno odluci jedinice lokalne samouprave o komunalnom prijevozu, odredbama ovoga Zakona te odredbama Uredbe (EZ) br. 1370/2007. – ovo je </a:t>
            </a:r>
            <a:r>
              <a:rPr lang="hr-HR" sz="2800" dirty="0">
                <a:solidFill>
                  <a:schemeClr val="accent1">
                    <a:lumMod val="75000"/>
                  </a:schemeClr>
                </a:solidFill>
              </a:rPr>
              <a:t>uslužna komunalna djelatnost (ZKG)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7FBEB9B4-D2A5-44E9-8113-231DE2D79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r-HR" smtClean="0"/>
              <a:t>16</a:t>
            </a:fld>
            <a:endParaRPr lang="hr-HR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0387CE2-F54A-4B5D-BC5F-1CC74097B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3/19/2019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60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B9AD633-F84F-4D91-A350-394A2B0E3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734566"/>
          </a:xfrm>
        </p:spPr>
        <p:txBody>
          <a:bodyPr/>
          <a:lstStyle/>
          <a:p>
            <a:r>
              <a:rPr lang="hr-HR" dirty="0"/>
              <a:t>Zakon o </a:t>
            </a:r>
            <a:r>
              <a:rPr lang="hr-HR" dirty="0" err="1"/>
              <a:t>ugost</a:t>
            </a:r>
            <a:r>
              <a:rPr lang="hr-HR" dirty="0"/>
              <a:t>. djelatnosti (NN 85/15, 121/16, 99/18)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4834F14-F732-457E-ADA6-A0AE36179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0027" y="1411705"/>
            <a:ext cx="9371948" cy="47749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/>
              <a:t>Nadzor zabrane kampiranja van kampova (privatno vlasništvo, javna površina):</a:t>
            </a:r>
          </a:p>
          <a:p>
            <a:r>
              <a:rPr lang="hr-HR" dirty="0"/>
              <a:t>optužni prijedlog ili</a:t>
            </a:r>
          </a:p>
          <a:p>
            <a:r>
              <a:rPr lang="hr-HR" dirty="0"/>
              <a:t>prekršajni nalog ili</a:t>
            </a:r>
          </a:p>
          <a:p>
            <a:r>
              <a:rPr lang="hr-HR" dirty="0"/>
              <a:t>novčana kazna na mjestu izvršenja prekršaja</a:t>
            </a:r>
          </a:p>
          <a:p>
            <a:endParaRPr lang="hr-HR" dirty="0"/>
          </a:p>
          <a:p>
            <a:pPr marL="0" indent="0">
              <a:buNone/>
            </a:pPr>
            <a:r>
              <a:rPr lang="hr-HR" dirty="0"/>
              <a:t>Nadzor turističkog inspektora i komunalnog redara:</a:t>
            </a:r>
          </a:p>
          <a:p>
            <a:r>
              <a:rPr lang="hr-HR" dirty="0"/>
              <a:t>usmeni nalog – zabrana kampiranja na 60 dana, </a:t>
            </a:r>
          </a:p>
          <a:p>
            <a:r>
              <a:rPr lang="hr-HR" dirty="0"/>
              <a:t>pečaćenje opreme, </a:t>
            </a:r>
          </a:p>
          <a:p>
            <a:r>
              <a:rPr lang="hr-HR" dirty="0"/>
              <a:t>pisano rješenje u roku od 8 dana</a:t>
            </a:r>
          </a:p>
          <a:p>
            <a:endParaRPr lang="hr-HR" dirty="0"/>
          </a:p>
          <a:p>
            <a:pPr marL="0" indent="0">
              <a:buNone/>
            </a:pPr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JLS, JU i dr. pravne osobe aktima određuju prostor, uvjete i trajanje za </a:t>
            </a:r>
            <a:r>
              <a:rPr lang="hr-HR" dirty="0" err="1">
                <a:solidFill>
                  <a:schemeClr val="accent1">
                    <a:lumMod val="75000"/>
                  </a:schemeClr>
                </a:solidFill>
              </a:rPr>
              <a:t>org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. kampiranje van kampova (manifestacije) – nadzor komunalni redar!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A0E6D4F-3C0C-4054-ABAE-E26AF2C6C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r-HR" smtClean="0"/>
              <a:t>17</a:t>
            </a:fld>
            <a:endParaRPr lang="hr-HR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8F2D7BA-3050-41B7-BDBC-393360CFC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3/19/2019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29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AB29BD8-BFEC-46F1-863D-00235B75E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Zakon o građevinskoj inspekciji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6D13FEA-391C-4539-8010-9004BD434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U provedbi zakona komunalni redar je ovlašten utvrditi zakonitost građenja i provedbe zahvata u prostoru koje nisu građenje, i to SAMO ZA GRAĐEVINE ZA KOJE NIJE POTREBAN AKT O GRAĐENJU (GRAĐEVINSKA DOZVOLA).</a:t>
            </a:r>
          </a:p>
          <a:p>
            <a:pPr marL="0" indent="0">
              <a:buNone/>
            </a:pPr>
            <a:r>
              <a:rPr lang="hr-HR" dirty="0"/>
              <a:t>U PROVEDBI JE OVLAŠTEN:</a:t>
            </a:r>
          </a:p>
          <a:p>
            <a:pPr>
              <a:buFontTx/>
              <a:buChar char="-"/>
            </a:pPr>
            <a:r>
              <a:rPr lang="hr-HR" dirty="0"/>
              <a:t>ući na građevinsko zemljište,</a:t>
            </a:r>
          </a:p>
          <a:p>
            <a:pPr>
              <a:buFontTx/>
              <a:buChar char="-"/>
            </a:pPr>
            <a:r>
              <a:rPr lang="hr-HR" dirty="0"/>
              <a:t>zatražiti i pregledati isprave,</a:t>
            </a:r>
          </a:p>
          <a:p>
            <a:pPr>
              <a:buFontTx/>
              <a:buChar char="-"/>
            </a:pPr>
            <a:r>
              <a:rPr lang="hr-HR" dirty="0"/>
              <a:t>uzimati izjave i prikupljati dokaze,</a:t>
            </a:r>
          </a:p>
          <a:p>
            <a:pPr>
              <a:buFontTx/>
              <a:buChar char="-"/>
            </a:pPr>
            <a:r>
              <a:rPr lang="hr-HR" dirty="0"/>
              <a:t>podnijeti optužni prijedlog (ukoliko utvrdi povredu propisa). 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29FEA97-A676-4A26-966C-1927A9747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r-HR" smtClean="0"/>
              <a:t>18</a:t>
            </a:fld>
            <a:endParaRPr lang="hr-HR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4ABCEDB-730A-49DA-BB8F-E8689B9B5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3/19/2019</a:t>
            </a:fld>
            <a:endParaRPr lang="en-US" dirty="0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A6AB274-9D45-40E4-B08F-1836E054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69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748FE9-4FF5-45E2-AA0C-AB2519B15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Mjere komunalnog reda po zakonu o građevinskoj inspekciji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4835250-B1C0-40F3-8DFE-94F88B141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Uklanjanje ruševne zgrade (oronuli i napušteni objekti, građevine oštećene u domovinskom ratu) – NE ODNOSI SE NA ZGRADE UPISANE U REGISTAR KULTURNIH DOBARA</a:t>
            </a:r>
          </a:p>
          <a:p>
            <a:r>
              <a:rPr lang="hr-HR" dirty="0"/>
              <a:t>Uklanjanje građevine (ogradni zidovi, potporni zidovi, otvorena ognjišta, razne nadstrešnice, pomoćne zgrade i sl.)</a:t>
            </a:r>
          </a:p>
          <a:p>
            <a:r>
              <a:rPr lang="hr-HR" dirty="0"/>
              <a:t>Uklanjanje zahvata u prostoru koji nisu građenje (kamp kućice, kiosci, montažne kućice, igrališta na moru, pontoni)</a:t>
            </a:r>
          </a:p>
          <a:p>
            <a:r>
              <a:rPr lang="hr-HR" dirty="0"/>
              <a:t>Privremena obustava radova (zemljani radovi s teškom mehanizacijom – Odluke JLS i Turističkih zajednica) OSIM radova u interesu RH</a:t>
            </a:r>
          </a:p>
          <a:p>
            <a:r>
              <a:rPr lang="hr-HR" dirty="0"/>
              <a:t>Nadzor nad izlaganjem energetskih certifikata</a:t>
            </a:r>
          </a:p>
          <a:p>
            <a:r>
              <a:rPr lang="hr-HR" dirty="0"/>
              <a:t>Uklanjanje oštećenja pročelja i pokrova postojećih zgrada koji nisu nosiva konstrukcija</a:t>
            </a:r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3269D1D5-22D0-4C4E-BEC4-A7ADD92D7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r-HR" smtClean="0"/>
              <a:t>19</a:t>
            </a:fld>
            <a:endParaRPr lang="hr-HR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3460A16-0015-4139-BE0F-B4F74ED1A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3/19/2019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4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Komunalno</a:t>
            </a:r>
            <a:r>
              <a:rPr lang="en-US" dirty="0"/>
              <a:t> </a:t>
            </a:r>
            <a:r>
              <a:rPr lang="en-US" dirty="0" err="1"/>
              <a:t>redarstvo</a:t>
            </a:r>
            <a:r>
              <a:rPr lang="en-US" dirty="0"/>
              <a:t> </a:t>
            </a:r>
            <a:r>
              <a:rPr lang="en-US" dirty="0" err="1"/>
              <a:t>postupa</a:t>
            </a:r>
            <a:r>
              <a:rPr lang="en-US" dirty="0"/>
              <a:t> po </a:t>
            </a:r>
            <a:r>
              <a:rPr lang="en-US" dirty="0" err="1"/>
              <a:t>sljedećim</a:t>
            </a:r>
            <a:r>
              <a:rPr lang="en-US" dirty="0"/>
              <a:t> </a:t>
            </a:r>
            <a:r>
              <a:rPr lang="hr-HR" dirty="0"/>
              <a:t>zakonskim i </a:t>
            </a:r>
            <a:r>
              <a:rPr lang="hr-HR" dirty="0" err="1"/>
              <a:t>podzakonskim</a:t>
            </a:r>
            <a:r>
              <a:rPr lang="hr-HR" dirty="0"/>
              <a:t> aktima: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Zakon</a:t>
            </a:r>
            <a:r>
              <a:rPr lang="en-US" dirty="0"/>
              <a:t> o </a:t>
            </a:r>
            <a:r>
              <a:rPr lang="en-US" dirty="0" err="1"/>
              <a:t>komunalnom</a:t>
            </a:r>
            <a:r>
              <a:rPr lang="en-US" dirty="0"/>
              <a:t> </a:t>
            </a:r>
            <a:r>
              <a:rPr lang="en-US" dirty="0" err="1"/>
              <a:t>gospodarstvu</a:t>
            </a:r>
            <a:r>
              <a:rPr lang="en-US" dirty="0"/>
              <a:t> </a:t>
            </a:r>
            <a:r>
              <a:rPr lang="hr-HR" dirty="0"/>
              <a:t>(</a:t>
            </a:r>
            <a:r>
              <a:rPr lang="en-US" dirty="0"/>
              <a:t>NN 68/18</a:t>
            </a:r>
            <a:r>
              <a:rPr lang="hr-HR" dirty="0"/>
              <a:t>)</a:t>
            </a:r>
            <a:endParaRPr lang="en-US" dirty="0"/>
          </a:p>
          <a:p>
            <a:r>
              <a:rPr lang="en-US" dirty="0" err="1"/>
              <a:t>Zakon</a:t>
            </a:r>
            <a:r>
              <a:rPr lang="en-US" dirty="0"/>
              <a:t> o </a:t>
            </a:r>
            <a:r>
              <a:rPr lang="en-US" dirty="0" err="1"/>
              <a:t>zaštiti</a:t>
            </a:r>
            <a:r>
              <a:rPr lang="en-US" dirty="0"/>
              <a:t> od buke </a:t>
            </a:r>
            <a:r>
              <a:rPr lang="hr-HR" dirty="0"/>
              <a:t>(</a:t>
            </a:r>
            <a:r>
              <a:rPr lang="en-US" dirty="0"/>
              <a:t>NN 30/9 , 55/13 , 153/13 , 41/16</a:t>
            </a:r>
            <a:r>
              <a:rPr lang="hr-HR" dirty="0"/>
              <a:t>)</a:t>
            </a:r>
            <a:r>
              <a:rPr lang="en-US" dirty="0"/>
              <a:t> </a:t>
            </a:r>
          </a:p>
          <a:p>
            <a:r>
              <a:rPr lang="en-US" dirty="0" err="1"/>
              <a:t>Zakon</a:t>
            </a:r>
            <a:r>
              <a:rPr lang="en-US" dirty="0"/>
              <a:t> o </a:t>
            </a:r>
            <a:r>
              <a:rPr lang="en-US" dirty="0" err="1"/>
              <a:t>održivom</a:t>
            </a:r>
            <a:r>
              <a:rPr lang="en-US" dirty="0"/>
              <a:t> </a:t>
            </a:r>
            <a:r>
              <a:rPr lang="en-US" dirty="0" err="1"/>
              <a:t>gospodarenju</a:t>
            </a:r>
            <a:r>
              <a:rPr lang="en-US" dirty="0"/>
              <a:t> </a:t>
            </a:r>
            <a:r>
              <a:rPr lang="en-US" dirty="0" err="1"/>
              <a:t>otpadom</a:t>
            </a:r>
            <a:r>
              <a:rPr lang="en-US" dirty="0"/>
              <a:t> </a:t>
            </a:r>
            <a:r>
              <a:rPr lang="hr-HR" dirty="0"/>
              <a:t>(</a:t>
            </a:r>
            <a:r>
              <a:rPr lang="en-US" dirty="0"/>
              <a:t>NN 94/13 , 73/17</a:t>
            </a:r>
            <a:r>
              <a:rPr lang="hr-HR" dirty="0"/>
              <a:t>)</a:t>
            </a:r>
            <a:endParaRPr lang="en-US" dirty="0"/>
          </a:p>
          <a:p>
            <a:r>
              <a:rPr lang="en-US" dirty="0" err="1"/>
              <a:t>Prekršajni</a:t>
            </a:r>
            <a:r>
              <a:rPr lang="en-US" dirty="0"/>
              <a:t> </a:t>
            </a:r>
            <a:r>
              <a:rPr lang="en-US" dirty="0" err="1"/>
              <a:t>zakon</a:t>
            </a:r>
            <a:r>
              <a:rPr lang="en-US" dirty="0"/>
              <a:t> </a:t>
            </a:r>
            <a:r>
              <a:rPr lang="hr-HR" dirty="0"/>
              <a:t>(</a:t>
            </a:r>
            <a:r>
              <a:rPr lang="en-US" dirty="0"/>
              <a:t>NN 107/07 , 39/13 , 157/13 , 110/15 , 70/17</a:t>
            </a:r>
            <a:r>
              <a:rPr lang="hr-HR" dirty="0"/>
              <a:t>)</a:t>
            </a:r>
            <a:endParaRPr lang="en-US" dirty="0"/>
          </a:p>
          <a:p>
            <a:r>
              <a:rPr lang="en-US" dirty="0" err="1"/>
              <a:t>Zakon</a:t>
            </a:r>
            <a:r>
              <a:rPr lang="en-US" dirty="0"/>
              <a:t> o </a:t>
            </a:r>
            <a:r>
              <a:rPr lang="en-US" dirty="0" err="1"/>
              <a:t>građevinskoj</a:t>
            </a:r>
            <a:r>
              <a:rPr lang="en-US" dirty="0"/>
              <a:t> </a:t>
            </a:r>
            <a:r>
              <a:rPr lang="en-US" dirty="0" err="1"/>
              <a:t>inspekciji</a:t>
            </a:r>
            <a:r>
              <a:rPr lang="en-US" dirty="0"/>
              <a:t> </a:t>
            </a:r>
            <a:r>
              <a:rPr lang="hr-HR" dirty="0"/>
              <a:t>(</a:t>
            </a:r>
            <a:r>
              <a:rPr lang="en-US" dirty="0"/>
              <a:t>NN 153/13</a:t>
            </a:r>
            <a:r>
              <a:rPr lang="hr-HR" dirty="0"/>
              <a:t>)</a:t>
            </a:r>
          </a:p>
          <a:p>
            <a:r>
              <a:rPr lang="pl-PL" dirty="0"/>
              <a:t>Pravilnik o jednostavnim i drugim građevinama i radovima( NN 112/17, 34/18)</a:t>
            </a:r>
          </a:p>
          <a:p>
            <a:r>
              <a:rPr lang="pl-PL" dirty="0"/>
              <a:t>Zakon o zaštiti od svjetlosnog onečišćenja (NN 14/19) </a:t>
            </a:r>
            <a:endParaRPr lang="en-US" dirty="0"/>
          </a:p>
          <a:p>
            <a:r>
              <a:rPr lang="en-US" dirty="0" err="1"/>
              <a:t>Zakon</a:t>
            </a:r>
            <a:r>
              <a:rPr lang="en-US" dirty="0"/>
              <a:t> o </a:t>
            </a:r>
            <a:r>
              <a:rPr lang="en-US" dirty="0" err="1"/>
              <a:t>općem</a:t>
            </a:r>
            <a:r>
              <a:rPr lang="en-US" dirty="0"/>
              <a:t> </a:t>
            </a:r>
            <a:r>
              <a:rPr lang="en-US" dirty="0" err="1"/>
              <a:t>upravnom</a:t>
            </a:r>
            <a:r>
              <a:rPr lang="en-US" dirty="0"/>
              <a:t> </a:t>
            </a:r>
            <a:r>
              <a:rPr lang="en-US" dirty="0" err="1"/>
              <a:t>postupku</a:t>
            </a:r>
            <a:r>
              <a:rPr lang="en-US" dirty="0"/>
              <a:t> </a:t>
            </a:r>
            <a:r>
              <a:rPr lang="hr-HR" dirty="0"/>
              <a:t>(</a:t>
            </a:r>
            <a:r>
              <a:rPr lang="en-US" dirty="0"/>
              <a:t>NN 47/09</a:t>
            </a:r>
            <a:r>
              <a:rPr lang="hr-HR" dirty="0"/>
              <a:t>)</a:t>
            </a:r>
            <a:endParaRPr lang="en-US" dirty="0"/>
          </a:p>
          <a:p>
            <a:r>
              <a:rPr lang="en-US" dirty="0" err="1"/>
              <a:t>Ovršni</a:t>
            </a:r>
            <a:r>
              <a:rPr lang="en-US" dirty="0"/>
              <a:t> </a:t>
            </a:r>
            <a:r>
              <a:rPr lang="en-US" dirty="0" err="1"/>
              <a:t>zakon</a:t>
            </a:r>
            <a:r>
              <a:rPr lang="en-US" dirty="0"/>
              <a:t> </a:t>
            </a:r>
            <a:r>
              <a:rPr lang="hr-HR" dirty="0"/>
              <a:t>(</a:t>
            </a:r>
            <a:r>
              <a:rPr lang="en-US" dirty="0"/>
              <a:t>NN 112/12, 25/13, 93/14, 55/16, 73/17</a:t>
            </a:r>
            <a:r>
              <a:rPr lang="hr-HR" dirty="0"/>
              <a:t>)</a:t>
            </a:r>
            <a:endParaRPr lang="en-US" dirty="0"/>
          </a:p>
          <a:p>
            <a:r>
              <a:rPr lang="en-US" dirty="0" err="1"/>
              <a:t>Zakon</a:t>
            </a:r>
            <a:r>
              <a:rPr lang="en-US" dirty="0"/>
              <a:t> o </a:t>
            </a:r>
            <a:r>
              <a:rPr lang="en-US" dirty="0" err="1"/>
              <a:t>zaštiti</a:t>
            </a:r>
            <a:r>
              <a:rPr lang="en-US" dirty="0"/>
              <a:t> </a:t>
            </a:r>
            <a:r>
              <a:rPr lang="en-US" dirty="0" err="1"/>
              <a:t>životinja</a:t>
            </a:r>
            <a:r>
              <a:rPr lang="en-US" dirty="0"/>
              <a:t> </a:t>
            </a:r>
            <a:r>
              <a:rPr lang="hr-HR" dirty="0"/>
              <a:t>(</a:t>
            </a:r>
            <a:r>
              <a:rPr lang="en-US" dirty="0"/>
              <a:t>NN 102/17</a:t>
            </a:r>
            <a:r>
              <a:rPr lang="hr-HR" dirty="0"/>
              <a:t>)</a:t>
            </a:r>
            <a:endParaRPr lang="en-US" dirty="0"/>
          </a:p>
          <a:p>
            <a:r>
              <a:rPr lang="en-US" dirty="0" err="1"/>
              <a:t>Zakon</a:t>
            </a:r>
            <a:r>
              <a:rPr lang="en-US" dirty="0"/>
              <a:t> o </a:t>
            </a:r>
            <a:r>
              <a:rPr lang="en-US" dirty="0" err="1"/>
              <a:t>prijevozu</a:t>
            </a:r>
            <a:r>
              <a:rPr lang="en-US" dirty="0"/>
              <a:t> u </a:t>
            </a:r>
            <a:r>
              <a:rPr lang="en-US" dirty="0" err="1"/>
              <a:t>cestovnom</a:t>
            </a:r>
            <a:r>
              <a:rPr lang="en-US" dirty="0"/>
              <a:t> </a:t>
            </a:r>
            <a:r>
              <a:rPr lang="en-US" dirty="0" err="1"/>
              <a:t>prometu</a:t>
            </a:r>
            <a:r>
              <a:rPr lang="en-US" dirty="0"/>
              <a:t> </a:t>
            </a:r>
            <a:r>
              <a:rPr lang="hr-HR" dirty="0"/>
              <a:t>(</a:t>
            </a:r>
            <a:r>
              <a:rPr lang="en-US" dirty="0"/>
              <a:t>NN 41/18</a:t>
            </a:r>
            <a:r>
              <a:rPr lang="hr-HR" dirty="0"/>
              <a:t>)</a:t>
            </a:r>
            <a:endParaRPr lang="en-US" dirty="0"/>
          </a:p>
          <a:p>
            <a:r>
              <a:rPr lang="en-US" dirty="0" err="1"/>
              <a:t>Zakon</a:t>
            </a:r>
            <a:r>
              <a:rPr lang="en-US" dirty="0"/>
              <a:t> o </a:t>
            </a:r>
            <a:r>
              <a:rPr lang="en-US" dirty="0" err="1"/>
              <a:t>ugostiteljskoj</a:t>
            </a:r>
            <a:r>
              <a:rPr lang="en-US" dirty="0"/>
              <a:t> </a:t>
            </a:r>
            <a:r>
              <a:rPr lang="en-US" dirty="0" err="1"/>
              <a:t>djelatnosti</a:t>
            </a:r>
            <a:r>
              <a:rPr lang="en-US" dirty="0"/>
              <a:t> </a:t>
            </a:r>
            <a:r>
              <a:rPr lang="hr-HR" dirty="0"/>
              <a:t>(</a:t>
            </a:r>
            <a:r>
              <a:rPr lang="en-US" dirty="0"/>
              <a:t>NN 85/15, 121/16</a:t>
            </a:r>
            <a:r>
              <a:rPr lang="hr-HR" dirty="0"/>
              <a:t>)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3/19/2019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61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FEE649F-DA31-4ED9-8787-9349231C0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Napomene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D9EBA9A-515C-44E2-B4A3-6CB56B0E0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u="sng" dirty="0"/>
              <a:t>U svim navedenim slučajevima osim prekršajnog postupka provodi se i upravni postupak (preporuka) temeljem Zakona o općem upravnom postupku</a:t>
            </a:r>
            <a:r>
              <a:rPr lang="hr-HR" dirty="0"/>
              <a:t>.</a:t>
            </a:r>
          </a:p>
          <a:p>
            <a:pPr marL="0" indent="0">
              <a:buNone/>
            </a:pPr>
            <a:r>
              <a:rPr lang="hr-HR" dirty="0"/>
              <a:t>Smjernice za primjenu Zakona o građevinskoj inspekciji  donesene su istodobno kad i Zakon o građevinskoj inspekciji.  </a:t>
            </a:r>
          </a:p>
          <a:p>
            <a:pPr marL="0" indent="0">
              <a:buNone/>
            </a:pPr>
            <a:r>
              <a:rPr lang="hr-HR" dirty="0"/>
              <a:t>U smjernicama  se pojašnjava što su jednostavne i druge građevine koje se mogu graditi bez građevinske dozvole i glavnog projekta, na primjer:</a:t>
            </a:r>
          </a:p>
          <a:p>
            <a:pPr>
              <a:buFontTx/>
              <a:buChar char="-"/>
            </a:pPr>
            <a:r>
              <a:rPr lang="hr-HR" dirty="0"/>
              <a:t>Vrtna sjenica</a:t>
            </a:r>
          </a:p>
          <a:p>
            <a:pPr>
              <a:buFontTx/>
              <a:buChar char="-"/>
            </a:pPr>
            <a:r>
              <a:rPr lang="hr-HR" dirty="0"/>
              <a:t>Nadstrešnica – slobodnostojeća ili konstruktivno povezana s glavnom zgradom do 20 m</a:t>
            </a:r>
            <a:r>
              <a:rPr lang="hr-HR" baseline="30000" dirty="0"/>
              <a:t>2</a:t>
            </a:r>
            <a:r>
              <a:rPr lang="hr-HR" dirty="0"/>
              <a:t>, </a:t>
            </a:r>
          </a:p>
          <a:p>
            <a:pPr>
              <a:buFontTx/>
              <a:buChar char="-"/>
            </a:pPr>
            <a:r>
              <a:rPr lang="hr-HR" dirty="0"/>
              <a:t>Terasa u razini terena postojeće zgrade do 20 m</a:t>
            </a:r>
            <a:r>
              <a:rPr lang="hr-HR" baseline="30000" dirty="0"/>
              <a:t>2</a:t>
            </a:r>
            <a:r>
              <a:rPr lang="hr-HR" dirty="0"/>
              <a:t>,</a:t>
            </a:r>
          </a:p>
          <a:p>
            <a:pPr>
              <a:buFontTx/>
              <a:buChar char="-"/>
            </a:pPr>
            <a:r>
              <a:rPr lang="hr-HR" dirty="0"/>
              <a:t>Ogradni zid visine do 1,6 m</a:t>
            </a:r>
          </a:p>
          <a:p>
            <a:pPr>
              <a:buFontTx/>
              <a:buChar char="-"/>
            </a:pPr>
            <a:r>
              <a:rPr lang="hr-HR" dirty="0"/>
              <a:t>Ograda do 2,2 m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C6AA38A6-529B-4503-979D-812244E6C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r-HR" smtClean="0"/>
              <a:t>20</a:t>
            </a:fld>
            <a:endParaRPr lang="hr-HR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54466D7-41CC-458C-97A6-858ADD55D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3/19/2019</a:t>
            </a:fld>
            <a:endParaRPr lang="en-US" dirty="0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28ED62F8-6B73-4FDE-AD92-D5331AB85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65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93F0124-3D56-44A6-8433-01C9034E1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U smjernicama su navedene i građevine koje se mogu graditi bez građevinske dozvole, a u skladu s glavnim projektom:</a:t>
            </a:r>
          </a:p>
          <a:p>
            <a:r>
              <a:rPr lang="hr-HR" dirty="0"/>
              <a:t>Podzemni i nadzemni spremnik goriva do 10 m</a:t>
            </a:r>
            <a:r>
              <a:rPr lang="hr-HR" baseline="30000" dirty="0"/>
              <a:t>3</a:t>
            </a:r>
          </a:p>
          <a:p>
            <a:r>
              <a:rPr lang="hr-HR" dirty="0"/>
              <a:t>Pomoćna zgrada od jedne etaže do 50 m</a:t>
            </a:r>
            <a:r>
              <a:rPr lang="hr-HR" baseline="30000" dirty="0"/>
              <a:t>2</a:t>
            </a:r>
          </a:p>
          <a:p>
            <a:r>
              <a:rPr lang="hr-HR" dirty="0"/>
              <a:t>Ograde veće od 2,2 m</a:t>
            </a:r>
          </a:p>
          <a:p>
            <a:r>
              <a:rPr lang="hr-HR" dirty="0"/>
              <a:t>Ogradni zid visine veće od 1,6 m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3D6ED844-F012-4362-9186-4D1ED5C33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r-HR" smtClean="0"/>
              <a:t>21</a:t>
            </a:fld>
            <a:endParaRPr lang="hr-HR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13B5ED6-EEB2-4302-9EA8-20C1F42BA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3/19/2019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74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16C374E-6D6F-48C0-861C-F357D6510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Agrotehničke mjere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56741D8-A2FE-46A1-92A5-A161A9CAC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hr-HR" dirty="0"/>
              <a:t>Gradsko vijeće za svoje područje propisuje potrebne agrotehničke mjere u slučajevima u kojima bi propuštanje tih mjera nanijelo štetu, onemogućilo ili smanjilo poljoprivrednu proizvodnju.</a:t>
            </a:r>
          </a:p>
          <a:p>
            <a:pPr fontAlgn="base"/>
            <a:r>
              <a:rPr lang="hr-HR" dirty="0"/>
              <a:t>Jedinice lokalne samouprave podnose Ministarstvu poljoprivrede i Hrvatskoj agenciji za poljoprivredu i hranu – Centar za tlo sa sjedištem u Osijeku, godišnje izvješće o primjeni propisanih mjera do 31. ožujka svake tekuće godine za prethodnu godinu.</a:t>
            </a:r>
          </a:p>
          <a:p>
            <a:pPr fontAlgn="base"/>
            <a:r>
              <a:rPr lang="hr-HR" dirty="0"/>
              <a:t>Godišnje izvješće izrađuje se na Obrascu 1., Tablici Excel (</a:t>
            </a:r>
            <a:r>
              <a:rPr lang="hr-HR" dirty="0" err="1"/>
              <a:t>xls</a:t>
            </a:r>
            <a:r>
              <a:rPr lang="hr-HR" dirty="0"/>
              <a:t>) formatu u prilogu Pravilnika i dostavlja se u elektronskom obliku.</a:t>
            </a:r>
          </a:p>
          <a:p>
            <a:pPr fontAlgn="base"/>
            <a:endParaRPr lang="hr-HR" dirty="0"/>
          </a:p>
          <a:p>
            <a:pPr fontAlgn="base"/>
            <a:r>
              <a:rPr lang="hr-HR" dirty="0"/>
              <a:t>Nosioci nadzora provedbe mjera na terenu: poljoprivredni redar/komunalni redar/poljoprivredni inspektor</a:t>
            </a:r>
          </a:p>
          <a:p>
            <a:endParaRPr lang="hr-HR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03C217A7-4DE5-4367-9632-DB7752873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r-HR" smtClean="0"/>
              <a:t>22</a:t>
            </a:fld>
            <a:endParaRPr lang="hr-HR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C021426-4205-4447-8A76-598EA15A4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3/19/2019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74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13F4D1D1-EC1B-4BCB-9A35-36489F7FCAD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09700" y="2242983"/>
            <a:ext cx="4610100" cy="3246747"/>
          </a:xfrm>
          <a:prstGeom prst="rect">
            <a:avLst/>
          </a:prstGeom>
        </p:spPr>
      </p:pic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A0E829D8-2B5E-42B6-8D7E-084FDB29D7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57975" y="2180431"/>
            <a:ext cx="3638550" cy="3371850"/>
          </a:xfrm>
          <a:prstGeom prst="rect">
            <a:avLst/>
          </a:prstGeom>
        </p:spPr>
      </p:pic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C9E9BB75-7101-4175-853D-4AF2B2DF9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r-HR" smtClean="0"/>
              <a:t>23</a:t>
            </a:fld>
            <a:endParaRPr lang="hr-HR"/>
          </a:p>
        </p:txBody>
      </p:sp>
      <p:sp>
        <p:nvSpPr>
          <p:cNvPr id="6" name="Rezervirano mjesto datuma 5">
            <a:extLst>
              <a:ext uri="{FF2B5EF4-FFF2-40B4-BE49-F238E27FC236}">
                <a16:creationId xmlns:a16="http://schemas.microsoft.com/office/drawing/2014/main" id="{DD47F5EE-2223-4710-814E-C23621F77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3/19/2019</a:t>
            </a:fld>
            <a:endParaRPr lang="en-US" dirty="0"/>
          </a:p>
        </p:txBody>
      </p:sp>
      <p:sp>
        <p:nvSpPr>
          <p:cNvPr id="7" name="Rezervirano mjesto podnožja 6">
            <a:extLst>
              <a:ext uri="{FF2B5EF4-FFF2-40B4-BE49-F238E27FC236}">
                <a16:creationId xmlns:a16="http://schemas.microsoft.com/office/drawing/2014/main" id="{441CA82F-32E2-4F27-B99D-757F2EE35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21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4A32B422-399B-4DD5-850C-EF0612CBB3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7015" y="1565275"/>
            <a:ext cx="7137970" cy="4621213"/>
          </a:xfrm>
          <a:prstGeom prst="rect">
            <a:avLst/>
          </a:prstGeom>
        </p:spPr>
      </p:pic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F4960A8A-8559-4676-95B0-9E765D1C5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r-HR" smtClean="0"/>
              <a:t>24</a:t>
            </a:fld>
            <a:endParaRPr lang="hr-HR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78A00A2-E15C-43F0-A838-45A057714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3/19/2019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95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zervirano mjesto sadržaja 9">
            <a:extLst>
              <a:ext uri="{FF2B5EF4-FFF2-40B4-BE49-F238E27FC236}">
                <a16:creationId xmlns:a16="http://schemas.microsoft.com/office/drawing/2014/main" id="{6588EE32-8FBC-4710-87DB-1809C1DDF3E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09700" y="2347994"/>
            <a:ext cx="4610100" cy="3036724"/>
          </a:xfrm>
          <a:prstGeom prst="rect">
            <a:avLst/>
          </a:prstGeom>
        </p:spPr>
      </p:pic>
      <p:pic>
        <p:nvPicPr>
          <p:cNvPr id="13" name="Rezervirano mjesto sadržaja 12">
            <a:extLst>
              <a:ext uri="{FF2B5EF4-FFF2-40B4-BE49-F238E27FC236}">
                <a16:creationId xmlns:a16="http://schemas.microsoft.com/office/drawing/2014/main" id="{C6E4F807-8739-4F49-B275-AD7452C687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491917"/>
            <a:ext cx="4610100" cy="2748879"/>
          </a:xfrm>
          <a:prstGeom prst="rect">
            <a:avLst/>
          </a:prstGeom>
        </p:spPr>
      </p:pic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27D66A19-8313-4598-83DC-2F4032CC4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r-HR" smtClean="0"/>
              <a:t>25</a:t>
            </a:fld>
            <a:endParaRPr lang="hr-HR"/>
          </a:p>
        </p:txBody>
      </p:sp>
      <p:sp>
        <p:nvSpPr>
          <p:cNvPr id="6" name="Rezervirano mjesto datuma 5">
            <a:extLst>
              <a:ext uri="{FF2B5EF4-FFF2-40B4-BE49-F238E27FC236}">
                <a16:creationId xmlns:a16="http://schemas.microsoft.com/office/drawing/2014/main" id="{B9881696-FB96-4370-A529-5FB3B4F67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3/19/2019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13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3DD66632-EB0C-4DB6-A1C3-7B9B7008153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09700" y="2330599"/>
            <a:ext cx="4610100" cy="3071514"/>
          </a:xfrm>
          <a:prstGeom prst="rect">
            <a:avLst/>
          </a:prstGeom>
        </p:spPr>
      </p:pic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2FEEE60B-F865-4505-AA98-87F3AFD6521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822215"/>
            <a:ext cx="4610100" cy="2088283"/>
          </a:xfrm>
          <a:prstGeom prst="rect">
            <a:avLst/>
          </a:prstGeom>
        </p:spPr>
      </p:pic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BCE055A7-1D1A-480B-92A1-B8BD8F658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r-HR" smtClean="0"/>
              <a:t>26</a:t>
            </a:fld>
            <a:endParaRPr lang="hr-HR"/>
          </a:p>
        </p:txBody>
      </p:sp>
      <p:sp>
        <p:nvSpPr>
          <p:cNvPr id="6" name="Rezervirano mjesto datuma 5">
            <a:extLst>
              <a:ext uri="{FF2B5EF4-FFF2-40B4-BE49-F238E27FC236}">
                <a16:creationId xmlns:a16="http://schemas.microsoft.com/office/drawing/2014/main" id="{8B8413C8-6093-4141-98C9-551D074AE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3/19/2019</a:t>
            </a:fld>
            <a:endParaRPr lang="en-US" dirty="0"/>
          </a:p>
        </p:txBody>
      </p:sp>
      <p:sp>
        <p:nvSpPr>
          <p:cNvPr id="7" name="Rezervirano mjesto podnožja 6">
            <a:extLst>
              <a:ext uri="{FF2B5EF4-FFF2-40B4-BE49-F238E27FC236}">
                <a16:creationId xmlns:a16="http://schemas.microsoft.com/office/drawing/2014/main" id="{42F954EF-99FB-4ABA-B5B5-2E088AC5D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67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5AD95330-C936-4386-A7DD-AAF77FED59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2294" y="1565275"/>
            <a:ext cx="6907411" cy="4621213"/>
          </a:xfrm>
          <a:prstGeom prst="rect">
            <a:avLst/>
          </a:prstGeom>
        </p:spPr>
      </p:pic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22795B6A-A64E-4035-B520-6C03155E4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r-HR" smtClean="0"/>
              <a:t>27</a:t>
            </a:fld>
            <a:endParaRPr lang="hr-HR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ADAB4C3-438A-48A1-95AD-516E765A2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3/19/2019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49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1BC1780A-5C56-4EE9-B585-8B818E3B4DE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09700" y="1780140"/>
            <a:ext cx="4610100" cy="4172432"/>
          </a:xfrm>
          <a:prstGeom prst="rect">
            <a:avLst/>
          </a:prstGeom>
        </p:spPr>
      </p:pic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33F7C866-3850-4E33-B936-F385B08935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328680"/>
            <a:ext cx="4610100" cy="3075352"/>
          </a:xfrm>
          <a:prstGeom prst="rect">
            <a:avLst/>
          </a:prstGeom>
        </p:spPr>
      </p:pic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0E1F7FE2-D9D6-456B-8B7D-D1BBF1AED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r-HR" smtClean="0"/>
              <a:t>28</a:t>
            </a:fld>
            <a:endParaRPr lang="hr-HR"/>
          </a:p>
        </p:txBody>
      </p:sp>
      <p:sp>
        <p:nvSpPr>
          <p:cNvPr id="6" name="Rezervirano mjesto datuma 5">
            <a:extLst>
              <a:ext uri="{FF2B5EF4-FFF2-40B4-BE49-F238E27FC236}">
                <a16:creationId xmlns:a16="http://schemas.microsoft.com/office/drawing/2014/main" id="{CD045994-92F1-4C11-A383-20002E6CB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3/19/2019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81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424E5037-2265-420F-8A84-73B1D34450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4087" y="1694656"/>
            <a:ext cx="7743825" cy="4362450"/>
          </a:xfrm>
          <a:prstGeom prst="rect">
            <a:avLst/>
          </a:prstGeom>
        </p:spPr>
      </p:pic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25C8B88C-B1C1-4C93-B4A5-3D54C7BA6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r-HR" smtClean="0"/>
              <a:t>29</a:t>
            </a:fld>
            <a:endParaRPr lang="hr-HR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1D599617-3E79-454F-B70D-B10DEF892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3/19/2019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93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80E84-0F1B-4FFA-B634-95FCFE4B3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hr-HR" dirty="0"/>
              <a:t>Zakon o sigurnosti prometa na cestama (NN </a:t>
            </a:r>
            <a:r>
              <a:rPr lang="nn-NO" dirty="0"/>
              <a:t>67/08, 48/10, 74/11, 80/13, 158/13, 92/14, 64/15, 108/17</a:t>
            </a:r>
            <a:r>
              <a:rPr lang="hr-HR" dirty="0"/>
              <a:t>)</a:t>
            </a:r>
          </a:p>
          <a:p>
            <a:r>
              <a:rPr lang="en-US" dirty="0" err="1"/>
              <a:t>Zakon</a:t>
            </a:r>
            <a:r>
              <a:rPr lang="en-US" dirty="0"/>
              <a:t> o </a:t>
            </a:r>
            <a:r>
              <a:rPr lang="en-US" dirty="0" err="1"/>
              <a:t>cestama</a:t>
            </a:r>
            <a:r>
              <a:rPr lang="en-US" dirty="0"/>
              <a:t> NN 84/11 , 22/13 , 54/13 , 148/13 , 92/14</a:t>
            </a:r>
            <a:endParaRPr lang="hr-HR" dirty="0"/>
          </a:p>
          <a:p>
            <a:r>
              <a:rPr lang="hr-HR" dirty="0"/>
              <a:t>Pravilnik o energetskom pregledu zgrade i energetskom certificiranju (NN 88/17.)</a:t>
            </a:r>
          </a:p>
          <a:p>
            <a:r>
              <a:rPr lang="hr-HR" dirty="0"/>
              <a:t>Pravilnik o jednostavnim građevinama i radovima (NN 21/09, 57/10, 126/10, 48/11, 81/12, 68/13)</a:t>
            </a:r>
          </a:p>
          <a:p>
            <a:r>
              <a:rPr lang="hr-HR" dirty="0"/>
              <a:t>Smjernice za primjenu zakona o građevinskoj inspekciji</a:t>
            </a:r>
          </a:p>
          <a:p>
            <a:r>
              <a:rPr lang="hr-HR" dirty="0"/>
              <a:t>Pravilnik o agrotehničkim mjerama (NN 22/19)</a:t>
            </a:r>
          </a:p>
          <a:p>
            <a:endParaRPr lang="hr-HR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6D1C6D-0122-46CF-B113-10E9DB81C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A9997F-D3C9-4ECB-B980-870439B90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3/19/2019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50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B6BB4-50DC-44C0-AD68-E0CDFAA84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Akti</a:t>
            </a:r>
            <a:r>
              <a:rPr lang="en-US" dirty="0"/>
              <a:t> </a:t>
            </a:r>
            <a:r>
              <a:rPr lang="en-US" dirty="0" err="1"/>
              <a:t>jedinica</a:t>
            </a:r>
            <a:r>
              <a:rPr lang="en-US" dirty="0"/>
              <a:t> </a:t>
            </a:r>
            <a:r>
              <a:rPr lang="en-US" dirty="0" err="1"/>
              <a:t>lokalne</a:t>
            </a:r>
            <a:r>
              <a:rPr lang="en-US" dirty="0"/>
              <a:t> </a:t>
            </a:r>
            <a:r>
              <a:rPr lang="en-US" dirty="0" err="1"/>
              <a:t>samouprave</a:t>
            </a:r>
            <a:r>
              <a:rPr lang="en-US" dirty="0"/>
              <a:t> (JLS)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246B0-0A02-4402-B4C8-9FEC41C2E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Odluka</a:t>
            </a:r>
            <a:r>
              <a:rPr lang="en-US" dirty="0"/>
              <a:t> o </a:t>
            </a:r>
            <a:r>
              <a:rPr lang="en-US" dirty="0" err="1"/>
              <a:t>komunalnom</a:t>
            </a:r>
            <a:r>
              <a:rPr lang="en-US" dirty="0"/>
              <a:t> </a:t>
            </a:r>
            <a:r>
              <a:rPr lang="en-US" dirty="0" err="1"/>
              <a:t>redu</a:t>
            </a:r>
            <a:endParaRPr lang="en-US" dirty="0"/>
          </a:p>
          <a:p>
            <a:r>
              <a:rPr lang="en-US" dirty="0" err="1"/>
              <a:t>Odluka</a:t>
            </a:r>
            <a:r>
              <a:rPr lang="en-US" dirty="0"/>
              <a:t> o </a:t>
            </a:r>
            <a:r>
              <a:rPr lang="en-US" dirty="0" err="1"/>
              <a:t>dimnjačarskoj</a:t>
            </a:r>
            <a:r>
              <a:rPr lang="en-US" dirty="0"/>
              <a:t> </a:t>
            </a:r>
            <a:r>
              <a:rPr lang="en-US" dirty="0" err="1"/>
              <a:t>službi</a:t>
            </a:r>
            <a:r>
              <a:rPr lang="en-US" dirty="0"/>
              <a:t> </a:t>
            </a:r>
          </a:p>
          <a:p>
            <a:r>
              <a:rPr lang="en-US" dirty="0" err="1"/>
              <a:t>Odluka</a:t>
            </a:r>
            <a:r>
              <a:rPr lang="en-US" dirty="0"/>
              <a:t> o </a:t>
            </a:r>
            <a:r>
              <a:rPr lang="en-US" dirty="0" err="1"/>
              <a:t>ugostiteljskoj</a:t>
            </a:r>
            <a:r>
              <a:rPr lang="en-US" dirty="0"/>
              <a:t> </a:t>
            </a:r>
            <a:r>
              <a:rPr lang="en-US" dirty="0" err="1"/>
              <a:t>djelatnosti</a:t>
            </a:r>
            <a:endParaRPr lang="hr-HR" dirty="0"/>
          </a:p>
          <a:p>
            <a:r>
              <a:rPr lang="hr-HR" dirty="0"/>
              <a:t>Odluka o uređenju prometa</a:t>
            </a:r>
            <a:endParaRPr lang="en-US" dirty="0"/>
          </a:p>
          <a:p>
            <a:r>
              <a:rPr lang="en-US" dirty="0" err="1"/>
              <a:t>Odluka</a:t>
            </a:r>
            <a:r>
              <a:rPr lang="en-US" dirty="0"/>
              <a:t> o </a:t>
            </a:r>
            <a:r>
              <a:rPr lang="en-US" dirty="0" err="1"/>
              <a:t>nerazvrstanim</a:t>
            </a:r>
            <a:r>
              <a:rPr lang="en-US" dirty="0"/>
              <a:t> </a:t>
            </a:r>
            <a:r>
              <a:rPr lang="en-US" dirty="0" err="1"/>
              <a:t>cestama</a:t>
            </a:r>
            <a:endParaRPr lang="en-US" dirty="0"/>
          </a:p>
          <a:p>
            <a:r>
              <a:rPr lang="en-US" dirty="0" err="1"/>
              <a:t>Odluka</a:t>
            </a:r>
            <a:r>
              <a:rPr lang="en-US" dirty="0"/>
              <a:t> o </a:t>
            </a:r>
            <a:r>
              <a:rPr lang="en-US" dirty="0" err="1"/>
              <a:t>autotaksi</a:t>
            </a:r>
            <a:r>
              <a:rPr lang="en-US" dirty="0"/>
              <a:t> </a:t>
            </a:r>
            <a:r>
              <a:rPr lang="en-US" dirty="0" err="1"/>
              <a:t>prijevozu</a:t>
            </a:r>
            <a:endParaRPr lang="en-US" dirty="0"/>
          </a:p>
          <a:p>
            <a:r>
              <a:rPr lang="en-US" dirty="0" err="1"/>
              <a:t>Odluka</a:t>
            </a:r>
            <a:r>
              <a:rPr lang="en-US" dirty="0"/>
              <a:t> o </a:t>
            </a:r>
            <a:r>
              <a:rPr lang="en-US" dirty="0" err="1"/>
              <a:t>držanju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postupanju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psima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mačkama</a:t>
            </a:r>
            <a:r>
              <a:rPr lang="en-US" dirty="0"/>
              <a:t>, o </a:t>
            </a:r>
            <a:r>
              <a:rPr lang="en-US" dirty="0" err="1"/>
              <a:t>načinu</a:t>
            </a:r>
            <a:r>
              <a:rPr lang="en-US" dirty="0"/>
              <a:t> </a:t>
            </a:r>
            <a:r>
              <a:rPr lang="en-US" dirty="0" err="1"/>
              <a:t>postupanja</a:t>
            </a:r>
            <a:r>
              <a:rPr lang="en-US" dirty="0"/>
              <a:t> s </a:t>
            </a:r>
            <a:r>
              <a:rPr lang="en-US" dirty="0" err="1"/>
              <a:t>neupisanim</a:t>
            </a:r>
            <a:r>
              <a:rPr lang="en-US" dirty="0"/>
              <a:t> </a:t>
            </a:r>
            <a:r>
              <a:rPr lang="en-US" dirty="0" err="1"/>
              <a:t>psima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napuštenim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izgubljenim</a:t>
            </a:r>
            <a:r>
              <a:rPr lang="en-US" dirty="0"/>
              <a:t> </a:t>
            </a:r>
            <a:r>
              <a:rPr lang="en-US" dirty="0" err="1"/>
              <a:t>životinjama</a:t>
            </a:r>
            <a:endParaRPr lang="en-US" dirty="0"/>
          </a:p>
          <a:p>
            <a:r>
              <a:rPr lang="en-US" dirty="0" err="1"/>
              <a:t>Odluka</a:t>
            </a:r>
            <a:r>
              <a:rPr lang="en-US" dirty="0"/>
              <a:t> o </a:t>
            </a:r>
            <a:r>
              <a:rPr lang="en-US" dirty="0" err="1"/>
              <a:t>agrotehničkim</a:t>
            </a:r>
            <a:r>
              <a:rPr lang="en-US" dirty="0"/>
              <a:t> </a:t>
            </a:r>
            <a:r>
              <a:rPr lang="en-US" dirty="0" err="1"/>
              <a:t>mjerama</a:t>
            </a:r>
            <a:r>
              <a:rPr lang="en-US" dirty="0"/>
              <a:t> </a:t>
            </a:r>
            <a:endParaRPr lang="hr-HR" dirty="0"/>
          </a:p>
          <a:p>
            <a:r>
              <a:rPr lang="hr-HR" dirty="0"/>
              <a:t>Plan rasvjete, Akcijski plan rasvjete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3ED68C-8830-4386-9106-BBC829770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4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4ACB2D-F134-4FA3-A74E-994FEF829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3/19/2019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35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BD8C14-C632-42B6-950A-B3647C345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ZKG (NN 68/18)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950B2DE-C65F-4BE7-AA96-AA0B5C678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dirty="0"/>
              <a:t>Odluka o komunalnom redu</a:t>
            </a:r>
            <a:r>
              <a:rPr lang="hr-HR" dirty="0"/>
              <a:t> (čl. 104.):</a:t>
            </a:r>
          </a:p>
          <a:p>
            <a:r>
              <a:rPr lang="hr-HR" dirty="0"/>
              <a:t>uređenje naselja (i privatnog vlasništva vidljivog s površine javne namjene)</a:t>
            </a:r>
          </a:p>
          <a:p>
            <a:r>
              <a:rPr lang="hr-HR" dirty="0"/>
              <a:t>korištenje površina javne namjene</a:t>
            </a:r>
          </a:p>
          <a:p>
            <a:r>
              <a:rPr lang="hr-HR" dirty="0"/>
              <a:t>održavanje čistoće</a:t>
            </a:r>
          </a:p>
          <a:p>
            <a:r>
              <a:rPr lang="hr-HR" b="1" dirty="0"/>
              <a:t>mjere</a:t>
            </a:r>
            <a:r>
              <a:rPr lang="hr-HR" dirty="0"/>
              <a:t> za provođenje navedenog – </a:t>
            </a:r>
            <a:r>
              <a:rPr lang="hr-HR" b="1" dirty="0"/>
              <a:t>nadzor</a:t>
            </a:r>
            <a:r>
              <a:rPr lang="hr-HR" dirty="0"/>
              <a:t> provodi komunalno redarstvo</a:t>
            </a:r>
          </a:p>
          <a:p>
            <a:r>
              <a:rPr lang="hr-HR" dirty="0"/>
              <a:t>optužni prijedlog podnosi upravno tijelo</a:t>
            </a:r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obveze i ovlaštenja komunalnog redara definirana  u ZKG (čl. 109. – 117.)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CCB5BDA-3E37-4C12-8E55-D0E65E933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r-HR" smtClean="0"/>
              <a:t>5</a:t>
            </a:fld>
            <a:endParaRPr lang="hr-HR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870070F-233D-4A72-B730-3B9E5B64E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3/19/2019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8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C7BE66-F347-4F79-9E57-640215A8F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Zakon o zaštiti od buke					1.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241212A-6DED-4C3A-8016-FB5FAECD8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0026" y="1566001"/>
            <a:ext cx="10188415" cy="4620682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Članak 16. </a:t>
            </a:r>
          </a:p>
          <a:p>
            <a:pPr marL="0" indent="0">
              <a:buNone/>
            </a:pPr>
            <a:r>
              <a:rPr lang="hr-HR" dirty="0"/>
              <a:t>… nadzor nad provedbom odluka predstavničkih tijela JLS provodi komunalno redarstvo.</a:t>
            </a:r>
          </a:p>
          <a:p>
            <a:pPr marL="0" indent="0">
              <a:buNone/>
            </a:pPr>
            <a:r>
              <a:rPr lang="hr-HR" dirty="0"/>
              <a:t>Odluka JLS regulira:</a:t>
            </a:r>
          </a:p>
          <a:p>
            <a:r>
              <a:rPr lang="hr-HR" dirty="0"/>
              <a:t>u</a:t>
            </a:r>
            <a:r>
              <a:rPr lang="en-US" dirty="0" err="1"/>
              <a:t>porab</a:t>
            </a:r>
            <a:r>
              <a:rPr lang="hr-HR" dirty="0"/>
              <a:t>u</a:t>
            </a:r>
            <a:r>
              <a:rPr lang="en-US" dirty="0"/>
              <a:t> </a:t>
            </a:r>
            <a:r>
              <a:rPr lang="en-US" dirty="0" err="1"/>
              <a:t>akustičkih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elektroakustičkih</a:t>
            </a:r>
            <a:r>
              <a:rPr lang="en-US" dirty="0"/>
              <a:t> </a:t>
            </a:r>
            <a:r>
              <a:rPr lang="en-US" dirty="0" err="1"/>
              <a:t>uređaja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otvorenom</a:t>
            </a:r>
            <a:r>
              <a:rPr lang="en-US" dirty="0"/>
              <a:t> u </a:t>
            </a:r>
            <a:r>
              <a:rPr lang="en-US" dirty="0" err="1"/>
              <a:t>objektima</a:t>
            </a:r>
            <a:r>
              <a:rPr lang="en-US" dirty="0"/>
              <a:t> </a:t>
            </a:r>
            <a:r>
              <a:rPr lang="en-US" dirty="0" err="1"/>
              <a:t>registriranim</a:t>
            </a:r>
            <a:r>
              <a:rPr lang="en-US" dirty="0"/>
              <a:t> za </a:t>
            </a:r>
            <a:r>
              <a:rPr lang="en-US" dirty="0" err="1"/>
              <a:t>obavljanje</a:t>
            </a:r>
            <a:r>
              <a:rPr lang="en-US" dirty="0"/>
              <a:t> </a:t>
            </a:r>
            <a:r>
              <a:rPr lang="en-US" dirty="0" err="1"/>
              <a:t>ugostiteljske</a:t>
            </a:r>
            <a:r>
              <a:rPr lang="en-US" dirty="0"/>
              <a:t> </a:t>
            </a:r>
            <a:r>
              <a:rPr lang="en-US" dirty="0" err="1"/>
              <a:t>djelatnosti</a:t>
            </a:r>
            <a:r>
              <a:rPr lang="en-US" dirty="0"/>
              <a:t> </a:t>
            </a:r>
            <a:r>
              <a:rPr lang="hr-HR" dirty="0"/>
              <a:t>(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hr-HR" dirty="0"/>
              <a:t>akt JLS ne određuje drugačije, </a:t>
            </a:r>
            <a:r>
              <a:rPr lang="en-US" dirty="0"/>
              <a:t>ne </a:t>
            </a:r>
            <a:r>
              <a:rPr lang="en-US" dirty="0" err="1"/>
              <a:t>smije</a:t>
            </a:r>
            <a:r>
              <a:rPr lang="en-US" dirty="0"/>
              <a:t> </a:t>
            </a:r>
            <a:r>
              <a:rPr lang="en-US" dirty="0" err="1"/>
              <a:t>prelaziti</a:t>
            </a:r>
            <a:r>
              <a:rPr lang="en-US" dirty="0"/>
              <a:t> </a:t>
            </a:r>
            <a:r>
              <a:rPr lang="hr-HR" dirty="0"/>
              <a:t>vrijeme nakon 24.00 sati),</a:t>
            </a:r>
          </a:p>
          <a:p>
            <a:r>
              <a:rPr lang="hr-HR" dirty="0"/>
              <a:t>lokacije (ulice, trgovi, dijelovi, zone…)  na kojima buka smije prekoračiti dopuštenu granicu (javni skupovi i priredbe), putevi dolaska i odlaska sudionika</a:t>
            </a:r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1B11818A-301A-4F4B-AC1D-9DB2C003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r-HR" smtClean="0"/>
              <a:t>6</a:t>
            </a:fld>
            <a:endParaRPr lang="hr-HR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6E57E37-B351-438A-AF2B-8724510B5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3/19/2019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6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1D6698-A75E-4DA5-99AB-BD28E4C12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Zakon o zaštiti od buke					2.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53DAB4C-CA10-4EB2-9B3D-91624FC0F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Komunalni redari su ovlašteni: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zatražiti</a:t>
            </a:r>
            <a:r>
              <a:rPr lang="en-US" dirty="0"/>
              <a:t> od </a:t>
            </a:r>
            <a:r>
              <a:rPr lang="en-US" dirty="0" err="1"/>
              <a:t>vlasnika</a:t>
            </a:r>
            <a:r>
              <a:rPr lang="hr-HR" dirty="0"/>
              <a:t> / organizatora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rješenje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sanitarne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inspekcije</a:t>
            </a:r>
            <a:r>
              <a:rPr lang="en-US" dirty="0">
                <a:solidFill>
                  <a:srgbClr val="FF0000"/>
                </a:solidFill>
              </a:rPr>
              <a:t> o </a:t>
            </a:r>
            <a:r>
              <a:rPr lang="en-US" dirty="0" err="1">
                <a:solidFill>
                  <a:srgbClr val="FF0000"/>
                </a:solidFill>
              </a:rPr>
              <a:t>zadovoljavanju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uvjeta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zaštite</a:t>
            </a:r>
            <a:r>
              <a:rPr lang="en-US" dirty="0">
                <a:solidFill>
                  <a:srgbClr val="FF0000"/>
                </a:solidFill>
              </a:rPr>
              <a:t> od buke</a:t>
            </a:r>
            <a:r>
              <a:rPr lang="en-US" dirty="0"/>
              <a:t>,</a:t>
            </a:r>
            <a:endParaRPr lang="hr-HR" dirty="0"/>
          </a:p>
          <a:p>
            <a:pPr>
              <a:buFontTx/>
              <a:buChar char="-"/>
            </a:pPr>
            <a:r>
              <a:rPr lang="en-US" dirty="0"/>
              <a:t> </a:t>
            </a:r>
            <a:r>
              <a:rPr lang="hr-HR" dirty="0"/>
              <a:t>pregledati da li su uređaji delimitirani.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Komunalni redari rješenjem naređuju </a:t>
            </a:r>
            <a:r>
              <a:rPr lang="hr-HR" u="sng" dirty="0"/>
              <a:t>upravne mjere po čl.18.st.1, </a:t>
            </a:r>
            <a:r>
              <a:rPr lang="hr-HR" u="sng" dirty="0" err="1"/>
              <a:t>tč</a:t>
            </a:r>
            <a:r>
              <a:rPr lang="hr-HR" u="sng" dirty="0"/>
              <a:t>. 1-4</a:t>
            </a:r>
            <a:r>
              <a:rPr lang="hr-HR" dirty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/>
              <a:t>naređuju akustična mjerenja osobama koje koriste izvore buke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/>
              <a:t>naređuju poduzimanje propisanih utvrđenih mjera zaštite od buke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/>
              <a:t>zabranjuju uporabu izvora buke prije poduzimanja mjera zaštite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/>
              <a:t>zabranjuju obavljanje djelatnosti (ako mjera 3. ne može imati efekta)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CC318C7F-C13E-45AC-91C9-0DAF9D5D2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r-HR" smtClean="0"/>
              <a:t>7</a:t>
            </a:fld>
            <a:endParaRPr lang="hr-HR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1F37D7C-B696-4970-A8F3-BD15F9C3C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3/19/2019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95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3CE195-62ED-45DD-9A26-ECC5B784C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Zakon o zaštiti od buke					3.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F61131B-A7E4-4900-8F71-408242950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Komunalni redari </a:t>
            </a:r>
            <a:r>
              <a:rPr lang="hr-HR" u="sng" dirty="0"/>
              <a:t>predlažu pokretanje prekršajnog postupka </a:t>
            </a:r>
            <a:r>
              <a:rPr lang="hr-HR" dirty="0"/>
              <a:t>po čl.19.st.1. </a:t>
            </a:r>
            <a:r>
              <a:rPr lang="hr-HR" dirty="0" err="1"/>
              <a:t>tč</a:t>
            </a:r>
            <a:r>
              <a:rPr lang="hr-HR" dirty="0"/>
              <a:t>. 1,2,3,4,9 Zakona:</a:t>
            </a:r>
          </a:p>
          <a:p>
            <a:pPr marL="0" indent="0">
              <a:buNone/>
            </a:pPr>
            <a:endParaRPr lang="hr-HR" dirty="0"/>
          </a:p>
          <a:p>
            <a:pPr marL="457200" indent="-457200">
              <a:buFont typeface="+mj-lt"/>
              <a:buAutoNum type="arabicPeriod"/>
            </a:pPr>
            <a:r>
              <a:rPr lang="hr-HR" dirty="0"/>
              <a:t>ako pravna ili fizička osoba ne provodi zaštitu od buke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/>
              <a:t>ako obavlja radove, djelatnosti i sl. koje u boravišnim prostorima uzrokuju buku štetnu po zdravlje ljudi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/>
              <a:t>ako rabi </a:t>
            </a:r>
            <a:r>
              <a:rPr lang="hr-HR" dirty="0" err="1"/>
              <a:t>elektroakust</a:t>
            </a:r>
            <a:r>
              <a:rPr lang="hr-HR" dirty="0"/>
              <a:t>. Ili akustičke uređaje na otvorenom suprotno gradskoj odluci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/>
              <a:t>ako buka ad 3. prelazi najviše dopuštene razine buke na otvorenom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/>
              <a:t>ako pravna ili fizička osoba ne provede naređene ili propisane mjere zaštite </a:t>
            </a:r>
          </a:p>
          <a:p>
            <a:pPr marL="457200" indent="-457200">
              <a:buFont typeface="+mj-lt"/>
              <a:buAutoNum type="arabicPeriod"/>
            </a:pPr>
            <a:endParaRPr lang="hr-HR" dirty="0"/>
          </a:p>
          <a:p>
            <a:pPr marL="457200" indent="-457200">
              <a:buFont typeface="+mj-lt"/>
              <a:buAutoNum type="arabicPeriod"/>
            </a:pPr>
            <a:endParaRPr lang="hr-HR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252DA76B-7D61-4941-8376-0CBCD208D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r-HR" smtClean="0"/>
              <a:t>8</a:t>
            </a:fld>
            <a:endParaRPr lang="hr-HR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69E9DD0-4964-4ECA-BC33-C1E9E7BD6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3/19/2019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3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7444DB5-BC01-429C-AF85-140CF7331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Zakon o zaštiti od buke					4.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DCBF4C2-6C87-4335-84B8-1AE169072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Komunalni redari ovlašteni su </a:t>
            </a:r>
            <a:r>
              <a:rPr lang="hr-HR" u="sng" dirty="0"/>
              <a:t>na licu mjesta naplatiti kaznu</a:t>
            </a:r>
            <a:r>
              <a:rPr lang="hr-HR" dirty="0"/>
              <a:t> odgovornoj osobi u pravnoj osobi i fizičkoj osobi koja obavlja djelatnost za koju treba provesti mjere zaštite od buke, a osoba postupa suprotno odluci JLS:</a:t>
            </a:r>
          </a:p>
          <a:p>
            <a:pPr marL="0" indent="0">
              <a:buNone/>
            </a:pPr>
            <a:endParaRPr lang="hr-HR" dirty="0"/>
          </a:p>
          <a:p>
            <a:pPr marL="457200" indent="-457200">
              <a:buFont typeface="+mj-lt"/>
              <a:buAutoNum type="arabicPeriod"/>
            </a:pPr>
            <a:r>
              <a:rPr lang="hr-HR" dirty="0"/>
              <a:t>prvi prekršaj 1.000 kn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/>
              <a:t>drugi istovjetni prekršaj 3.000 kn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18035B58-3DB6-4051-8996-99AF267BB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r-HR" smtClean="0"/>
              <a:t>9</a:t>
            </a:fld>
            <a:endParaRPr lang="hr-HR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84EF713-DA72-42E5-9EE8-AE483497E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3/19/2019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41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 ecology education photo presentation.potx" id="{C2041BFC-79DD-469A-9C9C-CE3A45FF64F3}" vid="{F6D325B2-35D9-40C5-B4CD-C0A8483D5659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Nature ecology education photo presentation</Template>
  <TotalTime>410</TotalTime>
  <Words>2038</Words>
  <Application>Microsoft Office PowerPoint</Application>
  <PresentationFormat>Široki zaslon</PresentationFormat>
  <Paragraphs>242</Paragraphs>
  <Slides>29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29</vt:i4>
      </vt:variant>
    </vt:vector>
  </HeadingPairs>
  <TitlesOfParts>
    <vt:vector size="32" baseType="lpstr">
      <vt:lpstr>Arial</vt:lpstr>
      <vt:lpstr>Corbel</vt:lpstr>
      <vt:lpstr>Ecology 16x9</vt:lpstr>
      <vt:lpstr>Zakonska regulativa i akti za postupanje komunalnog redarstva</vt:lpstr>
      <vt:lpstr>Komunalno redarstvo postupa po sljedećim zakonskim i podzakonskim aktima:  </vt:lpstr>
      <vt:lpstr>PowerPoint prezentacija</vt:lpstr>
      <vt:lpstr>Akti jedinica lokalne samouprave (JLS) </vt:lpstr>
      <vt:lpstr>ZKG (NN 68/18)</vt:lpstr>
      <vt:lpstr>Zakon o zaštiti od buke     1.</vt:lpstr>
      <vt:lpstr>Zakon o zaštiti od buke     2.</vt:lpstr>
      <vt:lpstr>Zakon o zaštiti od buke     3.</vt:lpstr>
      <vt:lpstr>Zakon o zaštiti od buke     4.</vt:lpstr>
      <vt:lpstr>Zakon o zaštiti od buke     5.     </vt:lpstr>
      <vt:lpstr>Zakon o zaštiti od svjetlosnog onečišćenja (NN 14/19) 1.</vt:lpstr>
      <vt:lpstr>Zakon o zaštiti od svjetlosnog onečišćenja (NN 14/19) 2.</vt:lpstr>
      <vt:lpstr>Zakon o zaštiti od svjetlosnog onečišćenja (NN 14/19) 3.</vt:lpstr>
      <vt:lpstr>Zakon o zaštiti životinja (NN 102/17)  1.</vt:lpstr>
      <vt:lpstr>Zakon o zaštiti životinja (NN 102/17)  2.</vt:lpstr>
      <vt:lpstr>Zakon o prijevozu u cestovnom prometu (NN 41/18) </vt:lpstr>
      <vt:lpstr>Zakon o ugost. djelatnosti (NN 85/15, 121/16, 99/18)</vt:lpstr>
      <vt:lpstr>Zakon o građevinskoj inspekciji</vt:lpstr>
      <vt:lpstr>Mjere komunalnog reda po zakonu o građevinskoj inspekciji</vt:lpstr>
      <vt:lpstr>Napomene</vt:lpstr>
      <vt:lpstr>PowerPoint prezentacija</vt:lpstr>
      <vt:lpstr>Agrotehničke mjere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Zakonska regulativa i akti za postupanje komunalnog redarstva</dc:title>
  <dc:creator>Alex</dc:creator>
  <cp:lastModifiedBy>Sonja Polonijo</cp:lastModifiedBy>
  <cp:revision>44</cp:revision>
  <cp:lastPrinted>2019-02-22T12:52:03Z</cp:lastPrinted>
  <dcterms:created xsi:type="dcterms:W3CDTF">2018-10-19T07:34:06Z</dcterms:created>
  <dcterms:modified xsi:type="dcterms:W3CDTF">2019-03-19T11:32:29Z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