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 id="2147483668" r:id="rId2"/>
  </p:sldMasterIdLst>
  <p:notesMasterIdLst>
    <p:notesMasterId r:id="rId23"/>
  </p:notesMasterIdLst>
  <p:sldIdLst>
    <p:sldId id="258" r:id="rId3"/>
    <p:sldId id="269" r:id="rId4"/>
    <p:sldId id="288" r:id="rId5"/>
    <p:sldId id="289" r:id="rId6"/>
    <p:sldId id="292" r:id="rId7"/>
    <p:sldId id="290" r:id="rId8"/>
    <p:sldId id="270" r:id="rId9"/>
    <p:sldId id="291" r:id="rId10"/>
    <p:sldId id="271" r:id="rId11"/>
    <p:sldId id="286" r:id="rId12"/>
    <p:sldId id="272" r:id="rId13"/>
    <p:sldId id="278" r:id="rId14"/>
    <p:sldId id="279" r:id="rId15"/>
    <p:sldId id="280" r:id="rId16"/>
    <p:sldId id="283" r:id="rId17"/>
    <p:sldId id="284" r:id="rId18"/>
    <p:sldId id="285" r:id="rId19"/>
    <p:sldId id="281" r:id="rId20"/>
    <p:sldId id="282" r:id="rId21"/>
    <p:sldId id="274"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114" d="100"/>
          <a:sy n="114" d="100"/>
        </p:scale>
        <p:origin x="474"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zervirano mjesto zaglavlja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hr-HR"/>
          </a:p>
        </p:txBody>
      </p:sp>
      <p:sp>
        <p:nvSpPr>
          <p:cNvPr id="3" name="Rezervirano mjesto datum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9351B56-F867-47EC-BA3F-98911B4D0A8B}" type="datetimeFigureOut">
              <a:rPr lang="hr-HR" smtClean="0"/>
              <a:t>19.3.2019.</a:t>
            </a:fld>
            <a:endParaRPr lang="hr-HR"/>
          </a:p>
        </p:txBody>
      </p:sp>
      <p:sp>
        <p:nvSpPr>
          <p:cNvPr id="4" name="Rezervirano mjesto slike slajd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hr-HR"/>
          </a:p>
        </p:txBody>
      </p:sp>
      <p:sp>
        <p:nvSpPr>
          <p:cNvPr id="5" name="Rezervirano mjesto bilježaka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p>
        </p:txBody>
      </p:sp>
      <p:sp>
        <p:nvSpPr>
          <p:cNvPr id="6" name="Rezervirano mjesto podnožj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hr-HR"/>
          </a:p>
        </p:txBody>
      </p:sp>
      <p:sp>
        <p:nvSpPr>
          <p:cNvPr id="7" name="Rezervirano mjesto broja slajd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0F9356C-E587-482A-A035-4E82AAF21B4E}" type="slidenum">
              <a:rPr lang="hr-HR" smtClean="0"/>
              <a:t>‹#›</a:t>
            </a:fld>
            <a:endParaRPr lang="hr-HR"/>
          </a:p>
        </p:txBody>
      </p:sp>
    </p:spTree>
    <p:extLst>
      <p:ext uri="{BB962C8B-B14F-4D97-AF65-F5344CB8AC3E}">
        <p14:creationId xmlns:p14="http://schemas.microsoft.com/office/powerpoint/2010/main" val="38481850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7542409-6A04-4DC6-AC3A-D3758287A8F2}" type="slidenum">
              <a:rPr kumimoji="0" lang="en-US" sz="1200" b="0" i="0" u="none" strike="noStrike" kern="1200" cap="none" spc="0" normalizeH="0" baseline="0" noProof="0" smtClean="0">
                <a:ln>
                  <a:noFill/>
                </a:ln>
                <a:solidFill>
                  <a:srgbClr val="4D3E2F"/>
                </a:solidFill>
                <a:effectLst/>
                <a:uLnTx/>
                <a:uFillTx/>
                <a:latin typeface="Corbel" panose="020B0503020204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srgbClr val="4D3E2F"/>
              </a:solidFill>
              <a:effectLst/>
              <a:uLnTx/>
              <a:uFillTx/>
              <a:latin typeface="Corbel" panose="020B0503020204020204"/>
              <a:ea typeface="+mn-ea"/>
              <a:cs typeface="+mn-cs"/>
            </a:endParaRPr>
          </a:p>
        </p:txBody>
      </p:sp>
    </p:spTree>
    <p:extLst>
      <p:ext uri="{BB962C8B-B14F-4D97-AF65-F5344CB8AC3E}">
        <p14:creationId xmlns:p14="http://schemas.microsoft.com/office/powerpoint/2010/main" val="33008298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2.xml"/><Relationship Id="rId4" Type="http://schemas.openxmlformats.org/officeDocument/2006/relationships/image" Target="../media/image3.jpe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Naslovni slajd">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hr-HR"/>
              <a:t>Kliknite da biste uredili stil naslova matrice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r-HR"/>
              <a:t>Kliknite da biste uredili stil podnaslova matrice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3/19/2019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Naslov i opis">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hr-HR"/>
              <a:t>Kliknite da biste uredili stil naslova matrice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r-HR"/>
              <a:t>Uredite stilove teksta matrice</a:t>
            </a:r>
          </a:p>
        </p:txBody>
      </p:sp>
      <p:sp>
        <p:nvSpPr>
          <p:cNvPr id="4" name="Date Placeholder 3"/>
          <p:cNvSpPr>
            <a:spLocks noGrp="1"/>
          </p:cNvSpPr>
          <p:nvPr>
            <p:ph type="dt" sz="half" idx="10"/>
          </p:nvPr>
        </p:nvSpPr>
        <p:spPr/>
        <p:txBody>
          <a:bodyPr/>
          <a:lstStyle/>
          <a:p>
            <a:fld id="{B61BEF0D-F0BB-DE4B-95CE-6DB70DBA9567}" type="datetimeFigureOut">
              <a:rPr lang="en-US" dirty="0"/>
              <a:pPr/>
              <a:t>3/19/2019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t s opisom">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hr-HR"/>
              <a:t>Kliknite da biste uredili stil naslova matrice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hr-HR"/>
              <a:t>Uredite stilove teksta matrice</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r-HR"/>
              <a:t>Uredite stilove teksta matrice</a:t>
            </a:r>
          </a:p>
        </p:txBody>
      </p:sp>
      <p:sp>
        <p:nvSpPr>
          <p:cNvPr id="4" name="Date Placeholder 3"/>
          <p:cNvSpPr>
            <a:spLocks noGrp="1"/>
          </p:cNvSpPr>
          <p:nvPr>
            <p:ph type="dt" sz="half" idx="10"/>
          </p:nvPr>
        </p:nvSpPr>
        <p:spPr/>
        <p:txBody>
          <a:bodyPr/>
          <a:lstStyle/>
          <a:p>
            <a:fld id="{B61BEF0D-F0BB-DE4B-95CE-6DB70DBA9567}" type="datetimeFigureOut">
              <a:rPr lang="en-US" dirty="0"/>
              <a:pPr/>
              <a:t>3/19/2019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Kartica s nazivom">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hr-HR"/>
              <a:t>Kliknite da biste uredili stil naslova matrice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r-HR"/>
              <a:t>Uredite stilove teksta matrice</a:t>
            </a:r>
          </a:p>
        </p:txBody>
      </p:sp>
      <p:sp>
        <p:nvSpPr>
          <p:cNvPr id="4" name="Date Placeholder 3"/>
          <p:cNvSpPr>
            <a:spLocks noGrp="1"/>
          </p:cNvSpPr>
          <p:nvPr>
            <p:ph type="dt" sz="half" idx="10"/>
          </p:nvPr>
        </p:nvSpPr>
        <p:spPr/>
        <p:txBody>
          <a:bodyPr/>
          <a:lstStyle/>
          <a:p>
            <a:fld id="{B61BEF0D-F0BB-DE4B-95CE-6DB70DBA9567}" type="datetimeFigureOut">
              <a:rPr lang="en-US" dirty="0"/>
              <a:pPr/>
              <a:t>3/19/2019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Kartica s nazivom citata">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hr-HR"/>
              <a:t>Kliknite da biste uredili stil naslova matrice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hr-HR"/>
              <a:t>Uredite stilove teksta matrice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r-HR"/>
              <a:t>Uredite stilove teksta matrice</a:t>
            </a:r>
          </a:p>
        </p:txBody>
      </p:sp>
      <p:sp>
        <p:nvSpPr>
          <p:cNvPr id="4" name="Date Placeholder 3"/>
          <p:cNvSpPr>
            <a:spLocks noGrp="1"/>
          </p:cNvSpPr>
          <p:nvPr>
            <p:ph type="dt" sz="half" idx="10"/>
          </p:nvPr>
        </p:nvSpPr>
        <p:spPr/>
        <p:txBody>
          <a:bodyPr/>
          <a:lstStyle/>
          <a:p>
            <a:fld id="{B61BEF0D-F0BB-DE4B-95CE-6DB70DBA9567}" type="datetimeFigureOut">
              <a:rPr lang="en-US" dirty="0"/>
              <a:pPr/>
              <a:t>3/19/2019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ili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hr-HR"/>
              <a:t>Kliknite da biste uredili stil naslova matrice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hr-HR"/>
              <a:t>Uredite stilove teksta matrice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r-HR"/>
              <a:t>Uredite stilove teksta matrice</a:t>
            </a:r>
          </a:p>
        </p:txBody>
      </p:sp>
      <p:sp>
        <p:nvSpPr>
          <p:cNvPr id="4" name="Date Placeholder 3"/>
          <p:cNvSpPr>
            <a:spLocks noGrp="1"/>
          </p:cNvSpPr>
          <p:nvPr>
            <p:ph type="dt" sz="half" idx="10"/>
          </p:nvPr>
        </p:nvSpPr>
        <p:spPr/>
        <p:txBody>
          <a:bodyPr/>
          <a:lstStyle/>
          <a:p>
            <a:fld id="{B61BEF0D-F0BB-DE4B-95CE-6DB70DBA9567}" type="datetimeFigureOut">
              <a:rPr lang="en-US" dirty="0"/>
              <a:pPr/>
              <a:t>3/19/2019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Naslov i okomiti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a:t>Kliknite da biste uredili stil naslova matrice</a:t>
            </a:r>
            <a:endParaRPr lang="en-US" dirty="0"/>
          </a:p>
        </p:txBody>
      </p:sp>
      <p:sp>
        <p:nvSpPr>
          <p:cNvPr id="3" name="Vertical Text Placeholder 2"/>
          <p:cNvSpPr>
            <a:spLocks noGrp="1"/>
          </p:cNvSpPr>
          <p:nvPr>
            <p:ph type="body" orient="vert" idx="1"/>
          </p:nvPr>
        </p:nvSpPr>
        <p:spPr/>
        <p:txBody>
          <a:bodyPr vert="eaVert"/>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3/19/2019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Okomiti naslov i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hr-HR"/>
              <a:t>Kliknite da biste uredili stil naslova matrice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3/19/2019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9" name="Rectangle 8"/>
          <p:cNvSpPr/>
          <p:nvPr/>
        </p:nvSpPr>
        <p:spPr>
          <a:xfrm>
            <a:off x="1600200" y="0"/>
            <a:ext cx="5029200" cy="59436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ctrTitle"/>
          </p:nvPr>
        </p:nvSpPr>
        <p:spPr>
          <a:xfrm>
            <a:off x="1751777" y="3019706"/>
            <a:ext cx="4846320" cy="2387600"/>
          </a:xfrm>
        </p:spPr>
        <p:txBody>
          <a:bodyPr anchor="b">
            <a:normAutofit/>
          </a:bodyPr>
          <a:lstStyle>
            <a:lvl1pPr algn="l">
              <a:lnSpc>
                <a:spcPct val="90000"/>
              </a:lnSpc>
              <a:defRPr sz="4800">
                <a:solidFill>
                  <a:schemeClr val="bg1"/>
                </a:solidFill>
              </a:defRPr>
            </a:lvl1pPr>
          </a:lstStyle>
          <a:p>
            <a:r>
              <a:rPr lang="en-US"/>
              <a:t>Click to edit Master title style</a:t>
            </a:r>
            <a:endParaRPr/>
          </a:p>
        </p:txBody>
      </p:sp>
      <p:sp>
        <p:nvSpPr>
          <p:cNvPr id="3" name="Subtitle 2"/>
          <p:cNvSpPr>
            <a:spLocks noGrp="1"/>
          </p:cNvSpPr>
          <p:nvPr>
            <p:ph type="subTitle" idx="1"/>
          </p:nvPr>
        </p:nvSpPr>
        <p:spPr>
          <a:xfrm>
            <a:off x="1751777" y="5381894"/>
            <a:ext cx="4846320" cy="448056"/>
          </a:xfrm>
        </p:spPr>
        <p:txBody>
          <a:bodyPr>
            <a:normAutofit/>
          </a:bodyPr>
          <a:lstStyle>
            <a:lvl1pPr marL="0" indent="0" algn="l">
              <a:spcBef>
                <a:spcPts val="0"/>
              </a:spcBef>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a:p>
        </p:txBody>
      </p:sp>
      <p:pic>
        <p:nvPicPr>
          <p:cNvPr id="8" name="Picture 7" descr="Puffy white clouds in deep blue sky"/>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0" y="2057400"/>
            <a:ext cx="1490472" cy="3886200"/>
          </a:xfrm>
          <a:prstGeom prst="rect">
            <a:avLst/>
          </a:prstGeom>
        </p:spPr>
      </p:pic>
      <p:pic>
        <p:nvPicPr>
          <p:cNvPr id="10" name="Picture 9" descr="Closeup of plant shoot"/>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6739128" y="2057400"/>
            <a:ext cx="2060767" cy="3886200"/>
          </a:xfrm>
          <a:prstGeom prst="rect">
            <a:avLst/>
          </a:prstGeom>
        </p:spPr>
      </p:pic>
      <p:pic>
        <p:nvPicPr>
          <p:cNvPr id="11" name="Picture 10" descr="Waves"/>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8909623" y="2057400"/>
            <a:ext cx="3282696" cy="3886200"/>
          </a:xfrm>
          <a:prstGeom prst="rect">
            <a:avLst/>
          </a:prstGeom>
        </p:spPr>
      </p:pic>
    </p:spTree>
    <p:extLst>
      <p:ext uri="{BB962C8B-B14F-4D97-AF65-F5344CB8AC3E}">
        <p14:creationId xmlns:p14="http://schemas.microsoft.com/office/powerpoint/2010/main" val="585676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6" name="Slide Number Placeholder 5"/>
          <p:cNvSpPr>
            <a:spLocks noGrp="1"/>
          </p:cNvSpPr>
          <p:nvPr>
            <p:ph type="sldNum" sz="quarter" idx="12"/>
          </p:nvPr>
        </p:nvSpPr>
        <p:spPr/>
        <p:txBody>
          <a:bodyPr/>
          <a:lstStyle/>
          <a:p>
            <a:fld id="{9CD8D479-8942-46E8-A226-A4E01F7A105C}" type="slidenum">
              <a:rPr/>
              <a:t>‹#›</a:t>
            </a:fld>
            <a:endParaRPr/>
          </a:p>
        </p:txBody>
      </p:sp>
      <p:sp>
        <p:nvSpPr>
          <p:cNvPr id="4" name="Date Placeholder 3"/>
          <p:cNvSpPr>
            <a:spLocks noGrp="1"/>
          </p:cNvSpPr>
          <p:nvPr>
            <p:ph type="dt" sz="half" idx="10"/>
          </p:nvPr>
        </p:nvSpPr>
        <p:spPr/>
        <p:txBody>
          <a:bodyPr/>
          <a:lstStyle/>
          <a:p>
            <a:fld id="{6DD1B487-36FD-4CED-B07A-1A81FC6540B1}" type="datetime1">
              <a:rPr lang="en-US" smtClean="0"/>
              <a:pPr/>
              <a:t>3/19/2019</a:t>
            </a:fld>
            <a:endParaRPr lang="en-US" dirty="0"/>
          </a:p>
        </p:txBody>
      </p:sp>
      <p:sp>
        <p:nvSpPr>
          <p:cNvPr id="5" name="Footer Placeholder 4"/>
          <p:cNvSpPr>
            <a:spLocks noGrp="1"/>
          </p:cNvSpPr>
          <p:nvPr>
            <p:ph type="ftr" sz="quarter" idx="11"/>
          </p:nvPr>
        </p:nvSpPr>
        <p:spPr/>
        <p:txBody>
          <a:bodyPr/>
          <a:lstStyle>
            <a:lvl1pPr>
              <a:defRPr/>
            </a:lvl1pPr>
          </a:lstStyle>
          <a:p>
            <a:r>
              <a:rPr lang="en-US" dirty="0"/>
              <a:t>Add a footer</a:t>
            </a:r>
          </a:p>
        </p:txBody>
      </p:sp>
    </p:spTree>
    <p:extLst>
      <p:ext uri="{BB962C8B-B14F-4D97-AF65-F5344CB8AC3E}">
        <p14:creationId xmlns:p14="http://schemas.microsoft.com/office/powerpoint/2010/main" val="15983535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8" name="Rectangle 7"/>
          <p:cNvSpPr/>
          <p:nvPr/>
        </p:nvSpPr>
        <p:spPr>
          <a:xfrm>
            <a:off x="1600199" y="2059146"/>
            <a:ext cx="7199696" cy="38862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1751777" y="2263913"/>
            <a:ext cx="6949440" cy="3143393"/>
          </a:xfrm>
        </p:spPr>
        <p:txBody>
          <a:bodyPr anchor="b"/>
          <a:lstStyle>
            <a:lvl1pPr>
              <a:defRPr sz="6000">
                <a:solidFill>
                  <a:schemeClr val="bg1"/>
                </a:solidFill>
              </a:defRPr>
            </a:lvl1pPr>
          </a:lstStyle>
          <a:p>
            <a:r>
              <a:rPr lang="en-US"/>
              <a:t>Click to edit Master title style</a:t>
            </a:r>
            <a:endParaRPr/>
          </a:p>
        </p:txBody>
      </p:sp>
      <p:sp>
        <p:nvSpPr>
          <p:cNvPr id="3" name="Text Placeholder 2"/>
          <p:cNvSpPr>
            <a:spLocks noGrp="1"/>
          </p:cNvSpPr>
          <p:nvPr>
            <p:ph type="body" idx="1"/>
          </p:nvPr>
        </p:nvSpPr>
        <p:spPr>
          <a:xfrm>
            <a:off x="1751777" y="5381893"/>
            <a:ext cx="6949440" cy="449523"/>
          </a:xfrm>
        </p:spPr>
        <p:txBody>
          <a:bodyPr/>
          <a:lstStyle>
            <a:lvl1pPr marL="0" indent="0">
              <a:spcBef>
                <a:spcPts val="0"/>
              </a:spcBef>
              <a:buNone/>
              <a:defRPr sz="2400">
                <a:solidFill>
                  <a:schemeClr val="bg1"/>
                </a:solidFill>
              </a:defRPr>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pic>
        <p:nvPicPr>
          <p:cNvPr id="11" name="Picture 10" descr="Closeup of green plants"/>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0" y="2059146"/>
            <a:ext cx="1490472" cy="3886200"/>
          </a:xfrm>
          <a:prstGeom prst="rect">
            <a:avLst/>
          </a:prstGeom>
        </p:spPr>
      </p:pic>
      <p:pic>
        <p:nvPicPr>
          <p:cNvPr id="9" name="Picture 8" descr="Waves"/>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8909623" y="2059146"/>
            <a:ext cx="3282696" cy="3886200"/>
          </a:xfrm>
          <a:prstGeom prst="rect">
            <a:avLst/>
          </a:prstGeom>
        </p:spPr>
      </p:pic>
    </p:spTree>
    <p:extLst>
      <p:ext uri="{BB962C8B-B14F-4D97-AF65-F5344CB8AC3E}">
        <p14:creationId xmlns:p14="http://schemas.microsoft.com/office/powerpoint/2010/main" val="1957237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orient="horz" pos="3768">
          <p15:clr>
            <a:srgbClr val="FDE53C"/>
          </p15:clr>
        </p15:guide>
        <p15:guide id="2" orient="horz" pos="1296">
          <p15:clr>
            <a:srgbClr val="FDE53C"/>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 sadržaj">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hr-HR"/>
              <a:t>Kliknite da biste uredili stil naslova matrice</a:t>
            </a:r>
            <a:endParaRPr lang="en-US" dirty="0"/>
          </a:p>
        </p:txBody>
      </p:sp>
      <p:sp>
        <p:nvSpPr>
          <p:cNvPr id="3" name="Content Placeholder 2"/>
          <p:cNvSpPr>
            <a:spLocks noGrp="1"/>
          </p:cNvSpPr>
          <p:nvPr>
            <p:ph idx="1"/>
          </p:nvPr>
        </p:nvSpPr>
        <p:spPr/>
        <p:txBody>
          <a:bodyPr/>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3/19/2019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409700" y="1556281"/>
            <a:ext cx="4610099" cy="4620682"/>
          </a:xfrm>
        </p:spPr>
        <p:txBody>
          <a:bodyPr/>
          <a:lstStyle>
            <a:lvl1pPr>
              <a:defRPr sz="22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Content Placeholder 3"/>
          <p:cNvSpPr>
            <a:spLocks noGrp="1"/>
          </p:cNvSpPr>
          <p:nvPr>
            <p:ph sz="half" idx="2"/>
          </p:nvPr>
        </p:nvSpPr>
        <p:spPr>
          <a:xfrm>
            <a:off x="6172200" y="1556281"/>
            <a:ext cx="4609775" cy="4620682"/>
          </a:xfrm>
        </p:spPr>
        <p:txBody>
          <a:bodyPr/>
          <a:lstStyle>
            <a:lvl1pPr>
              <a:defRPr sz="22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7" name="Slide Number Placeholder 6"/>
          <p:cNvSpPr>
            <a:spLocks noGrp="1"/>
          </p:cNvSpPr>
          <p:nvPr>
            <p:ph type="sldNum" sz="quarter" idx="12"/>
          </p:nvPr>
        </p:nvSpPr>
        <p:spPr/>
        <p:txBody>
          <a:bodyPr/>
          <a:lstStyle/>
          <a:p>
            <a:fld id="{9CD8D479-8942-46E8-A226-A4E01F7A105C}" type="slidenum">
              <a:rPr/>
              <a:t>‹#›</a:t>
            </a:fld>
            <a:endParaRPr/>
          </a:p>
        </p:txBody>
      </p:sp>
      <p:sp>
        <p:nvSpPr>
          <p:cNvPr id="5" name="Date Placeholder 4"/>
          <p:cNvSpPr>
            <a:spLocks noGrp="1"/>
          </p:cNvSpPr>
          <p:nvPr>
            <p:ph type="dt" sz="half" idx="10"/>
          </p:nvPr>
        </p:nvSpPr>
        <p:spPr/>
        <p:txBody>
          <a:bodyPr/>
          <a:lstStyle/>
          <a:p>
            <a:fld id="{93A66BA0-BF77-43AC-894A-20AD8220B887}" type="datetime1">
              <a:rPr lang="en-US" smtClean="0"/>
              <a:pPr/>
              <a:t>3/19/2019</a:t>
            </a:fld>
            <a:endParaRPr lang="en-US" dirty="0"/>
          </a:p>
        </p:txBody>
      </p:sp>
      <p:sp>
        <p:nvSpPr>
          <p:cNvPr id="6" name="Footer Placeholder 5"/>
          <p:cNvSpPr>
            <a:spLocks noGrp="1"/>
          </p:cNvSpPr>
          <p:nvPr>
            <p:ph type="ftr" sz="quarter" idx="11"/>
          </p:nvPr>
        </p:nvSpPr>
        <p:spPr/>
        <p:txBody>
          <a:bodyPr/>
          <a:lstStyle>
            <a:lvl1pPr>
              <a:defRPr/>
            </a:lvl1pPr>
          </a:lstStyle>
          <a:p>
            <a:r>
              <a:rPr lang="en-US" dirty="0"/>
              <a:t>Add a footer</a:t>
            </a:r>
          </a:p>
        </p:txBody>
      </p:sp>
    </p:spTree>
    <p:extLst>
      <p:ext uri="{BB962C8B-B14F-4D97-AF65-F5344CB8AC3E}">
        <p14:creationId xmlns:p14="http://schemas.microsoft.com/office/powerpoint/2010/main" val="40361292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Text Placeholder 2"/>
          <p:cNvSpPr>
            <a:spLocks noGrp="1"/>
          </p:cNvSpPr>
          <p:nvPr>
            <p:ph type="body" idx="1"/>
          </p:nvPr>
        </p:nvSpPr>
        <p:spPr>
          <a:xfrm>
            <a:off x="1409699" y="1554480"/>
            <a:ext cx="4608576" cy="823912"/>
          </a:xfrm>
        </p:spPr>
        <p:txBody>
          <a:bodyPr anchor="b">
            <a:normAutofit/>
          </a:bodyPr>
          <a:lstStyle>
            <a:lvl1pPr marL="0" indent="0">
              <a:spcBef>
                <a:spcPts val="0"/>
              </a:spcBef>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409699" y="2434147"/>
            <a:ext cx="4608576" cy="3811271"/>
          </a:xfrm>
        </p:spPr>
        <p:txBody>
          <a:bodyPr/>
          <a:lstStyle>
            <a:lvl1pPr>
              <a:defRPr sz="22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Text Placeholder 4"/>
          <p:cNvSpPr>
            <a:spLocks noGrp="1"/>
          </p:cNvSpPr>
          <p:nvPr>
            <p:ph type="body" sz="quarter" idx="3"/>
          </p:nvPr>
        </p:nvSpPr>
        <p:spPr>
          <a:xfrm>
            <a:off x="6172200" y="1554480"/>
            <a:ext cx="4610100" cy="823912"/>
          </a:xfrm>
        </p:spPr>
        <p:txBody>
          <a:bodyPr anchor="b">
            <a:normAutofit/>
          </a:bodyPr>
          <a:lstStyle>
            <a:lvl1pPr marL="0" indent="0">
              <a:spcBef>
                <a:spcPts val="0"/>
              </a:spcBef>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434147"/>
            <a:ext cx="4610100" cy="3811271"/>
          </a:xfrm>
        </p:spPr>
        <p:txBody>
          <a:bodyPr/>
          <a:lstStyle>
            <a:lvl1pPr>
              <a:defRPr sz="22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9" name="Slide Number Placeholder 8"/>
          <p:cNvSpPr>
            <a:spLocks noGrp="1"/>
          </p:cNvSpPr>
          <p:nvPr>
            <p:ph type="sldNum" sz="quarter" idx="12"/>
          </p:nvPr>
        </p:nvSpPr>
        <p:spPr/>
        <p:txBody>
          <a:bodyPr/>
          <a:lstStyle/>
          <a:p>
            <a:fld id="{9CD8D479-8942-46E8-A226-A4E01F7A105C}" type="slidenum">
              <a:rPr/>
              <a:t>‹#›</a:t>
            </a:fld>
            <a:endParaRPr dirty="0"/>
          </a:p>
        </p:txBody>
      </p:sp>
      <p:sp>
        <p:nvSpPr>
          <p:cNvPr id="7" name="Date Placeholder 6"/>
          <p:cNvSpPr>
            <a:spLocks noGrp="1"/>
          </p:cNvSpPr>
          <p:nvPr>
            <p:ph type="dt" sz="half" idx="10"/>
          </p:nvPr>
        </p:nvSpPr>
        <p:spPr/>
        <p:txBody>
          <a:bodyPr/>
          <a:lstStyle/>
          <a:p>
            <a:fld id="{94C81B4D-F060-418E-A958-B2BDC1A258F8}" type="datetime1">
              <a:rPr lang="en-US" smtClean="0"/>
              <a:pPr/>
              <a:t>3/19/2019</a:t>
            </a:fld>
            <a:endParaRPr lang="en-US" dirty="0"/>
          </a:p>
        </p:txBody>
      </p:sp>
      <p:sp>
        <p:nvSpPr>
          <p:cNvPr id="8" name="Footer Placeholder 7"/>
          <p:cNvSpPr>
            <a:spLocks noGrp="1"/>
          </p:cNvSpPr>
          <p:nvPr>
            <p:ph type="ftr" sz="quarter" idx="11"/>
          </p:nvPr>
        </p:nvSpPr>
        <p:spPr/>
        <p:txBody>
          <a:bodyPr/>
          <a:lstStyle>
            <a:lvl1pPr>
              <a:defRPr/>
            </a:lvl1pPr>
          </a:lstStyle>
          <a:p>
            <a:r>
              <a:rPr lang="en-US" dirty="0"/>
              <a:t>Add a footer</a:t>
            </a:r>
          </a:p>
        </p:txBody>
      </p:sp>
    </p:spTree>
    <p:extLst>
      <p:ext uri="{BB962C8B-B14F-4D97-AF65-F5344CB8AC3E}">
        <p14:creationId xmlns:p14="http://schemas.microsoft.com/office/powerpoint/2010/main" val="34680758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5" name="Slide Number Placeholder 4"/>
          <p:cNvSpPr>
            <a:spLocks noGrp="1"/>
          </p:cNvSpPr>
          <p:nvPr>
            <p:ph type="sldNum" sz="quarter" idx="12"/>
          </p:nvPr>
        </p:nvSpPr>
        <p:spPr/>
        <p:txBody>
          <a:bodyPr/>
          <a:lstStyle/>
          <a:p>
            <a:fld id="{9CD8D479-8942-46E8-A226-A4E01F7A105C}" type="slidenum">
              <a:rPr/>
              <a:t>‹#›</a:t>
            </a:fld>
            <a:endParaRPr/>
          </a:p>
        </p:txBody>
      </p:sp>
      <p:sp>
        <p:nvSpPr>
          <p:cNvPr id="3" name="Date Placeholder 2"/>
          <p:cNvSpPr>
            <a:spLocks noGrp="1"/>
          </p:cNvSpPr>
          <p:nvPr>
            <p:ph type="dt" sz="half" idx="10"/>
          </p:nvPr>
        </p:nvSpPr>
        <p:spPr/>
        <p:txBody>
          <a:bodyPr/>
          <a:lstStyle/>
          <a:p>
            <a:fld id="{9386AC23-C97B-41FB-9B89-C7FE0FB631CA}" type="datetime1">
              <a:rPr lang="en-US" smtClean="0"/>
              <a:pPr/>
              <a:t>3/19/2019</a:t>
            </a:fld>
            <a:endParaRPr lang="en-US" dirty="0"/>
          </a:p>
        </p:txBody>
      </p:sp>
      <p:sp>
        <p:nvSpPr>
          <p:cNvPr id="4" name="Footer Placeholder 3"/>
          <p:cNvSpPr>
            <a:spLocks noGrp="1"/>
          </p:cNvSpPr>
          <p:nvPr>
            <p:ph type="ftr" sz="quarter" idx="11"/>
          </p:nvPr>
        </p:nvSpPr>
        <p:spPr/>
        <p:txBody>
          <a:bodyPr/>
          <a:lstStyle>
            <a:lvl1pPr>
              <a:defRPr/>
            </a:lvl1pPr>
          </a:lstStyle>
          <a:p>
            <a:r>
              <a:rPr lang="en-US" dirty="0"/>
              <a:t>Add a footer</a:t>
            </a:r>
          </a:p>
        </p:txBody>
      </p:sp>
    </p:spTree>
    <p:extLst>
      <p:ext uri="{BB962C8B-B14F-4D97-AF65-F5344CB8AC3E}">
        <p14:creationId xmlns:p14="http://schemas.microsoft.com/office/powerpoint/2010/main" val="6278031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CD8D479-8942-46E8-A226-A4E01F7A105C}" type="slidenum">
              <a:rPr/>
              <a:t>‹#›</a:t>
            </a:fld>
            <a:endParaRPr/>
          </a:p>
        </p:txBody>
      </p:sp>
      <p:sp>
        <p:nvSpPr>
          <p:cNvPr id="2" name="Date Placeholder 1"/>
          <p:cNvSpPr>
            <a:spLocks noGrp="1"/>
          </p:cNvSpPr>
          <p:nvPr>
            <p:ph type="dt" sz="half" idx="10"/>
          </p:nvPr>
        </p:nvSpPr>
        <p:spPr/>
        <p:txBody>
          <a:bodyPr/>
          <a:lstStyle/>
          <a:p>
            <a:fld id="{C81B9673-AC7F-4F1F-84E4-F0E5EAAE106D}" type="datetime1">
              <a:rPr lang="en-US" smtClean="0"/>
              <a:pPr/>
              <a:t>3/19/2019</a:t>
            </a:fld>
            <a:endParaRPr lang="en-US" dirty="0"/>
          </a:p>
        </p:txBody>
      </p:sp>
      <p:sp>
        <p:nvSpPr>
          <p:cNvPr id="3" name="Footer Placeholder 2"/>
          <p:cNvSpPr>
            <a:spLocks noGrp="1"/>
          </p:cNvSpPr>
          <p:nvPr>
            <p:ph type="ftr" sz="quarter" idx="11"/>
          </p:nvPr>
        </p:nvSpPr>
        <p:spPr/>
        <p:txBody>
          <a:bodyPr/>
          <a:lstStyle>
            <a:lvl1pPr>
              <a:defRPr/>
            </a:lvl1pPr>
          </a:lstStyle>
          <a:p>
            <a:r>
              <a:rPr lang="en-US" dirty="0"/>
              <a:t>Add a footer</a:t>
            </a:r>
          </a:p>
        </p:txBody>
      </p:sp>
    </p:spTree>
    <p:extLst>
      <p:ext uri="{BB962C8B-B14F-4D97-AF65-F5344CB8AC3E}">
        <p14:creationId xmlns:p14="http://schemas.microsoft.com/office/powerpoint/2010/main" val="20034025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82434" y="919616"/>
            <a:ext cx="4155622" cy="2532888"/>
          </a:xfrm>
        </p:spPr>
        <p:txBody>
          <a:bodyPr anchor="b"/>
          <a:lstStyle>
            <a:lvl1pPr>
              <a:defRPr sz="3200"/>
            </a:lvl1pPr>
          </a:lstStyle>
          <a:p>
            <a:r>
              <a:rPr lang="en-US"/>
              <a:t>Click to edit Master title style</a:t>
            </a:r>
            <a:endParaRPr/>
          </a:p>
        </p:txBody>
      </p:sp>
      <p:sp>
        <p:nvSpPr>
          <p:cNvPr id="3" name="Content Placeholder 2"/>
          <p:cNvSpPr>
            <a:spLocks noGrp="1"/>
          </p:cNvSpPr>
          <p:nvPr>
            <p:ph idx="1"/>
          </p:nvPr>
        </p:nvSpPr>
        <p:spPr>
          <a:xfrm>
            <a:off x="1409699" y="915923"/>
            <a:ext cx="5216979" cy="5065776"/>
          </a:xfrm>
        </p:spPr>
        <p:txBody>
          <a:bodyPr/>
          <a:lstStyle>
            <a:lvl1pPr>
              <a:defRPr sz="22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Text Placeholder 3"/>
          <p:cNvSpPr>
            <a:spLocks noGrp="1"/>
          </p:cNvSpPr>
          <p:nvPr>
            <p:ph type="body" sz="half" idx="2"/>
          </p:nvPr>
        </p:nvSpPr>
        <p:spPr>
          <a:xfrm>
            <a:off x="6682434" y="3502152"/>
            <a:ext cx="4155622" cy="2479548"/>
          </a:xfrm>
        </p:spPr>
        <p:txBody>
          <a:bodyPr>
            <a:normAutofit/>
          </a:bodyPr>
          <a:lstStyle>
            <a:lvl1pPr marL="0" indent="0">
              <a:spcBef>
                <a:spcPts val="9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7" name="Slide Number Placeholder 6"/>
          <p:cNvSpPr>
            <a:spLocks noGrp="1"/>
          </p:cNvSpPr>
          <p:nvPr>
            <p:ph type="sldNum" sz="quarter" idx="12"/>
          </p:nvPr>
        </p:nvSpPr>
        <p:spPr/>
        <p:txBody>
          <a:bodyPr/>
          <a:lstStyle/>
          <a:p>
            <a:fld id="{9CD8D479-8942-46E8-A226-A4E01F7A105C}" type="slidenum">
              <a:rPr/>
              <a:t>‹#›</a:t>
            </a:fld>
            <a:endParaRPr/>
          </a:p>
        </p:txBody>
      </p:sp>
      <p:sp>
        <p:nvSpPr>
          <p:cNvPr id="5" name="Date Placeholder 4"/>
          <p:cNvSpPr>
            <a:spLocks noGrp="1"/>
          </p:cNvSpPr>
          <p:nvPr>
            <p:ph type="dt" sz="half" idx="10"/>
          </p:nvPr>
        </p:nvSpPr>
        <p:spPr/>
        <p:txBody>
          <a:bodyPr/>
          <a:lstStyle/>
          <a:p>
            <a:fld id="{BA2A3310-D664-4933-9402-AB5DB0887727}" type="datetime1">
              <a:rPr lang="en-US" smtClean="0"/>
              <a:pPr/>
              <a:t>3/19/2019</a:t>
            </a:fld>
            <a:endParaRPr lang="en-US" dirty="0"/>
          </a:p>
        </p:txBody>
      </p:sp>
      <p:sp>
        <p:nvSpPr>
          <p:cNvPr id="6" name="Footer Placeholder 5"/>
          <p:cNvSpPr>
            <a:spLocks noGrp="1"/>
          </p:cNvSpPr>
          <p:nvPr>
            <p:ph type="ftr" sz="quarter" idx="11"/>
          </p:nvPr>
        </p:nvSpPr>
        <p:spPr/>
        <p:txBody>
          <a:bodyPr/>
          <a:lstStyle>
            <a:lvl1pPr>
              <a:defRPr/>
            </a:lvl1pPr>
          </a:lstStyle>
          <a:p>
            <a:r>
              <a:rPr lang="en-US" dirty="0"/>
              <a:t>Add a footer</a:t>
            </a:r>
          </a:p>
        </p:txBody>
      </p:sp>
    </p:spTree>
    <p:extLst>
      <p:ext uri="{BB962C8B-B14F-4D97-AF65-F5344CB8AC3E}">
        <p14:creationId xmlns:p14="http://schemas.microsoft.com/office/powerpoint/2010/main" val="21415803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82435" y="919616"/>
            <a:ext cx="4155622" cy="2532888"/>
          </a:xfrm>
        </p:spPr>
        <p:txBody>
          <a:bodyPr anchor="b"/>
          <a:lstStyle>
            <a:lvl1pPr>
              <a:defRPr sz="3200"/>
            </a:lvl1pPr>
          </a:lstStyle>
          <a:p>
            <a:r>
              <a:rPr lang="en-US"/>
              <a:t>Click to edit Master title style</a:t>
            </a:r>
            <a:endParaRPr dirty="0"/>
          </a:p>
        </p:txBody>
      </p:sp>
      <p:sp>
        <p:nvSpPr>
          <p:cNvPr id="3" name="Picture Placeholder 2" descr="An empty placeholder to add an image. Click on the placeholder and select the image that you wish to add"/>
          <p:cNvSpPr>
            <a:spLocks noGrp="1"/>
          </p:cNvSpPr>
          <p:nvPr>
            <p:ph type="pic" idx="1"/>
          </p:nvPr>
        </p:nvSpPr>
        <p:spPr>
          <a:xfrm>
            <a:off x="0" y="915923"/>
            <a:ext cx="6626677" cy="5065776"/>
          </a:xfrm>
        </p:spPr>
        <p:txBody>
          <a:bodyPr tIns="1371600">
            <a:normAutofit/>
          </a:bodyPr>
          <a:lstStyle>
            <a:lvl1pPr marL="0" indent="0" algn="ctr">
              <a:spcBef>
                <a:spcPts val="0"/>
              </a:spcBef>
              <a:buNone/>
              <a:defRPr sz="2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4" name="Text Placeholder 3"/>
          <p:cNvSpPr>
            <a:spLocks noGrp="1"/>
          </p:cNvSpPr>
          <p:nvPr>
            <p:ph type="body" sz="half" idx="2"/>
          </p:nvPr>
        </p:nvSpPr>
        <p:spPr>
          <a:xfrm>
            <a:off x="6682435" y="3502152"/>
            <a:ext cx="4155622" cy="2479547"/>
          </a:xfrm>
        </p:spPr>
        <p:txBody>
          <a:bodyPr>
            <a:normAutofit/>
          </a:bodyPr>
          <a:lstStyle>
            <a:lvl1pPr marL="0" indent="0">
              <a:spcBef>
                <a:spcPts val="9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7" name="Slide Number Placeholder 6"/>
          <p:cNvSpPr>
            <a:spLocks noGrp="1"/>
          </p:cNvSpPr>
          <p:nvPr>
            <p:ph type="sldNum" sz="quarter" idx="12"/>
          </p:nvPr>
        </p:nvSpPr>
        <p:spPr/>
        <p:txBody>
          <a:bodyPr/>
          <a:lstStyle/>
          <a:p>
            <a:fld id="{9CD8D479-8942-46E8-A226-A4E01F7A105C}" type="slidenum">
              <a:rPr/>
              <a:t>‹#›</a:t>
            </a:fld>
            <a:endParaRPr/>
          </a:p>
        </p:txBody>
      </p:sp>
      <p:sp>
        <p:nvSpPr>
          <p:cNvPr id="5" name="Date Placeholder 4"/>
          <p:cNvSpPr>
            <a:spLocks noGrp="1"/>
          </p:cNvSpPr>
          <p:nvPr>
            <p:ph type="dt" sz="half" idx="10"/>
          </p:nvPr>
        </p:nvSpPr>
        <p:spPr/>
        <p:txBody>
          <a:bodyPr/>
          <a:lstStyle/>
          <a:p>
            <a:fld id="{E1447A63-5E3D-469C-A0D1-119323F4F95E}" type="datetime1">
              <a:rPr lang="en-US" smtClean="0"/>
              <a:pPr/>
              <a:t>3/19/2019</a:t>
            </a:fld>
            <a:endParaRPr lang="en-US" dirty="0"/>
          </a:p>
        </p:txBody>
      </p:sp>
      <p:sp>
        <p:nvSpPr>
          <p:cNvPr id="6" name="Footer Placeholder 5"/>
          <p:cNvSpPr>
            <a:spLocks noGrp="1"/>
          </p:cNvSpPr>
          <p:nvPr>
            <p:ph type="ftr" sz="quarter" idx="11"/>
          </p:nvPr>
        </p:nvSpPr>
        <p:spPr/>
        <p:txBody>
          <a:bodyPr/>
          <a:lstStyle>
            <a:lvl1pPr>
              <a:defRPr/>
            </a:lvl1pPr>
          </a:lstStyle>
          <a:p>
            <a:r>
              <a:rPr lang="en-US" dirty="0"/>
              <a:t>Add a footer</a:t>
            </a:r>
          </a:p>
        </p:txBody>
      </p:sp>
    </p:spTree>
    <p:extLst>
      <p:ext uri="{BB962C8B-B14F-4D97-AF65-F5344CB8AC3E}">
        <p14:creationId xmlns:p14="http://schemas.microsoft.com/office/powerpoint/2010/main" val="20072500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6" name="Slide Number Placeholder 5"/>
          <p:cNvSpPr>
            <a:spLocks noGrp="1"/>
          </p:cNvSpPr>
          <p:nvPr>
            <p:ph type="sldNum" sz="quarter" idx="12"/>
          </p:nvPr>
        </p:nvSpPr>
        <p:spPr/>
        <p:txBody>
          <a:bodyPr/>
          <a:lstStyle/>
          <a:p>
            <a:fld id="{9CD8D479-8942-46E8-A226-A4E01F7A105C}" type="slidenum">
              <a:rPr/>
              <a:t>‹#›</a:t>
            </a:fld>
            <a:endParaRPr/>
          </a:p>
        </p:txBody>
      </p:sp>
      <p:sp>
        <p:nvSpPr>
          <p:cNvPr id="4" name="Date Placeholder 3"/>
          <p:cNvSpPr>
            <a:spLocks noGrp="1"/>
          </p:cNvSpPr>
          <p:nvPr>
            <p:ph type="dt" sz="half" idx="10"/>
          </p:nvPr>
        </p:nvSpPr>
        <p:spPr/>
        <p:txBody>
          <a:bodyPr/>
          <a:lstStyle/>
          <a:p>
            <a:fld id="{C9B55A74-0919-413E-865C-E0E8D1722ED7}" type="datetime1">
              <a:rPr lang="en-US" smtClean="0"/>
              <a:pPr/>
              <a:t>3/19/2019</a:t>
            </a:fld>
            <a:endParaRPr lang="en-US" dirty="0"/>
          </a:p>
        </p:txBody>
      </p:sp>
      <p:sp>
        <p:nvSpPr>
          <p:cNvPr id="5" name="Footer Placeholder 4"/>
          <p:cNvSpPr>
            <a:spLocks noGrp="1"/>
          </p:cNvSpPr>
          <p:nvPr>
            <p:ph type="ftr" sz="quarter" idx="11"/>
          </p:nvPr>
        </p:nvSpPr>
        <p:spPr/>
        <p:txBody>
          <a:bodyPr/>
          <a:lstStyle>
            <a:lvl1pPr>
              <a:defRPr/>
            </a:lvl1pPr>
          </a:lstStyle>
          <a:p>
            <a:r>
              <a:rPr lang="en-US" dirty="0"/>
              <a:t>Add a footer</a:t>
            </a:r>
          </a:p>
        </p:txBody>
      </p:sp>
    </p:spTree>
    <p:extLst>
      <p:ext uri="{BB962C8B-B14F-4D97-AF65-F5344CB8AC3E}">
        <p14:creationId xmlns:p14="http://schemas.microsoft.com/office/powerpoint/2010/main" val="28078644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190500"/>
            <a:ext cx="2057400" cy="5986463"/>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838200" y="190500"/>
            <a:ext cx="7734300" cy="5986463"/>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6" name="Slide Number Placeholder 5"/>
          <p:cNvSpPr>
            <a:spLocks noGrp="1"/>
          </p:cNvSpPr>
          <p:nvPr>
            <p:ph type="sldNum" sz="quarter" idx="12"/>
          </p:nvPr>
        </p:nvSpPr>
        <p:spPr/>
        <p:txBody>
          <a:bodyPr/>
          <a:lstStyle/>
          <a:p>
            <a:fld id="{9CD8D479-8942-46E8-A226-A4E01F7A105C}" type="slidenum">
              <a:rPr/>
              <a:t>‹#›</a:t>
            </a:fld>
            <a:endParaRPr/>
          </a:p>
        </p:txBody>
      </p:sp>
      <p:sp>
        <p:nvSpPr>
          <p:cNvPr id="4" name="Date Placeholder 3"/>
          <p:cNvSpPr>
            <a:spLocks noGrp="1"/>
          </p:cNvSpPr>
          <p:nvPr>
            <p:ph type="dt" sz="half" idx="10"/>
          </p:nvPr>
        </p:nvSpPr>
        <p:spPr/>
        <p:txBody>
          <a:bodyPr/>
          <a:lstStyle/>
          <a:p>
            <a:fld id="{25BFE46A-5893-4F80-829A-F37AF8AAC03B}" type="datetime1">
              <a:rPr lang="en-US" smtClean="0"/>
              <a:pPr/>
              <a:t>3/19/2019</a:t>
            </a:fld>
            <a:endParaRPr lang="en-US" dirty="0"/>
          </a:p>
        </p:txBody>
      </p:sp>
      <p:sp>
        <p:nvSpPr>
          <p:cNvPr id="5" name="Footer Placeholder 4"/>
          <p:cNvSpPr>
            <a:spLocks noGrp="1"/>
          </p:cNvSpPr>
          <p:nvPr>
            <p:ph type="ftr" sz="quarter" idx="11"/>
          </p:nvPr>
        </p:nvSpPr>
        <p:spPr/>
        <p:txBody>
          <a:bodyPr/>
          <a:lstStyle>
            <a:lvl1pPr>
              <a:defRPr/>
            </a:lvl1pPr>
          </a:lstStyle>
          <a:p>
            <a:r>
              <a:rPr lang="en-US" dirty="0"/>
              <a:t>Add a footer</a:t>
            </a:r>
          </a:p>
        </p:txBody>
      </p:sp>
    </p:spTree>
    <p:extLst>
      <p:ext uri="{BB962C8B-B14F-4D97-AF65-F5344CB8AC3E}">
        <p14:creationId xmlns:p14="http://schemas.microsoft.com/office/powerpoint/2010/main" val="33051685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aglavlje sekcije">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hr-HR"/>
              <a:t>Kliknite da biste uredili stil naslova matrice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r-HR"/>
              <a:t>Uredite stilove teksta matrice</a:t>
            </a:r>
          </a:p>
        </p:txBody>
      </p:sp>
      <p:sp>
        <p:nvSpPr>
          <p:cNvPr id="4" name="Date Placeholder 3"/>
          <p:cNvSpPr>
            <a:spLocks noGrp="1"/>
          </p:cNvSpPr>
          <p:nvPr>
            <p:ph type="dt" sz="half" idx="10"/>
          </p:nvPr>
        </p:nvSpPr>
        <p:spPr/>
        <p:txBody>
          <a:bodyPr/>
          <a:lstStyle/>
          <a:p>
            <a:fld id="{B61BEF0D-F0BB-DE4B-95CE-6DB70DBA9567}" type="datetimeFigureOut">
              <a:rPr lang="en-US" dirty="0"/>
              <a:pPr/>
              <a:t>3/19/2019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sadržaj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a:t>Kliknite da biste uredili stil naslova matrice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dirty="0"/>
              <a:t>3/19/2019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Usporedb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hr-HR"/>
              <a:t>Kliknite da biste uredili stil naslova matrice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a:t>Uredite stilove teksta matrice</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a:t>Uredite stilove teksta matrice</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3/19/2019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hr-HR"/>
              <a:t>Kliknite da biste uredili stil naslova matrice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3/19/2019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n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3/19/2019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Sadržaj s opisom">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hr-HR"/>
              <a:t>Kliknite da biste uredili stil naslova matrice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hr-HR"/>
              <a:t>Uredite stilove teksta matrice</a:t>
            </a:r>
          </a:p>
        </p:txBody>
      </p:sp>
      <p:sp>
        <p:nvSpPr>
          <p:cNvPr id="5" name="Date Placeholder 4"/>
          <p:cNvSpPr>
            <a:spLocks noGrp="1"/>
          </p:cNvSpPr>
          <p:nvPr>
            <p:ph type="dt" sz="half" idx="10"/>
          </p:nvPr>
        </p:nvSpPr>
        <p:spPr/>
        <p:txBody>
          <a:bodyPr/>
          <a:lstStyle/>
          <a:p>
            <a:fld id="{42A54C80-263E-416B-A8E0-580EDEADCBDC}" type="datetimeFigureOut">
              <a:rPr lang="en-US" dirty="0"/>
              <a:t>3/19/2019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Slika s opisom">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hr-HR"/>
              <a:t>Kliknite da biste uredili stil naslova matrice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hr-HR"/>
              <a:t>Kliknite ikonu da biste dodali  sliku</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r-HR"/>
              <a:t>Uredite stilove teksta matrice</a:t>
            </a:r>
          </a:p>
        </p:txBody>
      </p:sp>
      <p:sp>
        <p:nvSpPr>
          <p:cNvPr id="5" name="Date Placeholder 4"/>
          <p:cNvSpPr>
            <a:spLocks noGrp="1"/>
          </p:cNvSpPr>
          <p:nvPr>
            <p:ph type="dt" sz="half" idx="10"/>
          </p:nvPr>
        </p:nvSpPr>
        <p:spPr/>
        <p:txBody>
          <a:bodyPr/>
          <a:lstStyle/>
          <a:p>
            <a:fld id="{B61BEF0D-F0BB-DE4B-95CE-6DB70DBA9567}" type="datetimeFigureOut">
              <a:rPr lang="en-US" dirty="0"/>
              <a:pPr/>
              <a:t>3/19/2019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2.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hr-HR"/>
              <a:t>Kliknite da biste uredili stil naslova matrice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3/19/2019</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5" r:id="rId4"/>
    <p:sldLayoutId id="2147483653" r:id="rId5"/>
    <p:sldLayoutId id="2147483654" r:id="rId6"/>
    <p:sldLayoutId id="2147483655" r:id="rId7"/>
    <p:sldLayoutId id="2147483666" r:id="rId8"/>
    <p:sldLayoutId id="2147483657" r:id="rId9"/>
    <p:sldLayoutId id="2147483660" r:id="rId10"/>
    <p:sldLayoutId id="2147483661" r:id="rId11"/>
    <p:sldLayoutId id="2147483662" r:id="rId12"/>
    <p:sldLayoutId id="2147483663" r:id="rId13"/>
    <p:sldLayoutId id="2147483664" r:id="rId14"/>
    <p:sldLayoutId id="2147483667" r:id="rId15"/>
    <p:sldLayoutId id="214748365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userDrawn="1"/>
        </p:nvSpPr>
        <p:spPr>
          <a:xfrm>
            <a:off x="0" y="6629400"/>
            <a:ext cx="1499616" cy="228600"/>
          </a:xfrm>
          <a:prstGeom prst="rect">
            <a:avLst/>
          </a:prstGeom>
          <a:gradFill>
            <a:gsLst>
              <a:gs pos="0">
                <a:schemeClr val="accent1">
                  <a:lumMod val="15000"/>
                  <a:lumOff val="85000"/>
                </a:schemeClr>
              </a:gs>
              <a:gs pos="100000">
                <a:schemeClr val="accent1">
                  <a:lumMod val="15000"/>
                  <a:lumOff val="8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1609344" y="6629400"/>
            <a:ext cx="10582656" cy="228600"/>
          </a:xfrm>
          <a:prstGeom prst="rect">
            <a:avLst/>
          </a:prstGeom>
          <a:gradFill>
            <a:gsLst>
              <a:gs pos="0">
                <a:schemeClr val="accent1">
                  <a:lumMod val="35000"/>
                  <a:lumOff val="65000"/>
                </a:schemeClr>
              </a:gs>
              <a:gs pos="100000">
                <a:schemeClr val="accent1">
                  <a:lumMod val="35000"/>
                  <a:lumOff val="6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chemeClr val="accent1">
                  <a:lumMod val="75000"/>
                </a:schemeClr>
              </a:solidFill>
            </a:endParaRPr>
          </a:p>
        </p:txBody>
      </p:sp>
      <p:sp>
        <p:nvSpPr>
          <p:cNvPr id="2" name="Title Placeholder 1"/>
          <p:cNvSpPr>
            <a:spLocks noGrp="1"/>
          </p:cNvSpPr>
          <p:nvPr>
            <p:ph type="title"/>
          </p:nvPr>
        </p:nvSpPr>
        <p:spPr>
          <a:xfrm>
            <a:off x="1410026" y="276087"/>
            <a:ext cx="9371949" cy="1183566"/>
          </a:xfrm>
          <a:prstGeom prst="rect">
            <a:avLst/>
          </a:prstGeom>
        </p:spPr>
        <p:txBody>
          <a:bodyPr vert="horz" lIns="91440" tIns="45720" rIns="91440" bIns="45720" rtlCol="0" anchor="b">
            <a:normAutofit/>
          </a:bodyPr>
          <a:lstStyle/>
          <a:p>
            <a:r>
              <a:rPr lang="en-US"/>
              <a:t>Click to edit Master title style</a:t>
            </a:r>
            <a:endParaRPr dirty="0"/>
          </a:p>
        </p:txBody>
      </p:sp>
      <p:sp>
        <p:nvSpPr>
          <p:cNvPr id="3" name="Text Placeholder 2"/>
          <p:cNvSpPr>
            <a:spLocks noGrp="1"/>
          </p:cNvSpPr>
          <p:nvPr>
            <p:ph type="body" idx="1"/>
          </p:nvPr>
        </p:nvSpPr>
        <p:spPr>
          <a:xfrm>
            <a:off x="1410027" y="1566001"/>
            <a:ext cx="9371948" cy="4620682"/>
          </a:xfrm>
          <a:prstGeom prst="rect">
            <a:avLst/>
          </a:prstGeom>
        </p:spPr>
        <p:txBody>
          <a:bodyPr vert="horz" lIns="91440" tIns="45720" rIns="91440" bIns="45720" rtlCol="0">
            <a:normAutofit/>
          </a:bodyPr>
          <a:lstStyle/>
          <a:p>
            <a:pPr lvl="0"/>
            <a:r>
              <a:rPr lang="en-US" dirty="0"/>
              <a:t>E</a:t>
            </a:r>
            <a:r>
              <a:rPr dirty="0"/>
              <a:t>dit Master text styles</a:t>
            </a:r>
          </a:p>
          <a:p>
            <a:pPr lvl="1"/>
            <a:r>
              <a:rPr dirty="0"/>
              <a:t>Second level</a:t>
            </a:r>
          </a:p>
          <a:p>
            <a:pPr lvl="2"/>
            <a:r>
              <a:rPr dirty="0"/>
              <a:t>Third level</a:t>
            </a:r>
          </a:p>
          <a:p>
            <a:pPr lvl="3"/>
            <a:r>
              <a:rPr dirty="0"/>
              <a:t>Fourth level</a:t>
            </a:r>
          </a:p>
          <a:p>
            <a:pPr lvl="4"/>
            <a:r>
              <a:rPr dirty="0"/>
              <a:t>Fifth level</a:t>
            </a:r>
          </a:p>
        </p:txBody>
      </p:sp>
      <p:sp>
        <p:nvSpPr>
          <p:cNvPr id="6" name="Slide Number Placeholder 5"/>
          <p:cNvSpPr>
            <a:spLocks noGrp="1"/>
          </p:cNvSpPr>
          <p:nvPr>
            <p:ph type="sldNum" sz="quarter" idx="4"/>
          </p:nvPr>
        </p:nvSpPr>
        <p:spPr>
          <a:xfrm>
            <a:off x="0" y="6629400"/>
            <a:ext cx="410402" cy="228600"/>
          </a:xfrm>
          <a:prstGeom prst="rect">
            <a:avLst/>
          </a:prstGeom>
        </p:spPr>
        <p:txBody>
          <a:bodyPr vert="horz" lIns="91440" tIns="45720" rIns="91440" bIns="45720" rtlCol="0" anchor="ctr"/>
          <a:lstStyle>
            <a:lvl1pPr algn="r">
              <a:defRPr sz="1100">
                <a:solidFill>
                  <a:schemeClr val="accent1">
                    <a:lumMod val="50000"/>
                  </a:schemeClr>
                </a:solidFill>
              </a:defRPr>
            </a:lvl1pPr>
          </a:lstStyle>
          <a:p>
            <a:fld id="{9CD8D479-8942-46E8-A226-A4E01F7A105C}" type="slidenum">
              <a:rPr lang="en-US" smtClean="0"/>
              <a:pPr/>
              <a:t>‹#›</a:t>
            </a:fld>
            <a:endParaRPr lang="en-US" dirty="0"/>
          </a:p>
        </p:txBody>
      </p:sp>
      <p:sp>
        <p:nvSpPr>
          <p:cNvPr id="4" name="Date Placeholder 3"/>
          <p:cNvSpPr>
            <a:spLocks noGrp="1"/>
          </p:cNvSpPr>
          <p:nvPr>
            <p:ph type="dt" sz="half" idx="2"/>
          </p:nvPr>
        </p:nvSpPr>
        <p:spPr>
          <a:xfrm>
            <a:off x="453403" y="6629400"/>
            <a:ext cx="1000662" cy="228600"/>
          </a:xfrm>
          <a:prstGeom prst="rect">
            <a:avLst/>
          </a:prstGeom>
        </p:spPr>
        <p:txBody>
          <a:bodyPr vert="horz" lIns="91440" tIns="45720" rIns="91440" bIns="45720" rtlCol="0" anchor="ctr"/>
          <a:lstStyle>
            <a:lvl1pPr algn="r">
              <a:defRPr sz="1100">
                <a:solidFill>
                  <a:schemeClr val="accent1">
                    <a:lumMod val="50000"/>
                  </a:schemeClr>
                </a:solidFill>
              </a:defRPr>
            </a:lvl1pPr>
          </a:lstStyle>
          <a:p>
            <a:fld id="{1E56E745-E731-42F7-BC46-83DD513FC98F}" type="datetime1">
              <a:rPr lang="en-US" smtClean="0"/>
              <a:pPr/>
              <a:t>3/19/2019</a:t>
            </a:fld>
            <a:endParaRPr lang="en-US" dirty="0"/>
          </a:p>
        </p:txBody>
      </p:sp>
      <p:sp>
        <p:nvSpPr>
          <p:cNvPr id="5" name="Footer Placeholder 4"/>
          <p:cNvSpPr>
            <a:spLocks noGrp="1"/>
          </p:cNvSpPr>
          <p:nvPr>
            <p:ph type="ftr" sz="quarter" idx="3"/>
          </p:nvPr>
        </p:nvSpPr>
        <p:spPr>
          <a:xfrm>
            <a:off x="1637716" y="6629400"/>
            <a:ext cx="9144259" cy="228600"/>
          </a:xfrm>
          <a:prstGeom prst="rect">
            <a:avLst/>
          </a:prstGeom>
        </p:spPr>
        <p:txBody>
          <a:bodyPr vert="horz" lIns="91440" tIns="45720" rIns="91440" bIns="45720" rtlCol="0" anchor="ctr"/>
          <a:lstStyle>
            <a:lvl1pPr algn="l">
              <a:defRPr sz="1100">
                <a:solidFill>
                  <a:schemeClr val="accent1">
                    <a:lumMod val="50000"/>
                  </a:schemeClr>
                </a:solidFill>
              </a:defRPr>
            </a:lvl1pPr>
          </a:lstStyle>
          <a:p>
            <a:r>
              <a:rPr lang="en-US"/>
              <a:t>Add a footer</a:t>
            </a:r>
            <a:endParaRPr lang="en-US" dirty="0"/>
          </a:p>
        </p:txBody>
      </p:sp>
    </p:spTree>
    <p:extLst>
      <p:ext uri="{BB962C8B-B14F-4D97-AF65-F5344CB8AC3E}">
        <p14:creationId xmlns:p14="http://schemas.microsoft.com/office/powerpoint/2010/main" val="1302049345"/>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txStyles>
    <p:titleStyle>
      <a:lvl1pPr algn="l" defTabSz="914400" rtl="0" eaLnBrk="1" latinLnBrk="0" hangingPunct="1">
        <a:spcBef>
          <a:spcPct val="0"/>
        </a:spcBef>
        <a:buNone/>
        <a:defRPr sz="3400" kern="1200">
          <a:solidFill>
            <a:schemeClr val="accent1">
              <a:lumMod val="75000"/>
            </a:schemeClr>
          </a:solidFill>
          <a:latin typeface="+mj-lt"/>
          <a:ea typeface="+mj-ea"/>
          <a:cs typeface="+mj-cs"/>
        </a:defRPr>
      </a:lvl1pPr>
    </p:titleStyle>
    <p:bodyStyle>
      <a:lvl1pPr marL="210312" indent="-210312" algn="l" defTabSz="914400" rtl="0" eaLnBrk="1" latinLnBrk="0" hangingPunct="1">
        <a:lnSpc>
          <a:spcPct val="90000"/>
        </a:lnSpc>
        <a:spcBef>
          <a:spcPts val="1100"/>
        </a:spcBef>
        <a:buFont typeface="Arial" panose="020B0604020202020204" pitchFamily="34" charset="0"/>
        <a:buChar char="•"/>
        <a:defRPr sz="2200" kern="1200">
          <a:solidFill>
            <a:schemeClr val="tx1"/>
          </a:solidFill>
          <a:latin typeface="+mn-lt"/>
          <a:ea typeface="+mn-ea"/>
          <a:cs typeface="+mn-cs"/>
        </a:defRPr>
      </a:lvl1pPr>
      <a:lvl2pPr marL="438912" indent="-155448" algn="l" defTabSz="914400" rtl="0" eaLnBrk="1" latinLnBrk="0" hangingPunct="1">
        <a:lnSpc>
          <a:spcPct val="90000"/>
        </a:lnSpc>
        <a:spcBef>
          <a:spcPts val="400"/>
        </a:spcBef>
        <a:buFont typeface="Arial" panose="020B0604020202020204" pitchFamily="34" charset="0"/>
        <a:buChar char="•"/>
        <a:defRPr sz="1800" kern="1200">
          <a:solidFill>
            <a:schemeClr val="tx1"/>
          </a:solidFill>
          <a:latin typeface="+mn-lt"/>
          <a:ea typeface="+mn-ea"/>
          <a:cs typeface="+mn-cs"/>
        </a:defRPr>
      </a:lvl2pPr>
      <a:lvl3pPr marL="6766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3pPr>
      <a:lvl4pPr marL="9052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4pPr>
      <a:lvl5pPr marL="11338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5pPr>
      <a:lvl6pPr marL="13624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6pPr>
      <a:lvl7pPr marL="15910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7pPr>
      <a:lvl8pPr marL="18196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8pPr>
      <a:lvl9pPr marL="20482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err="1"/>
              <a:t>Zakonska</a:t>
            </a:r>
            <a:r>
              <a:rPr lang="en-US" dirty="0"/>
              <a:t> </a:t>
            </a:r>
            <a:r>
              <a:rPr lang="en-US" dirty="0" err="1"/>
              <a:t>regulativa</a:t>
            </a:r>
            <a:r>
              <a:rPr lang="en-US" dirty="0"/>
              <a:t> za </a:t>
            </a:r>
            <a:r>
              <a:rPr lang="en-US" dirty="0" err="1"/>
              <a:t>postupanje</a:t>
            </a:r>
            <a:r>
              <a:rPr lang="en-US" dirty="0"/>
              <a:t> </a:t>
            </a:r>
            <a:r>
              <a:rPr lang="hr-HR" dirty="0"/>
              <a:t>s otpadom</a:t>
            </a:r>
            <a:endParaRPr lang="en-US" dirty="0"/>
          </a:p>
        </p:txBody>
      </p:sp>
      <p:sp>
        <p:nvSpPr>
          <p:cNvPr id="5" name="Podnaslov 4">
            <a:extLst>
              <a:ext uri="{FF2B5EF4-FFF2-40B4-BE49-F238E27FC236}">
                <a16:creationId xmlns:a16="http://schemas.microsoft.com/office/drawing/2014/main" id="{67107851-5660-4756-B5D2-367273886345}"/>
              </a:ext>
            </a:extLst>
          </p:cNvPr>
          <p:cNvSpPr>
            <a:spLocks noGrp="1"/>
          </p:cNvSpPr>
          <p:nvPr>
            <p:ph type="subTitle" idx="1"/>
          </p:nvPr>
        </p:nvSpPr>
        <p:spPr/>
        <p:txBody>
          <a:bodyPr/>
          <a:lstStyle/>
          <a:p>
            <a:r>
              <a:rPr lang="hr-HR" dirty="0"/>
              <a:t>Ožujak 2019.</a:t>
            </a:r>
          </a:p>
        </p:txBody>
      </p:sp>
    </p:spTree>
    <p:extLst>
      <p:ext uri="{BB962C8B-B14F-4D97-AF65-F5344CB8AC3E}">
        <p14:creationId xmlns:p14="http://schemas.microsoft.com/office/powerpoint/2010/main" val="426154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8EF920DD-A8EC-49A5-BF96-B6C9D13CBD88}"/>
              </a:ext>
            </a:extLst>
          </p:cNvPr>
          <p:cNvSpPr>
            <a:spLocks noGrp="1"/>
          </p:cNvSpPr>
          <p:nvPr>
            <p:ph type="title"/>
          </p:nvPr>
        </p:nvSpPr>
        <p:spPr>
          <a:xfrm>
            <a:off x="677334" y="609600"/>
            <a:ext cx="10275146" cy="914400"/>
          </a:xfrm>
        </p:spPr>
        <p:txBody>
          <a:bodyPr/>
          <a:lstStyle/>
          <a:p>
            <a:r>
              <a:rPr lang="hr-HR" dirty="0"/>
              <a:t>Postupanje komunalnog redara (NN 14/19)		</a:t>
            </a:r>
          </a:p>
        </p:txBody>
      </p:sp>
      <p:sp>
        <p:nvSpPr>
          <p:cNvPr id="3" name="Rezervirano mjesto sadržaja 2">
            <a:extLst>
              <a:ext uri="{FF2B5EF4-FFF2-40B4-BE49-F238E27FC236}">
                <a16:creationId xmlns:a16="http://schemas.microsoft.com/office/drawing/2014/main" id="{B1B45123-E478-4F2D-9349-175677B29A54}"/>
              </a:ext>
            </a:extLst>
          </p:cNvPr>
          <p:cNvSpPr>
            <a:spLocks noGrp="1"/>
          </p:cNvSpPr>
          <p:nvPr>
            <p:ph idx="1"/>
          </p:nvPr>
        </p:nvSpPr>
        <p:spPr>
          <a:xfrm>
            <a:off x="677334" y="1951039"/>
            <a:ext cx="8596668" cy="3880773"/>
          </a:xfrm>
        </p:spPr>
        <p:txBody>
          <a:bodyPr>
            <a:normAutofit/>
          </a:bodyPr>
          <a:lstStyle/>
          <a:p>
            <a:pPr marL="0" indent="0">
              <a:buNone/>
            </a:pPr>
            <a:r>
              <a:rPr lang="hr-HR" dirty="0">
                <a:solidFill>
                  <a:srgbClr val="C00000"/>
                </a:solidFill>
              </a:rPr>
              <a:t>Članak 147a.</a:t>
            </a:r>
          </a:p>
          <a:p>
            <a:pPr marL="0" indent="0">
              <a:buNone/>
            </a:pPr>
            <a:r>
              <a:rPr lang="hr-HR" dirty="0">
                <a:solidFill>
                  <a:srgbClr val="C00000"/>
                </a:solidFill>
              </a:rPr>
              <a:t>(1) Komunalni redar ovlašten je utvrditi identitet fizičke osobe počinitelja odbacivanja otpada uvidom u osobni identifikacijski dokument ili na drugi odgovarajući način.</a:t>
            </a:r>
          </a:p>
          <a:p>
            <a:pPr marL="0" indent="0">
              <a:buNone/>
            </a:pPr>
            <a:r>
              <a:rPr lang="hr-HR" dirty="0">
                <a:solidFill>
                  <a:srgbClr val="C00000"/>
                </a:solidFill>
              </a:rPr>
              <a:t>(2) Fizička osoba počinitelj odbacivanja otpada dužna je na zahtjev predočiti na uvid komunalnom redaru osobni identifikacijski dokument radi utvrđivanja identiteta počinitelja odbacivanja otpada.</a:t>
            </a:r>
          </a:p>
          <a:p>
            <a:pPr marL="0" indent="0">
              <a:buNone/>
            </a:pPr>
            <a:r>
              <a:rPr lang="hr-HR" dirty="0">
                <a:solidFill>
                  <a:srgbClr val="C00000"/>
                </a:solidFill>
              </a:rPr>
              <a:t>(3) Ako fizička osoba počinitelj odbacivanja otpada na zahtjev komunalnog redara ne predoči na uvid osobni identifikacijski dokument radi provjere identiteta komunalni redar je ovlašten zatražiti pružanje pomoći od djelatnika ministarstva nadležnog za unutarnje poslove radi utvrđivanja identiteta počinitelja odbacivanja otpada.</a:t>
            </a:r>
          </a:p>
          <a:p>
            <a:pPr marL="0" indent="0">
              <a:buNone/>
            </a:pPr>
            <a:endParaRPr lang="hr-HR" dirty="0"/>
          </a:p>
        </p:txBody>
      </p:sp>
    </p:spTree>
    <p:extLst>
      <p:ext uri="{BB962C8B-B14F-4D97-AF65-F5344CB8AC3E}">
        <p14:creationId xmlns:p14="http://schemas.microsoft.com/office/powerpoint/2010/main" val="3521224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C0A6AA24-AC34-41D9-8782-BADA92937234}"/>
              </a:ext>
            </a:extLst>
          </p:cNvPr>
          <p:cNvSpPr>
            <a:spLocks noGrp="1"/>
          </p:cNvSpPr>
          <p:nvPr>
            <p:ph type="title"/>
          </p:nvPr>
        </p:nvSpPr>
        <p:spPr/>
        <p:txBody>
          <a:bodyPr>
            <a:normAutofit/>
          </a:bodyPr>
          <a:lstStyle/>
          <a:p>
            <a:r>
              <a:rPr lang="hr-HR" sz="3200" b="1" dirty="0"/>
              <a:t>Uredba o gospodarenju komunalnim otpadom (50/17)</a:t>
            </a:r>
          </a:p>
        </p:txBody>
      </p:sp>
      <p:sp>
        <p:nvSpPr>
          <p:cNvPr id="3" name="Rezervirano mjesto sadržaja 2">
            <a:extLst>
              <a:ext uri="{FF2B5EF4-FFF2-40B4-BE49-F238E27FC236}">
                <a16:creationId xmlns:a16="http://schemas.microsoft.com/office/drawing/2014/main" id="{744D7AA7-4E89-41D0-9C65-7396B92D1FB1}"/>
              </a:ext>
            </a:extLst>
          </p:cNvPr>
          <p:cNvSpPr>
            <a:spLocks noGrp="1"/>
          </p:cNvSpPr>
          <p:nvPr>
            <p:ph idx="1"/>
          </p:nvPr>
        </p:nvSpPr>
        <p:spPr>
          <a:xfrm>
            <a:off x="677334" y="1712890"/>
            <a:ext cx="8596668" cy="5145109"/>
          </a:xfrm>
        </p:spPr>
        <p:txBody>
          <a:bodyPr>
            <a:noAutofit/>
          </a:bodyPr>
          <a:lstStyle/>
          <a:p>
            <a:pPr marL="0" indent="0">
              <a:buNone/>
            </a:pPr>
            <a:r>
              <a:rPr lang="hr-HR" sz="2000" dirty="0"/>
              <a:t>- Uredbom se propisuje sadržaj odluke o načinu pružanja javne usluge, način gospodarenja komunalnim otpadom u vezi s javnom uslugom prikupljanja miješanog komunalnog otpada i biorazgradivog komunalnog otpada te odvojenog prikupljanja otpadnog papira, metala, stakla, plastike, tekstila, problematičnog otpada i krupnog (glomaznog) otpada, prostorni razmještaj </a:t>
            </a:r>
            <a:r>
              <a:rPr lang="hr-HR" sz="2000" dirty="0" err="1"/>
              <a:t>reciklažnih</a:t>
            </a:r>
            <a:r>
              <a:rPr lang="hr-HR" sz="2000" dirty="0"/>
              <a:t> dvorišta, način izračuna granične količine miješanog komunalnog otpada za određena razdoblja, način i uvjeti određivanja i obračuna naknade za gradnju građevina za gospodarenje komunalnim otpadom i način obračuna poticajne naknade za smanjenje količine miješanog komunalnog otpada.</a:t>
            </a:r>
          </a:p>
          <a:p>
            <a:pPr marL="0" indent="0">
              <a:buNone/>
            </a:pPr>
            <a:r>
              <a:rPr lang="hr-HR" sz="2000" i="1" dirty="0"/>
              <a:t>- Ugovorna kazna </a:t>
            </a:r>
            <a:r>
              <a:rPr lang="hr-HR" sz="2000" dirty="0"/>
              <a:t>je iznos određen Odlukom koji je dužan platiti korisnik usluge u slučaju kad je postupio protivno Ugovoru – NADZOR I NAPLATU KAZNE provodi DAVATELJ USLUGE!!!!!!</a:t>
            </a:r>
          </a:p>
          <a:p>
            <a:pPr>
              <a:buFontTx/>
              <a:buChar char="-"/>
            </a:pPr>
            <a:r>
              <a:rPr lang="hr-HR" sz="2000" b="1" dirty="0">
                <a:solidFill>
                  <a:srgbClr val="FF0000"/>
                </a:solidFill>
              </a:rPr>
              <a:t>KOMUNALNI REDAR NEMA OVLASTI POSTUPANJA temeljem ove UREDBE!!!!!!!!</a:t>
            </a:r>
          </a:p>
        </p:txBody>
      </p:sp>
    </p:spTree>
    <p:extLst>
      <p:ext uri="{BB962C8B-B14F-4D97-AF65-F5344CB8AC3E}">
        <p14:creationId xmlns:p14="http://schemas.microsoft.com/office/powerpoint/2010/main" val="40798532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066298A3-F3D0-4D7E-B719-D8668A569726}"/>
              </a:ext>
            </a:extLst>
          </p:cNvPr>
          <p:cNvSpPr>
            <a:spLocks noGrp="1"/>
          </p:cNvSpPr>
          <p:nvPr>
            <p:ph type="title"/>
          </p:nvPr>
        </p:nvSpPr>
        <p:spPr/>
        <p:txBody>
          <a:bodyPr/>
          <a:lstStyle/>
          <a:p>
            <a:r>
              <a:rPr lang="hr-HR" dirty="0"/>
              <a:t>Primjeri iz prakse</a:t>
            </a:r>
          </a:p>
        </p:txBody>
      </p:sp>
      <p:sp>
        <p:nvSpPr>
          <p:cNvPr id="3" name="Rezervirano mjesto sadržaja 2">
            <a:extLst>
              <a:ext uri="{FF2B5EF4-FFF2-40B4-BE49-F238E27FC236}">
                <a16:creationId xmlns:a16="http://schemas.microsoft.com/office/drawing/2014/main" id="{1D68AF4E-6C22-412C-AB9E-EF2D05D4BFCD}"/>
              </a:ext>
            </a:extLst>
          </p:cNvPr>
          <p:cNvSpPr>
            <a:spLocks noGrp="1"/>
          </p:cNvSpPr>
          <p:nvPr>
            <p:ph idx="1"/>
          </p:nvPr>
        </p:nvSpPr>
        <p:spPr/>
        <p:txBody>
          <a:bodyPr>
            <a:normAutofit lnSpcReduction="10000"/>
          </a:bodyPr>
          <a:lstStyle/>
          <a:p>
            <a:pPr>
              <a:buFontTx/>
              <a:buChar char="-"/>
            </a:pPr>
            <a:r>
              <a:rPr lang="hr-HR" dirty="0"/>
              <a:t>Ispuštanje otpadnih voda iz septičkih jama u okoliš (tlo, more)</a:t>
            </a:r>
          </a:p>
          <a:p>
            <a:pPr>
              <a:buFontTx/>
              <a:buChar char="-"/>
            </a:pPr>
            <a:r>
              <a:rPr lang="hr-HR" dirty="0"/>
              <a:t>Držanje automobila koji nisu u voznom stanju na privatnim zemljištima (okućnice) na način da je ugrožen okoliš (tlo, voda)</a:t>
            </a:r>
          </a:p>
          <a:p>
            <a:pPr>
              <a:buFontTx/>
              <a:buChar char="-"/>
            </a:pPr>
            <a:r>
              <a:rPr lang="hr-HR" dirty="0"/>
              <a:t>Sakupljanje i skladištenje električnih i elektroničkih uređaja od strane neovlaštenih sakupljača i njihovo rastavljanje na privatnom zemljištu,</a:t>
            </a:r>
          </a:p>
          <a:p>
            <a:pPr>
              <a:buFontTx/>
              <a:buChar char="-"/>
            </a:pPr>
            <a:r>
              <a:rPr lang="hr-HR" dirty="0"/>
              <a:t>Spaljivanje otpada</a:t>
            </a:r>
          </a:p>
          <a:p>
            <a:pPr>
              <a:buFontTx/>
              <a:buChar char="-"/>
            </a:pPr>
            <a:r>
              <a:rPr lang="hr-HR" dirty="0"/>
              <a:t>Nasipavanje obale građevinskim materijalom (građevinskim otpadom),</a:t>
            </a:r>
          </a:p>
          <a:p>
            <a:pPr>
              <a:buFontTx/>
              <a:buChar char="-"/>
            </a:pPr>
            <a:r>
              <a:rPr lang="hr-HR" dirty="0"/>
              <a:t>Odlaganje građevinskog materijala na vlastitom zemljištu (osim u tijeku izvođenja građevinskih radova)</a:t>
            </a:r>
          </a:p>
          <a:p>
            <a:pPr>
              <a:buFontTx/>
              <a:buChar char="-"/>
            </a:pPr>
            <a:r>
              <a:rPr lang="hr-HR" dirty="0"/>
              <a:t>Odlaganje glomaznog otpada na javne površine </a:t>
            </a:r>
          </a:p>
          <a:p>
            <a:pPr>
              <a:buFontTx/>
              <a:buChar char="-"/>
            </a:pPr>
            <a:r>
              <a:rPr lang="hr-HR" dirty="0"/>
              <a:t>Odlaganje otpada u okoliš</a:t>
            </a:r>
          </a:p>
          <a:p>
            <a:pPr>
              <a:buFontTx/>
              <a:buChar char="-"/>
            </a:pPr>
            <a:endParaRPr lang="hr-HR" dirty="0"/>
          </a:p>
          <a:p>
            <a:pPr>
              <a:buFontTx/>
              <a:buChar char="-"/>
            </a:pPr>
            <a:endParaRPr lang="hr-HR" dirty="0"/>
          </a:p>
          <a:p>
            <a:pPr>
              <a:buFontTx/>
              <a:buChar char="-"/>
            </a:pPr>
            <a:endParaRPr lang="hr-HR" dirty="0"/>
          </a:p>
          <a:p>
            <a:pPr>
              <a:buFontTx/>
              <a:buChar char="-"/>
            </a:pPr>
            <a:endParaRPr lang="hr-HR" dirty="0"/>
          </a:p>
        </p:txBody>
      </p:sp>
    </p:spTree>
    <p:extLst>
      <p:ext uri="{BB962C8B-B14F-4D97-AF65-F5344CB8AC3E}">
        <p14:creationId xmlns:p14="http://schemas.microsoft.com/office/powerpoint/2010/main" val="20921880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zervirano mjesto sadržaja 2">
            <a:extLst>
              <a:ext uri="{FF2B5EF4-FFF2-40B4-BE49-F238E27FC236}">
                <a16:creationId xmlns:a16="http://schemas.microsoft.com/office/drawing/2014/main" id="{3925AC7B-EBAD-49C0-9EB1-ABC599AE8B5B}"/>
              </a:ext>
            </a:extLst>
          </p:cNvPr>
          <p:cNvSpPr>
            <a:spLocks noGrp="1"/>
          </p:cNvSpPr>
          <p:nvPr>
            <p:ph idx="1"/>
          </p:nvPr>
        </p:nvSpPr>
        <p:spPr/>
        <p:txBody>
          <a:bodyPr/>
          <a:lstStyle/>
          <a:p>
            <a:pPr>
              <a:buFontTx/>
              <a:buChar char="-"/>
            </a:pPr>
            <a:r>
              <a:rPr lang="hr-HR" dirty="0"/>
              <a:t>Odlaganje opasnog otpada (bačve od kemikalija i </a:t>
            </a:r>
            <a:r>
              <a:rPr lang="hr-HR" dirty="0" err="1"/>
              <a:t>sl</a:t>
            </a:r>
            <a:r>
              <a:rPr lang="hr-HR" dirty="0"/>
              <a:t>) na nepropisni način (izvan skladišta opasnog otpada),</a:t>
            </a:r>
          </a:p>
          <a:p>
            <a:pPr>
              <a:buFontTx/>
              <a:buChar char="-"/>
            </a:pPr>
            <a:r>
              <a:rPr lang="hr-HR" dirty="0"/>
              <a:t>Držanje opasnih kemikalija izvan skladišta opasnih kemikalija</a:t>
            </a:r>
          </a:p>
        </p:txBody>
      </p:sp>
    </p:spTree>
    <p:extLst>
      <p:ext uri="{BB962C8B-B14F-4D97-AF65-F5344CB8AC3E}">
        <p14:creationId xmlns:p14="http://schemas.microsoft.com/office/powerpoint/2010/main" val="29196423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lika 1">
            <a:extLst>
              <a:ext uri="{FF2B5EF4-FFF2-40B4-BE49-F238E27FC236}">
                <a16:creationId xmlns:a16="http://schemas.microsoft.com/office/drawing/2014/main" id="{4437CCB4-16E1-4EE5-8582-F1CDE947BBE8}"/>
              </a:ext>
            </a:extLst>
          </p:cNvPr>
          <p:cNvPicPr>
            <a:picLocks noChangeAspect="1"/>
          </p:cNvPicPr>
          <p:nvPr/>
        </p:nvPicPr>
        <p:blipFill>
          <a:blip r:embed="rId2"/>
          <a:stretch>
            <a:fillRect/>
          </a:stretch>
        </p:blipFill>
        <p:spPr>
          <a:xfrm>
            <a:off x="3400448" y="1111348"/>
            <a:ext cx="5082369" cy="3137094"/>
          </a:xfrm>
          <a:prstGeom prst="rect">
            <a:avLst/>
          </a:prstGeom>
        </p:spPr>
      </p:pic>
    </p:spTree>
    <p:extLst>
      <p:ext uri="{BB962C8B-B14F-4D97-AF65-F5344CB8AC3E}">
        <p14:creationId xmlns:p14="http://schemas.microsoft.com/office/powerpoint/2010/main" val="27861358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lika 1">
            <a:extLst>
              <a:ext uri="{FF2B5EF4-FFF2-40B4-BE49-F238E27FC236}">
                <a16:creationId xmlns:a16="http://schemas.microsoft.com/office/drawing/2014/main" id="{36867362-CACD-46AC-8C03-298E4D31FE20}"/>
              </a:ext>
            </a:extLst>
          </p:cNvPr>
          <p:cNvPicPr>
            <a:picLocks noChangeAspect="1"/>
          </p:cNvPicPr>
          <p:nvPr/>
        </p:nvPicPr>
        <p:blipFill>
          <a:blip r:embed="rId2"/>
          <a:stretch>
            <a:fillRect/>
          </a:stretch>
        </p:blipFill>
        <p:spPr>
          <a:xfrm>
            <a:off x="2771335" y="1593670"/>
            <a:ext cx="4877240" cy="2573518"/>
          </a:xfrm>
          <a:prstGeom prst="rect">
            <a:avLst/>
          </a:prstGeom>
        </p:spPr>
      </p:pic>
    </p:spTree>
    <p:extLst>
      <p:ext uri="{BB962C8B-B14F-4D97-AF65-F5344CB8AC3E}">
        <p14:creationId xmlns:p14="http://schemas.microsoft.com/office/powerpoint/2010/main" val="26585663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lika 1">
            <a:extLst>
              <a:ext uri="{FF2B5EF4-FFF2-40B4-BE49-F238E27FC236}">
                <a16:creationId xmlns:a16="http://schemas.microsoft.com/office/drawing/2014/main" id="{4519781C-088A-4632-9FBE-13A761CAB08F}"/>
              </a:ext>
            </a:extLst>
          </p:cNvPr>
          <p:cNvPicPr>
            <a:picLocks noChangeAspect="1"/>
          </p:cNvPicPr>
          <p:nvPr/>
        </p:nvPicPr>
        <p:blipFill>
          <a:blip r:embed="rId2"/>
          <a:stretch>
            <a:fillRect/>
          </a:stretch>
        </p:blipFill>
        <p:spPr>
          <a:xfrm>
            <a:off x="2644726" y="2505075"/>
            <a:ext cx="4684761" cy="3206408"/>
          </a:xfrm>
          <a:prstGeom prst="rect">
            <a:avLst/>
          </a:prstGeom>
        </p:spPr>
      </p:pic>
    </p:spTree>
    <p:extLst>
      <p:ext uri="{BB962C8B-B14F-4D97-AF65-F5344CB8AC3E}">
        <p14:creationId xmlns:p14="http://schemas.microsoft.com/office/powerpoint/2010/main" val="24944751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lika 1">
            <a:extLst>
              <a:ext uri="{FF2B5EF4-FFF2-40B4-BE49-F238E27FC236}">
                <a16:creationId xmlns:a16="http://schemas.microsoft.com/office/drawing/2014/main" id="{F43CE53B-7888-43E2-B651-E0439A2F392F}"/>
              </a:ext>
            </a:extLst>
          </p:cNvPr>
          <p:cNvPicPr>
            <a:picLocks noChangeAspect="1"/>
          </p:cNvPicPr>
          <p:nvPr/>
        </p:nvPicPr>
        <p:blipFill>
          <a:blip r:embed="rId2"/>
          <a:stretch>
            <a:fillRect/>
          </a:stretch>
        </p:blipFill>
        <p:spPr>
          <a:xfrm>
            <a:off x="1809750" y="1254034"/>
            <a:ext cx="7521736" cy="5056278"/>
          </a:xfrm>
          <a:prstGeom prst="rect">
            <a:avLst/>
          </a:prstGeom>
        </p:spPr>
      </p:pic>
    </p:spTree>
    <p:extLst>
      <p:ext uri="{BB962C8B-B14F-4D97-AF65-F5344CB8AC3E}">
        <p14:creationId xmlns:p14="http://schemas.microsoft.com/office/powerpoint/2010/main" val="20082244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lika 1">
            <a:extLst>
              <a:ext uri="{FF2B5EF4-FFF2-40B4-BE49-F238E27FC236}">
                <a16:creationId xmlns:a16="http://schemas.microsoft.com/office/drawing/2014/main" id="{E1ABDB9B-EA1A-40E0-B417-752CAEC42569}"/>
              </a:ext>
            </a:extLst>
          </p:cNvPr>
          <p:cNvPicPr>
            <a:picLocks noChangeAspect="1"/>
          </p:cNvPicPr>
          <p:nvPr/>
        </p:nvPicPr>
        <p:blipFill>
          <a:blip r:embed="rId2"/>
          <a:stretch>
            <a:fillRect/>
          </a:stretch>
        </p:blipFill>
        <p:spPr>
          <a:xfrm>
            <a:off x="1219200" y="1786597"/>
            <a:ext cx="7811914" cy="4371315"/>
          </a:xfrm>
          <a:prstGeom prst="rect">
            <a:avLst/>
          </a:prstGeom>
        </p:spPr>
      </p:pic>
    </p:spTree>
    <p:extLst>
      <p:ext uri="{BB962C8B-B14F-4D97-AF65-F5344CB8AC3E}">
        <p14:creationId xmlns:p14="http://schemas.microsoft.com/office/powerpoint/2010/main" val="32126309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Slikovni rezultat za komunalni nered">
            <a:extLst>
              <a:ext uri="{FF2B5EF4-FFF2-40B4-BE49-F238E27FC236}">
                <a16:creationId xmlns:a16="http://schemas.microsoft.com/office/drawing/2014/main" id="{F65F8861-9368-401B-ADFF-4FC90518C61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58819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60B556F1-D596-48F9-A250-91EB59149BCC}"/>
              </a:ext>
            </a:extLst>
          </p:cNvPr>
          <p:cNvSpPr>
            <a:spLocks noGrp="1"/>
          </p:cNvSpPr>
          <p:nvPr>
            <p:ph type="title"/>
          </p:nvPr>
        </p:nvSpPr>
        <p:spPr>
          <a:xfrm>
            <a:off x="677334" y="609600"/>
            <a:ext cx="11158108" cy="1320800"/>
          </a:xfrm>
        </p:spPr>
        <p:txBody>
          <a:bodyPr>
            <a:normAutofit/>
          </a:bodyPr>
          <a:lstStyle/>
          <a:p>
            <a:r>
              <a:rPr lang="hr-HR" sz="3200" b="1" dirty="0"/>
              <a:t>Zakon o održivom gospodarenju otpadom </a:t>
            </a:r>
            <a:br>
              <a:rPr lang="hr-HR" sz="3200" b="1" dirty="0"/>
            </a:br>
            <a:r>
              <a:rPr lang="hr-HR" sz="3200" b="1" dirty="0"/>
              <a:t>(NN 94/13, 73/17, 14/19)											</a:t>
            </a:r>
            <a:r>
              <a:rPr lang="hr-HR" sz="3200" b="1" dirty="0">
                <a:solidFill>
                  <a:schemeClr val="tx1"/>
                </a:solidFill>
              </a:rPr>
              <a:t>1.</a:t>
            </a:r>
            <a:endParaRPr lang="hr-HR" sz="3200" b="1" dirty="0"/>
          </a:p>
        </p:txBody>
      </p:sp>
      <p:sp>
        <p:nvSpPr>
          <p:cNvPr id="3" name="Rezervirano mjesto sadržaja 2">
            <a:extLst>
              <a:ext uri="{FF2B5EF4-FFF2-40B4-BE49-F238E27FC236}">
                <a16:creationId xmlns:a16="http://schemas.microsoft.com/office/drawing/2014/main" id="{27873C04-E196-4CB1-A160-E97DADBF7DD3}"/>
              </a:ext>
            </a:extLst>
          </p:cNvPr>
          <p:cNvSpPr>
            <a:spLocks noGrp="1"/>
          </p:cNvSpPr>
          <p:nvPr>
            <p:ph idx="1"/>
          </p:nvPr>
        </p:nvSpPr>
        <p:spPr>
          <a:xfrm>
            <a:off x="677334" y="1622739"/>
            <a:ext cx="8596668" cy="4765182"/>
          </a:xfrm>
        </p:spPr>
        <p:txBody>
          <a:bodyPr>
            <a:normAutofit fontScale="85000" lnSpcReduction="20000"/>
          </a:bodyPr>
          <a:lstStyle/>
          <a:p>
            <a:pPr marL="0" indent="0" fontAlgn="base">
              <a:buNone/>
            </a:pPr>
            <a:r>
              <a:rPr lang="hr-HR" sz="2200" i="1" dirty="0"/>
              <a:t>Obveze </a:t>
            </a:r>
            <a:r>
              <a:rPr lang="hr-HR" sz="2200" i="1" dirty="0">
                <a:solidFill>
                  <a:srgbClr val="C00000"/>
                </a:solidFill>
              </a:rPr>
              <a:t>izvršnog tijela </a:t>
            </a:r>
            <a:r>
              <a:rPr lang="hr-HR" sz="2200" i="1" dirty="0"/>
              <a:t>jedinice lokalne samouprave </a:t>
            </a:r>
          </a:p>
          <a:p>
            <a:pPr marL="0" indent="0" fontAlgn="base">
              <a:buNone/>
            </a:pPr>
            <a:r>
              <a:rPr lang="hr-HR" sz="2200" dirty="0"/>
              <a:t>Članak 28.</a:t>
            </a:r>
          </a:p>
          <a:p>
            <a:pPr marL="0" indent="0" fontAlgn="base">
              <a:buNone/>
            </a:pPr>
            <a:r>
              <a:rPr lang="hr-HR" sz="2200" dirty="0"/>
              <a:t>(1) </a:t>
            </a:r>
            <a:r>
              <a:rPr lang="hr-HR" sz="2200" dirty="0">
                <a:solidFill>
                  <a:srgbClr val="C00000"/>
                </a:solidFill>
              </a:rPr>
              <a:t>Izvršno tijelo JLS</a:t>
            </a:r>
            <a:r>
              <a:rPr lang="hr-HR" sz="2200" dirty="0"/>
              <a:t> samouprave dužno je na svom području osigurati:</a:t>
            </a:r>
          </a:p>
          <a:p>
            <a:pPr marL="457200" indent="-457200" algn="just" fontAlgn="base">
              <a:buClrTx/>
              <a:buFont typeface="+mj-lt"/>
              <a:buAutoNum type="arabicPeriod"/>
            </a:pPr>
            <a:r>
              <a:rPr lang="hr-HR" sz="2200" dirty="0"/>
              <a:t>javnu uslugu i uslugu povezanu s javnom uslugom na način propisan zakonom </a:t>
            </a:r>
            <a:r>
              <a:rPr lang="hr-HR" sz="2200" dirty="0">
                <a:solidFill>
                  <a:srgbClr val="C00000"/>
                </a:solidFill>
              </a:rPr>
              <a:t>i uredbom</a:t>
            </a:r>
          </a:p>
          <a:p>
            <a:pPr marL="457200" indent="-457200" algn="just" fontAlgn="base">
              <a:buClrTx/>
              <a:buFont typeface="+mj-lt"/>
              <a:buAutoNum type="arabicPeriod"/>
            </a:pPr>
            <a:r>
              <a:rPr lang="hr-HR" sz="2200" dirty="0"/>
              <a:t>odvojeno prikupljanje </a:t>
            </a:r>
            <a:r>
              <a:rPr lang="hr-HR" sz="2200" dirty="0">
                <a:solidFill>
                  <a:srgbClr val="C00000"/>
                </a:solidFill>
              </a:rPr>
              <a:t>problematičnog otpada, </a:t>
            </a:r>
            <a:r>
              <a:rPr lang="hr-HR" sz="2200" dirty="0"/>
              <a:t>otpadnog papira </a:t>
            </a:r>
            <a:r>
              <a:rPr lang="hr-HR" sz="2200" dirty="0">
                <a:solidFill>
                  <a:srgbClr val="C00000"/>
                </a:solidFill>
              </a:rPr>
              <a:t>i kartona</a:t>
            </a:r>
            <a:r>
              <a:rPr lang="hr-HR" sz="2200" dirty="0"/>
              <a:t>, metala, stakla, plastike i tekstila, krupnog (glomaznog) komunalnog otpada </a:t>
            </a:r>
            <a:r>
              <a:rPr lang="hr-HR" sz="2200" dirty="0">
                <a:solidFill>
                  <a:srgbClr val="C00000"/>
                </a:solidFill>
              </a:rPr>
              <a:t>i otpada propisanog pravilnikom čl.86.st.4. zakona</a:t>
            </a:r>
          </a:p>
          <a:p>
            <a:pPr marL="457200" indent="-457200" fontAlgn="base">
              <a:buClrTx/>
              <a:buFont typeface="+mj-lt"/>
              <a:buAutoNum type="arabicPeriod"/>
            </a:pPr>
            <a:r>
              <a:rPr lang="hr-HR" sz="2200" b="1" dirty="0"/>
              <a:t>sprječavanje odbacivanja otpada na način suprotan ovom Zakonu te uklanjanje tako odbačenog otpada,</a:t>
            </a:r>
          </a:p>
          <a:p>
            <a:pPr marL="457200" indent="-457200" fontAlgn="base">
              <a:buClrTx/>
              <a:buFont typeface="+mj-lt"/>
              <a:buAutoNum type="arabicPeriod"/>
            </a:pPr>
            <a:r>
              <a:rPr lang="hr-HR" sz="2200" dirty="0"/>
              <a:t>provedbu Plana,</a:t>
            </a:r>
          </a:p>
          <a:p>
            <a:pPr marL="457200" indent="-457200" fontAlgn="base">
              <a:buClrTx/>
              <a:buFont typeface="+mj-lt"/>
              <a:buAutoNum type="arabicPeriod"/>
            </a:pPr>
            <a:r>
              <a:rPr lang="hr-HR" sz="2200" dirty="0"/>
              <a:t>donošenje i provedbu plana gospodarenja otpadom JLS</a:t>
            </a:r>
          </a:p>
          <a:p>
            <a:pPr marL="457200" indent="-457200" fontAlgn="base">
              <a:buClrTx/>
              <a:buFont typeface="+mj-lt"/>
              <a:buAutoNum type="arabicPeriod"/>
            </a:pPr>
            <a:r>
              <a:rPr lang="hr-HR" sz="2200" dirty="0"/>
              <a:t>provođenje </a:t>
            </a:r>
            <a:r>
              <a:rPr lang="hr-HR" sz="2200" dirty="0" err="1"/>
              <a:t>izobrazno</a:t>
            </a:r>
            <a:r>
              <a:rPr lang="hr-HR" sz="2200" dirty="0"/>
              <a:t>-informativne aktivnosti na svom području i</a:t>
            </a:r>
          </a:p>
          <a:p>
            <a:pPr marL="457200" indent="-457200" fontAlgn="base">
              <a:buClrTx/>
              <a:buFont typeface="+mj-lt"/>
              <a:buAutoNum type="arabicPeriod"/>
            </a:pPr>
            <a:r>
              <a:rPr lang="hr-HR" sz="2200" b="1" dirty="0"/>
              <a:t>mogućnost provedbe akcija prikupljanja otpada.</a:t>
            </a:r>
          </a:p>
          <a:p>
            <a:endParaRPr lang="hr-HR" dirty="0"/>
          </a:p>
        </p:txBody>
      </p:sp>
    </p:spTree>
    <p:extLst>
      <p:ext uri="{BB962C8B-B14F-4D97-AF65-F5344CB8AC3E}">
        <p14:creationId xmlns:p14="http://schemas.microsoft.com/office/powerpoint/2010/main" val="12439282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A49B666D-D339-4BD3-8E2A-52A00EB54B9F}"/>
              </a:ext>
            </a:extLst>
          </p:cNvPr>
          <p:cNvSpPr>
            <a:spLocks noGrp="1"/>
          </p:cNvSpPr>
          <p:nvPr>
            <p:ph type="title"/>
          </p:nvPr>
        </p:nvSpPr>
        <p:spPr/>
        <p:txBody>
          <a:bodyPr>
            <a:normAutofit/>
          </a:bodyPr>
          <a:lstStyle/>
          <a:p>
            <a:r>
              <a:rPr lang="hr-HR" sz="3200" b="1" dirty="0"/>
              <a:t>Zaključak</a:t>
            </a:r>
          </a:p>
        </p:txBody>
      </p:sp>
      <p:pic>
        <p:nvPicPr>
          <p:cNvPr id="4" name="Content Placeholder 3" descr="BD06663_">
            <a:extLst>
              <a:ext uri="{FF2B5EF4-FFF2-40B4-BE49-F238E27FC236}">
                <a16:creationId xmlns:a16="http://schemas.microsoft.com/office/drawing/2014/main" id="{B766A76A-F606-42B2-9B94-CF2CBD24D784}"/>
              </a:ext>
            </a:extLst>
          </p:cNvPr>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tretch>
            <a:fillRect/>
          </a:stretch>
        </p:blipFill>
        <p:spPr bwMode="auto">
          <a:xfrm>
            <a:off x="3418449" y="1603717"/>
            <a:ext cx="4557933" cy="332388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8116829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0DBA763B-02BD-4FCC-B0A9-D65FCCF6313E}"/>
              </a:ext>
            </a:extLst>
          </p:cNvPr>
          <p:cNvSpPr>
            <a:spLocks noGrp="1"/>
          </p:cNvSpPr>
          <p:nvPr>
            <p:ph type="title"/>
          </p:nvPr>
        </p:nvSpPr>
        <p:spPr>
          <a:xfrm>
            <a:off x="677334" y="609600"/>
            <a:ext cx="10675028" cy="1320800"/>
          </a:xfrm>
        </p:spPr>
        <p:txBody>
          <a:bodyPr>
            <a:normAutofit fontScale="90000"/>
          </a:bodyPr>
          <a:lstStyle/>
          <a:p>
            <a:r>
              <a:rPr lang="hr-HR" b="1" dirty="0"/>
              <a:t>Zakon o održivom gospodarenju otpadom </a:t>
            </a:r>
            <a:br>
              <a:rPr lang="hr-HR" b="1" dirty="0"/>
            </a:br>
            <a:r>
              <a:rPr lang="hr-HR" b="1" dirty="0"/>
              <a:t>(NN 94/13, 73/17, 14/19)											</a:t>
            </a:r>
            <a:r>
              <a:rPr lang="hr-HR" b="1" dirty="0">
                <a:solidFill>
                  <a:schemeClr val="tx1"/>
                </a:solidFill>
              </a:rPr>
              <a:t>2.</a:t>
            </a:r>
            <a:endParaRPr lang="hr-HR" dirty="0"/>
          </a:p>
        </p:txBody>
      </p:sp>
      <p:sp>
        <p:nvSpPr>
          <p:cNvPr id="3" name="Rezervirano mjesto sadržaja 2">
            <a:extLst>
              <a:ext uri="{FF2B5EF4-FFF2-40B4-BE49-F238E27FC236}">
                <a16:creationId xmlns:a16="http://schemas.microsoft.com/office/drawing/2014/main" id="{919D1492-6E53-48ED-8740-36A744A2226E}"/>
              </a:ext>
            </a:extLst>
          </p:cNvPr>
          <p:cNvSpPr>
            <a:spLocks noGrp="1"/>
          </p:cNvSpPr>
          <p:nvPr>
            <p:ph idx="1"/>
          </p:nvPr>
        </p:nvSpPr>
        <p:spPr/>
        <p:txBody>
          <a:bodyPr/>
          <a:lstStyle/>
          <a:p>
            <a:pPr>
              <a:buClrTx/>
              <a:buFont typeface="+mj-lt"/>
              <a:buAutoNum type="arabicPeriod" startAt="8"/>
            </a:pPr>
            <a:r>
              <a:rPr lang="hr-HR" dirty="0">
                <a:solidFill>
                  <a:srgbClr val="C00000"/>
                </a:solidFill>
              </a:rPr>
              <a:t>predaju miješanog komunalnog otpada u centar za gospodarenje otpadom sukladno Planu, a sve sukladno Sporazumu koje je Izvršno tijelo jedinice lokalne samouprave dužno potpisati s pripadajućim centrom za gospodarenje otpadom kojim će regulirati međusobne odnose vezane za predaju miješanog komunalnog otpada i</a:t>
            </a:r>
          </a:p>
          <a:p>
            <a:pPr>
              <a:buClrTx/>
              <a:buFont typeface="+mj-lt"/>
              <a:buAutoNum type="arabicPeriod" startAt="8"/>
            </a:pPr>
            <a:r>
              <a:rPr lang="hr-HR" dirty="0">
                <a:solidFill>
                  <a:srgbClr val="C00000"/>
                </a:solidFill>
              </a:rPr>
              <a:t>prestanak rada i zatvaranje odlagališta kojim upravlja pravna osoba koja je u vlasništvu jedinice lokalne samouprave te preuzimati miješani komunalni otpad prikupljen iz određene jedinice lokalne samouprave sukladno Odluci iz članka 26. stavka 11. ovoga Zakona.</a:t>
            </a:r>
          </a:p>
          <a:p>
            <a:pPr marL="0" indent="0">
              <a:buClrTx/>
              <a:buNone/>
            </a:pPr>
            <a:r>
              <a:rPr lang="hr-HR" dirty="0"/>
              <a:t>(2) Više jedinica lokalne samouprave mogu sporazumno osigurati zajedničko ispunjenje jedne ili više obveza iz stavka 1. ovoga članka.</a:t>
            </a:r>
            <a:endParaRPr lang="hr-HR" dirty="0">
              <a:solidFill>
                <a:srgbClr val="C00000"/>
              </a:solidFill>
            </a:endParaRPr>
          </a:p>
        </p:txBody>
      </p:sp>
    </p:spTree>
    <p:extLst>
      <p:ext uri="{BB962C8B-B14F-4D97-AF65-F5344CB8AC3E}">
        <p14:creationId xmlns:p14="http://schemas.microsoft.com/office/powerpoint/2010/main" val="31464515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2A60139B-D0B7-4D96-913F-7A9B73EB8E65}"/>
              </a:ext>
            </a:extLst>
          </p:cNvPr>
          <p:cNvSpPr>
            <a:spLocks noGrp="1"/>
          </p:cNvSpPr>
          <p:nvPr>
            <p:ph type="title"/>
          </p:nvPr>
        </p:nvSpPr>
        <p:spPr>
          <a:xfrm>
            <a:off x="677333" y="609600"/>
            <a:ext cx="10985579" cy="1320800"/>
          </a:xfrm>
        </p:spPr>
        <p:txBody>
          <a:bodyPr>
            <a:normAutofit/>
          </a:bodyPr>
          <a:lstStyle/>
          <a:p>
            <a:r>
              <a:rPr lang="hr-HR" b="1" dirty="0"/>
              <a:t>Zakon o održivom gospodarenju otpadom </a:t>
            </a:r>
            <a:br>
              <a:rPr lang="hr-HR" b="1" dirty="0"/>
            </a:br>
            <a:r>
              <a:rPr lang="hr-HR" b="1" dirty="0"/>
              <a:t>(NN 94/13, 73/17, 14/19)											</a:t>
            </a:r>
            <a:r>
              <a:rPr lang="hr-HR" b="1" dirty="0">
                <a:solidFill>
                  <a:schemeClr val="tx1"/>
                </a:solidFill>
              </a:rPr>
              <a:t>3.</a:t>
            </a:r>
            <a:endParaRPr lang="hr-HR" dirty="0"/>
          </a:p>
        </p:txBody>
      </p:sp>
      <p:sp>
        <p:nvSpPr>
          <p:cNvPr id="3" name="Rezervirano mjesto sadržaja 2">
            <a:extLst>
              <a:ext uri="{FF2B5EF4-FFF2-40B4-BE49-F238E27FC236}">
                <a16:creationId xmlns:a16="http://schemas.microsoft.com/office/drawing/2014/main" id="{8CC86EE8-58BA-4B05-9017-46716DD00341}"/>
              </a:ext>
            </a:extLst>
          </p:cNvPr>
          <p:cNvSpPr>
            <a:spLocks noGrp="1"/>
          </p:cNvSpPr>
          <p:nvPr>
            <p:ph idx="1"/>
          </p:nvPr>
        </p:nvSpPr>
        <p:spPr>
          <a:xfrm>
            <a:off x="677333" y="1930400"/>
            <a:ext cx="9450077" cy="4711939"/>
          </a:xfrm>
        </p:spPr>
        <p:txBody>
          <a:bodyPr>
            <a:normAutofit fontScale="92500" lnSpcReduction="20000"/>
          </a:bodyPr>
          <a:lstStyle/>
          <a:p>
            <a:pPr marL="0" indent="0" fontAlgn="base">
              <a:buNone/>
            </a:pPr>
            <a:r>
              <a:rPr lang="hr-HR" dirty="0">
                <a:solidFill>
                  <a:srgbClr val="C00000"/>
                </a:solidFill>
              </a:rPr>
              <a:t>(3) Izvršno tijelo jedinice lokalne samouprave dužno je osigurati provedbu mjera u sustavu sakupljanja posebnih kategorija otpada propisanih propisom koji uređuje gospodarenje posebnom kategorijom otpada.</a:t>
            </a:r>
          </a:p>
          <a:p>
            <a:pPr marL="0" indent="0" fontAlgn="base">
              <a:buNone/>
            </a:pPr>
            <a:r>
              <a:rPr lang="hr-HR" dirty="0">
                <a:solidFill>
                  <a:srgbClr val="C00000"/>
                </a:solidFill>
              </a:rPr>
              <a:t> </a:t>
            </a:r>
          </a:p>
          <a:p>
            <a:pPr marL="0" indent="0" fontAlgn="base">
              <a:buNone/>
            </a:pPr>
            <a:r>
              <a:rPr lang="hr-HR" dirty="0">
                <a:solidFill>
                  <a:srgbClr val="C00000"/>
                </a:solidFill>
              </a:rPr>
              <a:t>(4) Izvršno tijelo jedinice lokalne samouprave dužno je osigurati provedbu obveze iz stavka 1. ovoga članka na kvalitetan, postojan i ekonomski učinkovit način u skladu s načelima održivog razvoja, zaštite okoliša i gospodarenja otpadom, osiguravajući pri tom javnost rada.</a:t>
            </a:r>
          </a:p>
          <a:p>
            <a:pPr marL="0" indent="0" fontAlgn="base">
              <a:buNone/>
            </a:pPr>
            <a:r>
              <a:rPr lang="hr-HR" dirty="0">
                <a:solidFill>
                  <a:srgbClr val="C00000"/>
                </a:solidFill>
              </a:rPr>
              <a:t> </a:t>
            </a:r>
          </a:p>
          <a:p>
            <a:pPr marL="0" indent="0" fontAlgn="base">
              <a:buNone/>
            </a:pPr>
            <a:r>
              <a:rPr lang="hr-HR" dirty="0">
                <a:solidFill>
                  <a:srgbClr val="C00000"/>
                </a:solidFill>
              </a:rPr>
              <a:t>(5) Trgovačko društvo, koje obavlja djelatnost i poslove centra za gospodarenje otpadom, dužno je primjenjivati istu cijenu obrade preuzetog miješanog komunalnog otpada po toni za sve davatelje javne usluge prikupljanja miješanog komunalnog otpada i biorazgradivog komunalnog otpada, koji su sukladno Planu dužni predavati miješani komunalni otpad u taj centar za gospodarenje otpadom.</a:t>
            </a:r>
          </a:p>
          <a:p>
            <a:pPr marL="0" indent="0" fontAlgn="base">
              <a:buNone/>
            </a:pPr>
            <a:r>
              <a:rPr lang="hr-HR" dirty="0">
                <a:solidFill>
                  <a:srgbClr val="C00000"/>
                </a:solidFill>
              </a:rPr>
              <a:t> </a:t>
            </a:r>
          </a:p>
          <a:p>
            <a:pPr marL="0" indent="0" fontAlgn="base">
              <a:buNone/>
            </a:pPr>
            <a:r>
              <a:rPr lang="hr-HR" dirty="0">
                <a:solidFill>
                  <a:srgbClr val="C00000"/>
                </a:solidFill>
              </a:rPr>
              <a:t>(6) Izvršno tijelo jedinice područne (regionalne) samouprave i jedinice lokalne samouprave, koja je vlasnik trgovačkog društva koje obavlja djelatnost i poslove centra za gospodarenje otpadom, dužno je osigurati provedbu obveze iz stavka 5. ovoga članka.</a:t>
            </a:r>
          </a:p>
          <a:p>
            <a:pPr marL="0" indent="0">
              <a:buNone/>
            </a:pPr>
            <a:endParaRPr lang="hr-HR" dirty="0"/>
          </a:p>
        </p:txBody>
      </p:sp>
    </p:spTree>
    <p:extLst>
      <p:ext uri="{BB962C8B-B14F-4D97-AF65-F5344CB8AC3E}">
        <p14:creationId xmlns:p14="http://schemas.microsoft.com/office/powerpoint/2010/main" val="14865693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FBA2C5AE-42CC-4660-9EE0-377B1B9A0A44}"/>
              </a:ext>
            </a:extLst>
          </p:cNvPr>
          <p:cNvSpPr>
            <a:spLocks noGrp="1"/>
          </p:cNvSpPr>
          <p:nvPr>
            <p:ph type="title"/>
          </p:nvPr>
        </p:nvSpPr>
        <p:spPr>
          <a:xfrm>
            <a:off x="677334" y="609600"/>
            <a:ext cx="9819216" cy="819150"/>
          </a:xfrm>
        </p:spPr>
        <p:txBody>
          <a:bodyPr>
            <a:normAutofit fontScale="90000"/>
          </a:bodyPr>
          <a:lstStyle/>
          <a:p>
            <a:r>
              <a:rPr lang="hr-HR" dirty="0"/>
              <a:t>Posljedice (čl. 169.)												</a:t>
            </a:r>
            <a:r>
              <a:rPr lang="hr-HR" dirty="0">
                <a:solidFill>
                  <a:schemeClr val="tx1"/>
                </a:solidFill>
              </a:rPr>
              <a:t>1.</a:t>
            </a:r>
            <a:r>
              <a:rPr lang="hr-HR" dirty="0"/>
              <a:t>											</a:t>
            </a:r>
          </a:p>
        </p:txBody>
      </p:sp>
      <p:sp>
        <p:nvSpPr>
          <p:cNvPr id="3" name="Rezervirano mjesto sadržaja 2">
            <a:extLst>
              <a:ext uri="{FF2B5EF4-FFF2-40B4-BE49-F238E27FC236}">
                <a16:creationId xmlns:a16="http://schemas.microsoft.com/office/drawing/2014/main" id="{E7154CF4-A8F3-4C2E-B6AE-598E1AA071EA}"/>
              </a:ext>
            </a:extLst>
          </p:cNvPr>
          <p:cNvSpPr>
            <a:spLocks noGrp="1"/>
          </p:cNvSpPr>
          <p:nvPr>
            <p:ph idx="1"/>
          </p:nvPr>
        </p:nvSpPr>
        <p:spPr>
          <a:xfrm>
            <a:off x="677334" y="1428751"/>
            <a:ext cx="9514416" cy="4612612"/>
          </a:xfrm>
        </p:spPr>
        <p:txBody>
          <a:bodyPr/>
          <a:lstStyle/>
          <a:p>
            <a:r>
              <a:rPr lang="hr-HR" sz="2000" dirty="0"/>
              <a:t>Kaznu za neprovođenje ili lošu provedbu ZOGO-a i Uredbe na području JLS plaća iz džepa načelnik / gradonačelnik (30.000 – 100.000 kuna)</a:t>
            </a:r>
          </a:p>
          <a:p>
            <a:r>
              <a:rPr lang="hr-HR" sz="2000" dirty="0"/>
              <a:t>Što to znači?</a:t>
            </a:r>
          </a:p>
          <a:p>
            <a:pPr marL="685800" lvl="1"/>
            <a:r>
              <a:rPr lang="hr-HR" sz="2000" dirty="0"/>
              <a:t>gradonačelnik je </a:t>
            </a:r>
            <a:r>
              <a:rPr lang="hr-HR" sz="2000" b="1" u="sng" dirty="0">
                <a:solidFill>
                  <a:schemeClr val="tx1"/>
                </a:solidFill>
              </a:rPr>
              <a:t>osobno</a:t>
            </a:r>
            <a:r>
              <a:rPr lang="hr-HR" sz="2000" dirty="0"/>
              <a:t> odgovoran za donošenje i provedbu plana i odluka (o gospodarenju komunalnim otpadom u JLS, mjerama za sprečavanje nepropisnog odlaganja otpada…), dostavu odluka i izvješća, cjenik, zakonitost rada komunalnog društva u domeni dozvola, nenamjensko trošenje sredstava namjenske naknade za gradnju građevina za gospodarenje otpadom, zatvaranje odlagališta, odvojeno sakupljanje raznih kategorija otpada… </a:t>
            </a:r>
          </a:p>
          <a:p>
            <a:pPr marL="0" indent="0">
              <a:buNone/>
            </a:pPr>
            <a:endParaRPr lang="hr-HR" sz="2000" dirty="0"/>
          </a:p>
          <a:p>
            <a:pPr marL="0" indent="0">
              <a:buNone/>
            </a:pPr>
            <a:endParaRPr lang="hr-HR" dirty="0"/>
          </a:p>
          <a:p>
            <a:pPr marL="0" indent="0">
              <a:buNone/>
            </a:pPr>
            <a:endParaRPr lang="hr-HR" dirty="0"/>
          </a:p>
        </p:txBody>
      </p:sp>
    </p:spTree>
    <p:extLst>
      <p:ext uri="{BB962C8B-B14F-4D97-AF65-F5344CB8AC3E}">
        <p14:creationId xmlns:p14="http://schemas.microsoft.com/office/powerpoint/2010/main" val="21365048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1FFF2491-EA35-4F62-A059-397A3C44DC80}"/>
              </a:ext>
            </a:extLst>
          </p:cNvPr>
          <p:cNvSpPr>
            <a:spLocks noGrp="1"/>
          </p:cNvSpPr>
          <p:nvPr>
            <p:ph type="title"/>
          </p:nvPr>
        </p:nvSpPr>
        <p:spPr>
          <a:xfrm>
            <a:off x="677334" y="609600"/>
            <a:ext cx="10066866" cy="666750"/>
          </a:xfrm>
        </p:spPr>
        <p:txBody>
          <a:bodyPr/>
          <a:lstStyle/>
          <a:p>
            <a:r>
              <a:rPr lang="hr-HR" dirty="0"/>
              <a:t>Posljedice (čl. 169.)										</a:t>
            </a:r>
            <a:r>
              <a:rPr lang="hr-HR" dirty="0">
                <a:solidFill>
                  <a:schemeClr val="tx1"/>
                </a:solidFill>
              </a:rPr>
              <a:t>2.</a:t>
            </a:r>
            <a:r>
              <a:rPr lang="hr-HR" dirty="0"/>
              <a:t>	</a:t>
            </a:r>
          </a:p>
        </p:txBody>
      </p:sp>
      <p:sp>
        <p:nvSpPr>
          <p:cNvPr id="3" name="Rezervirano mjesto sadržaja 2">
            <a:extLst>
              <a:ext uri="{FF2B5EF4-FFF2-40B4-BE49-F238E27FC236}">
                <a16:creationId xmlns:a16="http://schemas.microsoft.com/office/drawing/2014/main" id="{36F1BAAF-7031-43DE-9801-334C565D3C96}"/>
              </a:ext>
            </a:extLst>
          </p:cNvPr>
          <p:cNvSpPr>
            <a:spLocks noGrp="1"/>
          </p:cNvSpPr>
          <p:nvPr>
            <p:ph idx="1"/>
          </p:nvPr>
        </p:nvSpPr>
        <p:spPr>
          <a:xfrm>
            <a:off x="677333" y="1543051"/>
            <a:ext cx="9825684" cy="4928088"/>
          </a:xfrm>
        </p:spPr>
        <p:txBody>
          <a:bodyPr>
            <a:normAutofit/>
          </a:bodyPr>
          <a:lstStyle/>
          <a:p>
            <a:pPr marL="0" indent="0">
              <a:buClrTx/>
              <a:buNone/>
            </a:pPr>
            <a:r>
              <a:rPr lang="hr-HR" dirty="0"/>
              <a:t>Gradonačelnik se kažnjava ako:</a:t>
            </a:r>
          </a:p>
          <a:p>
            <a:pPr fontAlgn="base"/>
            <a:r>
              <a:rPr lang="hr-HR" dirty="0">
                <a:solidFill>
                  <a:srgbClr val="C00000"/>
                </a:solidFill>
              </a:rPr>
              <a:t>komunalni redar ne provede redoviti godišnji nadzor radi utvrđivanja postojanja odbačenog otpada (članak 36. stavak 2. točka 3.),</a:t>
            </a:r>
          </a:p>
          <a:p>
            <a:pPr fontAlgn="base"/>
            <a:r>
              <a:rPr lang="hr-HR" dirty="0">
                <a:solidFill>
                  <a:srgbClr val="C00000"/>
                </a:solidFill>
              </a:rPr>
              <a:t>komunalni redar rješenjem ne naredi uklanjanje otpada vlasniku nekretnine na kojoj je nepropisno odložen otpad, ili posjedniku nekretnine, ako vlasnik nekretnine nije poznat ili osobi koja sukladno posebnom propisu upravlja određenim područjem (dobrom), ako je otpad odložen na tom području (dobru) ili osobi koja je zatečena da odbacuje otpad izvan lokacije gospodarenja otpadom (članak 36. stavak 3.),</a:t>
            </a:r>
          </a:p>
          <a:p>
            <a:pPr fontAlgn="base"/>
            <a:r>
              <a:rPr lang="hr-HR" dirty="0">
                <a:solidFill>
                  <a:srgbClr val="C00000"/>
                </a:solidFill>
              </a:rPr>
              <a:t>komunalni redar ne utvrdi ispunjenje obveze određene rješenjem (članak 36. stavak 6.),</a:t>
            </a:r>
          </a:p>
          <a:p>
            <a:pPr fontAlgn="base"/>
            <a:r>
              <a:rPr lang="hr-HR" dirty="0">
                <a:solidFill>
                  <a:srgbClr val="C00000"/>
                </a:solidFill>
              </a:rPr>
              <a:t>komunalni redar utvrdi da obveza određena rješenjem iz članka 36. stavka 3. ovoga Zakona nije izvršena, a jedinica lokalne samouprave odnosno Grad Zagreb ne osigura uklanjanje tog otpada predajom ovlaštenoj osobi za gospodarenje tom vrstom otpada (članak 36. stavak 6.).</a:t>
            </a:r>
          </a:p>
          <a:p>
            <a:pPr marL="0" indent="0">
              <a:buClrTx/>
              <a:buNone/>
            </a:pPr>
            <a:endParaRPr lang="hr-HR" dirty="0"/>
          </a:p>
        </p:txBody>
      </p:sp>
    </p:spTree>
    <p:extLst>
      <p:ext uri="{BB962C8B-B14F-4D97-AF65-F5344CB8AC3E}">
        <p14:creationId xmlns:p14="http://schemas.microsoft.com/office/powerpoint/2010/main" val="8164774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zervirano mjesto sadržaja 2">
            <a:extLst>
              <a:ext uri="{FF2B5EF4-FFF2-40B4-BE49-F238E27FC236}">
                <a16:creationId xmlns:a16="http://schemas.microsoft.com/office/drawing/2014/main" id="{3B2927FD-F569-4713-8EA8-9127A6A2CF75}"/>
              </a:ext>
            </a:extLst>
          </p:cNvPr>
          <p:cNvSpPr>
            <a:spLocks noGrp="1"/>
          </p:cNvSpPr>
          <p:nvPr>
            <p:ph idx="1"/>
          </p:nvPr>
        </p:nvSpPr>
        <p:spPr>
          <a:xfrm>
            <a:off x="589411" y="931984"/>
            <a:ext cx="8596668" cy="5591907"/>
          </a:xfrm>
        </p:spPr>
        <p:txBody>
          <a:bodyPr>
            <a:noAutofit/>
          </a:bodyPr>
          <a:lstStyle/>
          <a:p>
            <a:pPr marL="0" indent="0" fontAlgn="base">
              <a:buNone/>
            </a:pPr>
            <a:r>
              <a:rPr lang="hr-HR" sz="2000" i="1" dirty="0"/>
              <a:t>Uklanjanje odbačenog otpada – obveze komunalnog redara</a:t>
            </a:r>
          </a:p>
          <a:p>
            <a:pPr marL="0" indent="0" fontAlgn="base">
              <a:buNone/>
            </a:pPr>
            <a:r>
              <a:rPr lang="hr-HR" sz="2000" dirty="0"/>
              <a:t>Članak 36.</a:t>
            </a:r>
          </a:p>
          <a:p>
            <a:pPr marL="0" indent="0" fontAlgn="base">
              <a:buNone/>
            </a:pPr>
            <a:r>
              <a:rPr lang="hr-HR" sz="2000" dirty="0">
                <a:solidFill>
                  <a:srgbClr val="C00000"/>
                </a:solidFill>
              </a:rPr>
              <a:t>(3) Radi provedbe mjera iz stavka 1. točke 2. ovoga članka komunalni redar rješenjem naređuje uklanjanje otpada vlasniku nekretnine na kojoj je nepropisno odložen otpad ili posjedniku nekretnine ako vlasnik nekretnine nije poznat ili osobi koja sukladno posebnom propisu upravlja određenim područjem (dobrom), ako je otpad odložen na tom području (dobru) ili osobi koju je zatekao da odbacuje otpad izvan lokacije gospodarenja otpadom. </a:t>
            </a:r>
          </a:p>
          <a:p>
            <a:pPr marL="0" indent="0" fontAlgn="base">
              <a:buNone/>
            </a:pPr>
            <a:r>
              <a:rPr lang="hr-HR" sz="2000" dirty="0"/>
              <a:t>(7) </a:t>
            </a:r>
            <a:r>
              <a:rPr lang="hr-HR" sz="2000" b="1" dirty="0"/>
              <a:t>Ako komunalni redar utvrdi postojanje opravdane sumnje</a:t>
            </a:r>
            <a:r>
              <a:rPr lang="hr-HR" sz="2000" dirty="0"/>
              <a:t> da je opasni ili drugi otpad odbačen na nekretnini čiji vlasnik, odnosno posjednik, ako vlasnik nekretnine nije poznat, odnosno osoba koja, sukladno posebnom propisu, upravlja određenim područjem (dobrom), ne dopušta pristup radi utvrđivanja činjeničnog stanja u vezi odbačenog otpada, komunalni redar ovlašten je </a:t>
            </a:r>
            <a:r>
              <a:rPr lang="hr-HR" sz="2000" b="1" dirty="0"/>
              <a:t>zatražiti nalog suda i asistenciju djelatnika ministarstva nadležnog za unutarnje poslove </a:t>
            </a:r>
            <a:r>
              <a:rPr lang="hr-HR" sz="2000" dirty="0"/>
              <a:t>radi pristupa na nekretninu u svrhu utvrđivanja činjenica.</a:t>
            </a:r>
          </a:p>
        </p:txBody>
      </p:sp>
    </p:spTree>
    <p:extLst>
      <p:ext uri="{BB962C8B-B14F-4D97-AF65-F5344CB8AC3E}">
        <p14:creationId xmlns:p14="http://schemas.microsoft.com/office/powerpoint/2010/main" val="21503835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zervirano mjesto sadržaja 2">
            <a:extLst>
              <a:ext uri="{FF2B5EF4-FFF2-40B4-BE49-F238E27FC236}">
                <a16:creationId xmlns:a16="http://schemas.microsoft.com/office/drawing/2014/main" id="{9C3F1F6D-A715-4CF1-A323-FDCE8E71B23F}"/>
              </a:ext>
            </a:extLst>
          </p:cNvPr>
          <p:cNvSpPr>
            <a:spLocks noGrp="1"/>
          </p:cNvSpPr>
          <p:nvPr>
            <p:ph idx="1"/>
          </p:nvPr>
        </p:nvSpPr>
        <p:spPr>
          <a:xfrm>
            <a:off x="448734" y="635000"/>
            <a:ext cx="9807786" cy="5587999"/>
          </a:xfrm>
        </p:spPr>
        <p:txBody>
          <a:bodyPr/>
          <a:lstStyle/>
          <a:p>
            <a:pPr marL="0" indent="0" fontAlgn="base">
              <a:buNone/>
            </a:pPr>
            <a:r>
              <a:rPr lang="hr-HR" sz="2000" i="1" dirty="0"/>
              <a:t>Uklanjanje odbačenog otpada – obveze komunalnog redara</a:t>
            </a:r>
          </a:p>
          <a:p>
            <a:pPr marL="0" indent="0" fontAlgn="base">
              <a:buNone/>
            </a:pPr>
            <a:r>
              <a:rPr lang="hr-HR" sz="2000" dirty="0"/>
              <a:t>Članak 36.</a:t>
            </a:r>
          </a:p>
          <a:p>
            <a:pPr marL="0" indent="0" fontAlgn="base">
              <a:buNone/>
            </a:pPr>
            <a:r>
              <a:rPr lang="hr-HR" sz="2000" dirty="0"/>
              <a:t>(4) Rješenjem iz stavka 3. ovoga članka određuje se: lokacija odbačenog otpada, procijenjena količina otpada, obveznik uklanjanja otpada, te obveza uklanjanja otpada predajom ovlaštenoj osobi za gospodarenje tom vrstom otpada u roku koji ne može biti duži od 6 mjeseca od dana zaprimanja rješenja. </a:t>
            </a:r>
          </a:p>
          <a:p>
            <a:pPr marL="0" indent="0" fontAlgn="base">
              <a:buNone/>
            </a:pPr>
            <a:r>
              <a:rPr lang="hr-HR" sz="2000" dirty="0"/>
              <a:t>(6) Istekom roka određenog rješenjem iz stavka 4. ovoga članka komunalni redar utvrđuje ispunjavanje obveze određene rješenjem. Ako komunalni redar utvrdi da obveza određena rješenjem iz stavka 3. ovoga članka nije izvršena, jedinica lokalne samouprave, odnosno Grad Zagreb dužan je osigurati uklanjanje tog otpada predajom ovlaštenoj osobi za gospodarenje tom vrstom otpada</a:t>
            </a:r>
          </a:p>
          <a:p>
            <a:pPr marL="0" indent="0" fontAlgn="base">
              <a:buNone/>
            </a:pPr>
            <a:endParaRPr lang="hr-HR" dirty="0"/>
          </a:p>
          <a:p>
            <a:pPr marL="0" indent="0" fontAlgn="base">
              <a:buNone/>
            </a:pPr>
            <a:endParaRPr lang="hr-HR" dirty="0"/>
          </a:p>
          <a:p>
            <a:endParaRPr lang="hr-HR" dirty="0"/>
          </a:p>
        </p:txBody>
      </p:sp>
    </p:spTree>
    <p:extLst>
      <p:ext uri="{BB962C8B-B14F-4D97-AF65-F5344CB8AC3E}">
        <p14:creationId xmlns:p14="http://schemas.microsoft.com/office/powerpoint/2010/main" val="6874837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zervirano mjesto sadržaja 2">
            <a:extLst>
              <a:ext uri="{FF2B5EF4-FFF2-40B4-BE49-F238E27FC236}">
                <a16:creationId xmlns:a16="http://schemas.microsoft.com/office/drawing/2014/main" id="{F0594D01-4F36-4697-9A35-01000F65793E}"/>
              </a:ext>
            </a:extLst>
          </p:cNvPr>
          <p:cNvSpPr>
            <a:spLocks noGrp="1"/>
          </p:cNvSpPr>
          <p:nvPr>
            <p:ph idx="1"/>
          </p:nvPr>
        </p:nvSpPr>
        <p:spPr>
          <a:xfrm>
            <a:off x="677334" y="975360"/>
            <a:ext cx="10193866" cy="5066003"/>
          </a:xfrm>
        </p:spPr>
        <p:txBody>
          <a:bodyPr>
            <a:noAutofit/>
          </a:bodyPr>
          <a:lstStyle/>
          <a:p>
            <a:pPr marL="0" indent="0">
              <a:buNone/>
            </a:pPr>
            <a:r>
              <a:rPr lang="hr-HR" sz="2000" dirty="0"/>
              <a:t>Članak 142.</a:t>
            </a:r>
          </a:p>
          <a:p>
            <a:pPr marL="0" indent="0">
              <a:buNone/>
            </a:pPr>
            <a:r>
              <a:rPr lang="hr-HR" sz="2000" dirty="0">
                <a:solidFill>
                  <a:srgbClr val="C00000"/>
                </a:solidFill>
              </a:rPr>
              <a:t>(4) Nadzor nad primjenom ovoga Zakona i propisa donesenih na temelju ovoga Zakona u dijelu koji se odnosi na gospodarenje komunalnim otpadom provodi komunalno redarstvo, ako ovim Zakonom nije određeno drukčije.</a:t>
            </a:r>
          </a:p>
          <a:p>
            <a:pPr marL="0" indent="0">
              <a:buNone/>
            </a:pPr>
            <a:r>
              <a:rPr lang="hr-HR" sz="2000" dirty="0"/>
              <a:t>Članak 179.</a:t>
            </a:r>
          </a:p>
          <a:p>
            <a:pPr marL="0" indent="0" fontAlgn="base">
              <a:buNone/>
            </a:pPr>
            <a:r>
              <a:rPr lang="hr-HR" sz="2000" dirty="0"/>
              <a:t>(8) Jedinice lokalne samouprave dužne su </a:t>
            </a:r>
            <a:r>
              <a:rPr lang="hr-HR" sz="2000" b="1" dirty="0"/>
              <a:t>uskladiti odluke o komunalnom redu </a:t>
            </a:r>
            <a:r>
              <a:rPr lang="hr-HR" sz="2000" dirty="0"/>
              <a:t>donesenim na temelju ZKG u dijelu koji se odnosi na skupljanje, odvoz i postupanje sa sakupljenim komunalnim otpadom s odredbama ovoga Zakona i Uredbe u roku od tri mjeseca od dana stupanja na snagu Uredbe </a:t>
            </a:r>
            <a:r>
              <a:rPr lang="hr-HR" sz="2000" dirty="0">
                <a:solidFill>
                  <a:srgbClr val="C00000"/>
                </a:solidFill>
              </a:rPr>
              <a:t>1.2.2018.</a:t>
            </a:r>
            <a:endParaRPr lang="hr-HR" sz="2000" dirty="0"/>
          </a:p>
          <a:p>
            <a:pPr marL="0" indent="0" fontAlgn="base">
              <a:buNone/>
            </a:pPr>
            <a:r>
              <a:rPr lang="hr-HR" sz="2000" b="1" dirty="0"/>
              <a:t>ZKG čl. 130.</a:t>
            </a:r>
          </a:p>
          <a:p>
            <a:pPr marL="0" indent="0" fontAlgn="base">
              <a:buNone/>
            </a:pPr>
            <a:r>
              <a:rPr lang="hr-HR" sz="2000" b="1" dirty="0"/>
              <a:t>JLS su dužne donijeti odluke o komunalnom redu u roku od godine dana od dana stupanja na snagu ZKG. </a:t>
            </a:r>
            <a:r>
              <a:rPr lang="hr-HR" sz="2000" b="1" dirty="0">
                <a:solidFill>
                  <a:srgbClr val="C00000"/>
                </a:solidFill>
              </a:rPr>
              <a:t>4.8.2019.</a:t>
            </a:r>
            <a:endParaRPr lang="hr-HR" sz="2000" b="1" dirty="0"/>
          </a:p>
        </p:txBody>
      </p:sp>
    </p:spTree>
    <p:extLst>
      <p:ext uri="{BB962C8B-B14F-4D97-AF65-F5344CB8AC3E}">
        <p14:creationId xmlns:p14="http://schemas.microsoft.com/office/powerpoint/2010/main" val="3840919716"/>
      </p:ext>
    </p:extLst>
  </p:cSld>
  <p:clrMapOvr>
    <a:masterClrMapping/>
  </p:clrMapOvr>
</p:sld>
</file>

<file path=ppt/theme/theme1.xml><?xml version="1.0" encoding="utf-8"?>
<a:theme xmlns:a="http://schemas.openxmlformats.org/drawingml/2006/main" name="Faseta">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Ecology 16x9">
  <a:themeElements>
    <a:clrScheme name="Ecology">
      <a:dk1>
        <a:srgbClr val="4D3E2F"/>
      </a:dk1>
      <a:lt1>
        <a:sysClr val="window" lastClr="FFFFFF"/>
      </a:lt1>
      <a:dk2>
        <a:srgbClr val="000000"/>
      </a:dk2>
      <a:lt2>
        <a:srgbClr val="DDDDDD"/>
      </a:lt2>
      <a:accent1>
        <a:srgbClr val="8BAA00"/>
      </a:accent1>
      <a:accent2>
        <a:srgbClr val="2A6CB2"/>
      </a:accent2>
      <a:accent3>
        <a:srgbClr val="795837"/>
      </a:accent3>
      <a:accent4>
        <a:srgbClr val="D18316"/>
      </a:accent4>
      <a:accent5>
        <a:srgbClr val="79B4F0"/>
      </a:accent5>
      <a:accent6>
        <a:srgbClr val="CDC80F"/>
      </a:accent6>
      <a:hlink>
        <a:srgbClr val="2A6CB2"/>
      </a:hlink>
      <a:folHlink>
        <a:srgbClr val="808080"/>
      </a:folHlink>
    </a:clrScheme>
    <a:fontScheme name="Corbel">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ature ecology education photo presentation.potx" id="{C2041BFC-79DD-469A-9C9C-CE3A45FF64F3}" vid="{F6D325B2-35D9-40C5-B4CD-C0A8483D5659}"/>
    </a:ext>
  </a:extLst>
</a:theme>
</file>

<file path=ppt/theme/theme3.xml><?xml version="1.0" encoding="utf-8"?>
<a:theme xmlns:a="http://schemas.openxmlformats.org/drawingml/2006/main" name="Tema sustava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371</TotalTime>
  <Words>1258</Words>
  <Application>Microsoft Office PowerPoint</Application>
  <PresentationFormat>Široki zaslon</PresentationFormat>
  <Paragraphs>75</Paragraphs>
  <Slides>20</Slides>
  <Notes>1</Notes>
  <HiddenSlides>0</HiddenSlides>
  <MMClips>0</MMClips>
  <ScaleCrop>false</ScaleCrop>
  <HeadingPairs>
    <vt:vector size="6" baseType="variant">
      <vt:variant>
        <vt:lpstr>Korišteni fontovi</vt:lpstr>
      </vt:variant>
      <vt:variant>
        <vt:i4>5</vt:i4>
      </vt:variant>
      <vt:variant>
        <vt:lpstr>Tema</vt:lpstr>
      </vt:variant>
      <vt:variant>
        <vt:i4>2</vt:i4>
      </vt:variant>
      <vt:variant>
        <vt:lpstr>Naslovi slajdova</vt:lpstr>
      </vt:variant>
      <vt:variant>
        <vt:i4>20</vt:i4>
      </vt:variant>
    </vt:vector>
  </HeadingPairs>
  <TitlesOfParts>
    <vt:vector size="27" baseType="lpstr">
      <vt:lpstr>Arial</vt:lpstr>
      <vt:lpstr>Calibri</vt:lpstr>
      <vt:lpstr>Corbel</vt:lpstr>
      <vt:lpstr>Trebuchet MS</vt:lpstr>
      <vt:lpstr>Wingdings 3</vt:lpstr>
      <vt:lpstr>Faseta</vt:lpstr>
      <vt:lpstr>Ecology 16x9</vt:lpstr>
      <vt:lpstr>Zakonska regulativa za postupanje s otpadom</vt:lpstr>
      <vt:lpstr>Zakon o održivom gospodarenju otpadom  (NN 94/13, 73/17, 14/19)           1.</vt:lpstr>
      <vt:lpstr>Zakon o održivom gospodarenju otpadom  (NN 94/13, 73/17, 14/19)           2.</vt:lpstr>
      <vt:lpstr>Zakon o održivom gospodarenju otpadom  (NN 94/13, 73/17, 14/19)           3.</vt:lpstr>
      <vt:lpstr>Posljedice (čl. 169.)            1.           </vt:lpstr>
      <vt:lpstr>Posljedice (čl. 169.)          2. </vt:lpstr>
      <vt:lpstr>PowerPoint prezentacija</vt:lpstr>
      <vt:lpstr>PowerPoint prezentacija</vt:lpstr>
      <vt:lpstr>PowerPoint prezentacija</vt:lpstr>
      <vt:lpstr>Postupanje komunalnog redara (NN 14/19)  </vt:lpstr>
      <vt:lpstr>Uredba o gospodarenju komunalnim otpadom (50/17)</vt:lpstr>
      <vt:lpstr>Primjeri iz prakse</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Zaključak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Prikaz zakonske regulative za postupanje komunalnog redarstva</dc:title>
  <dc:creator>Koviljka Aškić</dc:creator>
  <cp:lastModifiedBy>Sonja Polonijo</cp:lastModifiedBy>
  <cp:revision>43</cp:revision>
  <dcterms:created xsi:type="dcterms:W3CDTF">2018-03-15T10:47:59Z</dcterms:created>
  <dcterms:modified xsi:type="dcterms:W3CDTF">2019-03-19T11:18:14Z</dcterms:modified>
</cp:coreProperties>
</file>