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61" r:id="rId3"/>
    <p:sldId id="262" r:id="rId4"/>
    <p:sldId id="260" r:id="rId5"/>
    <p:sldId id="259" r:id="rId6"/>
    <p:sldId id="257" r:id="rId7"/>
    <p:sldId id="263" r:id="rId8"/>
    <p:sldId id="258" r:id="rId9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 varScale="1">
        <p:scale>
          <a:sx n="82" d="100"/>
          <a:sy n="82" d="100"/>
        </p:scale>
        <p:origin x="39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kutni trokut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Naslov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17" name="Podnaslov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r-HR"/>
              <a:t>Kliknite da biste uredili stil podnaslova matrice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Prostoručno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Prostoručno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Prostoručno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avni poveznik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Rezervirano mjesto datum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B9BDE12-BD94-4AFD-9488-21AC2B6F9294}" type="datetimeFigureOut">
              <a:rPr lang="sr-Latn-CS" smtClean="0"/>
              <a:pPr/>
              <a:t>13.4.2019.</a:t>
            </a:fld>
            <a:endParaRPr lang="hr-HR"/>
          </a:p>
        </p:txBody>
      </p:sp>
      <p:sp>
        <p:nvSpPr>
          <p:cNvPr id="19" name="Rezervirano mjesto podnožj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27" name="Rezervirano mjesto broja slajd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A211ABD-EF51-4B7F-A9ED-1EB8317BF1E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BDE12-BD94-4AFD-9488-21AC2B6F9294}" type="datetimeFigureOut">
              <a:rPr lang="sr-Latn-CS" smtClean="0"/>
              <a:pPr/>
              <a:t>13.4.2019.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1ABD-EF51-4B7F-A9ED-1EB8317BF1E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BDE12-BD94-4AFD-9488-21AC2B6F9294}" type="datetimeFigureOut">
              <a:rPr lang="sr-Latn-CS" smtClean="0"/>
              <a:pPr/>
              <a:t>13.4.2019.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1ABD-EF51-4B7F-A9ED-1EB8317BF1E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BDE12-BD94-4AFD-9488-21AC2B6F9294}" type="datetimeFigureOut">
              <a:rPr lang="sr-Latn-CS" smtClean="0"/>
              <a:pPr/>
              <a:t>13.4.2019.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1ABD-EF51-4B7F-A9ED-1EB8317BF1E9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Naslov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r-HR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BDE12-BD94-4AFD-9488-21AC2B6F9294}" type="datetimeFigureOut">
              <a:rPr lang="sr-Latn-CS" smtClean="0"/>
              <a:pPr/>
              <a:t>13.4.2019.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1ABD-EF51-4B7F-A9ED-1EB8317BF1E9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Š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Š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BDE12-BD94-4AFD-9488-21AC2B6F9294}" type="datetimeFigureOut">
              <a:rPr lang="sr-Latn-CS" smtClean="0"/>
              <a:pPr/>
              <a:t>13.4.2019.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1ABD-EF51-4B7F-A9ED-1EB8317BF1E9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Naslov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Usporedb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/>
              <a:t>Kliknite da biste uredili stilove teksta matrice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/>
              <a:t>Kliknite da biste uredili stilove teksta matrice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BDE12-BD94-4AFD-9488-21AC2B6F9294}" type="datetimeFigureOut">
              <a:rPr lang="sr-Latn-CS" smtClean="0"/>
              <a:pPr/>
              <a:t>13.4.2019.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1ABD-EF51-4B7F-A9ED-1EB8317BF1E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BDE12-BD94-4AFD-9488-21AC2B6F9294}" type="datetimeFigureOut">
              <a:rPr lang="sr-Latn-CS" smtClean="0"/>
              <a:pPr/>
              <a:t>13.4.2019.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1ABD-EF51-4B7F-A9ED-1EB8317BF1E9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BDE12-BD94-4AFD-9488-21AC2B6F9294}" type="datetimeFigureOut">
              <a:rPr lang="sr-Latn-CS" smtClean="0"/>
              <a:pPr/>
              <a:t>13.4.2019.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1ABD-EF51-4B7F-A9ED-1EB8317BF1E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r-HR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0B9BDE12-BD94-4AFD-9488-21AC2B6F9294}" type="datetimeFigureOut">
              <a:rPr lang="sr-Latn-CS" smtClean="0"/>
              <a:pPr/>
              <a:t>13.4.2019.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1ABD-EF51-4B7F-A9ED-1EB8317BF1E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r-HR"/>
              <a:t>Kliknite da biste uredili stilove teksta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r-HR"/>
              <a:t>Pritisnite ikonu za dodavanje slike</a:t>
            </a:r>
            <a:endParaRPr kumimoji="0" lang="en-US" dirty="0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B9BDE12-BD94-4AFD-9488-21AC2B6F9294}" type="datetimeFigureOut">
              <a:rPr lang="sr-Latn-CS" smtClean="0"/>
              <a:pPr/>
              <a:t>13.4.2019.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A211ABD-EF51-4B7F-A9ED-1EB8317BF1E9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8" name="Prostoručno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rostoručno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avokutni trokut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Ravni poveznik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Š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Š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ručno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rostoručno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ravokutni trokut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Ravni poveznik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zervirano mjesto naslova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0" name="Rezervirano mjesto teksta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r-HR"/>
              <a:t>Kliknite da biste uredili stilove teksta matrice</a:t>
            </a:r>
          </a:p>
          <a:p>
            <a:pPr lvl="1" eaLnBrk="1" latinLnBrk="0" hangingPunct="1"/>
            <a:r>
              <a:rPr kumimoji="0" lang="hr-HR"/>
              <a:t>Druga razina</a:t>
            </a:r>
          </a:p>
          <a:p>
            <a:pPr lvl="2" eaLnBrk="1" latinLnBrk="0" hangingPunct="1"/>
            <a:r>
              <a:rPr kumimoji="0" lang="hr-HR"/>
              <a:t>Treća razina</a:t>
            </a:r>
          </a:p>
          <a:p>
            <a:pPr lvl="3" eaLnBrk="1" latinLnBrk="0" hangingPunct="1"/>
            <a:r>
              <a:rPr kumimoji="0" lang="hr-HR"/>
              <a:t>Četvrta razina</a:t>
            </a:r>
          </a:p>
          <a:p>
            <a:pPr lvl="4" eaLnBrk="1" latinLnBrk="0" hangingPunct="1"/>
            <a:r>
              <a:rPr kumimoji="0" lang="hr-HR"/>
              <a:t>Peta razina</a:t>
            </a:r>
            <a:endParaRPr kumimoji="0" lang="en-US"/>
          </a:p>
        </p:txBody>
      </p:sp>
      <p:sp>
        <p:nvSpPr>
          <p:cNvPr id="10" name="Rezervirano mjesto datum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B9BDE12-BD94-4AFD-9488-21AC2B6F9294}" type="datetimeFigureOut">
              <a:rPr lang="sr-Latn-CS" smtClean="0"/>
              <a:pPr/>
              <a:t>13.4.2019.</a:t>
            </a:fld>
            <a:endParaRPr lang="hr-HR"/>
          </a:p>
        </p:txBody>
      </p:sp>
      <p:sp>
        <p:nvSpPr>
          <p:cNvPr id="22" name="Rezervirano mjesto podnožja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18" name="Rezervirano mjesto broja slajda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A211ABD-EF51-4B7F-A9ED-1EB8317BF1E9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785786" y="1714488"/>
            <a:ext cx="7772400" cy="1428759"/>
          </a:xfrm>
        </p:spPr>
        <p:txBody>
          <a:bodyPr>
            <a:normAutofit fontScale="90000"/>
          </a:bodyPr>
          <a:lstStyle/>
          <a:p>
            <a:br>
              <a:rPr lang="hr-HR" dirty="0"/>
            </a:br>
            <a:r>
              <a:rPr lang="hr-HR" dirty="0">
                <a:latin typeface="Georgia" pitchFamily="18" charset="0"/>
              </a:rPr>
              <a:t>POMORSKO DOBRO</a:t>
            </a:r>
            <a:br>
              <a:rPr lang="hr-HR" dirty="0">
                <a:latin typeface="Georgia" pitchFamily="18" charset="0"/>
              </a:rPr>
            </a:br>
            <a:endParaRPr lang="hr-HR" dirty="0">
              <a:latin typeface="Georgia" pitchFamily="18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899592" y="2543395"/>
            <a:ext cx="7772400" cy="1199704"/>
          </a:xfrm>
        </p:spPr>
        <p:txBody>
          <a:bodyPr/>
          <a:lstStyle/>
          <a:p>
            <a:r>
              <a:rPr lang="hr-HR" dirty="0">
                <a:latin typeface="Georgia" pitchFamily="18" charset="0"/>
              </a:rPr>
              <a:t>postupanje i ovlasti komunalnog redarstva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500034" y="1428736"/>
            <a:ext cx="8229600" cy="4662315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hr-HR" sz="4900" b="1" dirty="0">
              <a:latin typeface="Georgia" pitchFamily="18" charset="0"/>
            </a:endParaRPr>
          </a:p>
          <a:p>
            <a:pPr marL="88900" indent="0">
              <a:buNone/>
            </a:pPr>
            <a:r>
              <a:rPr lang="hr-HR" sz="6000" dirty="0">
                <a:latin typeface="Georgia" panose="02040502050405020303" pitchFamily="18" charset="0"/>
              </a:rPr>
              <a:t>Stvarnu nadležnost kontrole nad pomorskim dobrom kao općem dobru temeljem članka 94.     </a:t>
            </a:r>
            <a:r>
              <a:rPr lang="hr-HR" sz="5400" dirty="0">
                <a:latin typeface="Georgia" panose="02040502050405020303" pitchFamily="18" charset="0"/>
              </a:rPr>
              <a:t>Zakona o pomorskom dobru i morskim lukama obavljaju inspektori pomorskog dobra Ministarstva i Lučke kapetanije</a:t>
            </a:r>
          </a:p>
          <a:p>
            <a:pPr marL="88900" indent="0">
              <a:buNone/>
            </a:pPr>
            <a:endParaRPr lang="hr-HR" sz="5600" dirty="0">
              <a:latin typeface="Georgia" pitchFamily="18" charset="0"/>
            </a:endParaRPr>
          </a:p>
          <a:p>
            <a:pPr marL="365125" indent="-255588">
              <a:buClrTx/>
              <a:buNone/>
              <a:tabLst>
                <a:tab pos="179388" algn="l"/>
              </a:tabLst>
            </a:pPr>
            <a:r>
              <a:rPr lang="hr-HR" sz="5600" dirty="0">
                <a:latin typeface="Georgia" pitchFamily="18" charset="0"/>
              </a:rPr>
              <a:t>Članak 94. </a:t>
            </a:r>
          </a:p>
          <a:p>
            <a:pPr marL="88900" indent="0">
              <a:buClrTx/>
              <a:buNone/>
              <a:tabLst>
                <a:tab pos="88900" algn="l"/>
              </a:tabLst>
            </a:pPr>
            <a:r>
              <a:rPr lang="hr-HR" sz="5600" b="1" dirty="0">
                <a:latin typeface="Georgia" pitchFamily="18" charset="0"/>
              </a:rPr>
              <a:t>Inspekcijski nadzor </a:t>
            </a:r>
            <a:r>
              <a:rPr lang="hr-HR" sz="5600" dirty="0">
                <a:latin typeface="Georgia" pitchFamily="18" charset="0"/>
              </a:rPr>
              <a:t>nad provedbom odredaba ovoga Zakona i drugih propisa donesenih na temelju ovoga Zakona obavljaju </a:t>
            </a:r>
            <a:r>
              <a:rPr lang="hr-HR" sz="56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inspektori  pomorskog dobra Ministarstva i inspektori lučke kapetanije.</a:t>
            </a:r>
          </a:p>
          <a:p>
            <a:pPr marL="365125" indent="-255588">
              <a:buFontTx/>
              <a:buChar char="-"/>
              <a:tabLst>
                <a:tab pos="179388" algn="l"/>
              </a:tabLst>
            </a:pPr>
            <a:endParaRPr lang="hr-HR" sz="5600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marL="88900" indent="0">
              <a:buNone/>
            </a:pPr>
            <a:r>
              <a:rPr lang="hr-HR" sz="5600" dirty="0">
                <a:latin typeface="Georgia" pitchFamily="18" charset="0"/>
              </a:rPr>
              <a:t>Poslove inspekcijskog nadzora pomorskog dobra mogu  obavljati i ovlašteni državni službenici Ministarstva. </a:t>
            </a:r>
            <a:r>
              <a:rPr lang="hr-HR" sz="5600" dirty="0">
                <a:solidFill>
                  <a:srgbClr val="FF0000"/>
                </a:solidFill>
                <a:latin typeface="Georgia" pitchFamily="18" charset="0"/>
              </a:rPr>
              <a:t>(Članak 95.) </a:t>
            </a:r>
          </a:p>
          <a:p>
            <a:pPr marL="365125" indent="-255588">
              <a:buNone/>
            </a:pPr>
            <a:endParaRPr lang="hr-HR" sz="5600" dirty="0">
              <a:latin typeface="Georgia" pitchFamily="18" charset="0"/>
            </a:endParaRPr>
          </a:p>
          <a:p>
            <a:pPr marL="265113" indent="-255588">
              <a:buNone/>
              <a:tabLst>
                <a:tab pos="88900" algn="l"/>
              </a:tabLst>
            </a:pPr>
            <a:r>
              <a:rPr lang="hr-HR" sz="5600" dirty="0">
                <a:latin typeface="Georgia" pitchFamily="18" charset="0"/>
              </a:rPr>
              <a:t>	Članak 96. </a:t>
            </a:r>
          </a:p>
          <a:p>
            <a:pPr marL="265113" indent="-255588">
              <a:buNone/>
              <a:tabLst>
                <a:tab pos="88900" algn="l"/>
              </a:tabLst>
            </a:pPr>
            <a:r>
              <a:rPr lang="hr-HR" sz="5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	Poslovi inspekcije pomorskog dobra obuhvaćaju osobito:</a:t>
            </a:r>
          </a:p>
          <a:p>
            <a:pPr marL="365125" indent="261938">
              <a:buNone/>
            </a:pPr>
            <a:r>
              <a:rPr lang="hr-HR" sz="5600" dirty="0">
                <a:latin typeface="Georgia" pitchFamily="18" charset="0"/>
              </a:rPr>
              <a:t>– </a:t>
            </a:r>
            <a:r>
              <a:rPr lang="hr-HR" sz="5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nadzor nad stanjem objekata na pomorskom dobru,</a:t>
            </a:r>
          </a:p>
          <a:p>
            <a:pPr marL="365125" indent="261938">
              <a:buNone/>
            </a:pPr>
            <a:r>
              <a:rPr lang="hr-HR" sz="5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– nadzor nad održavanjem reda u luci,</a:t>
            </a:r>
          </a:p>
          <a:p>
            <a:pPr marL="365125" indent="261938">
              <a:buNone/>
              <a:tabLst>
                <a:tab pos="806450" algn="l"/>
              </a:tabLst>
            </a:pPr>
            <a:r>
              <a:rPr lang="hr-HR" sz="5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– nadzor nad korištenjem, upotrebom i gradnjom na  pomorskom dobru, u pogledu    	udovoljavanja uvjetima iz odluke i ugovora o dodjeli  koncesije,</a:t>
            </a:r>
          </a:p>
          <a:p>
            <a:pPr marL="365125" indent="261938">
              <a:buNone/>
              <a:tabLst>
                <a:tab pos="717550" algn="l"/>
              </a:tabLst>
            </a:pPr>
            <a:r>
              <a:rPr lang="hr-HR" sz="5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– nadzor nad obavljanjem djelatnosti na pomorskom  dobru, u pogledu udovoljavanja 	  uvjetima iz odluke i ugovora o dodjeli  koncesije,</a:t>
            </a:r>
          </a:p>
          <a:p>
            <a:pPr marL="365125" indent="261938">
              <a:buNone/>
            </a:pPr>
            <a:r>
              <a:rPr lang="pl-PL" sz="5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– nadzor nad općom upotrebom pomorskog dobra.</a:t>
            </a:r>
          </a:p>
          <a:p>
            <a:pPr>
              <a:buNone/>
            </a:pPr>
            <a:endParaRPr lang="hr-HR" dirty="0">
              <a:latin typeface="Georgia" pitchFamily="18" charset="0"/>
            </a:endParaRPr>
          </a:p>
          <a:p>
            <a:pPr>
              <a:buNone/>
            </a:pPr>
            <a:endParaRPr lang="hr-HR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714348" y="1428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sz="3100" dirty="0">
                <a:latin typeface="Georgia" pitchFamily="18" charset="0"/>
              </a:rPr>
              <a:t>Zakon o pomorskom dobru i morskim lukama </a:t>
            </a:r>
            <a:r>
              <a:rPr lang="pl-PL" sz="1800" b="0" dirty="0">
                <a:latin typeface="Georgia" pitchFamily="18" charset="0"/>
              </a:rPr>
              <a:t>(Narodne novine, broj: 158/03, 100/04, 141/06, 38/09, 123/11, 56/16 )</a:t>
            </a:r>
            <a:endParaRPr lang="hr-HR" sz="1800" b="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467544" y="404664"/>
            <a:ext cx="8572560" cy="580984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hr-HR" dirty="0">
                <a:latin typeface="Georgia" pitchFamily="18" charset="0"/>
              </a:rPr>
              <a:t> 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vi-VN" sz="2100" dirty="0">
                <a:latin typeface="Georgia" panose="02040502050405020303" pitchFamily="18" charset="0"/>
                <a:ea typeface="Calibri" pitchFamily="34" charset="0"/>
                <a:cs typeface="Times New Roman" pitchFamily="18" charset="0"/>
              </a:rPr>
              <a:t>Članak 101. </a:t>
            </a:r>
            <a:r>
              <a:rPr lang="hr-HR" sz="2000" dirty="0">
                <a:latin typeface="Georgia" panose="02040502050405020303" pitchFamily="18" charset="0"/>
              </a:rPr>
              <a:t>ZPDML</a:t>
            </a:r>
            <a:endParaRPr lang="hr-HR" sz="2100" dirty="0">
              <a:latin typeface="Georgia" panose="02040502050405020303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hr-HR" sz="2100" dirty="0">
              <a:latin typeface="Georgia" panose="02040502050405020303" pitchFamily="18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vi-VN" sz="2100" dirty="0">
                <a:latin typeface="Georgia" panose="02040502050405020303" pitchFamily="18" charset="0"/>
                <a:ea typeface="Calibri" pitchFamily="34" charset="0"/>
                <a:cs typeface="Times New Roman" pitchFamily="18" charset="0"/>
              </a:rPr>
              <a:t>Ako  inspektor u obavljanju inspekcijskog nadzora utvrdi da je povrijeđen zakon ili  drugi propis, ima pravo i obvezu:</a:t>
            </a:r>
            <a:endParaRPr lang="hr-HR" sz="2100" dirty="0">
              <a:latin typeface="Georgia" panose="02040502050405020303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hr-HR" sz="2100" dirty="0">
              <a:latin typeface="Georgia" panose="02040502050405020303" pitchFamily="18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717550" algn="l"/>
              </a:tabLst>
            </a:pPr>
            <a:r>
              <a:rPr lang="hr-HR" sz="2100" dirty="0">
                <a:latin typeface="Georgia" panose="02040502050405020303" pitchFamily="18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vi-VN" sz="2100" dirty="0">
                <a:latin typeface="Georgia" panose="02040502050405020303" pitchFamily="18" charset="0"/>
                <a:ea typeface="Calibri" pitchFamily="34" charset="0"/>
                <a:cs typeface="Times New Roman" pitchFamily="18" charset="0"/>
              </a:rPr>
              <a:t>1.  narediti otklanjanje utvrđene nepravilnosti određujući rok u kojem se </a:t>
            </a:r>
            <a:r>
              <a:rPr lang="hr-HR" sz="2100" dirty="0">
                <a:latin typeface="Georgia" panose="02040502050405020303" pitchFamily="18" charset="0"/>
                <a:ea typeface="Calibri" pitchFamily="34" charset="0"/>
                <a:cs typeface="Times New Roman" pitchFamily="18" charset="0"/>
              </a:rPr>
              <a:t>		               	     </a:t>
            </a:r>
            <a:r>
              <a:rPr lang="vi-VN" sz="2100" dirty="0">
                <a:latin typeface="Georgia" panose="02040502050405020303" pitchFamily="18" charset="0"/>
                <a:ea typeface="Calibri" pitchFamily="34" charset="0"/>
                <a:cs typeface="Times New Roman" pitchFamily="18" charset="0"/>
              </a:rPr>
              <a:t>nepravilnost mora otkloniti,</a:t>
            </a:r>
            <a:endParaRPr lang="hr-HR" sz="2100" dirty="0">
              <a:latin typeface="Georgia" panose="02040502050405020303" pitchFamily="18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717550" algn="l"/>
              </a:tabLst>
            </a:pPr>
            <a:r>
              <a:rPr lang="hr-HR" sz="2100" dirty="0">
                <a:latin typeface="Georgia" panose="02040502050405020303" pitchFamily="18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vi-VN" sz="2100" dirty="0">
                <a:latin typeface="Georgia" panose="02040502050405020303" pitchFamily="18" charset="0"/>
                <a:ea typeface="Calibri" pitchFamily="34" charset="0"/>
                <a:cs typeface="Times New Roman" pitchFamily="18" charset="0"/>
              </a:rPr>
              <a:t>2.  privremeno oduzeti predmete,</a:t>
            </a:r>
            <a:endParaRPr lang="hr-HR" sz="2100" dirty="0">
              <a:latin typeface="Georgia" panose="02040502050405020303" pitchFamily="18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717550" algn="l"/>
              </a:tabLst>
            </a:pPr>
            <a:r>
              <a:rPr lang="hr-HR" sz="2100" dirty="0">
                <a:latin typeface="Georgia" panose="02040502050405020303" pitchFamily="18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vi-VN" sz="2100" dirty="0">
                <a:latin typeface="Georgia" panose="02040502050405020303" pitchFamily="18" charset="0"/>
                <a:ea typeface="Calibri" pitchFamily="34" charset="0"/>
                <a:cs typeface="Times New Roman" pitchFamily="18" charset="0"/>
              </a:rPr>
              <a:t>3.  izdati prekr</a:t>
            </a:r>
            <a:r>
              <a:rPr lang="vi-VN" sz="2100" dirty="0">
                <a:latin typeface="Calibri"/>
                <a:ea typeface="Calibri" pitchFamily="34" charset="0"/>
                <a:cs typeface="Times New Roman" pitchFamily="18" charset="0"/>
              </a:rPr>
              <a:t>š</a:t>
            </a:r>
            <a:r>
              <a:rPr lang="vi-VN" sz="2100" dirty="0">
                <a:latin typeface="Georgia" panose="02040502050405020303" pitchFamily="18" charset="0"/>
                <a:ea typeface="Calibri" pitchFamily="34" charset="0"/>
                <a:cs typeface="Times New Roman" pitchFamily="18" charset="0"/>
              </a:rPr>
              <a:t>ajni nalog,</a:t>
            </a:r>
            <a:endParaRPr lang="hr-HR" sz="2100" dirty="0">
              <a:latin typeface="Georgia" panose="02040502050405020303" pitchFamily="18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717550" algn="l"/>
              </a:tabLst>
            </a:pPr>
            <a:r>
              <a:rPr lang="hr-HR" sz="2100" dirty="0">
                <a:latin typeface="Georgia" panose="02040502050405020303" pitchFamily="18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vi-VN" sz="2100" dirty="0">
                <a:latin typeface="Georgia" panose="02040502050405020303" pitchFamily="18" charset="0"/>
                <a:ea typeface="Calibri" pitchFamily="34" charset="0"/>
                <a:cs typeface="Times New Roman" pitchFamily="18" charset="0"/>
              </a:rPr>
              <a:t>4.  podnijeti zahtjev za pokretanje prekr</a:t>
            </a:r>
            <a:r>
              <a:rPr lang="vi-VN" sz="2100" dirty="0">
                <a:latin typeface="Calibri"/>
                <a:ea typeface="Calibri" pitchFamily="34" charset="0"/>
                <a:cs typeface="Times New Roman" pitchFamily="18" charset="0"/>
              </a:rPr>
              <a:t>š</a:t>
            </a:r>
            <a:r>
              <a:rPr lang="vi-VN" sz="2100" dirty="0">
                <a:latin typeface="Georgia" panose="02040502050405020303" pitchFamily="18" charset="0"/>
                <a:ea typeface="Calibri" pitchFamily="34" charset="0"/>
                <a:cs typeface="Times New Roman" pitchFamily="18" charset="0"/>
              </a:rPr>
              <a:t>ajnog postupka,</a:t>
            </a:r>
            <a:endParaRPr lang="hr-HR" sz="2100" dirty="0">
              <a:latin typeface="Georgia" panose="02040502050405020303" pitchFamily="18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717550" algn="l"/>
              </a:tabLst>
            </a:pPr>
            <a:r>
              <a:rPr lang="hr-HR" sz="2100" dirty="0">
                <a:latin typeface="Georgia" panose="02040502050405020303" pitchFamily="18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vi-VN" sz="2100" dirty="0">
                <a:latin typeface="Georgia" panose="02040502050405020303" pitchFamily="18" charset="0"/>
                <a:ea typeface="Calibri" pitchFamily="34" charset="0"/>
                <a:cs typeface="Times New Roman" pitchFamily="18" charset="0"/>
              </a:rPr>
              <a:t>5.  zabraniti daljnju upotrebu ili gospodarsko kori</a:t>
            </a:r>
            <a:r>
              <a:rPr lang="vi-VN" sz="2100" dirty="0">
                <a:latin typeface="Calibri"/>
                <a:ea typeface="Calibri" pitchFamily="34" charset="0"/>
                <a:cs typeface="Times New Roman" pitchFamily="18" charset="0"/>
              </a:rPr>
              <a:t>š</a:t>
            </a:r>
            <a:r>
              <a:rPr lang="vi-VN" sz="2100" dirty="0">
                <a:latin typeface="Georgia" panose="02040502050405020303" pitchFamily="18" charset="0"/>
                <a:ea typeface="Calibri" pitchFamily="34" charset="0"/>
                <a:cs typeface="Times New Roman" pitchFamily="18" charset="0"/>
              </a:rPr>
              <a:t>tenje </a:t>
            </a:r>
            <a:r>
              <a:rPr lang="hr-HR" sz="2100" dirty="0">
                <a:latin typeface="Georgia" panose="02040502050405020303" pitchFamily="18" charset="0"/>
                <a:ea typeface="Calibri" pitchFamily="34" charset="0"/>
                <a:cs typeface="Times New Roman" pitchFamily="18" charset="0"/>
              </a:rPr>
              <a:t>	      	        	  	     </a:t>
            </a:r>
            <a:r>
              <a:rPr lang="vi-VN" sz="2100" dirty="0">
                <a:latin typeface="Georgia" panose="02040502050405020303" pitchFamily="18" charset="0"/>
                <a:ea typeface="Calibri" pitchFamily="34" charset="0"/>
                <a:cs typeface="Times New Roman" pitchFamily="18" charset="0"/>
              </a:rPr>
              <a:t>pomorskog dobra,</a:t>
            </a:r>
            <a:endParaRPr lang="hr-HR" sz="2100" dirty="0">
              <a:latin typeface="Georgia" panose="02040502050405020303" pitchFamily="18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717550" algn="l"/>
              </a:tabLst>
            </a:pPr>
            <a:r>
              <a:rPr lang="hr-HR" sz="2100" dirty="0">
                <a:latin typeface="Georgia" panose="02040502050405020303" pitchFamily="18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vi-VN" sz="2100" dirty="0">
                <a:latin typeface="Georgia" panose="02040502050405020303" pitchFamily="18" charset="0"/>
                <a:ea typeface="Calibri" pitchFamily="34" charset="0"/>
                <a:cs typeface="Times New Roman" pitchFamily="18" charset="0"/>
              </a:rPr>
              <a:t>6.  narediti uklanjanje posljedica koje su nastale upotrebom </a:t>
            </a:r>
            <a:r>
              <a:rPr lang="hr-HR" sz="2100" dirty="0">
                <a:latin typeface="Georgia" panose="02040502050405020303" pitchFamily="18" charset="0"/>
                <a:ea typeface="Calibri" pitchFamily="34" charset="0"/>
                <a:cs typeface="Times New Roman" pitchFamily="18" charset="0"/>
              </a:rPr>
              <a:t>	     	     	  	     </a:t>
            </a:r>
            <a:r>
              <a:rPr lang="vi-VN" sz="2100" dirty="0">
                <a:latin typeface="Georgia" panose="02040502050405020303" pitchFamily="18" charset="0"/>
                <a:ea typeface="Calibri" pitchFamily="34" charset="0"/>
                <a:cs typeface="Times New Roman" pitchFamily="18" charset="0"/>
              </a:rPr>
              <a:t>pomorskog dobra  protivno njegovoj namjeni,</a:t>
            </a:r>
            <a:endParaRPr lang="hr-HR" sz="2100" dirty="0">
              <a:latin typeface="Georgia" panose="02040502050405020303" pitchFamily="18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717550" algn="l"/>
              </a:tabLst>
            </a:pPr>
            <a:r>
              <a:rPr lang="hr-HR" sz="2100" dirty="0">
                <a:latin typeface="Georgia" panose="02040502050405020303" pitchFamily="18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vi-VN" sz="2100" dirty="0">
                <a:latin typeface="Georgia" panose="02040502050405020303" pitchFamily="18" charset="0"/>
                <a:ea typeface="Calibri" pitchFamily="34" charset="0"/>
                <a:cs typeface="Times New Roman" pitchFamily="18" charset="0"/>
              </a:rPr>
              <a:t>7.  poduzeti druge mjere, odnosno izvr</a:t>
            </a:r>
            <a:r>
              <a:rPr lang="vi-VN" sz="2100" dirty="0">
                <a:latin typeface="Calibri"/>
                <a:ea typeface="Calibri" pitchFamily="34" charset="0"/>
                <a:cs typeface="Times New Roman" pitchFamily="18" charset="0"/>
              </a:rPr>
              <a:t>š</a:t>
            </a:r>
            <a:r>
              <a:rPr lang="vi-VN" sz="2100" dirty="0">
                <a:latin typeface="Georgia" panose="02040502050405020303" pitchFamily="18" charset="0"/>
                <a:ea typeface="Calibri" pitchFamily="34" charset="0"/>
                <a:cs typeface="Times New Roman" pitchFamily="18" charset="0"/>
              </a:rPr>
              <a:t>iti druge radnje za koje je ovla</a:t>
            </a:r>
            <a:r>
              <a:rPr lang="vi-VN" sz="2100" dirty="0">
                <a:latin typeface="Calibri"/>
                <a:ea typeface="Calibri" pitchFamily="34" charset="0"/>
                <a:cs typeface="Times New Roman" pitchFamily="18" charset="0"/>
              </a:rPr>
              <a:t>š</a:t>
            </a:r>
            <a:r>
              <a:rPr lang="vi-VN" sz="2100" dirty="0">
                <a:latin typeface="Georgia" panose="02040502050405020303" pitchFamily="18" charset="0"/>
                <a:ea typeface="Calibri" pitchFamily="34" charset="0"/>
                <a:cs typeface="Times New Roman" pitchFamily="18" charset="0"/>
              </a:rPr>
              <a:t>ten </a:t>
            </a:r>
            <a:r>
              <a:rPr lang="hr-HR" sz="2100" dirty="0">
                <a:latin typeface="Georgia" panose="02040502050405020303" pitchFamily="18" charset="0"/>
                <a:ea typeface="Calibri" pitchFamily="34" charset="0"/>
                <a:cs typeface="Times New Roman" pitchFamily="18" charset="0"/>
              </a:rPr>
              <a:t>	     	     </a:t>
            </a:r>
            <a:r>
              <a:rPr lang="vi-VN" sz="2100" dirty="0">
                <a:latin typeface="Georgia" panose="02040502050405020303" pitchFamily="18" charset="0"/>
                <a:ea typeface="Calibri" pitchFamily="34" charset="0"/>
                <a:cs typeface="Times New Roman" pitchFamily="18" charset="0"/>
              </a:rPr>
              <a:t>ovim Zakonom, zakonom kojim se uređuju prekr</a:t>
            </a:r>
            <a:r>
              <a:rPr lang="vi-VN" sz="2100" dirty="0">
                <a:latin typeface="Calibri"/>
                <a:ea typeface="Calibri" pitchFamily="34" charset="0"/>
                <a:cs typeface="Times New Roman" pitchFamily="18" charset="0"/>
              </a:rPr>
              <a:t>š</a:t>
            </a:r>
            <a:r>
              <a:rPr lang="vi-VN" sz="2100" dirty="0">
                <a:latin typeface="Georgia" panose="02040502050405020303" pitchFamily="18" charset="0"/>
                <a:ea typeface="Calibri" pitchFamily="34" charset="0"/>
                <a:cs typeface="Times New Roman" pitchFamily="18" charset="0"/>
              </a:rPr>
              <a:t>aji i drugim </a:t>
            </a:r>
            <a:endParaRPr lang="hr-HR" sz="2100" dirty="0">
              <a:latin typeface="Georgia" panose="02040502050405020303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717550" algn="l"/>
              </a:tabLst>
            </a:pPr>
            <a:r>
              <a:rPr lang="hr-HR" sz="2100" dirty="0">
                <a:latin typeface="Georgia" panose="02040502050405020303" pitchFamily="18" charset="0"/>
                <a:ea typeface="Calibri" pitchFamily="34" charset="0"/>
                <a:cs typeface="Times New Roman" pitchFamily="18" charset="0"/>
              </a:rPr>
              <a:t>                   </a:t>
            </a:r>
            <a:r>
              <a:rPr lang="vi-VN" sz="2100" dirty="0">
                <a:latin typeface="Georgia" panose="02040502050405020303" pitchFamily="18" charset="0"/>
                <a:ea typeface="Calibri" pitchFamily="34" charset="0"/>
                <a:cs typeface="Times New Roman" pitchFamily="18" charset="0"/>
              </a:rPr>
              <a:t>propisima</a:t>
            </a:r>
            <a:endParaRPr lang="hr-HR" sz="2100" dirty="0">
              <a:latin typeface="Georgia" panose="02040502050405020303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hr-HR" sz="2100" dirty="0">
              <a:latin typeface="Georgia" panose="02040502050405020303" pitchFamily="18" charset="0"/>
              <a:cs typeface="Times New Roman" pitchFamily="18" charset="0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534988" algn="l"/>
              </a:tabLst>
            </a:pPr>
            <a:r>
              <a:rPr lang="hr-HR" sz="2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Times New Roman" pitchFamily="18" charset="0"/>
              </a:rPr>
              <a:t>N.B.: </a:t>
            </a:r>
            <a:r>
              <a:rPr lang="hr-HR" sz="2400" dirty="0">
                <a:solidFill>
                  <a:srgbClr val="FF0000"/>
                </a:solidFill>
                <a:latin typeface="Georgia" panose="02040502050405020303" pitchFamily="18" charset="0"/>
              </a:rPr>
              <a:t>trenutno važeći ZPDML nema odredbi koje uređuju pitanja ovlaštenja i     	osposobljavanja komunalnog redara na pomorskom dobru.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hr-HR" sz="2100" dirty="0">
              <a:latin typeface="Georgia" panose="02040502050405020303" pitchFamily="18" charset="0"/>
            </a:endParaRPr>
          </a:p>
          <a:p>
            <a:pPr mar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r-HR" sz="2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Komunalni redar može i treba o uočenim nepravilnostima na pomorskom dobru pisanim putem (zapisnik očevidu, službena bilješka) o tome obavijestiti nadležnu inspekciju </a:t>
            </a:r>
            <a:r>
              <a:rPr lang="hr-HR" sz="2100" i="1" dirty="0">
                <a:latin typeface="Georgia" panose="02040502050405020303" pitchFamily="18" charset="0"/>
              </a:rPr>
              <a:t>(inspektor pomorskog dobra Ministarstva, inspektor lučke kapetanije – ZPDML, građevinski inspektor – Zakon o građevinskoj inspekciji) !!!!!!!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2">
            <a:extLst>
              <a:ext uri="{FF2B5EF4-FFF2-40B4-BE49-F238E27FC236}">
                <a16:creationId xmlns:a16="http://schemas.microsoft.com/office/drawing/2014/main" id="{6A9B66E6-E54C-4F12-8AE1-B2457734A2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179" y="607675"/>
            <a:ext cx="8329642" cy="5642650"/>
          </a:xfrm>
        </p:spPr>
        <p:txBody>
          <a:bodyPr>
            <a:normAutofit/>
          </a:bodyPr>
          <a:lstStyle/>
          <a:p>
            <a:pPr marL="88900" indent="20638" algn="just">
              <a:buNone/>
            </a:pPr>
            <a:endParaRPr lang="hr-HR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  <a:p>
            <a:pPr marL="88900" indent="3175" algn="just">
              <a:buNone/>
            </a:pPr>
            <a:r>
              <a:rPr lang="hr-HR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Dakle, postupanje komunalnog redarstva na </a:t>
            </a:r>
            <a:r>
              <a:rPr lang="hr-HR" sz="1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pomorskom dobru </a:t>
            </a:r>
            <a:r>
              <a:rPr lang="hr-HR" sz="1800" dirty="0">
                <a:latin typeface="Georgia" panose="02040502050405020303" pitchFamily="18" charset="0"/>
              </a:rPr>
              <a:t>u skladu s odredbama Odluke o komunalnom redu, kojima se uređuje red na pomorskom dobru te Plana upravljanja pomorskim dobrom, kao dokumenta kojim pomorskim dobrom upravlja jedinica lokalne samouprave, je </a:t>
            </a:r>
            <a:r>
              <a:rPr lang="hr-HR" sz="1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UPITNO!!!!!!</a:t>
            </a:r>
            <a:r>
              <a:rPr lang="hr-HR" sz="1800" dirty="0">
                <a:solidFill>
                  <a:srgbClr val="FF0000"/>
                </a:solidFill>
                <a:latin typeface="Georgia" panose="02040502050405020303" pitchFamily="18" charset="0"/>
              </a:rPr>
              <a:t> </a:t>
            </a:r>
            <a:r>
              <a:rPr lang="hr-HR" sz="1800" dirty="0">
                <a:latin typeface="Georgia" panose="02040502050405020303" pitchFamily="18" charset="0"/>
              </a:rPr>
              <a:t>zbog naprijed navedenih odredbi ZPDML, prvenstveno članka 94.</a:t>
            </a:r>
          </a:p>
          <a:p>
            <a:pPr algn="just">
              <a:buNone/>
            </a:pPr>
            <a:endParaRPr lang="hr-HR" sz="1800" dirty="0">
              <a:latin typeface="Georgia" panose="02040502050405020303" pitchFamily="18" charset="0"/>
            </a:endParaRPr>
          </a:p>
          <a:p>
            <a:pPr marL="88900" indent="0" algn="just">
              <a:buNone/>
            </a:pPr>
            <a:r>
              <a:rPr lang="hr-HR" sz="1800" dirty="0">
                <a:latin typeface="Georgia" panose="02040502050405020303" pitchFamily="18" charset="0"/>
              </a:rPr>
              <a:t>U prilog tome govore i rješenja II° tijela (upravno tijelo županije nadležno za poslove komunalnog gospodarstva - SDŽ) kojima su poništena rješenja komunalnog redara zbog njihove nenadležnosti na pomorskom dobru, budući je člankom 94. stavka 1. ZPDML izričito propisano da inspekcijski nadzor nad provedbom odredaba ovoga Zakona i drugih propisa donesenih na temelju ovog Zakona obavljaju inspektori pomorskog dobra Ministarstva i inspektori  lučke kapetanije. </a:t>
            </a:r>
          </a:p>
          <a:p>
            <a:pPr>
              <a:buNone/>
            </a:pPr>
            <a:endParaRPr lang="hr-HR" sz="1800" dirty="0">
              <a:latin typeface="Georgia" panose="02040502050405020303" pitchFamily="18" charset="0"/>
            </a:endParaRPr>
          </a:p>
          <a:p>
            <a:pPr marL="627063" indent="-538163" algn="just">
              <a:buNone/>
              <a:tabLst>
                <a:tab pos="896938" algn="l"/>
              </a:tabLst>
            </a:pPr>
            <a:r>
              <a:rPr lang="hr-HR" sz="1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N.B</a:t>
            </a:r>
            <a:r>
              <a:rPr lang="hr-HR" sz="1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.:Komunalno redarstvo nije nadležno za inspekcijski nadzor na          pomorskom dobru !!!!!!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2">
            <a:extLst>
              <a:ext uri="{FF2B5EF4-FFF2-40B4-BE49-F238E27FC236}">
                <a16:creationId xmlns:a16="http://schemas.microsoft.com/office/drawing/2014/main" id="{2EF440B0-5C9A-4EC4-8737-D93E646902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980728"/>
            <a:ext cx="8358246" cy="459103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r-HR" sz="1500" dirty="0">
                <a:latin typeface="Georgia" panose="02040502050405020303" pitchFamily="18" charset="0"/>
              </a:rPr>
              <a:t>U prostorijama Hrvatske gospodarske komore u Zagrebu u organizaciji Turističkog poslovnog vijeća 27. studenog 2018. godine održana je prezentacija prijedloga Zakona o pomorskom dobru i morskim lukama </a:t>
            </a:r>
            <a:r>
              <a:rPr lang="pl-PL" sz="1500" dirty="0">
                <a:latin typeface="Georgia" panose="02040502050405020303" pitchFamily="18" charset="0"/>
              </a:rPr>
              <a:t>koju je održala državna tajnica </a:t>
            </a:r>
            <a:r>
              <a:rPr lang="hr-HR" sz="1500" dirty="0">
                <a:latin typeface="Georgia" panose="02040502050405020303" pitchFamily="18" charset="0"/>
              </a:rPr>
              <a:t>za more u Ministarstvu mora, prometa i infrastrukture </a:t>
            </a:r>
            <a:r>
              <a:rPr lang="pl-PL" sz="1500" dirty="0">
                <a:latin typeface="Georgia" panose="02040502050405020303" pitchFamily="18" charset="0"/>
              </a:rPr>
              <a:t>Maja Markovčić Kostelacm</a:t>
            </a:r>
            <a:r>
              <a:rPr lang="hr-HR" sz="1500" dirty="0">
                <a:latin typeface="Georgia" panose="02040502050405020303" pitchFamily="18" charset="0"/>
              </a:rPr>
              <a:t>, kojom prilikom je ista istaknula Zakon o pomorskom dobru i morskim lukama kao najvažniji za gospodarski razvoj i očuvanje mora i priobalja kao najvažnijih resursa, uz Pomorski zakonik i Zakon o lučkim kapetanijama, kao ostatak zakonodavnog okvira Ministarstva, te je najavila skorašnje otvaranje javne rasprave na ovaj prijedlog.</a:t>
            </a:r>
          </a:p>
          <a:p>
            <a:pPr marL="0" indent="0" algn="just">
              <a:buNone/>
            </a:pPr>
            <a:endParaRPr lang="hr-HR" sz="1500" dirty="0">
              <a:latin typeface="Georgia" panose="02040502050405020303" pitchFamily="18" charset="0"/>
            </a:endParaRPr>
          </a:p>
          <a:p>
            <a:pPr marL="0" indent="0" algn="just">
              <a:buNone/>
            </a:pPr>
            <a:r>
              <a:rPr lang="hr-HR" sz="1500" dirty="0">
                <a:latin typeface="Georgia" panose="02040502050405020303" pitchFamily="18" charset="0"/>
              </a:rPr>
              <a:t>Obzirom na izrazito opsežnu i slojevitu materiju potrebno je osvijetliti </a:t>
            </a:r>
            <a:r>
              <a:rPr lang="hr-HR" sz="1500" b="1" dirty="0">
                <a:latin typeface="Georgia" panose="02040502050405020303" pitchFamily="18" charset="0"/>
              </a:rPr>
              <a:t>ulogu jedinica lokalne samouprave </a:t>
            </a:r>
            <a:r>
              <a:rPr lang="hr-HR" sz="1500" dirty="0">
                <a:latin typeface="Georgia" panose="02040502050405020303" pitchFamily="18" charset="0"/>
              </a:rPr>
              <a:t>u procesu upravljanja i gospodarenja pomorskim dobrom. </a:t>
            </a:r>
          </a:p>
          <a:p>
            <a:pPr marL="0" indent="0" algn="just">
              <a:buNone/>
            </a:pPr>
            <a:endParaRPr lang="hr-HR" sz="1500" dirty="0">
              <a:latin typeface="Georgia" panose="02040502050405020303" pitchFamily="18" charset="0"/>
            </a:endParaRPr>
          </a:p>
          <a:p>
            <a:pPr marL="0" indent="0" algn="just">
              <a:buNone/>
            </a:pPr>
            <a:r>
              <a:rPr lang="hr-HR" sz="1500" dirty="0">
                <a:latin typeface="Georgia" panose="02040502050405020303" pitchFamily="18" charset="0"/>
              </a:rPr>
              <a:t>Republika Hrvatska dio poslova upravljanja pomorskim dobrom te razmjerno s tim brigu o zaštiti i odgovornost povjerava jedinicama područne (regionalne) i lokalne samouprave koje u njeno ime obavljaju pojedine poslove upravljanja. </a:t>
            </a:r>
          </a:p>
          <a:p>
            <a:pPr marL="0" indent="0" algn="just">
              <a:buNone/>
            </a:pPr>
            <a:endParaRPr lang="hr-HR" sz="1500" b="1" dirty="0"/>
          </a:p>
          <a:p>
            <a:pPr marL="0" indent="0" algn="just">
              <a:buNone/>
            </a:pPr>
            <a:r>
              <a:rPr lang="hr-HR" sz="1500" dirty="0">
                <a:latin typeface="Georgia" pitchFamily="18" charset="0"/>
              </a:rPr>
              <a:t>Državna tajnica dotakla se i problematike bespravno izgrađenih građevina na pomorskom dobru, koje je cilj legalizirati ako nisu protivne prostornom planu određenoga područja. </a:t>
            </a:r>
          </a:p>
          <a:p>
            <a:pPr marL="0" indent="0" algn="just">
              <a:buNone/>
            </a:pPr>
            <a:r>
              <a:rPr lang="hr-HR" sz="15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Istaknula je i pomorsku inspekciju kao jednu od slabih točaka, pri čemu bi se postojećoj inspekciji novim Zakonom proširile ovlasti, a i dale nove komunalnim i lučkim redarima.</a:t>
            </a:r>
          </a:p>
          <a:p>
            <a:pPr marL="0" indent="0">
              <a:buNone/>
            </a:pPr>
            <a:endParaRPr lang="hr-HR" sz="1700" dirty="0">
              <a:latin typeface="Georgia" panose="02040502050405020303" pitchFamily="18" charset="0"/>
            </a:endParaRPr>
          </a:p>
        </p:txBody>
      </p:sp>
      <p:sp>
        <p:nvSpPr>
          <p:cNvPr id="5" name="Naslov 1">
            <a:extLst>
              <a:ext uri="{FF2B5EF4-FFF2-40B4-BE49-F238E27FC236}">
                <a16:creationId xmlns:a16="http://schemas.microsoft.com/office/drawing/2014/main" id="{7E47937C-2F8A-4C8B-A8D3-CE10AB375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285728"/>
            <a:ext cx="8064896" cy="595535"/>
          </a:xfrm>
        </p:spPr>
        <p:txBody>
          <a:bodyPr>
            <a:normAutofit fontScale="90000"/>
          </a:bodyPr>
          <a:lstStyle/>
          <a:p>
            <a:r>
              <a:rPr lang="pl-PL" sz="2700" b="1" dirty="0">
                <a:latin typeface="Georgia" panose="02040502050405020303" pitchFamily="18" charset="0"/>
              </a:rPr>
              <a:t>Prijedlog Zakona o pomorskom dobru i   morskim lukama </a:t>
            </a:r>
            <a:r>
              <a:rPr lang="pl-PL" sz="1800" b="1" dirty="0">
                <a:latin typeface="Georgia" panose="02040502050405020303" pitchFamily="18" charset="0"/>
              </a:rPr>
              <a:t>- </a:t>
            </a:r>
            <a:r>
              <a:rPr lang="hr-HR" sz="1800" b="0" i="1" dirty="0">
                <a:latin typeface="Georgia" panose="02040502050405020303" pitchFamily="18" charset="0"/>
              </a:rPr>
              <a:t>rujan 2018. god. (radna verzija)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zervirano mjesto sadržaja 2">
            <a:extLst>
              <a:ext uri="{FF2B5EF4-FFF2-40B4-BE49-F238E27FC236}">
                <a16:creationId xmlns:a16="http://schemas.microsoft.com/office/drawing/2014/main" id="{6BA691AA-0E07-4BFF-95CF-E05E6FDEBE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332656"/>
            <a:ext cx="8215370" cy="566174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hr-HR" sz="6000" b="1" dirty="0">
                <a:latin typeface="Georgia" panose="02040502050405020303" pitchFamily="18" charset="0"/>
              </a:rPr>
              <a:t>1. Postojeće zakonodavstvo - ZPDML </a:t>
            </a:r>
          </a:p>
          <a:p>
            <a:pPr marL="0" indent="0">
              <a:buNone/>
            </a:pPr>
            <a:endParaRPr lang="hr-HR" sz="6000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hr-HR" sz="6000" dirty="0">
                <a:solidFill>
                  <a:srgbClr val="FF0000"/>
                </a:solidFill>
                <a:latin typeface="Georgia" panose="02040502050405020303" pitchFamily="18" charset="0"/>
              </a:rPr>
              <a:t>Postojeći ZPDML nema odredbi koje uređuju pitanja ovlaštenja i osposobljavanja komunalnog redara na pomorskom dobru. </a:t>
            </a:r>
          </a:p>
          <a:p>
            <a:pPr marL="0" indent="0">
              <a:buNone/>
            </a:pPr>
            <a:endParaRPr lang="hr-HR" sz="6000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hr-HR" sz="6000" b="1" dirty="0">
                <a:latin typeface="Georgia" panose="02040502050405020303" pitchFamily="18" charset="0"/>
              </a:rPr>
              <a:t>2. Novi prijedlog ZPDML rujan, 2018. </a:t>
            </a:r>
            <a:r>
              <a:rPr lang="hr-HR" sz="6000" i="1" dirty="0">
                <a:latin typeface="Georgia" panose="02040502050405020303" pitchFamily="18" charset="0"/>
              </a:rPr>
              <a:t>(radna verzija)</a:t>
            </a:r>
          </a:p>
          <a:p>
            <a:pPr marL="0" indent="0">
              <a:buNone/>
            </a:pPr>
            <a:endParaRPr lang="hr-HR" sz="6000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hr-HR" sz="6000" b="1" dirty="0">
                <a:latin typeface="Georgia" panose="02040502050405020303" pitchFamily="18" charset="0"/>
              </a:rPr>
              <a:t>Stjecanje ovlaštenja</a:t>
            </a:r>
            <a:endParaRPr lang="hr-HR" sz="6000" dirty="0">
              <a:latin typeface="Georgia" panose="02040502050405020303" pitchFamily="18" charset="0"/>
            </a:endParaRPr>
          </a:p>
          <a:p>
            <a:pPr marL="0" indent="0" algn="just">
              <a:buNone/>
            </a:pPr>
            <a:r>
              <a:rPr lang="hr-HR" sz="6000" dirty="0">
                <a:latin typeface="Georgia" panose="02040502050405020303" pitchFamily="18" charset="0"/>
              </a:rPr>
              <a:t>Rješenje kojim komunalni i lučki redari stječu ovlaštenje za obavljanje određenih poslova inspekcijskog nadzora pomorskog dobra, Ministarstvo donosi s </a:t>
            </a:r>
            <a:r>
              <a:rPr lang="hr-HR" sz="6000" b="1" i="1" dirty="0">
                <a:latin typeface="Georgia" panose="02040502050405020303" pitchFamily="18" charset="0"/>
              </a:rPr>
              <a:t>rokom važenja od tri godine </a:t>
            </a:r>
            <a:r>
              <a:rPr lang="hr-HR" sz="6000" dirty="0">
                <a:latin typeface="Georgia" panose="02040502050405020303" pitchFamily="18" charset="0"/>
              </a:rPr>
              <a:t>i na zahtjev čelnika jedinice lokalne samouprave, odnosno ravnatelja državne ili županijske lučke uprave. </a:t>
            </a:r>
          </a:p>
          <a:p>
            <a:pPr marL="0" indent="0" algn="just">
              <a:buNone/>
            </a:pPr>
            <a:r>
              <a:rPr lang="hr-HR" sz="6000" dirty="0">
                <a:latin typeface="Georgia" panose="02040502050405020303" pitchFamily="18" charset="0"/>
              </a:rPr>
              <a:t>Zahtjev iz stavka 1. ovoga članka prilaže se preslika rješenja o rasporedu na radno mjesto komunalnog redara za kojeg se ovlaštenje traži, odnosno preslika ugovora o radu lučkog redara te važeća potvrda o uspješno završenom stručnom osposobljavanju kojom se dokazuje osposobljenost komunalnog ili lučkog redara za obavljanje određenih poslova inspekcijskog nadzora pomorskog dobra. </a:t>
            </a:r>
          </a:p>
          <a:p>
            <a:pPr marL="0" indent="0">
              <a:buNone/>
            </a:pPr>
            <a:endParaRPr lang="hr-HR" sz="6000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hr-HR" sz="6000" b="1" dirty="0">
                <a:latin typeface="Georgia" panose="02040502050405020303" pitchFamily="18" charset="0"/>
              </a:rPr>
              <a:t>Stručna osposobljenost </a:t>
            </a:r>
            <a:endParaRPr lang="hr-HR" sz="6000" dirty="0">
              <a:latin typeface="Georgia" panose="02040502050405020303" pitchFamily="18" charset="0"/>
            </a:endParaRPr>
          </a:p>
          <a:p>
            <a:pPr marL="0" indent="0" algn="just">
              <a:buNone/>
            </a:pPr>
            <a:r>
              <a:rPr lang="hr-HR" sz="6000" dirty="0">
                <a:latin typeface="Georgia" panose="02040502050405020303" pitchFamily="18" charset="0"/>
              </a:rPr>
              <a:t>Stručno osposobljavanje komunalnih i lučkih redara za obavljanje određenih poslova inspekcijskog nadzora pomorskog dobra organizira i provodi Ministarstvo, a troškove tog osposobljavanja </a:t>
            </a:r>
            <a:r>
              <a:rPr lang="hr-HR" sz="6000" b="1" i="1" dirty="0">
                <a:latin typeface="Georgia" panose="02040502050405020303" pitchFamily="18" charset="0"/>
              </a:rPr>
              <a:t>snosi  jedinica lokalne samouprave </a:t>
            </a:r>
            <a:r>
              <a:rPr lang="hr-HR" sz="6000" dirty="0">
                <a:latin typeface="Georgia" panose="02040502050405020303" pitchFamily="18" charset="0"/>
              </a:rPr>
              <a:t>………. </a:t>
            </a:r>
          </a:p>
          <a:p>
            <a:pPr marL="0" indent="0" algn="just">
              <a:buNone/>
            </a:pPr>
            <a:r>
              <a:rPr lang="hr-HR" sz="6000" dirty="0">
                <a:latin typeface="Georgia" panose="02040502050405020303" pitchFamily="18" charset="0"/>
              </a:rPr>
              <a:t>Troškovi stručnog osposobljavanja iz stavka 1. ovoga članka </a:t>
            </a:r>
            <a:r>
              <a:rPr lang="hr-HR" sz="6000" b="1" i="1" dirty="0">
                <a:latin typeface="Georgia" panose="02040502050405020303" pitchFamily="18" charset="0"/>
              </a:rPr>
              <a:t>uključuju materijalne troškove za njegovo održavanje te naknadu osobama koje ga provode. </a:t>
            </a:r>
          </a:p>
          <a:p>
            <a:pPr marL="0" indent="0" algn="just">
              <a:buNone/>
            </a:pPr>
            <a:r>
              <a:rPr lang="hr-HR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Potvrda o stručnoj osposobljenosti izdaje se s rokom važenja od </a:t>
            </a:r>
            <a:r>
              <a:rPr lang="hr-HR" sz="6000" b="1" i="1" dirty="0">
                <a:latin typeface="Georgia" panose="02040502050405020303" pitchFamily="18" charset="0"/>
              </a:rPr>
              <a:t>tri godine </a:t>
            </a:r>
            <a:r>
              <a:rPr lang="hr-HR" sz="6000" dirty="0">
                <a:latin typeface="Georgia" panose="02040502050405020303" pitchFamily="18" charset="0"/>
              </a:rPr>
              <a:t>i može se obnoviti nakon što komunalni i lučki redar ponovo pristupi te s uspjehom završi stručno osposobljavanje iz stavka 1. ovog članka. 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251520" y="1028731"/>
            <a:ext cx="8517632" cy="5118557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endParaRPr lang="hr-HR" sz="1800" dirty="0">
              <a:latin typeface="Georgia" panose="02040502050405020303" pitchFamily="18" charset="0"/>
            </a:endParaRPr>
          </a:p>
          <a:p>
            <a:pPr marL="109728" indent="0" algn="just">
              <a:buNone/>
            </a:pPr>
            <a:r>
              <a:rPr lang="hr-HR" sz="1800" dirty="0">
                <a:latin typeface="Georgia" panose="02040502050405020303" pitchFamily="18" charset="0"/>
              </a:rPr>
              <a:t>Ovlast komunalnih redara za postupanje na pomorskog dobru nužna je za kvalitetno i redovito održavanje reda na pomorskom dobru </a:t>
            </a:r>
            <a:r>
              <a:rPr lang="pl-PL" sz="1800" dirty="0">
                <a:latin typeface="Georgia" panose="02040502050405020303" pitchFamily="18" charset="0"/>
              </a:rPr>
              <a:t>kao općem dobru od interesa za Republiku </a:t>
            </a:r>
            <a:r>
              <a:rPr lang="hr-HR" sz="1800" dirty="0">
                <a:latin typeface="Georgia" panose="02040502050405020303" pitchFamily="18" charset="0"/>
              </a:rPr>
              <a:t>Hrvatsku, budući o </a:t>
            </a:r>
            <a:r>
              <a:rPr lang="pl-PL" sz="1800" dirty="0">
                <a:latin typeface="Georgia" panose="02040502050405020303" pitchFamily="18" charset="0"/>
              </a:rPr>
              <a:t>dijelu pomorskog dobra u općoj upotrebi koje se nalazi na </a:t>
            </a:r>
            <a:r>
              <a:rPr lang="hr-HR" sz="1800" dirty="0">
                <a:latin typeface="Georgia" panose="02040502050405020303" pitchFamily="18" charset="0"/>
              </a:rPr>
              <a:t>području JLS, vodi brigu o zaštiti i održava upravo JLS.</a:t>
            </a:r>
          </a:p>
          <a:p>
            <a:pPr marL="109728" indent="0" algn="just">
              <a:buNone/>
            </a:pPr>
            <a:endParaRPr lang="hr-HR" sz="1800" dirty="0">
              <a:latin typeface="Georgia" panose="02040502050405020303" pitchFamily="18" charset="0"/>
            </a:endParaRPr>
          </a:p>
          <a:p>
            <a:pPr marL="109728" indent="0" algn="just">
              <a:buNone/>
            </a:pPr>
            <a:r>
              <a:rPr lang="hr-HR" sz="1800" dirty="0">
                <a:latin typeface="Georgia" panose="02040502050405020303" pitchFamily="18" charset="0"/>
              </a:rPr>
              <a:t>Međutim, neshvatljiv je prijedlog da komunalni redari stječu ovlast za obavljanje određenih poslova inspekcijskog nadzora pomorskog dobra temeljem rješenja nadležnog ministarstva donesenog na zahtjev čelnika JLS, s </a:t>
            </a:r>
            <a:r>
              <a:rPr lang="hr-HR" sz="1800" b="1" dirty="0">
                <a:latin typeface="Georgia" panose="02040502050405020303" pitchFamily="18" charset="0"/>
              </a:rPr>
              <a:t>rokom važenja od tri godine </a:t>
            </a:r>
            <a:r>
              <a:rPr lang="hr-HR" sz="1800" i="1" dirty="0">
                <a:solidFill>
                  <a:srgbClr val="FF0000"/>
                </a:solidFill>
                <a:latin typeface="Georgia" panose="02040502050405020303" pitchFamily="18" charset="0"/>
              </a:rPr>
              <a:t>(potvrda o stručnoj osposobljenosti izdaje se s rokom važenja od tri godine i može se obnoviti nakon što komunalni redar ponovo pristupi te s uspjehom završi stručno osposobljavanje)</a:t>
            </a:r>
            <a:r>
              <a:rPr lang="hr-HR" sz="1800" dirty="0">
                <a:latin typeface="Georgia" panose="02040502050405020303" pitchFamily="18" charset="0"/>
              </a:rPr>
              <a:t>, kao i da troškove stručnog osposobljavanja komunalnih redara za obavljanje određenih poslova inspekcijskog nadzora pomorskog dobra </a:t>
            </a:r>
            <a:r>
              <a:rPr lang="hr-HR" sz="1800" b="1" i="1" dirty="0">
                <a:latin typeface="Georgia" panose="02040502050405020303" pitchFamily="18" charset="0"/>
              </a:rPr>
              <a:t>snosi jedinica lokalne samouprave. </a:t>
            </a:r>
          </a:p>
          <a:p>
            <a:pPr marL="109728" indent="0" algn="just">
              <a:buNone/>
            </a:pPr>
            <a:endParaRPr lang="hr-HR" sz="1800" dirty="0">
              <a:latin typeface="Georgia" panose="02040502050405020303" pitchFamily="18" charset="0"/>
            </a:endParaRP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1449996" y="332656"/>
            <a:ext cx="6408712" cy="558049"/>
          </a:xfrm>
        </p:spPr>
        <p:txBody>
          <a:bodyPr>
            <a:normAutofit fontScale="90000"/>
          </a:bodyPr>
          <a:lstStyle/>
          <a:p>
            <a:pPr algn="ctr"/>
            <a:r>
              <a:rPr lang="hr-HR" sz="3600" dirty="0">
                <a:latin typeface="Georgia" pitchFamily="18" charset="0"/>
              </a:rPr>
              <a:t>ZAKLJUČAK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2"/>
          <p:cNvSpPr>
            <a:spLocks noGrp="1"/>
          </p:cNvSpPr>
          <p:nvPr>
            <p:ph idx="1"/>
          </p:nvPr>
        </p:nvSpPr>
        <p:spPr>
          <a:xfrm>
            <a:off x="1285852" y="928670"/>
            <a:ext cx="6980250" cy="423479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hr-HR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hr-HR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cs typeface="Arial" panose="020B0604020202020204" pitchFamily="34" charset="0"/>
              </a:rPr>
              <a:t>Hvala na pažnji!</a:t>
            </a:r>
          </a:p>
          <a:p>
            <a:pPr marL="0" indent="0">
              <a:buNone/>
            </a:pPr>
            <a:endParaRPr lang="hr-H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hr-H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hr-HR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hr-H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hr-HR" sz="1800" b="1" i="1" dirty="0">
                <a:latin typeface="Georgia" pitchFamily="18" charset="0"/>
                <a:cs typeface="Arial" panose="020B0604020202020204" pitchFamily="34" charset="0"/>
              </a:rPr>
              <a:t>Matko </a:t>
            </a:r>
            <a:r>
              <a:rPr lang="hr-HR" sz="1800" b="1" i="1" dirty="0" err="1">
                <a:latin typeface="Georgia" pitchFamily="18" charset="0"/>
                <a:cs typeface="Arial" panose="020B0604020202020204" pitchFamily="34" charset="0"/>
              </a:rPr>
              <a:t>Lovreta</a:t>
            </a:r>
            <a:r>
              <a:rPr lang="hr-HR" sz="1800" b="1" i="1" dirty="0">
                <a:latin typeface="Georgia" pitchFamily="18" charset="0"/>
                <a:cs typeface="Arial" panose="020B0604020202020204" pitchFamily="34" charset="0"/>
              </a:rPr>
              <a:t>, </a:t>
            </a:r>
            <a:r>
              <a:rPr lang="hr-HR" sz="1800" b="1" i="1" dirty="0" err="1">
                <a:latin typeface="Georgia" pitchFamily="18" charset="0"/>
                <a:cs typeface="Arial" panose="020B0604020202020204" pitchFamily="34" charset="0"/>
              </a:rPr>
              <a:t>dipl.iur</a:t>
            </a:r>
            <a:r>
              <a:rPr lang="hr-HR" sz="1800" b="1" i="1" dirty="0">
                <a:latin typeface="Georgia" pitchFamily="18" charset="0"/>
                <a:cs typeface="Arial" panose="020B0604020202020204" pitchFamily="34" charset="0"/>
              </a:rPr>
              <a:t>.</a:t>
            </a:r>
          </a:p>
          <a:p>
            <a:pPr>
              <a:buNone/>
            </a:pPr>
            <a:r>
              <a:rPr lang="hr-HR" sz="1800" i="1" dirty="0">
                <a:latin typeface="Georgia" pitchFamily="18" charset="0"/>
                <a:cs typeface="Arial" panose="020B0604020202020204" pitchFamily="34" charset="0"/>
              </a:rPr>
              <a:t>pročelnik Upravnog odjela za komunalne djelatnosti </a:t>
            </a:r>
          </a:p>
          <a:p>
            <a:pPr>
              <a:buNone/>
            </a:pPr>
            <a:r>
              <a:rPr lang="hr-HR" sz="1800" i="1" dirty="0">
                <a:latin typeface="Georgia" pitchFamily="18" charset="0"/>
                <a:cs typeface="Arial" panose="020B0604020202020204" pitchFamily="34" charset="0"/>
              </a:rPr>
              <a:t>Grada Makarske</a:t>
            </a:r>
            <a:endParaRPr lang="hr-HR" sz="1800" dirty="0">
              <a:latin typeface="Georgia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hr-H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hr-H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omilanje">
  <a:themeElements>
    <a:clrScheme name="Gomilanj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Gomilanj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Gomilanj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265</TotalTime>
  <Words>833</Words>
  <Application>Microsoft Office PowerPoint</Application>
  <PresentationFormat>Prikaz na zaslonu (4:3)</PresentationFormat>
  <Paragraphs>79</Paragraphs>
  <Slides>8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7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16" baseType="lpstr">
      <vt:lpstr>Arial</vt:lpstr>
      <vt:lpstr>Calibri</vt:lpstr>
      <vt:lpstr>Georgia</vt:lpstr>
      <vt:lpstr>Lucida Sans Unicode</vt:lpstr>
      <vt:lpstr>Verdana</vt:lpstr>
      <vt:lpstr>Wingdings 2</vt:lpstr>
      <vt:lpstr>Wingdings 3</vt:lpstr>
      <vt:lpstr>Gomilanje</vt:lpstr>
      <vt:lpstr> POMORSKO DOBRO </vt:lpstr>
      <vt:lpstr>Zakon o pomorskom dobru i morskim lukama (Narodne novine, broj: 158/03, 100/04, 141/06, 38/09, 123/11, 56/16 )</vt:lpstr>
      <vt:lpstr>PowerPoint prezentacija</vt:lpstr>
      <vt:lpstr>PowerPoint prezentacija</vt:lpstr>
      <vt:lpstr>Prijedlog Zakona o pomorskom dobru i   morskim lukama - rujan 2018. god. (radna verzija)</vt:lpstr>
      <vt:lpstr>PowerPoint prezentacija</vt:lpstr>
      <vt:lpstr>ZAKLJUČAK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POMORSKO DOBRO</dc:title>
  <dc:creator>Lovreta</dc:creator>
  <cp:lastModifiedBy>Koviljka Aškić</cp:lastModifiedBy>
  <cp:revision>48</cp:revision>
  <dcterms:created xsi:type="dcterms:W3CDTF">2019-01-31T16:06:51Z</dcterms:created>
  <dcterms:modified xsi:type="dcterms:W3CDTF">2019-04-13T19:40:07Z</dcterms:modified>
</cp:coreProperties>
</file>