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31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247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9134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46823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1966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3073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7700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2476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4188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14177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4439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613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2492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3362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556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297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4C24-580D-45DC-B1E4-4A8F8E355624}" type="datetimeFigureOut">
              <a:rPr lang="hr-HR" smtClean="0"/>
              <a:t>28.5.2019.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08C274C-9B81-41A2-8E76-DB693AE3EE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951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F36A9C-9EDD-4F83-B8D7-4466E2CF9C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Odlagališta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A352C52-D914-4B09-91A7-1E79BCCCF6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Sonja Polonijo</a:t>
            </a:r>
          </a:p>
          <a:p>
            <a:r>
              <a:rPr lang="hr-HR" dirty="0"/>
              <a:t>sonjapolonijo@gmail.com</a:t>
            </a:r>
          </a:p>
        </p:txBody>
      </p:sp>
    </p:spTree>
    <p:extLst>
      <p:ext uri="{BB962C8B-B14F-4D97-AF65-F5344CB8AC3E}">
        <p14:creationId xmlns:p14="http://schemas.microsoft.com/office/powerpoint/2010/main" val="587462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EF5E6F-1248-4463-A156-E8B578B67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8793837" cy="875251"/>
          </a:xfrm>
        </p:spPr>
        <p:txBody>
          <a:bodyPr/>
          <a:lstStyle/>
          <a:p>
            <a:r>
              <a:rPr lang="hr-HR" dirty="0"/>
              <a:t>Plan gospodarenja otpadom RH (NN 3/17)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FF10598-704D-4207-84AF-80802C876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dirty="0"/>
              <a:t>Postojeća odlagališta otpada, odnosno plohe/kazete na odlagalištima, koja će nakon </a:t>
            </a:r>
            <a:r>
              <a:rPr lang="hr-HR" b="1" dirty="0"/>
              <a:t>31. prosinca 2018. </a:t>
            </a:r>
            <a:r>
              <a:rPr lang="hr-HR" dirty="0"/>
              <a:t>godine ispunjavati uvjete za rad (</a:t>
            </a:r>
            <a:r>
              <a:rPr lang="hr-HR" b="1" dirty="0"/>
              <a:t>usklađena</a:t>
            </a:r>
            <a:r>
              <a:rPr lang="hr-HR" dirty="0"/>
              <a:t>) moći će nastaviti s radom, a odlagališta koja ne ispunjavaju uvjete za nastavak rada (</a:t>
            </a:r>
            <a:r>
              <a:rPr lang="hr-HR" b="1" dirty="0"/>
              <a:t>neusklađena</a:t>
            </a:r>
            <a:r>
              <a:rPr lang="hr-HR" dirty="0"/>
              <a:t> odlagališta), morat će se zatvoriti. </a:t>
            </a:r>
          </a:p>
          <a:p>
            <a:pPr algn="just"/>
            <a:endParaRPr lang="hr-HR" dirty="0"/>
          </a:p>
          <a:p>
            <a:pPr algn="just"/>
            <a:r>
              <a:rPr lang="hr-HR" dirty="0"/>
              <a:t>Odluka o prestanku, odnosno nastavku rada odlagališta koje se smatra usklađenim nakon 31. prosinca 2018. godine, kao i odluka o usklađenju odlagališta ili dijela odlagališta (aktivne plohe/kazete) uz sanaciju zatvorenih ploha/kazeta, odgovornost je vlasnika odnosno operatera koji upravlja tim odlagalištem.</a:t>
            </a:r>
          </a:p>
        </p:txBody>
      </p:sp>
    </p:spTree>
    <p:extLst>
      <p:ext uri="{BB962C8B-B14F-4D97-AF65-F5344CB8AC3E}">
        <p14:creationId xmlns:p14="http://schemas.microsoft.com/office/powerpoint/2010/main" val="3303049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2D165B2-D6F9-48BB-9779-B9D86D5DF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ZOGO</a:t>
            </a:r>
            <a:r>
              <a:rPr lang="hr-HR" dirty="0"/>
              <a:t> (NN </a:t>
            </a:r>
            <a:r>
              <a:rPr lang="hr-HR" b="1" dirty="0"/>
              <a:t>94/13, 73/17 i 14/19)		1.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51D632-9DA7-48A7-BFD5-3959A64DE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fontAlgn="base">
              <a:buNone/>
            </a:pPr>
            <a:r>
              <a:rPr lang="hr-HR" dirty="0"/>
              <a:t>Članak 169.</a:t>
            </a:r>
          </a:p>
          <a:p>
            <a:pPr marL="0" indent="0" algn="ctr" fontAlgn="base">
              <a:buNone/>
            </a:pPr>
            <a:r>
              <a:rPr lang="hr-HR" dirty="0"/>
              <a:t> </a:t>
            </a:r>
          </a:p>
          <a:p>
            <a:pPr marL="0" indent="0" fontAlgn="base">
              <a:buNone/>
            </a:pPr>
            <a:r>
              <a:rPr lang="hr-HR" dirty="0"/>
              <a:t>(1) Novčanom kaznom u iznosu od 30.000,00 do 100.000,00 kuna kaznit će se za prekršaj izvršno tijelo jedinice lokalne samouprave koje:</a:t>
            </a:r>
          </a:p>
          <a:p>
            <a:pPr marL="0" indent="0">
              <a:buNone/>
            </a:pPr>
            <a:r>
              <a:rPr lang="hr-HR" dirty="0"/>
              <a:t>…</a:t>
            </a:r>
          </a:p>
          <a:p>
            <a:pPr marL="0" indent="0">
              <a:buNone/>
            </a:pPr>
            <a:r>
              <a:rPr lang="hr-HR" dirty="0"/>
              <a:t>7. ne osigura prestanak rada i zatvaranje odlagališta kojim upravlja pravna osoba koja je u vlasništvu jedinice lokalne samouprave te </a:t>
            </a:r>
            <a:r>
              <a:rPr lang="hr-HR" u="sng" dirty="0"/>
              <a:t>preuzimanje miješanog komunalnog otpada prikupljenog iz određene jedinice lokalne samouprave </a:t>
            </a:r>
            <a:r>
              <a:rPr lang="hr-HR" dirty="0"/>
              <a:t>sukladno Odluci iz članka 26. stavka 11. ovoga Zakona (članak 28. stavak 1. točka 9.)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92065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F273A1-7DA7-4BA4-A032-8F45FFABF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ZOGO</a:t>
            </a:r>
            <a:r>
              <a:rPr lang="hr-HR" dirty="0"/>
              <a:t> (NN </a:t>
            </a:r>
            <a:r>
              <a:rPr lang="hr-HR" b="1" dirty="0"/>
              <a:t>94/13, 73/17 i 14/19)		2.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5863103-E0D3-4BAC-98BB-C137FE836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dirty="0"/>
              <a:t>Članak 26.</a:t>
            </a:r>
          </a:p>
          <a:p>
            <a:pPr marL="0" indent="0" algn="ctr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(11) Osoba koja upravlja odlagalištem </a:t>
            </a:r>
            <a:r>
              <a:rPr lang="hr-HR" u="sng" dirty="0"/>
              <a:t>dužna je</a:t>
            </a:r>
            <a:r>
              <a:rPr lang="hr-HR" dirty="0"/>
              <a:t>, u vrijeme i na način propisan Odlukom iz stavka 10. ovoga članka, obustaviti preuzimanje otpada na odlagalištu i zatvoriti odlagalište te, za vrijeme dok odlagalište još nije zatvoreno, </a:t>
            </a:r>
            <a:r>
              <a:rPr lang="hr-HR" u="sng" dirty="0"/>
              <a:t>preuzimati miješani komunalni otpad prikupljen iz određene jedinice lokalne samouprave</a:t>
            </a:r>
            <a:r>
              <a:rPr lang="hr-HR" dirty="0"/>
              <a:t> pri čemu je dužan primjenjivati istu cijenu za preuzimanje miješanog komunalnog otpada po toni za sve davatelje javne usluge prikupljanja miješanog komunalnog otpada i biorazgradivog komunalnog otpada.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9641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13B85C-99E2-4639-8A58-4D9025B80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ZOGO</a:t>
            </a:r>
            <a:r>
              <a:rPr lang="hr-HR" dirty="0"/>
              <a:t> (NN </a:t>
            </a:r>
            <a:r>
              <a:rPr lang="hr-HR" b="1" dirty="0"/>
              <a:t>94/13, 73/17 i 14/19)		3.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6BE4DC3-EEA9-4515-B14E-27E747DC4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fontAlgn="base">
              <a:buNone/>
            </a:pPr>
            <a:r>
              <a:rPr lang="hr-HR" dirty="0"/>
              <a:t>Članak 28.</a:t>
            </a:r>
          </a:p>
          <a:p>
            <a:pPr marL="0" indent="0" fontAlgn="base">
              <a:buNone/>
            </a:pPr>
            <a:r>
              <a:rPr lang="hr-HR" dirty="0"/>
              <a:t>(1) 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Izvršno tijelo jedinice lokalne samouprave dužno je na svom području osigurati:</a:t>
            </a:r>
          </a:p>
          <a:p>
            <a:pPr marL="0" indent="0" fontAlgn="base">
              <a:buNone/>
            </a:pP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…</a:t>
            </a:r>
          </a:p>
          <a:p>
            <a:pPr marL="0" indent="0" fontAlgn="base">
              <a:buNone/>
            </a:pPr>
            <a:r>
              <a:rPr lang="hr-HR" dirty="0"/>
              <a:t>	9. prestanak rada i zatvaranje odlagališta kojim upravlja pravna osoba koja je u vlasništvu jedinice lokalne samouprave </a:t>
            </a:r>
            <a:r>
              <a:rPr lang="hr-HR" u="sng" dirty="0"/>
              <a:t>te preuzimati miješani komunalni otpad prikupljen iz određene jedinice lokalne samouprave </a:t>
            </a:r>
            <a:r>
              <a:rPr lang="hr-HR" dirty="0"/>
              <a:t>sukladno Odluci iz članka 26. stavka 11. ovoga Zakona.</a:t>
            </a:r>
          </a:p>
          <a:p>
            <a:pPr marL="0" indent="0" fontAlgn="base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31657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E47709-47BB-47CF-BA9A-23A9A8EA8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ZOGO</a:t>
            </a:r>
            <a:r>
              <a:rPr lang="hr-HR" dirty="0"/>
              <a:t> (NN </a:t>
            </a:r>
            <a:r>
              <a:rPr lang="hr-HR" b="1" dirty="0"/>
              <a:t>94/13, 73/17 i 14/19)		4.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5E7163A-9C12-4F91-A400-712D08874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dirty="0"/>
              <a:t>Članak 41.</a:t>
            </a:r>
          </a:p>
          <a:p>
            <a:pPr marL="0" indent="0" algn="ctr">
              <a:buNone/>
            </a:pPr>
            <a:r>
              <a:rPr lang="hr-HR" dirty="0"/>
              <a:t>…</a:t>
            </a:r>
          </a:p>
          <a:p>
            <a:pPr marL="0" indent="0" algn="just" fontAlgn="base">
              <a:buNone/>
            </a:pPr>
            <a:r>
              <a:rPr lang="hr-HR" dirty="0"/>
              <a:t>(5) Grad Zagreb i jedinica lokalne samouprave na čijem se području nalazi odlagalište otpada imaju pravo na novčanu naknadu za korištenje odlagališta otpada.</a:t>
            </a:r>
          </a:p>
          <a:p>
            <a:pPr marL="0" indent="0" algn="just" fontAlgn="base">
              <a:buNone/>
            </a:pPr>
            <a:r>
              <a:rPr lang="hr-HR" dirty="0"/>
              <a:t>(6) Obveznik plaćanja naknade iz stavka 5. ovoga članka je jedinica lokalne samouprave koja koristi odlagalište otpada druge jedinice lokalne samouprave.</a:t>
            </a:r>
          </a:p>
          <a:p>
            <a:pPr marL="0" indent="0" algn="just" fontAlgn="base">
              <a:buNone/>
            </a:pPr>
            <a:r>
              <a:rPr lang="hr-HR" dirty="0"/>
              <a:t>(7) Mjerila i način određivanja iznosa naknade, način uplate i isplate naknada iz stavaka 1. i 5. ovoga članka propisuje ministar pravilnikom.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48170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87AE762-8EFF-4651-A0C8-674CBCEE5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Odluka o redoslijedu i dinamici zatvaranja odlagališta (NN 3/19 i 17/19)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48726CB-95F1-47E5-8022-7C2251BA5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Popis odlagališta koja se zatvaraju s 31.12.2018.</a:t>
            </a:r>
          </a:p>
          <a:p>
            <a:r>
              <a:rPr lang="hr-HR" dirty="0"/>
              <a:t>Odlagališta neopasnog otpada na kojima će se nastaviti odlagati neopasni komunalni i proizvodni otpad do popunjena kapaciteta za odlaganje i odlagališta neopasnog otpada na kojima će se nastaviti odlagati neopasni komunalni i proizvodni otpad do početka rada centara za gospodarenje otpadom </a:t>
            </a:r>
            <a:r>
              <a:rPr lang="hr-HR" dirty="0">
                <a:solidFill>
                  <a:srgbClr val="FF0000"/>
                </a:solidFill>
              </a:rPr>
              <a:t>navedena su u dokumentu: Dinamika zatvaranja odlagališta neopasnog otpada na području Republike Hrvatske</a:t>
            </a:r>
            <a:r>
              <a:rPr lang="hr-HR" dirty="0"/>
              <a:t> i čine njegov sastavni dio.</a:t>
            </a:r>
          </a:p>
          <a:p>
            <a:r>
              <a:rPr lang="hr-HR" dirty="0"/>
              <a:t>Nacrt Dinamike bio je na e-savjetovanju 29.10-27.11.18.</a:t>
            </a:r>
          </a:p>
          <a:p>
            <a:r>
              <a:rPr lang="hr-HR" dirty="0"/>
              <a:t>Dinamiku nije kao dokument moguće pronaći na web-u!</a:t>
            </a:r>
          </a:p>
        </p:txBody>
      </p:sp>
    </p:spTree>
    <p:extLst>
      <p:ext uri="{BB962C8B-B14F-4D97-AF65-F5344CB8AC3E}">
        <p14:creationId xmlns:p14="http://schemas.microsoft.com/office/powerpoint/2010/main" val="2536756619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520</Words>
  <Application>Microsoft Office PowerPoint</Application>
  <PresentationFormat>Široki zaslon</PresentationFormat>
  <Paragraphs>33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Faseta</vt:lpstr>
      <vt:lpstr>Odlagališta</vt:lpstr>
      <vt:lpstr>Plan gospodarenja otpadom RH (NN 3/17)</vt:lpstr>
      <vt:lpstr>ZOGO (NN 94/13, 73/17 i 14/19)  1.</vt:lpstr>
      <vt:lpstr>ZOGO (NN 94/13, 73/17 i 14/19)  2.</vt:lpstr>
      <vt:lpstr>ZOGO (NN 94/13, 73/17 i 14/19)  3.</vt:lpstr>
      <vt:lpstr>ZOGO (NN 94/13, 73/17 i 14/19)  4.</vt:lpstr>
      <vt:lpstr>Odluka o redoslijedu i dinamici zatvaranja odlagališta (NN 3/19 i 17/19)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Odlagališta</dc:title>
  <dc:creator>Sonja Polonijo</dc:creator>
  <cp:lastModifiedBy>Sonja Polonijo</cp:lastModifiedBy>
  <cp:revision>7</cp:revision>
  <dcterms:created xsi:type="dcterms:W3CDTF">2019-05-28T06:25:35Z</dcterms:created>
  <dcterms:modified xsi:type="dcterms:W3CDTF">2019-05-28T07:30:45Z</dcterms:modified>
</cp:coreProperties>
</file>