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16716AF-E3E7-4CE9-B309-BA42A5ACBDE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79C0E176-1CE5-427C-83C5-44D9E544A6F9}" type="slidenum">
              <a:rPr lang="hr-HR" smtClean="0"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45581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716AF-E3E7-4CE9-B309-BA42A5ACBDE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0E176-1CE5-427C-83C5-44D9E544A6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9930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716AF-E3E7-4CE9-B309-BA42A5ACBDE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0E176-1CE5-427C-83C5-44D9E544A6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5250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716AF-E3E7-4CE9-B309-BA42A5ACBDE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0E176-1CE5-427C-83C5-44D9E544A6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26999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716AF-E3E7-4CE9-B309-BA42A5ACBDE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0E176-1CE5-427C-83C5-44D9E544A6F9}" type="slidenum">
              <a:rPr lang="hr-HR" smtClean="0"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4067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716AF-E3E7-4CE9-B309-BA42A5ACBDE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0E176-1CE5-427C-83C5-44D9E544A6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7840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716AF-E3E7-4CE9-B309-BA42A5ACBDE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0E176-1CE5-427C-83C5-44D9E544A6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12798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716AF-E3E7-4CE9-B309-BA42A5ACBDE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0E176-1CE5-427C-83C5-44D9E544A6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28246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716AF-E3E7-4CE9-B309-BA42A5ACBDE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0E176-1CE5-427C-83C5-44D9E544A6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18489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716AF-E3E7-4CE9-B309-BA42A5ACBDE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0E176-1CE5-427C-83C5-44D9E544A6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69903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716AF-E3E7-4CE9-B309-BA42A5ACBDE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0E176-1CE5-427C-83C5-44D9E544A6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33265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916716AF-E3E7-4CE9-B309-BA42A5ACBDE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79C0E176-1CE5-427C-83C5-44D9E544A6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56639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AE5D8A9-93B8-4228-84DE-61B15C7963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Odluke o načinu pružanja javne usluge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2B7CA8-F5A9-4CE4-B6FC-0EA97053E6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hr-HR" dirty="0"/>
              <a:t>Sonja Polonijo</a:t>
            </a:r>
          </a:p>
          <a:p>
            <a:pPr algn="r"/>
            <a:r>
              <a:rPr lang="hr-HR" dirty="0"/>
              <a:t>sonjapolonijo@gmail.com</a:t>
            </a:r>
          </a:p>
        </p:txBody>
      </p:sp>
    </p:spTree>
    <p:extLst>
      <p:ext uri="{BB962C8B-B14F-4D97-AF65-F5344CB8AC3E}">
        <p14:creationId xmlns:p14="http://schemas.microsoft.com/office/powerpoint/2010/main" val="3655441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A984491-EB88-40A3-8C06-E130247EF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10" y="365760"/>
            <a:ext cx="10124002" cy="917756"/>
          </a:xfrm>
        </p:spPr>
        <p:txBody>
          <a:bodyPr/>
          <a:lstStyle/>
          <a:p>
            <a:r>
              <a:rPr lang="hr-HR" dirty="0"/>
              <a:t>Odluke o načinu pružanja javne usluge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82718CF-3BAF-43AA-AEEB-7AFBDDEDC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434518"/>
            <a:ext cx="8595360" cy="474562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donesene temeljem Uredbe o gospodarenju komunalnim otpadom (NN 50/17)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rok donošenja 1.2.2018.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obveza dostave Ministarstvu zaštite okoliša i prirode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rok za očitovanje </a:t>
            </a:r>
            <a:r>
              <a:rPr lang="hr-HR" dirty="0" err="1"/>
              <a:t>MZOE</a:t>
            </a:r>
            <a:r>
              <a:rPr lang="hr-HR" dirty="0"/>
              <a:t> 30 dana</a:t>
            </a:r>
          </a:p>
          <a:p>
            <a:pPr>
              <a:buFont typeface="Wingdings" panose="05000000000000000000" pitchFamily="2" charset="2"/>
              <a:buChar char="Ø"/>
            </a:pPr>
            <a:endParaRPr lang="hr-HR" dirty="0"/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prigovori korisnika javne usluge na fiksni dio računa (</a:t>
            </a:r>
            <a:r>
              <a:rPr lang="hr-HR" dirty="0" err="1"/>
              <a:t>OMJU</a:t>
            </a:r>
            <a:r>
              <a:rPr lang="hr-HR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zahtjevi za ocjenom zakonitosti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mišljenja </a:t>
            </a:r>
            <a:r>
              <a:rPr lang="hr-HR" dirty="0" err="1"/>
              <a:t>MZOE</a:t>
            </a:r>
            <a:r>
              <a:rPr lang="hr-HR" dirty="0"/>
              <a:t>, dopisi Ureda državne uprave u Županijama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zahtjev Ureda za promjenu Odluke u roku od 15 dana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Pag, Crikvenica, Tisno, Punat, Baška, Split, Zabok…</a:t>
            </a:r>
          </a:p>
          <a:p>
            <a:pPr>
              <a:buFont typeface="Wingdings" panose="05000000000000000000" pitchFamily="2" charset="2"/>
              <a:buChar char="Ø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11970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3F29382-99FE-4D12-AAD1-BEF08A86F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Zahtjevi </a:t>
            </a:r>
            <a:r>
              <a:rPr lang="hr-HR" dirty="0" err="1"/>
              <a:t>MZOE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8DE4833-3DB4-47CD-84EA-DD78BFF0F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fiksni dio računa (</a:t>
            </a:r>
            <a:r>
              <a:rPr lang="hr-HR" dirty="0" err="1"/>
              <a:t>OMJU</a:t>
            </a:r>
            <a:r>
              <a:rPr lang="hr-HR" dirty="0"/>
              <a:t>) jednak za sve korisnike, velike i male, gospodarstvo i građane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fiksni dio računa mali, varijabilni (ovisan o količini otpada) što veći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zabrana korištenja </a:t>
            </a:r>
            <a:r>
              <a:rPr lang="hr-HR" dirty="0" err="1"/>
              <a:t>podkriterija</a:t>
            </a:r>
            <a:r>
              <a:rPr lang="hr-HR" dirty="0"/>
              <a:t>: broj članova domaćinstva, broj turističkih kreveta, površina i namjena objekata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zabrana popusta na </a:t>
            </a:r>
            <a:r>
              <a:rPr lang="hr-HR" dirty="0" err="1"/>
              <a:t>OMJU</a:t>
            </a:r>
            <a:r>
              <a:rPr lang="hr-HR" dirty="0"/>
              <a:t> (npr. za kompostiranje kod korisnika)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obveza održavanja spremnika za otpad kod korisnika</a:t>
            </a:r>
          </a:p>
          <a:p>
            <a:pPr>
              <a:buFont typeface="Wingdings" panose="05000000000000000000" pitchFamily="2" charset="2"/>
              <a:buChar char="Ø"/>
            </a:pPr>
            <a:endParaRPr lang="hr-HR" dirty="0"/>
          </a:p>
          <a:p>
            <a:pPr>
              <a:buFont typeface="Wingdings" panose="05000000000000000000" pitchFamily="2" charset="2"/>
              <a:buChar char="Ø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76470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185892-0EB3-4933-AC43-FDE2240D0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Posljedice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11F1163-E260-4E02-8F78-AEEDD91DB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neuvažavanje lokalnih specifičnosti u </a:t>
            </a:r>
            <a:r>
              <a:rPr lang="hr-HR" dirty="0" err="1"/>
              <a:t>JLS</a:t>
            </a:r>
            <a:r>
              <a:rPr lang="hr-HR" dirty="0"/>
              <a:t> – nepravedan sustav: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r-HR" dirty="0"/>
              <a:t>veliko poskupljenje za male korisnike koji stalno borave u </a:t>
            </a:r>
            <a:r>
              <a:rPr lang="hr-HR" dirty="0" err="1"/>
              <a:t>JLS</a:t>
            </a:r>
            <a:endParaRPr lang="hr-HR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hr-HR" dirty="0"/>
              <a:t>veliko pojeftinjenje za gospodarstvo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upitna ekonomska održivost poslovanja davatelja javne usluge – odgovornost gradonačelnika:</a:t>
            </a:r>
          </a:p>
          <a:p>
            <a:pPr marL="0" indent="0" algn="ctr" fontAlgn="base">
              <a:buNone/>
            </a:pPr>
            <a:r>
              <a:rPr lang="hr-HR" sz="1400" dirty="0" err="1"/>
              <a:t>ZOGO</a:t>
            </a:r>
            <a:r>
              <a:rPr lang="hr-HR" sz="1400" dirty="0"/>
              <a:t> - Članak 169.</a:t>
            </a:r>
          </a:p>
          <a:p>
            <a:pPr marL="0" indent="0" fontAlgn="base">
              <a:buNone/>
            </a:pPr>
            <a:r>
              <a:rPr lang="hr-HR" sz="1400" dirty="0"/>
              <a:t>(1) Novčanom kaznom u iznosu od 30.000,00 do 100.000,00 kuna kaznit će se za prekršaj izvršno tijelo jedinice lokalne samouprave koje:</a:t>
            </a:r>
          </a:p>
          <a:p>
            <a:pPr marL="0" indent="0">
              <a:buNone/>
            </a:pPr>
            <a:r>
              <a:rPr lang="hr-HR" sz="1400" dirty="0"/>
              <a:t>9. ne osigura provedbu obveza iz članka 28. stavka 1. ovoga Zakona na </a:t>
            </a:r>
            <a:r>
              <a:rPr lang="hr-HR" sz="1400" u="sng" dirty="0"/>
              <a:t>kvalitetan, postojan i ekonomski učinkovit način </a:t>
            </a:r>
            <a:r>
              <a:rPr lang="hr-HR" sz="1400" dirty="0"/>
              <a:t>u skladu s načelima održivog razvoja, zaštite okoliša i gospodarenja otpadom osiguravajući pri tom javnost rada (članak 28. stavak 4.),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poticanje korisnika da više odvajaju otpad ili da izbjegavaju njegovo legalno zbrinjavanje (komunalni red)?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0943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CE0F19-0847-47EB-8E73-E124AB78F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Do sada poduzeto: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7813239-BF19-4D2F-8548-28D035ECC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sastanak delegacije Udruge gradova i </a:t>
            </a:r>
            <a:r>
              <a:rPr lang="hr-HR" dirty="0" err="1"/>
              <a:t>MZOE</a:t>
            </a:r>
            <a:endParaRPr lang="hr-HR" dirty="0"/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2 sastanka delegacije Grupacije održavanja čistoće s pomoćnicom ministra i državnim tajnikom – dogovoren je i treći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sastanak delegacije komunalaca s ministrom</a:t>
            </a:r>
          </a:p>
        </p:txBody>
      </p:sp>
    </p:spTree>
    <p:extLst>
      <p:ext uri="{BB962C8B-B14F-4D97-AF65-F5344CB8AC3E}">
        <p14:creationId xmlns:p14="http://schemas.microsoft.com/office/powerpoint/2010/main" val="4036358840"/>
      </p:ext>
    </p:extLst>
  </p:cSld>
  <p:clrMapOvr>
    <a:masterClrMapping/>
  </p:clrMapOvr>
</p:sld>
</file>

<file path=ppt/theme/theme1.xml><?xml version="1.0" encoding="utf-8"?>
<a:theme xmlns:a="http://schemas.openxmlformats.org/drawingml/2006/main" name="Pogled">
  <a:themeElements>
    <a:clrScheme name="Pogled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Pogled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Pogled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TM03457515[[fn=Megtekintés]]</Template>
  <TotalTime>31</TotalTime>
  <Words>323</Words>
  <Application>Microsoft Office PowerPoint</Application>
  <PresentationFormat>Široki zaslon</PresentationFormat>
  <Paragraphs>33</Paragraphs>
  <Slides>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10" baseType="lpstr">
      <vt:lpstr>Arial</vt:lpstr>
      <vt:lpstr>Century Schoolbook</vt:lpstr>
      <vt:lpstr>Wingdings</vt:lpstr>
      <vt:lpstr>Wingdings 2</vt:lpstr>
      <vt:lpstr>Pogled</vt:lpstr>
      <vt:lpstr>Odluke o načinu pružanja javne usluge</vt:lpstr>
      <vt:lpstr>Odluke o načinu pružanja javne usluge</vt:lpstr>
      <vt:lpstr>Zahtjevi MZOE</vt:lpstr>
      <vt:lpstr>Posljedice</vt:lpstr>
      <vt:lpstr>Do sada poduzeto: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Odluke o načinu pružanja javne usluge</dc:title>
  <dc:creator>Sonja Polonijo</dc:creator>
  <cp:lastModifiedBy>Sonja Polonijo</cp:lastModifiedBy>
  <cp:revision>4</cp:revision>
  <dcterms:created xsi:type="dcterms:W3CDTF">2019-05-28T07:42:03Z</dcterms:created>
  <dcterms:modified xsi:type="dcterms:W3CDTF">2019-05-28T08:13:32Z</dcterms:modified>
</cp:coreProperties>
</file>