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8" r:id="rId3"/>
    <p:sldId id="281" r:id="rId4"/>
    <p:sldId id="282" r:id="rId5"/>
    <p:sldId id="307" r:id="rId6"/>
    <p:sldId id="308" r:id="rId7"/>
    <p:sldId id="310" r:id="rId8"/>
    <p:sldId id="311" r:id="rId9"/>
    <p:sldId id="312" r:id="rId10"/>
    <p:sldId id="313" r:id="rId11"/>
    <p:sldId id="314" r:id="rId12"/>
    <p:sldId id="303" r:id="rId13"/>
    <p:sldId id="304" r:id="rId14"/>
    <p:sldId id="305" r:id="rId15"/>
    <p:sldId id="306" r:id="rId16"/>
    <p:sldId id="290" r:id="rId17"/>
    <p:sldId id="309" r:id="rId18"/>
    <p:sldId id="301" r:id="rId19"/>
    <p:sldId id="315" r:id="rId20"/>
    <p:sldId id="317" r:id="rId21"/>
    <p:sldId id="29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hr-HR"/>
              <a:t>Kliknite da biste uredili stil naslova matrice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r-HR"/>
              <a:t>Kliknite da biste uredili stil podnaslova matrice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Naslov i opis">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s opisom">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ica s naziv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ica s nazivom citat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ili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hr-HR"/>
              <a:t>Kliknite da biste uredili stil naslova matrice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hr-HR"/>
              <a:t>Uredite stilove teksta matrice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Vertical Text Placeholder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hr-HR"/>
              <a:t>Kliknite da biste uredili stil naslova matrice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hr-HR"/>
              <a:t>Kliknite da biste uredili stil naslova matrice</a:t>
            </a:r>
            <a:endParaRPr lang="en-US" dirty="0"/>
          </a:p>
        </p:txBody>
      </p:sp>
      <p:sp>
        <p:nvSpPr>
          <p:cNvPr id="3" name="Content Placeholder 2"/>
          <p:cNvSpPr>
            <a:spLocks noGrp="1"/>
          </p:cNvSpPr>
          <p:nvPr>
            <p:ph idx="1"/>
          </p:nvPr>
        </p:nvSpPr>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hr-HR"/>
              <a:t>Kliknite da biste uredili stil naslova matrice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r-HR"/>
              <a:t>Uredite stilove teksta matrice</a:t>
            </a:r>
          </a:p>
        </p:txBody>
      </p:sp>
      <p:sp>
        <p:nvSpPr>
          <p:cNvPr id="4" name="Date Placeholder 3"/>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a:t>Kliknite da biste uredili stil naslova matrice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hr-HR"/>
              <a:t>Kliknite da biste uredili stil naslova matrice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hr-HR"/>
              <a:t>Kliknite da biste uredili stil naslova matrice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hr-HR"/>
              <a:t>Kliknite da biste uredili stil naslova matrice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hr-HR"/>
              <a:t>Uredite stilove teksta matrice</a:t>
            </a:r>
          </a:p>
        </p:txBody>
      </p:sp>
      <p:sp>
        <p:nvSpPr>
          <p:cNvPr id="5" name="Date Placeholder 4"/>
          <p:cNvSpPr>
            <a:spLocks noGrp="1"/>
          </p:cNvSpPr>
          <p:nvPr>
            <p:ph type="dt" sz="half" idx="10"/>
          </p:nvPr>
        </p:nvSpPr>
        <p:spPr/>
        <p:txBody>
          <a:bodyPr/>
          <a:lstStyle/>
          <a:p>
            <a:fld id="{42A54C80-263E-416B-A8E0-580EDEADCBDC}" type="datetimeFigureOut">
              <a:rPr lang="en-US" dirty="0"/>
              <a:t>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hr-HR"/>
              <a:t>Kliknite da biste uredili stil naslova matrice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hr-HR"/>
              <a:t>Kliknite ikonu da biste dodali  sliku</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r-HR"/>
              <a:t>Uredite stilove teksta matrice</a:t>
            </a:r>
          </a:p>
        </p:txBody>
      </p:sp>
      <p:sp>
        <p:nvSpPr>
          <p:cNvPr id="5" name="Date Placeholder 4"/>
          <p:cNvSpPr>
            <a:spLocks noGrp="1"/>
          </p:cNvSpPr>
          <p:nvPr>
            <p:ph type="dt" sz="half" idx="10"/>
          </p:nvPr>
        </p:nvSpPr>
        <p:spPr/>
        <p:txBody>
          <a:bodyPr/>
          <a:lstStyle/>
          <a:p>
            <a:fld id="{B61BEF0D-F0BB-DE4B-95CE-6DB70DBA9567}" type="datetimeFigureOut">
              <a:rPr lang="en-US" dirty="0"/>
              <a:pPr/>
              <a:t>2/2/2020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hr-HR"/>
              <a:t>Kliknite da biste uredili stil naslova matrice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2/2/2020</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54F2049-0907-4D76-9FF9-B851F2054D78}"/>
              </a:ext>
            </a:extLst>
          </p:cNvPr>
          <p:cNvSpPr>
            <a:spLocks noGrp="1"/>
          </p:cNvSpPr>
          <p:nvPr>
            <p:ph type="ctrTitle"/>
          </p:nvPr>
        </p:nvSpPr>
        <p:spPr/>
        <p:txBody>
          <a:bodyPr/>
          <a:lstStyle/>
          <a:p>
            <a:r>
              <a:rPr lang="hr-HR" sz="3200" b="1" dirty="0"/>
              <a:t>Odluka o komunalnom redu – temeljni akt za postupanje komunalnog redarstva</a:t>
            </a:r>
          </a:p>
        </p:txBody>
      </p:sp>
      <p:sp>
        <p:nvSpPr>
          <p:cNvPr id="3" name="Podnaslov 2">
            <a:extLst>
              <a:ext uri="{FF2B5EF4-FFF2-40B4-BE49-F238E27FC236}">
                <a16:creationId xmlns:a16="http://schemas.microsoft.com/office/drawing/2014/main" id="{74CFFFF0-EB28-47C7-9B10-311A4B64E7A7}"/>
              </a:ext>
            </a:extLst>
          </p:cNvPr>
          <p:cNvSpPr>
            <a:spLocks noGrp="1"/>
          </p:cNvSpPr>
          <p:nvPr>
            <p:ph type="subTitle" idx="1"/>
          </p:nvPr>
        </p:nvSpPr>
        <p:spPr>
          <a:xfrm>
            <a:off x="1507067" y="4050833"/>
            <a:ext cx="8015756" cy="2088710"/>
          </a:xfrm>
        </p:spPr>
        <p:txBody>
          <a:bodyPr>
            <a:noAutofit/>
          </a:bodyPr>
          <a:lstStyle/>
          <a:p>
            <a:r>
              <a:rPr lang="hr-HR" sz="2000" dirty="0"/>
              <a:t>Udruga gradova </a:t>
            </a:r>
          </a:p>
          <a:p>
            <a:r>
              <a:rPr lang="hr-HR" sz="2000" dirty="0"/>
              <a:t> </a:t>
            </a:r>
          </a:p>
          <a:p>
            <a:r>
              <a:rPr lang="hr-HR" sz="2000" dirty="0" err="1"/>
              <a:t>Univ.spec.oecoing.Koviljka</a:t>
            </a:r>
            <a:r>
              <a:rPr lang="hr-HR" sz="2000" dirty="0"/>
              <a:t> Aškić  </a:t>
            </a:r>
          </a:p>
        </p:txBody>
      </p:sp>
    </p:spTree>
    <p:extLst>
      <p:ext uri="{BB962C8B-B14F-4D97-AF65-F5344CB8AC3E}">
        <p14:creationId xmlns:p14="http://schemas.microsoft.com/office/powerpoint/2010/main" val="3031223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FB72B02E-3B6F-4325-84B3-134135FEFFA1}"/>
              </a:ext>
            </a:extLst>
          </p:cNvPr>
          <p:cNvSpPr>
            <a:spLocks noGrp="1"/>
          </p:cNvSpPr>
          <p:nvPr>
            <p:ph idx="1"/>
          </p:nvPr>
        </p:nvSpPr>
        <p:spPr>
          <a:xfrm>
            <a:off x="677334" y="1003611"/>
            <a:ext cx="8596668" cy="5037752"/>
          </a:xfrm>
        </p:spPr>
        <p:txBody>
          <a:bodyPr>
            <a:normAutofit/>
          </a:bodyPr>
          <a:lstStyle/>
          <a:p>
            <a:pPr>
              <a:buFont typeface="Arial" panose="020B0604020202020204" pitchFamily="34" charset="0"/>
              <a:buChar char="•"/>
            </a:pPr>
            <a:r>
              <a:rPr lang="hr-HR" dirty="0"/>
              <a:t>Objekti u kojima se drže papkari, kopitari i perad  moraju biti izgrađeni kao stalni objekti od čvrstog materijala. Objekti moraju biti udaljeni od stambenih objekata vlasnika 15 metara, od bunara i drugih objekata za opskrbu vodom koji su podložni zagađenju najmanje 20 metara, a najmanje 50 metara od izvorišta značajnih za naselja, te najmanje 50 metara od susjedne parcele ili stambenog objekta u tuđem vlasništvu</a:t>
            </a:r>
            <a:r>
              <a:rPr lang="hr-HR" u="sng" dirty="0"/>
              <a:t>. Podovi u navedenim objektima u moraju biti izgrađeni od nepropusnog materijala s nagibom prema kanalu za odvođenje nečistoće i vode u nepropusnu gnojišnu jamu. Objekti moraju biti osvijetljeni dnevnom svjetlošću s vratima prema dvorištu, te moraju imati kanal za odvođenje gnojnice, sagrađen o čvrstog i nepropusnog materijala sa zaobljenim kutovima i rešetkom na ulazu u jamu za gnojnicu. Jama za gnojnicu mora biti od betona ili drugog nepropusnog materijala i s dnom ispod nivoa gnojišne jame, locirana nizvodno od objekata za držanje životinja. Objekt se mora redovito čistiti i dezinficirati.</a:t>
            </a:r>
          </a:p>
          <a:p>
            <a:endParaRPr lang="hr-HR" dirty="0"/>
          </a:p>
        </p:txBody>
      </p:sp>
    </p:spTree>
    <p:extLst>
      <p:ext uri="{BB962C8B-B14F-4D97-AF65-F5344CB8AC3E}">
        <p14:creationId xmlns:p14="http://schemas.microsoft.com/office/powerpoint/2010/main" val="39311058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181C0ACA-3E40-42BE-AB94-97A1E3480405}"/>
              </a:ext>
            </a:extLst>
          </p:cNvPr>
          <p:cNvSpPr>
            <a:spLocks noGrp="1"/>
          </p:cNvSpPr>
          <p:nvPr>
            <p:ph idx="1"/>
          </p:nvPr>
        </p:nvSpPr>
        <p:spPr>
          <a:xfrm>
            <a:off x="677334" y="814039"/>
            <a:ext cx="8596668" cy="5227323"/>
          </a:xfrm>
        </p:spPr>
        <p:txBody>
          <a:bodyPr>
            <a:normAutofit fontScale="92500" lnSpcReduction="10000"/>
          </a:bodyPr>
          <a:lstStyle/>
          <a:p>
            <a:pPr>
              <a:buFont typeface="Arial" panose="020B0604020202020204" pitchFamily="34" charset="0"/>
              <a:buChar char="•"/>
            </a:pPr>
            <a:r>
              <a:rPr lang="hr-HR" dirty="0"/>
              <a:t>Posjednik domaće životinje može držati istu na vlastitom zemljištu ili zemljištu za koje ima ugovoren neki od oblika zakupničkih odnosa a zemljište na kojem se drže domaće životinje mora biti ograđeno ogradom dovoljne visine i čvrstoće da je životinje ne mogu preskočiti ili samovoljno napustiti. Životinje se moraju držati u uvjetima i objektima izgrađenim za tu svrhu a koji  moraju ispunjavati sanitarno tehničke i higijenske uvjete.</a:t>
            </a:r>
          </a:p>
          <a:p>
            <a:pPr>
              <a:buFont typeface="Arial" panose="020B0604020202020204" pitchFamily="34" charset="0"/>
              <a:buChar char="•"/>
            </a:pPr>
            <a:r>
              <a:rPr lang="hr-HR" dirty="0"/>
              <a:t>Posjednik domaće životinje dužan je osigurati da se domaće životinje ne mogu kretati po javno prometnim površinama, površinama u tuđem vlasništvu, bez nadzora.</a:t>
            </a:r>
          </a:p>
          <a:p>
            <a:pPr>
              <a:buFont typeface="Arial" panose="020B0604020202020204" pitchFamily="34" charset="0"/>
              <a:buChar char="•"/>
            </a:pPr>
            <a:r>
              <a:rPr lang="hr-HR" dirty="0"/>
              <a:t>Posjednik domaćih životinja koje su se kretale ili prelazile javnoprometnu površinu, isključivo pod njegovim nadzorom, dužan je očistiti onečišćenje (izmet) koje su domaće životinje ostavile na toj površini.</a:t>
            </a:r>
          </a:p>
          <a:p>
            <a:pPr>
              <a:buFont typeface="Arial" panose="020B0604020202020204" pitchFamily="34" charset="0"/>
              <a:buChar char="•"/>
            </a:pPr>
            <a:r>
              <a:rPr lang="hr-HR" dirty="0"/>
              <a:t>U odnosu na nastambe za domaće životinje koje su sagrađene prije stupanja na snagu ove Odluke, a koje se nalaze na udaljenosti manjoj od 50 m od najbližeg stambenog objekta u tuđem vlasništvu i/ili javne prometnice, iste će se zadržati u prostoru, pod uvjetom da njihovi vlasnici osiguraju da držanje domaćih životinja koje u njima obitavaju ispunjava higijensko-sanitarne, tehničke i druge propisane uvjete te da se na javne površine i susjedne nekretnine u tuđem vlasništvu ne šire štetne </a:t>
            </a:r>
            <a:r>
              <a:rPr lang="hr-HR" dirty="0" err="1"/>
              <a:t>imisije</a:t>
            </a:r>
            <a:r>
              <a:rPr lang="hr-HR" dirty="0"/>
              <a:t> (neugodni miris i </a:t>
            </a:r>
            <a:r>
              <a:rPr lang="hr-HR" dirty="0" err="1"/>
              <a:t>sl</a:t>
            </a:r>
            <a:r>
              <a:rPr lang="hr-HR" dirty="0"/>
              <a:t>). </a:t>
            </a:r>
          </a:p>
          <a:p>
            <a:endParaRPr lang="hr-HR" dirty="0"/>
          </a:p>
        </p:txBody>
      </p:sp>
    </p:spTree>
    <p:extLst>
      <p:ext uri="{BB962C8B-B14F-4D97-AF65-F5344CB8AC3E}">
        <p14:creationId xmlns:p14="http://schemas.microsoft.com/office/powerpoint/2010/main" val="17553185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79B19E7-8B19-443A-94B3-781975FBBA7A}"/>
              </a:ext>
            </a:extLst>
          </p:cNvPr>
          <p:cNvSpPr>
            <a:spLocks noGrp="1"/>
          </p:cNvSpPr>
          <p:nvPr>
            <p:ph type="title"/>
          </p:nvPr>
        </p:nvSpPr>
        <p:spPr/>
        <p:txBody>
          <a:bodyPr>
            <a:noAutofit/>
          </a:bodyPr>
          <a:lstStyle/>
          <a:p>
            <a:r>
              <a:rPr lang="hr-HR" sz="2800" b="1" dirty="0"/>
              <a:t>Odluka o mjerama za sprječavanje nepropisnog odbacivanja otpada i mjerama za uklanjanje otpada odbačenog u okoliš na području JLS</a:t>
            </a:r>
            <a:br>
              <a:rPr lang="hr-HR" sz="2800" b="1" dirty="0"/>
            </a:br>
            <a:endParaRPr lang="hr-HR" sz="2800" dirty="0"/>
          </a:p>
        </p:txBody>
      </p:sp>
      <p:sp>
        <p:nvSpPr>
          <p:cNvPr id="3" name="Rezervirano mjesto sadržaja 2">
            <a:extLst>
              <a:ext uri="{FF2B5EF4-FFF2-40B4-BE49-F238E27FC236}">
                <a16:creationId xmlns:a16="http://schemas.microsoft.com/office/drawing/2014/main" id="{B500580D-5C70-4E7E-8543-8277CC50B0F6}"/>
              </a:ext>
            </a:extLst>
          </p:cNvPr>
          <p:cNvSpPr>
            <a:spLocks noGrp="1"/>
          </p:cNvSpPr>
          <p:nvPr>
            <p:ph idx="1"/>
          </p:nvPr>
        </p:nvSpPr>
        <p:spPr/>
        <p:txBody>
          <a:bodyPr/>
          <a:lstStyle/>
          <a:p>
            <a:pPr marL="0" indent="0">
              <a:buNone/>
            </a:pPr>
            <a:r>
              <a:rPr lang="hr-HR" dirty="0"/>
              <a:t>Donosi se na temelju članka 36. stavak 13. Zakona o održivom gospodarenju otpadom (NN 94/13, 73/17, 14/19).</a:t>
            </a:r>
          </a:p>
          <a:p>
            <a:pPr marL="0" indent="0">
              <a:buNone/>
            </a:pPr>
            <a:r>
              <a:rPr lang="hr-HR" dirty="0"/>
              <a:t>Navedenim člankom, u stavku 7.  definirano je i sljedeće:</a:t>
            </a:r>
          </a:p>
          <a:p>
            <a:pPr marL="0" indent="0">
              <a:buNone/>
            </a:pPr>
            <a:r>
              <a:rPr lang="hr-HR" dirty="0"/>
              <a:t>(7) Ako komunalni redar utvrdi postojanje opravdane sumnje da je opasni ili drugi otpad odbačen na nekretnini čiji vlasnik, odnosno posjednik, ako vlasnik nekretnine nije poznat, odnosno osoba koja, sukladno posebnom propisu, upravlja određenim područjem (dobrom), ne dopušta pristup radi utvrđivanja činjeničnog stanja u vezi odbačenog otpada, komunalni redar ovlašten je zatražiti nalog suda i asistenciju djelatnika ministarstva nadležnog za unutarnje poslove radi pristupa na nekretninu u svrhu utvrđivanja činjenica.</a:t>
            </a:r>
          </a:p>
        </p:txBody>
      </p:sp>
    </p:spTree>
    <p:extLst>
      <p:ext uri="{BB962C8B-B14F-4D97-AF65-F5344CB8AC3E}">
        <p14:creationId xmlns:p14="http://schemas.microsoft.com/office/powerpoint/2010/main" val="12258434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47C134DD-6FDE-4FA4-A077-7DF396EAEA20}"/>
              </a:ext>
            </a:extLst>
          </p:cNvPr>
          <p:cNvSpPr>
            <a:spLocks noGrp="1"/>
          </p:cNvSpPr>
          <p:nvPr>
            <p:ph idx="1"/>
          </p:nvPr>
        </p:nvSpPr>
        <p:spPr/>
        <p:txBody>
          <a:bodyPr>
            <a:normAutofit lnSpcReduction="10000"/>
          </a:bodyPr>
          <a:lstStyle/>
          <a:p>
            <a:pPr marL="0" indent="0" fontAlgn="base">
              <a:buNone/>
            </a:pPr>
            <a:r>
              <a:rPr lang="hr-HR" dirty="0"/>
              <a:t>Mjere za sprječavanje nepropisnog odbacivanja otpada i mjere za uklanjanje otpada odbačenog u okoliš što uključuje i uklanjanje naplavljenog morskog otpada uključuju:</a:t>
            </a:r>
          </a:p>
          <a:p>
            <a:pPr marL="0" indent="0" fontAlgn="base">
              <a:buNone/>
            </a:pPr>
            <a:r>
              <a:rPr lang="hr-HR" dirty="0"/>
              <a:t>1. uspostavu sustava za zaprimanje obavijesti o nepropisno odbačenom otpadu,</a:t>
            </a:r>
          </a:p>
          <a:p>
            <a:pPr marL="0" indent="0" fontAlgn="base">
              <a:buNone/>
            </a:pPr>
            <a:r>
              <a:rPr lang="hr-HR" dirty="0"/>
              <a:t>2. uspostava sustava evidentiranja lokacija odbačenog otpada,</a:t>
            </a:r>
          </a:p>
          <a:p>
            <a:pPr marL="0" indent="0" fontAlgn="base">
              <a:buNone/>
            </a:pPr>
            <a:r>
              <a:rPr lang="hr-HR" dirty="0"/>
              <a:t>3. provedbu redovitog godišnjeg nadzora područja jedinice lokalne samouprave radi utvrđivanja postojanja odbačenog otpada, a posebno lokacija na kojima je u prethodne dvije godine evidentirano postojanje odbačenog otpada,</a:t>
            </a:r>
          </a:p>
          <a:p>
            <a:pPr marL="0" indent="0">
              <a:buNone/>
            </a:pPr>
            <a:r>
              <a:rPr lang="hr-HR" dirty="0">
                <a:solidFill>
                  <a:srgbClr val="FF0000"/>
                </a:solidFill>
              </a:rPr>
              <a:t>Izvršno tijelo jedinice lokalne samouprave dužno je i</a:t>
            </a:r>
            <a:r>
              <a:rPr lang="hr-HR" u="sng" dirty="0">
                <a:solidFill>
                  <a:srgbClr val="FF0000"/>
                </a:solidFill>
              </a:rPr>
              <a:t>zvješće o lokacijama i količinama odbačenog otpada, troškovima uklanjanja odbačenog otpada </a:t>
            </a:r>
            <a:r>
              <a:rPr lang="hr-HR" dirty="0">
                <a:solidFill>
                  <a:srgbClr val="FF0000"/>
                </a:solidFill>
              </a:rPr>
              <a:t>i provedbi mjera podnijeti predstavničkom tijelu te jedinice do 31. ožujka tekuće godine za prethodnu kalendarsku godinu.</a:t>
            </a:r>
          </a:p>
        </p:txBody>
      </p:sp>
    </p:spTree>
    <p:extLst>
      <p:ext uri="{BB962C8B-B14F-4D97-AF65-F5344CB8AC3E}">
        <p14:creationId xmlns:p14="http://schemas.microsoft.com/office/powerpoint/2010/main" val="10265322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0830EEDB-9830-4C8F-84E8-62D84F1E8314}"/>
              </a:ext>
            </a:extLst>
          </p:cNvPr>
          <p:cNvSpPr>
            <a:spLocks noGrp="1"/>
          </p:cNvSpPr>
          <p:nvPr>
            <p:ph idx="1"/>
          </p:nvPr>
        </p:nvSpPr>
        <p:spPr>
          <a:xfrm>
            <a:off x="677334" y="587829"/>
            <a:ext cx="8596668" cy="5453533"/>
          </a:xfrm>
        </p:spPr>
        <p:txBody>
          <a:bodyPr>
            <a:normAutofit/>
          </a:bodyPr>
          <a:lstStyle/>
          <a:p>
            <a:pPr marL="0" indent="0">
              <a:buNone/>
            </a:pPr>
            <a:r>
              <a:rPr lang="hr-HR" i="1" u="sng" dirty="0"/>
              <a:t>Što bi trebala sadržavati Odluka o mjerama za sprječavanje  nepropisno odbačenog otpada i mjerama za uklanjanje otpada odbačenog u okoliš?</a:t>
            </a:r>
          </a:p>
          <a:p>
            <a:pPr marL="0" indent="0">
              <a:buNone/>
            </a:pPr>
            <a:r>
              <a:rPr lang="hr-HR" dirty="0"/>
              <a:t>Pod mjerama za sprječavanje nepropisnog odbacivanja otpada smatra se:</a:t>
            </a:r>
          </a:p>
          <a:p>
            <a:pPr>
              <a:buFont typeface="Arial" panose="020B0604020202020204" pitchFamily="34" charset="0"/>
              <a:buChar char="•"/>
            </a:pPr>
            <a:r>
              <a:rPr lang="hr-HR" dirty="0"/>
              <a:t>uspostava sustava za zaprimanje obavijesti o nepropisno odbačenom otpadu,</a:t>
            </a:r>
          </a:p>
          <a:p>
            <a:pPr>
              <a:buFont typeface="Arial" panose="020B0604020202020204" pitchFamily="34" charset="0"/>
              <a:buChar char="•"/>
            </a:pPr>
            <a:r>
              <a:rPr lang="hr-HR" dirty="0"/>
              <a:t>uspostava sustava evidentiranja lokacija nepropisno odbačenog otpada na području JLS,</a:t>
            </a:r>
          </a:p>
          <a:p>
            <a:pPr>
              <a:buFont typeface="Arial" panose="020B0604020202020204" pitchFamily="34" charset="0"/>
              <a:buChar char="•"/>
            </a:pPr>
            <a:r>
              <a:rPr lang="hr-HR" dirty="0"/>
              <a:t>uspostava sustava video nadzora i drugih vrsta nadzora u vidu snimanja lokacija na kojima se učestalo nepropisno odbacuje otpad</a:t>
            </a:r>
          </a:p>
          <a:p>
            <a:pPr>
              <a:buFont typeface="Arial" panose="020B0604020202020204" pitchFamily="34" charset="0"/>
              <a:buChar char="•"/>
            </a:pPr>
            <a:r>
              <a:rPr lang="hr-HR" dirty="0"/>
              <a:t>provođenje redovitog terenskog nadzora od strane JLS radi utvrđivanja postojanja nepropisno odbačenog otpada i poduzimanje daljnjih mjera u okviru nadležnosti komunalnog redarstva,</a:t>
            </a:r>
          </a:p>
          <a:p>
            <a:pPr>
              <a:buFont typeface="Arial" panose="020B0604020202020204" pitchFamily="34" charset="0"/>
              <a:buChar char="•"/>
            </a:pPr>
            <a:r>
              <a:rPr lang="hr-HR" dirty="0"/>
              <a:t>provedbu izvanrednog terenskog nadzora (dron, kamere, dežurstva komunalnih redara na određenim lokacijama),</a:t>
            </a:r>
          </a:p>
          <a:p>
            <a:pPr>
              <a:buFont typeface="Arial" panose="020B0604020202020204" pitchFamily="34" charset="0"/>
              <a:buChar char="•"/>
            </a:pPr>
            <a:r>
              <a:rPr lang="hr-HR" dirty="0" err="1"/>
              <a:t>izobrazno</a:t>
            </a:r>
            <a:r>
              <a:rPr lang="hr-HR" dirty="0"/>
              <a:t>-informativne aktivnosti u svezi gospodarenja otpadom.</a:t>
            </a:r>
          </a:p>
          <a:p>
            <a:pPr marL="0" indent="0">
              <a:buNone/>
            </a:pPr>
            <a:endParaRPr lang="hr-HR" i="1" u="sng" dirty="0"/>
          </a:p>
        </p:txBody>
      </p:sp>
    </p:spTree>
    <p:extLst>
      <p:ext uri="{BB962C8B-B14F-4D97-AF65-F5344CB8AC3E}">
        <p14:creationId xmlns:p14="http://schemas.microsoft.com/office/powerpoint/2010/main" val="1329038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2A99EAF-E34F-46D2-81C4-F16C2A701918}"/>
              </a:ext>
            </a:extLst>
          </p:cNvPr>
          <p:cNvSpPr>
            <a:spLocks noGrp="1"/>
          </p:cNvSpPr>
          <p:nvPr>
            <p:ph type="title"/>
          </p:nvPr>
        </p:nvSpPr>
        <p:spPr/>
        <p:txBody>
          <a:bodyPr/>
          <a:lstStyle/>
          <a:p>
            <a:r>
              <a:rPr lang="hr-HR" dirty="0"/>
              <a:t>Što je nepropisno odbačeni otpad?</a:t>
            </a:r>
          </a:p>
        </p:txBody>
      </p:sp>
      <p:sp>
        <p:nvSpPr>
          <p:cNvPr id="3" name="Rezervirano mjesto sadržaja 2">
            <a:extLst>
              <a:ext uri="{FF2B5EF4-FFF2-40B4-BE49-F238E27FC236}">
                <a16:creationId xmlns:a16="http://schemas.microsoft.com/office/drawing/2014/main" id="{0FBEAFB0-7EEB-44E8-AB8F-C87976B50BCC}"/>
              </a:ext>
            </a:extLst>
          </p:cNvPr>
          <p:cNvSpPr>
            <a:spLocks noGrp="1"/>
          </p:cNvSpPr>
          <p:nvPr>
            <p:ph idx="1"/>
          </p:nvPr>
        </p:nvSpPr>
        <p:spPr/>
        <p:txBody>
          <a:bodyPr/>
          <a:lstStyle/>
          <a:p>
            <a:pPr marL="0" indent="0">
              <a:buNone/>
            </a:pPr>
            <a:r>
              <a:rPr lang="hr-HR" dirty="0"/>
              <a:t>Nepropisno odbačenim otpadom smatra se otpad koji nije odložen u skladu s općim aktom JLS  kojim se uređuje način pružanja javne usluge prikupljanja miješanog komunalnog otpada i biorazgradivog komunalnog otpada te usluga povezanih s javnom uslugom na području JLS, </a:t>
            </a:r>
            <a:r>
              <a:rPr lang="hr-HR" dirty="0" err="1"/>
              <a:t>Odlukomo</a:t>
            </a:r>
            <a:r>
              <a:rPr lang="hr-HR" dirty="0"/>
              <a:t> komunalnom redu  i propisima koji se odnose na postupanje s otpadom!.</a:t>
            </a:r>
          </a:p>
        </p:txBody>
      </p:sp>
    </p:spTree>
    <p:extLst>
      <p:ext uri="{BB962C8B-B14F-4D97-AF65-F5344CB8AC3E}">
        <p14:creationId xmlns:p14="http://schemas.microsoft.com/office/powerpoint/2010/main" val="345155798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EB57F47-ACEF-4D14-ACA1-110C512C8D9D}"/>
              </a:ext>
            </a:extLst>
          </p:cNvPr>
          <p:cNvSpPr>
            <a:spLocks noGrp="1"/>
          </p:cNvSpPr>
          <p:nvPr>
            <p:ph type="title"/>
          </p:nvPr>
        </p:nvSpPr>
        <p:spPr>
          <a:xfrm>
            <a:off x="599275" y="620751"/>
            <a:ext cx="8596668" cy="1320800"/>
          </a:xfrm>
        </p:spPr>
        <p:txBody>
          <a:bodyPr>
            <a:normAutofit fontScale="90000"/>
          </a:bodyPr>
          <a:lstStyle/>
          <a:p>
            <a:r>
              <a:rPr lang="hr-HR" dirty="0"/>
              <a:t>Odluka o načinu pružanja javne usluge prikupljanja miješanog komunalnog otpada i biorazgradivog komunalnog otpada</a:t>
            </a:r>
          </a:p>
        </p:txBody>
      </p:sp>
      <p:sp>
        <p:nvSpPr>
          <p:cNvPr id="3" name="Rezervirano mjesto sadržaja 2">
            <a:extLst>
              <a:ext uri="{FF2B5EF4-FFF2-40B4-BE49-F238E27FC236}">
                <a16:creationId xmlns:a16="http://schemas.microsoft.com/office/drawing/2014/main" id="{2463EE09-AAEF-4A89-A13A-AB1154438B1A}"/>
              </a:ext>
            </a:extLst>
          </p:cNvPr>
          <p:cNvSpPr>
            <a:spLocks noGrp="1"/>
          </p:cNvSpPr>
          <p:nvPr>
            <p:ph idx="1"/>
          </p:nvPr>
        </p:nvSpPr>
        <p:spPr>
          <a:xfrm>
            <a:off x="677334" y="2330605"/>
            <a:ext cx="8596668" cy="3710757"/>
          </a:xfrm>
        </p:spPr>
        <p:txBody>
          <a:bodyPr>
            <a:normAutofit/>
          </a:bodyPr>
          <a:lstStyle/>
          <a:p>
            <a:pPr marL="0" indent="0">
              <a:buNone/>
            </a:pPr>
            <a:r>
              <a:rPr lang="hr-HR" dirty="0"/>
              <a:t>Način postupanja s komunalnim otpadom detaljno se određuje Odlukom o načinu pružanja javne usluge prikupljanja miješanog komunalnog otpada i biorazgradivog komunalnog otpada.</a:t>
            </a:r>
          </a:p>
          <a:p>
            <a:pPr marL="0" indent="0">
              <a:buNone/>
            </a:pPr>
            <a:r>
              <a:rPr lang="hr-HR" dirty="0"/>
              <a:t>Navedena Odluka donosi se temeljem Uredbe o gospodarenju komunalnim otpadom (NN 50/17, 84/19).</a:t>
            </a:r>
          </a:p>
          <a:p>
            <a:pPr marL="0" indent="0">
              <a:buNone/>
            </a:pPr>
            <a:r>
              <a:rPr lang="hr-HR" dirty="0">
                <a:solidFill>
                  <a:srgbClr val="FF0000"/>
                </a:solidFill>
              </a:rPr>
              <a:t>Temeljem Izmjena Uredbe koje su stupile na snagu 14.09.2019. potrebno je izmijeniti postojeće Odluke i uskladiti ih sa izmjenama Uredbe do 14.12.2019.</a:t>
            </a:r>
          </a:p>
        </p:txBody>
      </p:sp>
    </p:spTree>
    <p:extLst>
      <p:ext uri="{BB962C8B-B14F-4D97-AF65-F5344CB8AC3E}">
        <p14:creationId xmlns:p14="http://schemas.microsoft.com/office/powerpoint/2010/main" val="3064377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BA9972F2-CD84-43C2-9499-6C7A08778DE2}"/>
              </a:ext>
            </a:extLst>
          </p:cNvPr>
          <p:cNvSpPr>
            <a:spLocks noGrp="1"/>
          </p:cNvSpPr>
          <p:nvPr>
            <p:ph idx="1"/>
          </p:nvPr>
        </p:nvSpPr>
        <p:spPr>
          <a:xfrm>
            <a:off x="677334" y="880947"/>
            <a:ext cx="8596668" cy="5160416"/>
          </a:xfrm>
        </p:spPr>
        <p:txBody>
          <a:bodyPr>
            <a:normAutofit fontScale="92500"/>
          </a:bodyPr>
          <a:lstStyle/>
          <a:p>
            <a:pPr marL="0" indent="0">
              <a:buNone/>
            </a:pPr>
            <a:r>
              <a:rPr lang="hr-HR" dirty="0"/>
              <a:t>Dobro je u Odluku o načinu pružanja javne usluge prikupljanja MKO i BKO, u dijelu UGOVORNA KAZNA, uvrstiti i sljedeće:</a:t>
            </a:r>
          </a:p>
          <a:p>
            <a:r>
              <a:rPr lang="hr-HR" dirty="0"/>
              <a:t>Djelatnici Davatelja usluge utvrđuju da li je određeni Korisnik usluge postupio protivno Ugovoru, odnosno je li Korisnik usluge dužnik plaćanja ugovorne kazne. </a:t>
            </a:r>
          </a:p>
          <a:p>
            <a:r>
              <a:rPr lang="hr-HR" dirty="0"/>
              <a:t> Radi utvrđivanja nužnih činjenica kojima se utvrđuje postupanje Korisnika usluge protivno Ugovoru, nužnih za obračun ugovorne kazne, Davatelj usluge ovlašten je i dužan postupati po prijavi komunalnih redara, razmotriti i ispitati prijave građana, uzimati potrebne izjave od Korisnika usluge, svojih zaposlenika i trećih osoba, osigurati fotografiranje ili video snimanje obračunskog mjesta (i/ili koristiti službeni video zapis nadzornih kamera JLS) i koristiti takvu fotodokumentaciju, koristiti podatke iz Izjave o načinu korištenja javne usluge, evidencije o preuzetom komunalnom otpadu, podatke očitanja mjernih uređaja za potrošnju električne energije/plina/pitke vode, podatke iz svojih poslovnih knjiga i drugih evidencija, račune za opremu i uređaje, cjenik za utvrđivanje troškova nastalih uslijed pojedinog postupanja, vremensko trajanje takvog postupanja te sve druge dokaze iz kojih se nedvojbeno može utvrditi postupanje Korisnika usluge protivno Ugovoru, odnosno, koji mogu poslužiti za obračun ugovorne kazne.</a:t>
            </a:r>
          </a:p>
          <a:p>
            <a:pPr marL="0" indent="0">
              <a:buNone/>
            </a:pPr>
            <a:endParaRPr lang="hr-HR" dirty="0"/>
          </a:p>
        </p:txBody>
      </p:sp>
    </p:spTree>
    <p:extLst>
      <p:ext uri="{BB962C8B-B14F-4D97-AF65-F5344CB8AC3E}">
        <p14:creationId xmlns:p14="http://schemas.microsoft.com/office/powerpoint/2010/main" val="35795934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85434719-88C2-48D3-B8AD-8B4C6CBE7F23}"/>
              </a:ext>
            </a:extLst>
          </p:cNvPr>
          <p:cNvSpPr>
            <a:spLocks noGrp="1"/>
          </p:cNvSpPr>
          <p:nvPr>
            <p:ph idx="1"/>
          </p:nvPr>
        </p:nvSpPr>
        <p:spPr/>
        <p:txBody>
          <a:bodyPr>
            <a:normAutofit/>
          </a:bodyPr>
          <a:lstStyle/>
          <a:p>
            <a:pPr marL="0" indent="0">
              <a:buNone/>
            </a:pPr>
            <a:r>
              <a:rPr lang="hr-HR" i="1" dirty="0"/>
              <a:t>Ugovorna kazna </a:t>
            </a:r>
            <a:r>
              <a:rPr lang="hr-HR" dirty="0"/>
              <a:t>je iznos određen Odlukom o načinu pružanja javne usluge prikupljanja MKO i BKO koji je dužan platiti korisnik usluge u slučaju kad je postupio protivno Ugovoru – NADZOR I NAPLATU KAZNE provodi DAVATELJ USLUGE!!!!!!</a:t>
            </a:r>
          </a:p>
          <a:p>
            <a:pPr>
              <a:buFontTx/>
              <a:buChar char="-"/>
            </a:pPr>
            <a:r>
              <a:rPr lang="hr-HR" b="1" dirty="0">
                <a:solidFill>
                  <a:srgbClr val="FF0000"/>
                </a:solidFill>
              </a:rPr>
              <a:t>KOMUNALNI REDAR NEMA OVLASTI POSTUPANJA temeljem ove UREDBE!!!!!!!!</a:t>
            </a:r>
          </a:p>
          <a:p>
            <a:endParaRPr lang="hr-HR" dirty="0"/>
          </a:p>
        </p:txBody>
      </p:sp>
    </p:spTree>
    <p:extLst>
      <p:ext uri="{BB962C8B-B14F-4D97-AF65-F5344CB8AC3E}">
        <p14:creationId xmlns:p14="http://schemas.microsoft.com/office/powerpoint/2010/main" val="41929593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831D49E7-DEE9-4AAE-AE93-B456CBC4A4B0}"/>
              </a:ext>
            </a:extLst>
          </p:cNvPr>
          <p:cNvSpPr>
            <a:spLocks noGrp="1"/>
          </p:cNvSpPr>
          <p:nvPr>
            <p:ph type="title"/>
          </p:nvPr>
        </p:nvSpPr>
        <p:spPr/>
        <p:txBody>
          <a:bodyPr>
            <a:normAutofit fontScale="90000"/>
          </a:bodyPr>
          <a:lstStyle/>
          <a:p>
            <a:r>
              <a:rPr lang="bs-Latn-BA" sz="3100" b="1" dirty="0"/>
              <a:t>ODLUKA o uvjetima i načinu držanja kućnih ljubimaca i načinu postupanja s napuštenim i izgubljenim životinjama</a:t>
            </a:r>
            <a:br>
              <a:rPr lang="hr-HR" dirty="0"/>
            </a:br>
            <a:endParaRPr lang="hr-HR" dirty="0"/>
          </a:p>
        </p:txBody>
      </p:sp>
      <p:sp>
        <p:nvSpPr>
          <p:cNvPr id="3" name="Rezervirano mjesto sadržaja 2">
            <a:extLst>
              <a:ext uri="{FF2B5EF4-FFF2-40B4-BE49-F238E27FC236}">
                <a16:creationId xmlns:a16="http://schemas.microsoft.com/office/drawing/2014/main" id="{B0689251-13A3-4C2C-B1B0-B9CB39402E39}"/>
              </a:ext>
            </a:extLst>
          </p:cNvPr>
          <p:cNvSpPr>
            <a:spLocks noGrp="1"/>
          </p:cNvSpPr>
          <p:nvPr>
            <p:ph idx="1"/>
          </p:nvPr>
        </p:nvSpPr>
        <p:spPr/>
        <p:txBody>
          <a:bodyPr/>
          <a:lstStyle/>
          <a:p>
            <a:pPr marL="0" indent="0">
              <a:buNone/>
            </a:pPr>
            <a:r>
              <a:rPr lang="hr-HR" dirty="0"/>
              <a:t>Propisivanje trajne sterilizacije – zakonski utemeljena odredba ili ne?</a:t>
            </a:r>
          </a:p>
          <a:p>
            <a:pPr marL="0" indent="0">
              <a:buNone/>
            </a:pPr>
            <a:r>
              <a:rPr lang="hr-HR" dirty="0"/>
              <a:t>Preporuka:</a:t>
            </a:r>
          </a:p>
          <a:p>
            <a:pPr marL="0" indent="0">
              <a:buNone/>
            </a:pPr>
            <a:r>
              <a:rPr lang="hr-HR" dirty="0"/>
              <a:t>Propisati trajnu sterilizaciju pasa i mačaka osim u slučajevima:</a:t>
            </a:r>
          </a:p>
          <a:p>
            <a:pPr>
              <a:buFontTx/>
              <a:buChar char="-"/>
            </a:pPr>
            <a:r>
              <a:rPr lang="hr-HR" dirty="0"/>
              <a:t>Kada se isti uzgajaju radi daljnje prodaje (trebaju biti upisani u Registar Uzgajivača)</a:t>
            </a:r>
          </a:p>
          <a:p>
            <a:pPr>
              <a:buFontTx/>
              <a:buChar char="-"/>
            </a:pPr>
            <a:r>
              <a:rPr lang="hr-HR" dirty="0"/>
              <a:t>Kada je sterilizacija kontraindicirana zbog starosti životinje ili iz medicinskih razloga (potvrda veterinara)</a:t>
            </a:r>
          </a:p>
          <a:p>
            <a:pPr>
              <a:buFontTx/>
              <a:buChar char="-"/>
            </a:pPr>
            <a:r>
              <a:rPr lang="hr-HR" dirty="0"/>
              <a:t>Kada se vlasnik protivi sterilizaciji (u tom slučaju Vlasnik potpisuje Izjavu da će osobno kontrolirati svog ljubimca i spriječiti neželjeno razmnožavanje).</a:t>
            </a:r>
          </a:p>
        </p:txBody>
      </p:sp>
    </p:spTree>
    <p:extLst>
      <p:ext uri="{BB962C8B-B14F-4D97-AF65-F5344CB8AC3E}">
        <p14:creationId xmlns:p14="http://schemas.microsoft.com/office/powerpoint/2010/main" val="23221144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E45EBB5-3F06-44E5-9F43-5FADA6AB7859}"/>
              </a:ext>
            </a:extLst>
          </p:cNvPr>
          <p:cNvSpPr>
            <a:spLocks noGrp="1"/>
          </p:cNvSpPr>
          <p:nvPr>
            <p:ph type="title"/>
          </p:nvPr>
        </p:nvSpPr>
        <p:spPr/>
        <p:txBody>
          <a:bodyPr/>
          <a:lstStyle/>
          <a:p>
            <a:r>
              <a:rPr lang="hr-HR" dirty="0"/>
              <a:t>Zakon o komunalnom gospodarstvu</a:t>
            </a:r>
          </a:p>
        </p:txBody>
      </p:sp>
      <p:sp>
        <p:nvSpPr>
          <p:cNvPr id="3" name="Rezervirano mjesto sadržaja 2">
            <a:extLst>
              <a:ext uri="{FF2B5EF4-FFF2-40B4-BE49-F238E27FC236}">
                <a16:creationId xmlns:a16="http://schemas.microsoft.com/office/drawing/2014/main" id="{F2368253-AD0E-430F-BD3D-5C226A655771}"/>
              </a:ext>
            </a:extLst>
          </p:cNvPr>
          <p:cNvSpPr>
            <a:spLocks noGrp="1"/>
          </p:cNvSpPr>
          <p:nvPr>
            <p:ph idx="1"/>
          </p:nvPr>
        </p:nvSpPr>
        <p:spPr>
          <a:xfrm>
            <a:off x="677334" y="1410789"/>
            <a:ext cx="8596668" cy="4630573"/>
          </a:xfrm>
        </p:spPr>
        <p:txBody>
          <a:bodyPr>
            <a:normAutofit/>
          </a:bodyPr>
          <a:lstStyle/>
          <a:p>
            <a:pPr marL="0" indent="0">
              <a:buNone/>
            </a:pPr>
            <a:r>
              <a:rPr lang="hr-HR" dirty="0"/>
              <a:t>ZAKON O KOMUNALNOM GOSPODARSTVU (Narodne novine broj, 68/18) koji je stupio na snagu 04.08.2018. u članku 104. navodi:</a:t>
            </a:r>
          </a:p>
          <a:p>
            <a:pPr marL="0" indent="0">
              <a:buNone/>
            </a:pPr>
            <a:r>
              <a:rPr lang="hr-HR" dirty="0"/>
              <a:t>Odluka o komunalnom redu</a:t>
            </a:r>
          </a:p>
          <a:p>
            <a:pPr marL="0" indent="0">
              <a:buNone/>
            </a:pPr>
            <a:r>
              <a:rPr lang="hr-HR" dirty="0"/>
              <a:t>Članak 104.</a:t>
            </a:r>
          </a:p>
          <a:p>
            <a:pPr marL="0" indent="0">
              <a:buNone/>
            </a:pPr>
            <a:r>
              <a:rPr lang="hr-HR" dirty="0"/>
              <a:t>(1) U svrhu uređenja naselja te uspostave i održavanja komunalnog reda u naselju predstavničko tijelo jedinice lokalne samouprave donosi odluku o komunalnom redu kojom se propisuje:</a:t>
            </a:r>
          </a:p>
          <a:p>
            <a:pPr marL="0" indent="0">
              <a:buNone/>
            </a:pPr>
            <a:r>
              <a:rPr lang="hr-HR" dirty="0"/>
              <a:t>1. </a:t>
            </a:r>
            <a:r>
              <a:rPr lang="hr-HR" b="1" dirty="0"/>
              <a:t>Uređenje naselja</a:t>
            </a:r>
            <a:r>
              <a:rPr lang="hr-HR" dirty="0"/>
              <a:t>, koje obuhvaća uređenje pročelja, okućnica i dvorišta zgrada u vlasništvu fizičkih ili pravnih osoba </a:t>
            </a:r>
            <a:r>
              <a:rPr lang="hr-HR" i="1" u="sng" dirty="0"/>
              <a:t>u dijelu koji je vidljiv površini javne namjene, </a:t>
            </a:r>
            <a:r>
              <a:rPr lang="hr-HR" dirty="0"/>
              <a:t>te određivanje uvjeta za postavljanje tendi, reklama, plakata, spomen-ploča na građevinama i druge urbane opreme te klimatizacijskih uređaja, dimovodnih, zajedničkih antenskih sustava i drugih uređaja na tim zgradama koji se prema posebnim propisima grade bez građevinske dozvole i glavnog projekta</a:t>
            </a:r>
          </a:p>
          <a:p>
            <a:pPr marL="0" indent="0">
              <a:buNone/>
            </a:pPr>
            <a:endParaRPr lang="hr-HR" dirty="0"/>
          </a:p>
        </p:txBody>
      </p:sp>
    </p:spTree>
    <p:extLst>
      <p:ext uri="{BB962C8B-B14F-4D97-AF65-F5344CB8AC3E}">
        <p14:creationId xmlns:p14="http://schemas.microsoft.com/office/powerpoint/2010/main" val="186477059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149D56F-60D3-481D-8F74-7D78A6FA75EE}"/>
              </a:ext>
            </a:extLst>
          </p:cNvPr>
          <p:cNvSpPr>
            <a:spLocks noGrp="1"/>
          </p:cNvSpPr>
          <p:nvPr>
            <p:ph idx="1"/>
          </p:nvPr>
        </p:nvSpPr>
        <p:spPr>
          <a:xfrm>
            <a:off x="677334" y="535259"/>
            <a:ext cx="8596668" cy="5506103"/>
          </a:xfrm>
        </p:spPr>
        <p:txBody>
          <a:bodyPr>
            <a:normAutofit/>
          </a:bodyPr>
          <a:lstStyle/>
          <a:p>
            <a:pPr marL="0" indent="0" fontAlgn="base">
              <a:buNone/>
            </a:pPr>
            <a:r>
              <a:rPr lang="hr-HR" b="1" dirty="0">
                <a:solidFill>
                  <a:srgbClr val="FF0000"/>
                </a:solidFill>
                <a:latin typeface="Minion Pro Cond"/>
              </a:rPr>
              <a:t>U svim Odlukama vrlo je bitno propisati u kaznenim odredbama kazne za prekršaje ometanja u provedbi nadzora komunalnih redara a temeljem Članka 24. Zakona o komunalnom gospodarstvu u kojem je navedeno:</a:t>
            </a:r>
          </a:p>
          <a:p>
            <a:pPr marL="0" indent="0" fontAlgn="base">
              <a:buNone/>
            </a:pPr>
            <a:r>
              <a:rPr lang="hr-HR" b="1" dirty="0">
                <a:solidFill>
                  <a:srgbClr val="FF0000"/>
                </a:solidFill>
                <a:latin typeface="Minion Pro Cond"/>
              </a:rPr>
              <a:t>(1) Novčanom kaznom u iznosu od 10.000,00 do 40.000,00 kuna kaznit će se za prekršaj pravna osoba ako:</a:t>
            </a:r>
          </a:p>
          <a:p>
            <a:pPr marL="0" indent="0" fontAlgn="base">
              <a:buNone/>
            </a:pPr>
            <a:r>
              <a:rPr lang="hr-HR" b="1" dirty="0">
                <a:solidFill>
                  <a:srgbClr val="FF0000"/>
                </a:solidFill>
                <a:latin typeface="Minion Pro Cond"/>
              </a:rPr>
              <a:t>1. komunalnom redaru ne omogući pregled isprave (osobne iskaznice, putovnice, izvoda iz sudskog registra i sl.), na temelju kojih može utvrditi identitet stranke odnosno zakonskog zastupnika stranke, kao i drugih osoba nazočnih prilikom nadzora (članak 112. stavak 1. točka 1.)</a:t>
            </a:r>
          </a:p>
          <a:p>
            <a:pPr marL="0" indent="0" fontAlgn="base">
              <a:buNone/>
            </a:pPr>
            <a:r>
              <a:rPr lang="hr-HR" b="1" dirty="0">
                <a:solidFill>
                  <a:srgbClr val="FF0000"/>
                </a:solidFill>
                <a:latin typeface="Minion Pro Cond"/>
              </a:rPr>
              <a:t>2. komunalnog redara ometa u provedbi nadzora (članak 112. stavak 1. točke 4. i 5.).</a:t>
            </a:r>
          </a:p>
          <a:p>
            <a:pPr marL="0" indent="0" fontAlgn="base">
              <a:buNone/>
            </a:pPr>
            <a:r>
              <a:rPr lang="hr-HR" b="1" dirty="0">
                <a:solidFill>
                  <a:srgbClr val="FF0000"/>
                </a:solidFill>
                <a:latin typeface="Minion Pro Cond"/>
              </a:rPr>
              <a:t>(2) Za prekršaj iz stavka 1. ovoga članka kaznit će se i odgovorna osoba u pravnoj osobi novčanom kaznom od 2500,00 do 10.000,00 kuna.</a:t>
            </a:r>
          </a:p>
          <a:p>
            <a:pPr marL="0" indent="0" fontAlgn="base">
              <a:buNone/>
            </a:pPr>
            <a:r>
              <a:rPr lang="hr-HR" b="1" dirty="0">
                <a:solidFill>
                  <a:srgbClr val="FF0000"/>
                </a:solidFill>
                <a:latin typeface="Minion Pro Cond"/>
              </a:rPr>
              <a:t>(3) Novčanom kaznom u iznosu od 2500,00 do 10.000,00 kuna kaznit će se fizička osoba za prekršaj iz stavka 1. ovoga članka.</a:t>
            </a:r>
          </a:p>
          <a:p>
            <a:endParaRPr lang="hr-HR" dirty="0"/>
          </a:p>
        </p:txBody>
      </p:sp>
    </p:spTree>
    <p:extLst>
      <p:ext uri="{BB962C8B-B14F-4D97-AF65-F5344CB8AC3E}">
        <p14:creationId xmlns:p14="http://schemas.microsoft.com/office/powerpoint/2010/main" val="4042574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2F6EE191-C0D7-4B74-BD9D-1EDB45CD09BE}"/>
              </a:ext>
            </a:extLst>
          </p:cNvPr>
          <p:cNvSpPr>
            <a:spLocks noGrp="1"/>
          </p:cNvSpPr>
          <p:nvPr>
            <p:ph type="title"/>
          </p:nvPr>
        </p:nvSpPr>
        <p:spPr/>
        <p:txBody>
          <a:bodyPr/>
          <a:lstStyle/>
          <a:p>
            <a:r>
              <a:rPr lang="hr-HR" dirty="0"/>
              <a:t>Zaključak</a:t>
            </a:r>
          </a:p>
        </p:txBody>
      </p:sp>
      <p:sp>
        <p:nvSpPr>
          <p:cNvPr id="3" name="Rezervirano mjesto sadržaja 2">
            <a:extLst>
              <a:ext uri="{FF2B5EF4-FFF2-40B4-BE49-F238E27FC236}">
                <a16:creationId xmlns:a16="http://schemas.microsoft.com/office/drawing/2014/main" id="{63306B73-3D84-43F6-AB5A-54D56D3C9FFF}"/>
              </a:ext>
            </a:extLst>
          </p:cNvPr>
          <p:cNvSpPr>
            <a:spLocks noGrp="1"/>
          </p:cNvSpPr>
          <p:nvPr>
            <p:ph idx="1"/>
          </p:nvPr>
        </p:nvSpPr>
        <p:spPr/>
        <p:txBody>
          <a:bodyPr>
            <a:normAutofit lnSpcReduction="10000"/>
          </a:bodyPr>
          <a:lstStyle/>
          <a:p>
            <a:pPr marL="0" indent="0">
              <a:buNone/>
            </a:pPr>
            <a:r>
              <a:rPr lang="hr-HR" dirty="0"/>
              <a:t>KVALITETNA ODLUKA O KOMUNALNOM REDU i OSTALE ODLUKE KOJE DONOSI JLS TEMELJ SU ZA KVALITETNO I UČINKOVITO POSTUPANJE KOMUNALNIH REDARA!</a:t>
            </a:r>
          </a:p>
          <a:p>
            <a:pPr marL="0" indent="0">
              <a:buNone/>
            </a:pPr>
            <a:r>
              <a:rPr lang="hr-HR" dirty="0"/>
              <a:t>Izradi Odluke o komunalnom redu potrebno je pristupiti subjektivno i predvidjeti specifičnosti (“bolne točke”) JLS, te konzultirati komunalne redare o problemima s kojima se isti susreću u praksi i konkretne situacije predvidjeti Odlukom.</a:t>
            </a:r>
          </a:p>
          <a:p>
            <a:pPr marL="0" indent="0">
              <a:buNone/>
            </a:pPr>
            <a:r>
              <a:rPr lang="hr-HR" dirty="0"/>
              <a:t>Nužno je detaljno propisati protupravna ponašanja i sankcije za ista kako bi postupanje komunalnih redara bilo učinkovito. </a:t>
            </a:r>
          </a:p>
          <a:p>
            <a:pPr marL="0" indent="0">
              <a:buNone/>
            </a:pPr>
            <a:r>
              <a:rPr lang="hr-HR" dirty="0"/>
              <a:t>JLS mora uložiti dodatne napore u edukaciju komunalnih redara budući ne postoji nikakav formalan oblik izobrazbe za obavljanje poslova komunalnog redarstva, posebno kada se uzme u obzir da im se zakonskim i pod zakonskim propisima učestalo dodjeljuju nove ovlasti u smislu obveze postupanja iz različitih područja za koja ih je potrebno dodatno educirani i dati im jasne smjernice za rad.</a:t>
            </a:r>
          </a:p>
          <a:p>
            <a:endParaRPr lang="hr-HR" dirty="0"/>
          </a:p>
        </p:txBody>
      </p:sp>
    </p:spTree>
    <p:extLst>
      <p:ext uri="{BB962C8B-B14F-4D97-AF65-F5344CB8AC3E}">
        <p14:creationId xmlns:p14="http://schemas.microsoft.com/office/powerpoint/2010/main" val="11571573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7E45CA05-B668-4506-8D65-204C3DE01DCB}"/>
              </a:ext>
            </a:extLst>
          </p:cNvPr>
          <p:cNvSpPr>
            <a:spLocks noGrp="1"/>
          </p:cNvSpPr>
          <p:nvPr>
            <p:ph idx="1"/>
          </p:nvPr>
        </p:nvSpPr>
        <p:spPr>
          <a:xfrm>
            <a:off x="677334" y="1873206"/>
            <a:ext cx="8596668" cy="3880773"/>
          </a:xfrm>
        </p:spPr>
        <p:txBody>
          <a:bodyPr/>
          <a:lstStyle/>
          <a:p>
            <a:pPr marL="0" indent="0" fontAlgn="base">
              <a:buNone/>
            </a:pPr>
            <a:r>
              <a:rPr lang="hr-HR" dirty="0">
                <a:latin typeface="Trebuchet MS" panose="020B0603020202020204" pitchFamily="34" charset="0"/>
              </a:rPr>
              <a:t>2</a:t>
            </a:r>
            <a:r>
              <a:rPr lang="hr-HR" b="1" dirty="0">
                <a:latin typeface="Trebuchet MS" panose="020B0603020202020204" pitchFamily="34" charset="0"/>
              </a:rPr>
              <a:t>. način uređenja i korištenja površina javne namjene </a:t>
            </a:r>
            <a:r>
              <a:rPr lang="hr-HR" dirty="0">
                <a:latin typeface="Trebuchet MS" panose="020B0603020202020204" pitchFamily="34" charset="0"/>
              </a:rPr>
              <a:t>i zemljišta u vlasništvu jedinice lokalne samouprave za gospodarske i druge svrhe, uključujući i njihovo davanje na privremeno korištenje, građenje građevina koje se prema posebnim propisima grade bez građevinske dozvole i glavnog projekta te održavanje reda na tim površinama</a:t>
            </a:r>
          </a:p>
          <a:p>
            <a:pPr marL="0" indent="0" fontAlgn="base">
              <a:buNone/>
            </a:pPr>
            <a:r>
              <a:rPr lang="hr-HR" dirty="0">
                <a:latin typeface="Trebuchet MS" panose="020B0603020202020204" pitchFamily="34" charset="0"/>
              </a:rPr>
              <a:t>3. </a:t>
            </a:r>
            <a:r>
              <a:rPr lang="hr-HR" b="1" dirty="0">
                <a:latin typeface="Trebuchet MS" panose="020B0603020202020204" pitchFamily="34" charset="0"/>
              </a:rPr>
              <a:t>uvjete korištenja</a:t>
            </a:r>
            <a:r>
              <a:rPr lang="hr-HR" dirty="0">
                <a:latin typeface="Trebuchet MS" panose="020B0603020202020204" pitchFamily="34" charset="0"/>
              </a:rPr>
              <a:t> javnih parkirališta, javnih garaža, nerazvrstanih cesta i drugih površina javne namjene za parkiranje vozila</a:t>
            </a:r>
          </a:p>
          <a:p>
            <a:pPr marL="0" indent="0" fontAlgn="base">
              <a:buNone/>
            </a:pPr>
            <a:r>
              <a:rPr lang="hr-HR" dirty="0">
                <a:latin typeface="Trebuchet MS" panose="020B0603020202020204" pitchFamily="34" charset="0"/>
              </a:rPr>
              <a:t>4</a:t>
            </a:r>
            <a:r>
              <a:rPr lang="hr-HR" dirty="0">
                <a:solidFill>
                  <a:srgbClr val="FF0000"/>
                </a:solidFill>
                <a:latin typeface="Trebuchet MS" panose="020B0603020202020204" pitchFamily="34" charset="0"/>
              </a:rPr>
              <a:t>. </a:t>
            </a:r>
            <a:r>
              <a:rPr lang="hr-HR" b="1" dirty="0">
                <a:solidFill>
                  <a:srgbClr val="FF0000"/>
                </a:solidFill>
                <a:latin typeface="Trebuchet MS" panose="020B0603020202020204" pitchFamily="34" charset="0"/>
              </a:rPr>
              <a:t>održavanje čistoće </a:t>
            </a:r>
            <a:r>
              <a:rPr lang="hr-HR" dirty="0">
                <a:solidFill>
                  <a:srgbClr val="FF0000"/>
                </a:solidFill>
                <a:latin typeface="Trebuchet MS" panose="020B0603020202020204" pitchFamily="34" charset="0"/>
              </a:rPr>
              <a:t>i čuvanje površina javne namjene</a:t>
            </a:r>
            <a:r>
              <a:rPr lang="hr-HR" dirty="0">
                <a:latin typeface="Trebuchet MS" panose="020B0603020202020204" pitchFamily="34" charset="0"/>
              </a:rPr>
              <a:t>, uključujući uklanjanje snijega i leda s tih površina.</a:t>
            </a:r>
          </a:p>
          <a:p>
            <a:pPr marL="0" indent="0" fontAlgn="base">
              <a:buNone/>
            </a:pPr>
            <a:endParaRPr lang="hr-HR" dirty="0">
              <a:latin typeface="Trebuchet MS" panose="020B0603020202020204" pitchFamily="34" charset="0"/>
            </a:endParaRPr>
          </a:p>
          <a:p>
            <a:pPr marL="0" indent="0">
              <a:buNone/>
            </a:pPr>
            <a:endParaRPr lang="hr-HR" dirty="0"/>
          </a:p>
        </p:txBody>
      </p:sp>
    </p:spTree>
    <p:extLst>
      <p:ext uri="{BB962C8B-B14F-4D97-AF65-F5344CB8AC3E}">
        <p14:creationId xmlns:p14="http://schemas.microsoft.com/office/powerpoint/2010/main" val="1365837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F8C488DD-4230-405B-B6CD-1B26577B9E82}"/>
              </a:ext>
            </a:extLst>
          </p:cNvPr>
          <p:cNvSpPr>
            <a:spLocks noGrp="1"/>
          </p:cNvSpPr>
          <p:nvPr>
            <p:ph idx="1"/>
          </p:nvPr>
        </p:nvSpPr>
        <p:spPr/>
        <p:txBody>
          <a:bodyPr>
            <a:normAutofit/>
          </a:bodyPr>
          <a:lstStyle/>
          <a:p>
            <a:pPr marL="0" indent="0">
              <a:buNone/>
            </a:pPr>
            <a:endParaRPr lang="hr-HR" dirty="0">
              <a:solidFill>
                <a:srgbClr val="FF0000"/>
              </a:solidFill>
            </a:endParaRPr>
          </a:p>
          <a:p>
            <a:pPr marL="0" indent="0">
              <a:buNone/>
            </a:pPr>
            <a:r>
              <a:rPr lang="hr-HR" sz="2800" dirty="0">
                <a:solidFill>
                  <a:srgbClr val="FF0000"/>
                </a:solidFill>
              </a:rPr>
              <a:t>U članku 104. stavak 5. Zakona o komunalnom gospodarstvu navedeno je:</a:t>
            </a:r>
          </a:p>
          <a:p>
            <a:r>
              <a:rPr lang="hr-HR" sz="2800" dirty="0">
                <a:solidFill>
                  <a:srgbClr val="FF0000"/>
                </a:solidFill>
              </a:rPr>
              <a:t>Sadržaj odluke o komunalnom redu </a:t>
            </a:r>
            <a:r>
              <a:rPr lang="hr-HR" sz="2800" b="1" dirty="0">
                <a:solidFill>
                  <a:srgbClr val="FF0000"/>
                </a:solidFill>
              </a:rPr>
              <a:t>može se propisati i s više odluka.</a:t>
            </a:r>
          </a:p>
          <a:p>
            <a:endParaRPr lang="hr-HR" dirty="0"/>
          </a:p>
        </p:txBody>
      </p:sp>
    </p:spTree>
    <p:extLst>
      <p:ext uri="{BB962C8B-B14F-4D97-AF65-F5344CB8AC3E}">
        <p14:creationId xmlns:p14="http://schemas.microsoft.com/office/powerpoint/2010/main" val="1417056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6B9B486-C5B6-4577-B41E-21BBB954CB35}"/>
              </a:ext>
            </a:extLst>
          </p:cNvPr>
          <p:cNvSpPr>
            <a:spLocks noGrp="1"/>
          </p:cNvSpPr>
          <p:nvPr>
            <p:ph type="title"/>
          </p:nvPr>
        </p:nvSpPr>
        <p:spPr/>
        <p:txBody>
          <a:bodyPr/>
          <a:lstStyle/>
          <a:p>
            <a:r>
              <a:rPr lang="hr-HR" dirty="0"/>
              <a:t>Sadržaj Odluke o komunalnom redu</a:t>
            </a:r>
          </a:p>
        </p:txBody>
      </p:sp>
      <p:sp>
        <p:nvSpPr>
          <p:cNvPr id="3" name="Rezervirano mjesto sadržaja 2">
            <a:extLst>
              <a:ext uri="{FF2B5EF4-FFF2-40B4-BE49-F238E27FC236}">
                <a16:creationId xmlns:a16="http://schemas.microsoft.com/office/drawing/2014/main" id="{75B466EA-4AAD-4323-8AD9-2534DE8286E6}"/>
              </a:ext>
            </a:extLst>
          </p:cNvPr>
          <p:cNvSpPr>
            <a:spLocks noGrp="1"/>
          </p:cNvSpPr>
          <p:nvPr>
            <p:ph idx="1"/>
          </p:nvPr>
        </p:nvSpPr>
        <p:spPr/>
        <p:txBody>
          <a:bodyPr/>
          <a:lstStyle/>
          <a:p>
            <a:pPr marL="0" indent="0" fontAlgn="t">
              <a:buNone/>
            </a:pPr>
            <a:r>
              <a:rPr lang="hr-HR" b="1" dirty="0"/>
              <a:t>1. UREĐENJE NASELJA</a:t>
            </a:r>
            <a:endParaRPr lang="hr-HR" dirty="0"/>
          </a:p>
          <a:p>
            <a:pPr marL="0" indent="0" fontAlgn="t">
              <a:buNone/>
            </a:pPr>
            <a:r>
              <a:rPr lang="hr-HR" b="1" dirty="0"/>
              <a:t>2. </a:t>
            </a:r>
            <a:r>
              <a:rPr lang="hr-HR" b="1" dirty="0">
                <a:solidFill>
                  <a:srgbClr val="FF0000"/>
                </a:solidFill>
              </a:rPr>
              <a:t>ODRŽAVANJE  ČISTOĆE I ČUVANJE  JAVNIH POVRŠINA</a:t>
            </a:r>
            <a:endParaRPr lang="hr-HR" dirty="0">
              <a:solidFill>
                <a:srgbClr val="FF0000"/>
              </a:solidFill>
            </a:endParaRPr>
          </a:p>
          <a:p>
            <a:pPr marL="0" indent="0" fontAlgn="t">
              <a:buNone/>
            </a:pPr>
            <a:r>
              <a:rPr lang="hr-HR" b="1" dirty="0"/>
              <a:t>3. KORIŠTENJE  JAVNIH POVRŠINA</a:t>
            </a:r>
            <a:endParaRPr lang="hr-HR" dirty="0"/>
          </a:p>
          <a:p>
            <a:pPr marL="0" indent="0" fontAlgn="t">
              <a:buNone/>
            </a:pPr>
            <a:r>
              <a:rPr lang="hr-HR" b="1" dirty="0"/>
              <a:t>4. UKLANJANJE  SNIJEGA I LEDA</a:t>
            </a:r>
            <a:endParaRPr lang="hr-HR" dirty="0"/>
          </a:p>
          <a:p>
            <a:pPr marL="0" indent="0" fontAlgn="t">
              <a:buNone/>
            </a:pPr>
            <a:r>
              <a:rPr lang="hr-HR" b="1" dirty="0"/>
              <a:t>5. UKLANJANJE PROTUPRAVNO POSTAVLJENIH PREDMETA</a:t>
            </a:r>
            <a:endParaRPr lang="hr-HR" dirty="0"/>
          </a:p>
          <a:p>
            <a:pPr marL="0" indent="0" fontAlgn="t">
              <a:buNone/>
            </a:pPr>
            <a:r>
              <a:rPr lang="hr-HR" b="1" dirty="0"/>
              <a:t>6. MJERE ZA PROVOĐENJE KOMUNALNOG REDA</a:t>
            </a:r>
            <a:endParaRPr lang="hr-HR" dirty="0"/>
          </a:p>
          <a:p>
            <a:pPr marL="0" indent="0" fontAlgn="t">
              <a:buNone/>
            </a:pPr>
            <a:r>
              <a:rPr lang="hr-HR" b="1" dirty="0"/>
              <a:t>7. KAZNENE ODREDBE</a:t>
            </a:r>
            <a:endParaRPr lang="hr-HR" dirty="0"/>
          </a:p>
          <a:p>
            <a:endParaRPr lang="hr-HR" dirty="0"/>
          </a:p>
        </p:txBody>
      </p:sp>
    </p:spTree>
    <p:extLst>
      <p:ext uri="{BB962C8B-B14F-4D97-AF65-F5344CB8AC3E}">
        <p14:creationId xmlns:p14="http://schemas.microsoft.com/office/powerpoint/2010/main" val="3336463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9DD5919-F056-4E99-9F61-19A8A21764E2}"/>
              </a:ext>
            </a:extLst>
          </p:cNvPr>
          <p:cNvSpPr>
            <a:spLocks noGrp="1"/>
          </p:cNvSpPr>
          <p:nvPr>
            <p:ph type="title"/>
          </p:nvPr>
        </p:nvSpPr>
        <p:spPr/>
        <p:txBody>
          <a:bodyPr/>
          <a:lstStyle/>
          <a:p>
            <a:r>
              <a:rPr lang="hr-HR" dirty="0"/>
              <a:t>Što je uputno uvrstiti u Odluku o komunalnom redu?</a:t>
            </a:r>
          </a:p>
        </p:txBody>
      </p:sp>
      <p:sp>
        <p:nvSpPr>
          <p:cNvPr id="3" name="Rezervirano mjesto sadržaja 2">
            <a:extLst>
              <a:ext uri="{FF2B5EF4-FFF2-40B4-BE49-F238E27FC236}">
                <a16:creationId xmlns:a16="http://schemas.microsoft.com/office/drawing/2014/main" id="{DEF8EFFA-F50A-458D-A51C-2FBB4F3013FE}"/>
              </a:ext>
            </a:extLst>
          </p:cNvPr>
          <p:cNvSpPr>
            <a:spLocks noGrp="1"/>
          </p:cNvSpPr>
          <p:nvPr>
            <p:ph idx="1"/>
          </p:nvPr>
        </p:nvSpPr>
        <p:spPr/>
        <p:txBody>
          <a:bodyPr>
            <a:normAutofit fontScale="85000" lnSpcReduction="10000"/>
          </a:bodyPr>
          <a:lstStyle/>
          <a:p>
            <a:pPr marL="0" indent="0">
              <a:buNone/>
            </a:pPr>
            <a:r>
              <a:rPr lang="hr-HR" b="1" dirty="0"/>
              <a:t>ODRŽAVANJE ČISTOĆE I ČUVANJE JAVNIH POVRŠINA</a:t>
            </a:r>
            <a:endParaRPr lang="hr-HR" dirty="0"/>
          </a:p>
          <a:p>
            <a:pPr marL="0" indent="0">
              <a:buNone/>
            </a:pPr>
            <a:r>
              <a:rPr lang="hr-HR" dirty="0"/>
              <a:t>Na javnim površinama nije dozvoljeno ostavljati bilo kakav otpad ili ih na druge načine onečišćivati, a osobito se zabranjuje:</a:t>
            </a:r>
            <a:endParaRPr lang="hr-HR" b="1" dirty="0"/>
          </a:p>
          <a:p>
            <a:pPr lvl="0"/>
            <a:r>
              <a:rPr lang="hr-HR" dirty="0"/>
              <a:t>bacanje ili ostavljanje komunalnog otpada izvan spremnika ili kanta za otpad ili vršenje drugih radnji koje onečišćuju javne površine;</a:t>
            </a:r>
          </a:p>
          <a:p>
            <a:pPr lvl="0"/>
            <a:r>
              <a:rPr lang="hr-HR" dirty="0"/>
              <a:t>odlaganje građevnog i otpadnog građevnog materijala, zemlje, šute, ogrjeva, željeza, lima i sl.;</a:t>
            </a:r>
          </a:p>
          <a:p>
            <a:pPr lvl="0"/>
            <a:r>
              <a:rPr lang="hr-HR" dirty="0"/>
              <a:t>odlaganje glomaznog otpada i ambalaže;</a:t>
            </a:r>
          </a:p>
          <a:p>
            <a:pPr lvl="0"/>
            <a:r>
              <a:rPr lang="hr-HR" dirty="0"/>
              <a:t>ostavljanje vozila bez registarskih tablica, odnosno neregistriranih vozila, prikolica, kamperska vozila i drugih priključnih vozila, vozila koja se zbog dotrajalosti ne upotrebljavaju u prometu (oštećena u sudaru, neispravna i slično), olupina vozila, plovila i olupina plovila, radnih strojeva i slično;</a:t>
            </a:r>
          </a:p>
          <a:p>
            <a:pPr lvl="0"/>
            <a:r>
              <a:rPr lang="hr-HR" dirty="0"/>
              <a:t>ispuštanje otpadnih tekućina bilo koje vrste (ulja, kiseline, boje, otpadnih voda i slično);</a:t>
            </a:r>
          </a:p>
          <a:p>
            <a:pPr lvl="0"/>
            <a:r>
              <a:rPr lang="hr-HR" dirty="0"/>
              <a:t>popravak, servisiranje ili pranje vozila, te drugih uređaja i naprava;</a:t>
            </a:r>
          </a:p>
          <a:p>
            <a:pPr marL="0" indent="0">
              <a:buNone/>
            </a:pPr>
            <a:endParaRPr lang="hr-HR" dirty="0"/>
          </a:p>
        </p:txBody>
      </p:sp>
    </p:spTree>
    <p:extLst>
      <p:ext uri="{BB962C8B-B14F-4D97-AF65-F5344CB8AC3E}">
        <p14:creationId xmlns:p14="http://schemas.microsoft.com/office/powerpoint/2010/main" val="22743538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7BC7BBF3-3A30-43FA-85E9-4A2FB7CDD4F9}"/>
              </a:ext>
            </a:extLst>
          </p:cNvPr>
          <p:cNvSpPr>
            <a:spLocks noGrp="1"/>
          </p:cNvSpPr>
          <p:nvPr>
            <p:ph idx="1"/>
          </p:nvPr>
        </p:nvSpPr>
        <p:spPr>
          <a:xfrm>
            <a:off x="733090" y="936702"/>
            <a:ext cx="8596668" cy="5575609"/>
          </a:xfrm>
        </p:spPr>
        <p:txBody>
          <a:bodyPr>
            <a:normAutofit fontScale="85000" lnSpcReduction="20000"/>
          </a:bodyPr>
          <a:lstStyle/>
          <a:p>
            <a:pPr marL="0" lvl="0" indent="0">
              <a:buNone/>
            </a:pPr>
            <a:endParaRPr lang="hr-HR" dirty="0"/>
          </a:p>
          <a:p>
            <a:pPr lvl="0"/>
            <a:r>
              <a:rPr lang="hr-HR" dirty="0"/>
              <a:t>oštećivanje posuda za odlaganje komunalnog otpada;</a:t>
            </a:r>
          </a:p>
          <a:p>
            <a:pPr lvl="0"/>
            <a:r>
              <a:rPr lang="hr-HR" dirty="0"/>
              <a:t>bacanje gorućih predmeta u posude/spremnike za otpatke ili spremnike za odvojeno prikupljanje otpada,</a:t>
            </a:r>
          </a:p>
          <a:p>
            <a:pPr lvl="0"/>
            <a:r>
              <a:rPr lang="hr-HR" dirty="0"/>
              <a:t>paljenje otpada, lišća i sl.;</a:t>
            </a:r>
          </a:p>
          <a:p>
            <a:pPr lvl="0"/>
            <a:r>
              <a:rPr lang="hr-HR" dirty="0"/>
              <a:t>odlagati glomazni i EE otpad osim u vrijeme preuzimanja istog od strane davatelja javne usluge prikupljanja miješanog komunalnog i biorazgradivog komunalnog otpada uz prisutnost korisnika javne usluge;</a:t>
            </a:r>
          </a:p>
          <a:p>
            <a:pPr lvl="0"/>
            <a:r>
              <a:rPr lang="hr-HR" dirty="0"/>
              <a:t>zagađivanje mora i bacanje otpada i otpadnih tvari na obalu, u more i korita potoka;</a:t>
            </a:r>
          </a:p>
          <a:p>
            <a:pPr lvl="0"/>
            <a:r>
              <a:rPr lang="hr-HR" dirty="0"/>
              <a:t>iz plovila za vrijeme stajanja u luci ispuštati fekalije, ulje, naftu i slično;</a:t>
            </a:r>
          </a:p>
          <a:p>
            <a:pPr lvl="0"/>
            <a:r>
              <a:rPr lang="hr-HR" dirty="0"/>
              <a:t>svako onečišćavanje i umanjivanje funkcije slivnika i oborinskih kanala;</a:t>
            </a:r>
          </a:p>
          <a:p>
            <a:pPr lvl="0"/>
            <a:r>
              <a:rPr lang="hr-HR" dirty="0"/>
              <a:t>obavljanje radnji kojima se onečišćuju javne površine ili propuštanje obavljanja radnji kojima se sprječava onečišćenje javnih površina;</a:t>
            </a:r>
          </a:p>
          <a:p>
            <a:pPr lvl="0"/>
            <a:r>
              <a:rPr lang="hr-HR" dirty="0"/>
              <a:t>neovlašteno premještanje komunalne opreme i uređaja;</a:t>
            </a:r>
          </a:p>
          <a:p>
            <a:pPr lvl="0"/>
            <a:r>
              <a:rPr lang="hr-HR" dirty="0"/>
              <a:t>bacanje životinjskog, medicinskog i drugog opasnog otpada, koji se zbrinjava u skladu s posebnim propisima;</a:t>
            </a:r>
          </a:p>
          <a:p>
            <a:pPr lvl="0"/>
            <a:r>
              <a:rPr lang="hr-HR" dirty="0"/>
              <a:t>odlaganje ili postavljanje bilo kakvih predmeta kojima se ometa redovito korištenje javne površine, odnosno nesmetan prolaz pješaka i vozila;</a:t>
            </a:r>
          </a:p>
          <a:p>
            <a:pPr lvl="0"/>
            <a:r>
              <a:rPr lang="hr-HR" dirty="0"/>
              <a:t>puštanje otpadnih i oborinskih voda na javnu površinu na način kojim se ugrožava sigurnost prometa i prolaznika, odnosno vrši drugi oblik onečišćenja.</a:t>
            </a:r>
          </a:p>
          <a:p>
            <a:endParaRPr lang="hr-HR" dirty="0"/>
          </a:p>
        </p:txBody>
      </p:sp>
    </p:spTree>
    <p:extLst>
      <p:ext uri="{BB962C8B-B14F-4D97-AF65-F5344CB8AC3E}">
        <p14:creationId xmlns:p14="http://schemas.microsoft.com/office/powerpoint/2010/main" val="119625298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DDA686EB-EEBA-4ECC-B358-0F8E81F769CA}"/>
              </a:ext>
            </a:extLst>
          </p:cNvPr>
          <p:cNvSpPr>
            <a:spLocks noGrp="1"/>
          </p:cNvSpPr>
          <p:nvPr>
            <p:ph idx="1"/>
          </p:nvPr>
        </p:nvSpPr>
        <p:spPr>
          <a:xfrm>
            <a:off x="677334" y="1103971"/>
            <a:ext cx="8596668" cy="4937391"/>
          </a:xfrm>
        </p:spPr>
        <p:txBody>
          <a:bodyPr>
            <a:normAutofit fontScale="85000" lnSpcReduction="10000"/>
          </a:bodyPr>
          <a:lstStyle/>
          <a:p>
            <a:pPr marL="0" indent="0">
              <a:buNone/>
            </a:pPr>
            <a:r>
              <a:rPr lang="hr-HR" b="1" dirty="0"/>
              <a:t>SANITARNO-KOMUNALNE MJERE</a:t>
            </a:r>
          </a:p>
          <a:p>
            <a:r>
              <a:rPr lang="hr-HR" dirty="0"/>
              <a:t>Vlasnici, odnosno korisnici septičkih jama dužni su redovno i na vrijeme zatražiti čišćenje septičkih jama kako ne bi došlo do prelijevanja, a time i onečišćavanja okoline. Troškove čišćenja septičkih jama snosi vlasnik, odnosno korisnik septičke jame.</a:t>
            </a:r>
          </a:p>
          <a:p>
            <a:r>
              <a:rPr lang="hr-HR" dirty="0"/>
              <a:t>Komunalno redarstvo kada utvrdi da se septička jama prelijeva ili propušta fekalije naredit će njezino čišćenje vlasniku, odnosno korisniku iste.       </a:t>
            </a:r>
          </a:p>
          <a:p>
            <a:r>
              <a:rPr lang="hr-HR" dirty="0"/>
              <a:t>Ako vlasnik odnosno korisnik septičke jame ne postupi na način utvrđen u prethodnom stavku, čišćenje septičke jame izvršit će ovlaštena pravna osoba na teret njezinog vlasnika odnosno korisnika.       </a:t>
            </a:r>
          </a:p>
          <a:p>
            <a:r>
              <a:rPr lang="hr-HR" dirty="0">
                <a:solidFill>
                  <a:srgbClr val="FF0000"/>
                </a:solidFill>
              </a:rPr>
              <a:t>Pravna osoba koja upravlja vodovodom ili kanalizacijom, kada utvrdi da se septička jama prelijeva ili propušta fekalije, odlučit će o prekidanju dovoda vode zgradi čije se fekalije izlijevaju iz septičke jame, dok se ista ne dovede u ispravno stanje.</a:t>
            </a:r>
          </a:p>
          <a:p>
            <a:r>
              <a:rPr lang="hr-HR" dirty="0"/>
              <a:t>Ovlašteni vršitelj komunalne usluge koji odvozi fekalije dužan je iste izlijevati u kanalizacijsku mrežu ili na drugo za to određeno mjesto, na lokaciji koja je za to određena i snosi odgovornost za eventualno zagađenje okoliša, uz obvezu nadoknade počinjene štete.</a:t>
            </a:r>
          </a:p>
          <a:p>
            <a:r>
              <a:rPr lang="hr-HR" dirty="0"/>
              <a:t>Zabranjeno je izlijevati fekalije u more i druge vodotoke, odnosno izvan za to predviđenih mjesta.</a:t>
            </a:r>
          </a:p>
          <a:p>
            <a:endParaRPr lang="hr-HR" dirty="0"/>
          </a:p>
        </p:txBody>
      </p:sp>
    </p:spTree>
    <p:extLst>
      <p:ext uri="{BB962C8B-B14F-4D97-AF65-F5344CB8AC3E}">
        <p14:creationId xmlns:p14="http://schemas.microsoft.com/office/powerpoint/2010/main" val="314368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zervirano mjesto sadržaja 2">
            <a:extLst>
              <a:ext uri="{FF2B5EF4-FFF2-40B4-BE49-F238E27FC236}">
                <a16:creationId xmlns:a16="http://schemas.microsoft.com/office/drawing/2014/main" id="{E3389E0E-5D14-483C-9415-837066B9BEDF}"/>
              </a:ext>
            </a:extLst>
          </p:cNvPr>
          <p:cNvSpPr>
            <a:spLocks noGrp="1"/>
          </p:cNvSpPr>
          <p:nvPr>
            <p:ph idx="1"/>
          </p:nvPr>
        </p:nvSpPr>
        <p:spPr>
          <a:xfrm>
            <a:off x="677334" y="847493"/>
            <a:ext cx="8596668" cy="5193869"/>
          </a:xfrm>
        </p:spPr>
        <p:txBody>
          <a:bodyPr>
            <a:normAutofit fontScale="77500" lnSpcReduction="20000"/>
          </a:bodyPr>
          <a:lstStyle/>
          <a:p>
            <a:pPr marL="0" indent="0">
              <a:buNone/>
            </a:pPr>
            <a:r>
              <a:rPr lang="hr-HR" b="1" dirty="0"/>
              <a:t>DRŽANJE DOMAĆIH ŽIVOTINJA</a:t>
            </a:r>
          </a:p>
          <a:p>
            <a:pPr marL="0" indent="0">
              <a:buNone/>
            </a:pPr>
            <a:r>
              <a:rPr lang="hr-HR" dirty="0"/>
              <a:t>Pod domaćim životinjama smatraju se:</a:t>
            </a:r>
          </a:p>
          <a:p>
            <a:pPr lvl="0"/>
            <a:r>
              <a:rPr lang="hr-HR" dirty="0"/>
              <a:t>kopitari (konji, magarci, mazge i mule), </a:t>
            </a:r>
          </a:p>
          <a:p>
            <a:pPr lvl="0"/>
            <a:r>
              <a:rPr lang="hr-HR" dirty="0"/>
              <a:t>papkari (goveda, ovce, koze i svinje), </a:t>
            </a:r>
          </a:p>
          <a:p>
            <a:pPr lvl="0"/>
            <a:r>
              <a:rPr lang="hr-HR" dirty="0"/>
              <a:t>perad (kokoši, guske, pure, patke i ostala perad), </a:t>
            </a:r>
          </a:p>
          <a:p>
            <a:pPr lvl="0"/>
            <a:r>
              <a:rPr lang="hr-HR" dirty="0"/>
              <a:t>glodavci (kunići, nutrije i činčile), </a:t>
            </a:r>
          </a:p>
          <a:p>
            <a:pPr lvl="0"/>
            <a:r>
              <a:rPr lang="hr-HR" dirty="0"/>
              <a:t>pčele. </a:t>
            </a:r>
          </a:p>
          <a:p>
            <a:pPr marL="0" indent="0">
              <a:buNone/>
            </a:pPr>
            <a:r>
              <a:rPr lang="hr-HR" dirty="0"/>
              <a:t>Odredbe Odluke o komunalnom redu ne odnose se na pse, mačke, divlje životinje i životinje za društvo (kućne ljubimce) te napuštene i izgubljene životinje čije se držanje i zbrinjavanje regulira posebnom Odlukom.</a:t>
            </a:r>
          </a:p>
          <a:p>
            <a:pPr marL="0" indent="0">
              <a:buNone/>
            </a:pPr>
            <a:r>
              <a:rPr lang="hr-HR" dirty="0"/>
              <a:t>Odredbe Odluke o komunalnom redu ne odnose se na uzgoj domaćih životinja koje imaju gospodarsku namjenu i nalaze se izvan granica građevinskog područja.</a:t>
            </a:r>
          </a:p>
          <a:p>
            <a:pPr marL="0" indent="0">
              <a:buNone/>
            </a:pPr>
            <a:r>
              <a:rPr lang="hr-HR" dirty="0" err="1"/>
              <a:t>Npr</a:t>
            </a:r>
            <a:r>
              <a:rPr lang="hr-HR" dirty="0"/>
              <a:t>:</a:t>
            </a:r>
          </a:p>
          <a:p>
            <a:pPr>
              <a:buFont typeface="Arial" panose="020B0604020202020204" pitchFamily="34" charset="0"/>
              <a:buChar char="•"/>
            </a:pPr>
            <a:r>
              <a:rPr lang="hr-HR" dirty="0"/>
              <a:t>Unutar građevinskog područja JLS dopušteno je držati domaće životinje: kopitare (najviše 3 kopitara), papkare (najviše 5 papkara) i perad.</a:t>
            </a:r>
          </a:p>
          <a:p>
            <a:pPr>
              <a:buFont typeface="Arial" panose="020B0604020202020204" pitchFamily="34" charset="0"/>
              <a:buChar char="•"/>
            </a:pPr>
            <a:r>
              <a:rPr lang="hr-HR" dirty="0"/>
              <a:t> Nastambe za držanje domaćih životinja koje su sagrađene prije stupanja na snagu ove Odluke, a koje se nalaze na udaljenosti manjoj od 50   m od najbližeg stambenog objekta u tuđem vlasništvu i/ili javne prometnice, zadržati će se u prostoru s navedenom namjenom, pod uvjetom da njihovi vlasnici osiguraju da držanje domaćih životinja koje u njima obitavaju ispunjava uvjete propisane ovim člankom, sa </a:t>
            </a:r>
            <a:r>
              <a:rPr lang="hr-HR" dirty="0" err="1"/>
              <a:t>mogučnošću</a:t>
            </a:r>
            <a:r>
              <a:rPr lang="hr-HR" dirty="0"/>
              <a:t> od 6 (šest) mjeseci prilagodbe od dana stupanja na snagu ove Odluke.</a:t>
            </a:r>
          </a:p>
          <a:p>
            <a:pPr marL="0" indent="0">
              <a:buNone/>
            </a:pPr>
            <a:endParaRPr lang="hr-HR" dirty="0"/>
          </a:p>
          <a:p>
            <a:endParaRPr lang="hr-HR" dirty="0"/>
          </a:p>
        </p:txBody>
      </p:sp>
    </p:spTree>
    <p:extLst>
      <p:ext uri="{BB962C8B-B14F-4D97-AF65-F5344CB8AC3E}">
        <p14:creationId xmlns:p14="http://schemas.microsoft.com/office/powerpoint/2010/main" val="2058583459"/>
      </p:ext>
    </p:extLst>
  </p:cSld>
  <p:clrMapOvr>
    <a:masterClrMapping/>
  </p:clrMapOvr>
</p:sld>
</file>

<file path=ppt/theme/theme1.xml><?xml version="1.0" encoding="utf-8"?>
<a:theme xmlns:a="http://schemas.openxmlformats.org/drawingml/2006/main" name="Faseta">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469</TotalTime>
  <Words>2646</Words>
  <Application>Microsoft Office PowerPoint</Application>
  <PresentationFormat>Široki zaslon</PresentationFormat>
  <Paragraphs>116</Paragraphs>
  <Slides>21</Slides>
  <Notes>0</Notes>
  <HiddenSlides>0</HiddenSlides>
  <MMClips>0</MMClips>
  <ScaleCrop>false</ScaleCrop>
  <HeadingPairs>
    <vt:vector size="6" baseType="variant">
      <vt:variant>
        <vt:lpstr>Korišteni fontovi</vt:lpstr>
      </vt:variant>
      <vt:variant>
        <vt:i4>4</vt:i4>
      </vt:variant>
      <vt:variant>
        <vt:lpstr>Tema</vt:lpstr>
      </vt:variant>
      <vt:variant>
        <vt:i4>1</vt:i4>
      </vt:variant>
      <vt:variant>
        <vt:lpstr>Naslovi slajdova</vt:lpstr>
      </vt:variant>
      <vt:variant>
        <vt:i4>21</vt:i4>
      </vt:variant>
    </vt:vector>
  </HeadingPairs>
  <TitlesOfParts>
    <vt:vector size="26" baseType="lpstr">
      <vt:lpstr>Arial</vt:lpstr>
      <vt:lpstr>Minion Pro Cond</vt:lpstr>
      <vt:lpstr>Trebuchet MS</vt:lpstr>
      <vt:lpstr>Wingdings 3</vt:lpstr>
      <vt:lpstr>Faseta</vt:lpstr>
      <vt:lpstr>Odluka o komunalnom redu – temeljni akt za postupanje komunalnog redarstva</vt:lpstr>
      <vt:lpstr>Zakon o komunalnom gospodarstvu</vt:lpstr>
      <vt:lpstr>PowerPoint prezentacija</vt:lpstr>
      <vt:lpstr>PowerPoint prezentacija</vt:lpstr>
      <vt:lpstr>Sadržaj Odluke o komunalnom redu</vt:lpstr>
      <vt:lpstr>Što je uputno uvrstiti u Odluku o komunalnom redu?</vt:lpstr>
      <vt:lpstr>PowerPoint prezentacija</vt:lpstr>
      <vt:lpstr>PowerPoint prezentacija</vt:lpstr>
      <vt:lpstr>PowerPoint prezentacija</vt:lpstr>
      <vt:lpstr>PowerPoint prezentacija</vt:lpstr>
      <vt:lpstr>PowerPoint prezentacija</vt:lpstr>
      <vt:lpstr>Odluka o mjerama za sprječavanje nepropisnog odbacivanja otpada i mjerama za uklanjanje otpada odbačenog u okoliš na području JLS </vt:lpstr>
      <vt:lpstr>PowerPoint prezentacija</vt:lpstr>
      <vt:lpstr>PowerPoint prezentacija</vt:lpstr>
      <vt:lpstr>Što je nepropisno odbačeni otpad?</vt:lpstr>
      <vt:lpstr>Odluka o načinu pružanja javne usluge prikupljanja miješanog komunalnog otpada i biorazgradivog komunalnog otpada</vt:lpstr>
      <vt:lpstr>PowerPoint prezentacija</vt:lpstr>
      <vt:lpstr>PowerPoint prezentacija</vt:lpstr>
      <vt:lpstr>ODLUKA o uvjetima i načinu držanja kućnih ljubimaca i načinu postupanja s napuštenim i izgubljenim životinjama </vt:lpstr>
      <vt:lpstr>PowerPoint prezentacija</vt:lpstr>
      <vt:lpstr>Zaključak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Prikaz zakonske regulative za postupanje komunalnog redarstva</dc:title>
  <dc:creator>Koviljka Aškić</dc:creator>
  <cp:lastModifiedBy>Koviljka Aškić</cp:lastModifiedBy>
  <cp:revision>52</cp:revision>
  <dcterms:created xsi:type="dcterms:W3CDTF">2018-03-15T10:47:59Z</dcterms:created>
  <dcterms:modified xsi:type="dcterms:W3CDTF">2020-02-02T11:44:23Z</dcterms:modified>
</cp:coreProperties>
</file>