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handoutMasterIdLst>
    <p:handoutMasterId r:id="rId39"/>
  </p:handoutMasterIdLst>
  <p:sldIdLst>
    <p:sldId id="410" r:id="rId2"/>
    <p:sldId id="399" r:id="rId3"/>
    <p:sldId id="400" r:id="rId4"/>
    <p:sldId id="401" r:id="rId5"/>
    <p:sldId id="402" r:id="rId6"/>
    <p:sldId id="393" r:id="rId7"/>
    <p:sldId id="364" r:id="rId8"/>
    <p:sldId id="403" r:id="rId9"/>
    <p:sldId id="390" r:id="rId10"/>
    <p:sldId id="391" r:id="rId11"/>
    <p:sldId id="371" r:id="rId12"/>
    <p:sldId id="389" r:id="rId13"/>
    <p:sldId id="404" r:id="rId14"/>
    <p:sldId id="394" r:id="rId15"/>
    <p:sldId id="405" r:id="rId16"/>
    <p:sldId id="406" r:id="rId17"/>
    <p:sldId id="382" r:id="rId18"/>
    <p:sldId id="407" r:id="rId19"/>
    <p:sldId id="392" r:id="rId20"/>
    <p:sldId id="367" r:id="rId21"/>
    <p:sldId id="348" r:id="rId22"/>
    <p:sldId id="408" r:id="rId23"/>
    <p:sldId id="334" r:id="rId24"/>
    <p:sldId id="350" r:id="rId25"/>
    <p:sldId id="351" r:id="rId26"/>
    <p:sldId id="374" r:id="rId27"/>
    <p:sldId id="375" r:id="rId28"/>
    <p:sldId id="376" r:id="rId29"/>
    <p:sldId id="409" r:id="rId30"/>
    <p:sldId id="396" r:id="rId31"/>
    <p:sldId id="359" r:id="rId32"/>
    <p:sldId id="398" r:id="rId33"/>
    <p:sldId id="380" r:id="rId34"/>
    <p:sldId id="381" r:id="rId35"/>
    <p:sldId id="326" r:id="rId36"/>
    <p:sldId id="28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koAdria1" initials="E" lastIdx="0" clrIdx="0">
    <p:extLst>
      <p:ext uri="{19B8F6BF-5375-455C-9EA6-DF929625EA0E}">
        <p15:presenceInfo xmlns:p15="http://schemas.microsoft.com/office/powerpoint/2012/main" userId="EkoAdria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til 2 - Isticanj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9885" autoAdjust="0"/>
  </p:normalViewPr>
  <p:slideViewPr>
    <p:cSldViewPr>
      <p:cViewPr varScale="1">
        <p:scale>
          <a:sx n="110" d="100"/>
          <a:sy n="110" d="100"/>
        </p:scale>
        <p:origin x="1950" y="108"/>
      </p:cViewPr>
      <p:guideLst>
        <p:guide orient="horz" pos="2160"/>
        <p:guide pos="2880"/>
      </p:guideLst>
    </p:cSldViewPr>
  </p:slideViewPr>
  <p:outlineViewPr>
    <p:cViewPr>
      <p:scale>
        <a:sx n="33" d="100"/>
        <a:sy n="33" d="100"/>
      </p:scale>
      <p:origin x="0" y="1403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7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288FDE-22DA-4568-8111-27164711D247}" type="datetimeFigureOut">
              <a:rPr lang="sr-Latn-CS" smtClean="0"/>
              <a:pPr/>
              <a:t>11.2.2020.</a:t>
            </a:fld>
            <a:endParaRPr lang="hr-HR"/>
          </a:p>
        </p:txBody>
      </p:sp>
      <p:sp>
        <p:nvSpPr>
          <p:cNvPr id="4" name="Rezervirano mjesto podnožj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5" name="Rezervirano mjesto broja slajd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ED7BF6-8E1C-4B31-89F9-932AA8C4F768}" type="slidenum">
              <a:rPr lang="hr-HR" smtClean="0"/>
              <a:pPr/>
              <a:t>‹#›</a:t>
            </a:fld>
            <a:endParaRPr lang="hr-H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06951-0367-4E07-9908-617F461FA852}" type="datetimeFigureOut">
              <a:rPr lang="sr-Latn-CS" smtClean="0"/>
              <a:pPr/>
              <a:t>11.2.2020.</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4ADA9-0AE2-4F20-A45B-5B09C598B75D}"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22F8AE2-2B78-4A3B-8908-5A5FBDA444E2}" type="datetimeFigureOut">
              <a:rPr lang="hr-HR" smtClean="0"/>
              <a:pPr/>
              <a:t>11.2.2020.</a:t>
            </a:fld>
            <a:endParaRPr lang="hr-HR"/>
          </a:p>
        </p:txBody>
      </p:sp>
      <p:sp>
        <p:nvSpPr>
          <p:cNvPr id="5" name="Footer Placeholder 4"/>
          <p:cNvSpPr>
            <a:spLocks noGrp="1"/>
          </p:cNvSpPr>
          <p:nvPr>
            <p:ph type="ftr" sz="quarter" idx="11"/>
          </p:nvPr>
        </p:nvSpPr>
        <p:spPr>
          <a:xfrm>
            <a:off x="3623733" y="6117336"/>
            <a:ext cx="3609438" cy="365125"/>
          </a:xfrm>
        </p:spPr>
        <p:txBody>
          <a:bodyPr/>
          <a:lstStyle/>
          <a:p>
            <a:endParaRPr lang="hr-HR"/>
          </a:p>
        </p:txBody>
      </p:sp>
      <p:sp>
        <p:nvSpPr>
          <p:cNvPr id="6" name="Slide Number Placeholder 5"/>
          <p:cNvSpPr>
            <a:spLocks noGrp="1"/>
          </p:cNvSpPr>
          <p:nvPr>
            <p:ph type="sldNum" sz="quarter" idx="12"/>
          </p:nvPr>
        </p:nvSpPr>
        <p:spPr>
          <a:xfrm>
            <a:off x="8275320" y="6117336"/>
            <a:ext cx="411480" cy="365125"/>
          </a:xfrm>
        </p:spPr>
        <p:txBody>
          <a:bodyPr/>
          <a:lstStyle/>
          <a:p>
            <a:fld id="{8178D966-64D2-4460-B505-4208DF9409F2}" type="slidenum">
              <a:rPr lang="hr-HR" smtClean="0"/>
              <a:pPr/>
              <a:t>‹#›</a:t>
            </a:fld>
            <a:endParaRPr lang="hr-H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7857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2F8AE2-2B78-4A3B-8908-5A5FBDA444E2}" type="datetimeFigureOut">
              <a:rPr lang="hr-HR" smtClean="0"/>
              <a:pPr/>
              <a:t>11.2.2020.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284799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402686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267326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398410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1085146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167134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F8AE2-2B78-4A3B-8908-5A5FBDA444E2}" type="datetimeFigureOut">
              <a:rPr lang="hr-HR" smtClean="0"/>
              <a:pPr/>
              <a:t>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137763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F8AE2-2B78-4A3B-8908-5A5FBDA444E2}" type="datetimeFigureOut">
              <a:rPr lang="hr-HR" smtClean="0"/>
              <a:pPr/>
              <a:t>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317552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C22F8AE2-2B78-4A3B-8908-5A5FBDA444E2}" type="datetimeFigureOut">
              <a:rPr lang="hr-HR" smtClean="0"/>
              <a:pPr/>
              <a:t>11.2.2020.</a:t>
            </a:fld>
            <a:endParaRPr lang="hr-HR"/>
          </a:p>
        </p:txBody>
      </p:sp>
      <p:sp>
        <p:nvSpPr>
          <p:cNvPr id="5" name="Footer Placeholder 4"/>
          <p:cNvSpPr>
            <a:spLocks noGrp="1"/>
          </p:cNvSpPr>
          <p:nvPr>
            <p:ph type="ftr" sz="quarter" idx="11"/>
          </p:nvPr>
        </p:nvSpPr>
        <p:spPr>
          <a:xfrm>
            <a:off x="1972647" y="6108173"/>
            <a:ext cx="5314517" cy="365125"/>
          </a:xfrm>
        </p:spPr>
        <p:txBody>
          <a:bodyPr/>
          <a:lstStyle/>
          <a:p>
            <a:endParaRPr lang="hr-HR"/>
          </a:p>
        </p:txBody>
      </p:sp>
      <p:sp>
        <p:nvSpPr>
          <p:cNvPr id="6" name="Slide Number Placeholder 5"/>
          <p:cNvSpPr>
            <a:spLocks noGrp="1"/>
          </p:cNvSpPr>
          <p:nvPr>
            <p:ph type="sldNum" sz="quarter" idx="12"/>
          </p:nvPr>
        </p:nvSpPr>
        <p:spPr>
          <a:xfrm>
            <a:off x="8258967" y="6108173"/>
            <a:ext cx="427833" cy="365125"/>
          </a:xfrm>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124010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8273317" y="6116070"/>
            <a:ext cx="413483" cy="365125"/>
          </a:xfrm>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32701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2F8AE2-2B78-4A3B-8908-5A5FBDA444E2}" type="datetimeFigureOut">
              <a:rPr lang="hr-HR" smtClean="0"/>
              <a:pPr/>
              <a:t>11.2.2020.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160086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2F8AE2-2B78-4A3B-8908-5A5FBDA444E2}" type="datetimeFigureOut">
              <a:rPr lang="hr-HR" smtClean="0"/>
              <a:pPr/>
              <a:t>11.2.2020.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73214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2F8AE2-2B78-4A3B-8908-5A5FBDA444E2}" type="datetimeFigureOut">
              <a:rPr lang="hr-HR" smtClean="0"/>
              <a:pPr/>
              <a:t>11.2.2020.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379782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F8AE2-2B78-4A3B-8908-5A5FBDA444E2}" type="datetimeFigureOut">
              <a:rPr lang="hr-HR" smtClean="0"/>
              <a:pPr/>
              <a:t>11.2.2020.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294943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2F8AE2-2B78-4A3B-8908-5A5FBDA444E2}" type="datetimeFigureOut">
              <a:rPr lang="hr-HR" smtClean="0"/>
              <a:pPr/>
              <a:t>11.2.2020.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159555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2F8AE2-2B78-4A3B-8908-5A5FBDA444E2}" type="datetimeFigureOut">
              <a:rPr lang="hr-HR" smtClean="0"/>
              <a:pPr/>
              <a:t>11.2.2020.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28663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2F8AE2-2B78-4A3B-8908-5A5FBDA444E2}" type="datetimeFigureOut">
              <a:rPr lang="hr-HR" smtClean="0"/>
              <a:pPr/>
              <a:t>11.2.2020.</a:t>
            </a:fld>
            <a:endParaRPr lang="hr-H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78D966-64D2-4460-B505-4208DF9409F2}" type="slidenum">
              <a:rPr lang="hr-HR" smtClean="0"/>
              <a:pPr/>
              <a:t>‹#›</a:t>
            </a:fld>
            <a:endParaRPr lang="hr-HR"/>
          </a:p>
        </p:txBody>
      </p:sp>
    </p:spTree>
    <p:extLst>
      <p:ext uri="{BB962C8B-B14F-4D97-AF65-F5344CB8AC3E}">
        <p14:creationId xmlns:p14="http://schemas.microsoft.com/office/powerpoint/2010/main" val="16367783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a:xfrm>
            <a:off x="1357290" y="928670"/>
            <a:ext cx="7572396" cy="3214710"/>
          </a:xfrm>
          <a:prstGeom prst="rect">
            <a:avLst/>
          </a:prstGeom>
          <a:effectLst/>
        </p:spPr>
        <p:txBody>
          <a:bodyPr vert="horz" lIns="91440" tIns="45720" rIns="91440" bIns="45720" rtlCol="0" anchor="ctr">
            <a:normAutofit fontScale="25000" lnSpcReduction="20000"/>
          </a:bodyPr>
          <a:lstStyle/>
          <a:p>
            <a:pPr marL="0" marR="0" lvl="0" indent="0" algn="l" defTabSz="457200" rtl="0" eaLnBrk="1" fontAlgn="auto" latinLnBrk="0" hangingPunct="1">
              <a:lnSpc>
                <a:spcPct val="150000"/>
              </a:lnSpc>
              <a:spcBef>
                <a:spcPct val="0"/>
              </a:spcBef>
              <a:spcAft>
                <a:spcPts val="0"/>
              </a:spcAft>
              <a:buClrTx/>
              <a:buSzTx/>
              <a:buFontTx/>
              <a:buNone/>
              <a:tabLst/>
              <a:defRPr/>
            </a:pPr>
            <a:r>
              <a:rPr kumimoji="0" lang="hr-HR" sz="16000" b="1" i="0" u="none" strike="noStrike" kern="1200" cap="none" spc="0" normalizeH="0" baseline="0" noProof="0" dirty="0">
                <a:ln w="3175" cmpd="sng">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PREKRŠAJNI ZAKON</a:t>
            </a:r>
            <a:br>
              <a:rPr kumimoji="0" lang="hr-HR" sz="16000" b="1" i="0" u="none" strike="noStrike" kern="1200" cap="none" spc="0" normalizeH="0" baseline="0" noProof="0" dirty="0">
                <a:ln w="3175" cmpd="sng">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r>
              <a:rPr kumimoji="0" lang="hr-HR" sz="11200" b="0" i="0" u="none" strike="noStrike" kern="1200" cap="none" spc="0" normalizeH="0" baseline="0" noProof="0" dirty="0">
                <a:ln w="3175" cmpd="sng">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postupanje i ovlasti komunalnog redarstva</a:t>
            </a:r>
            <a:br>
              <a:rPr kumimoji="0" lang="hr-HR" sz="11200" b="0" i="0" u="none" strike="noStrike" kern="1200" cap="none" spc="0" normalizeH="0" baseline="0" noProof="0" dirty="0">
                <a:ln w="3175" cmpd="sng">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endParaRPr kumimoji="0" lang="hr-HR" sz="11200" b="0" i="0" u="none" strike="noStrike" kern="1200" cap="none" spc="0" normalizeH="0" baseline="0" noProof="0" dirty="0">
              <a:ln w="3175" cmpd="sng">
                <a:noFill/>
              </a:ln>
              <a:solidFill>
                <a:schemeClr val="tx1"/>
              </a:solidFill>
              <a:effectLst>
                <a:outerShdw blurRad="38100" dist="38100" dir="2700000" algn="tl">
                  <a:srgbClr val="000000">
                    <a:alpha val="43137"/>
                  </a:srgbClr>
                </a:outerShdw>
              </a:effectLst>
              <a:uLnTx/>
              <a:uFillTx/>
              <a:latin typeface="Georgia" pitchFamily="18" charset="0"/>
              <a:ea typeface="+mj-ea"/>
              <a:cs typeface="Arial" panose="020B0604020202020204" pitchFamily="34" charset="0"/>
            </a:endParaRPr>
          </a:p>
        </p:txBody>
      </p:sp>
      <p:sp>
        <p:nvSpPr>
          <p:cNvPr id="5" name="Pravokutnik 4"/>
          <p:cNvSpPr/>
          <p:nvPr/>
        </p:nvSpPr>
        <p:spPr>
          <a:xfrm>
            <a:off x="1500166" y="3429000"/>
            <a:ext cx="5072098" cy="338554"/>
          </a:xfrm>
          <a:prstGeom prst="rect">
            <a:avLst/>
          </a:prstGeom>
        </p:spPr>
        <p:txBody>
          <a:bodyPr wrap="square">
            <a:spAutoFit/>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600" b="1" i="1" dirty="0">
                <a:latin typeface="Georgia" pitchFamily="18" charset="0"/>
                <a:cs typeface="Arial" pitchFamily="34" charset="0"/>
              </a:rPr>
              <a:t>UDRUGA GRADOVA - </a:t>
            </a:r>
            <a:r>
              <a:rPr lang="hr-HR" sz="1600" i="1" dirty="0">
                <a:latin typeface="Georgia" pitchFamily="18" charset="0"/>
                <a:cs typeface="Arial" pitchFamily="34" charset="0"/>
              </a:rPr>
              <a:t>Obuka komunalnih redara </a:t>
            </a:r>
            <a:endParaRPr lang="hr-HR" sz="1600" b="1" i="1" dirty="0">
              <a:latin typeface="Georgia" pitchFamily="18" charset="0"/>
              <a:cs typeface="Arial" pitchFamily="34" charset="0"/>
            </a:endParaRPr>
          </a:p>
        </p:txBody>
      </p:sp>
      <p:pic>
        <p:nvPicPr>
          <p:cNvPr id="6" name="Picture 18" descr="C:\Users\TeaT\AppData\Local\Microsoft\Windows\Temporary Internet Files\Content.Outlook\Y23DDSFY\LOGO_VELIKI_UGRH.jpg"/>
          <p:cNvPicPr/>
          <p:nvPr/>
        </p:nvPicPr>
        <p:blipFill>
          <a:blip r:embed="rId2" cstate="print">
            <a:lum bright="-10000" contrast="-13000"/>
            <a:extLst>
              <a:ext uri="{28A0092B-C50C-407E-A947-70E740481C1C}">
                <a14:useLocalDpi xmlns:a14="http://schemas.microsoft.com/office/drawing/2010/main" val="0"/>
              </a:ext>
            </a:extLst>
          </a:blip>
          <a:srcRect/>
          <a:stretch>
            <a:fillRect/>
          </a:stretch>
        </p:blipFill>
        <p:spPr bwMode="auto">
          <a:xfrm>
            <a:off x="2714612" y="5286388"/>
            <a:ext cx="1135286" cy="735897"/>
          </a:xfrm>
          <a:prstGeom prst="rect">
            <a:avLst/>
          </a:prstGeom>
          <a:solidFill>
            <a:schemeClr val="bg2"/>
          </a:solidFill>
          <a:ln>
            <a:solidFill>
              <a:schemeClr val="tx2">
                <a:lumMod val="20000"/>
                <a:lumOff val="80000"/>
              </a:schemeClr>
            </a:solidFill>
          </a:ln>
        </p:spPr>
      </p:pic>
      <p:sp>
        <p:nvSpPr>
          <p:cNvPr id="7" name="Podnaslov 2"/>
          <p:cNvSpPr txBox="1">
            <a:spLocks/>
          </p:cNvSpPr>
          <p:nvPr/>
        </p:nvSpPr>
        <p:spPr>
          <a:xfrm>
            <a:off x="4929190" y="5143512"/>
            <a:ext cx="3309804" cy="1082970"/>
          </a:xfrm>
          <a:prstGeom prst="rect">
            <a:avLst/>
          </a:prstGeom>
        </p:spPr>
        <p:txBody>
          <a:bodyPr vert="horz" lIns="91440" tIns="45720" rIns="91440" bIns="45720" rtlCol="0" anchor="ctr">
            <a:normAutofit fontScale="92500"/>
          </a:bodyPr>
          <a:lstStyle/>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tabLst/>
              <a:defRPr/>
            </a:pPr>
            <a:r>
              <a:rPr kumimoji="0" lang="hr-HR" sz="1700" b="1" i="1" u="none" strike="noStrike" kern="1200" cap="none" spc="0" normalizeH="0" baseline="0" noProof="0" dirty="0">
                <a:ln>
                  <a:noFill/>
                </a:ln>
                <a:solidFill>
                  <a:schemeClr val="tx1"/>
                </a:solidFill>
                <a:effectLst/>
                <a:uLnTx/>
                <a:uFillTx/>
                <a:latin typeface="Georgia" pitchFamily="18" charset="0"/>
                <a:ea typeface="+mn-ea"/>
                <a:cs typeface="Arial" panose="020B0604020202020204" pitchFamily="34" charset="0"/>
              </a:rPr>
              <a:t>Matko </a:t>
            </a:r>
            <a:r>
              <a:rPr kumimoji="0" lang="hr-HR" sz="1700" b="1" i="1" u="none" strike="noStrike" kern="1200" cap="none" spc="0" normalizeH="0" baseline="0" noProof="0" dirty="0" err="1">
                <a:ln>
                  <a:noFill/>
                </a:ln>
                <a:solidFill>
                  <a:schemeClr val="tx1"/>
                </a:solidFill>
                <a:effectLst/>
                <a:uLnTx/>
                <a:uFillTx/>
                <a:latin typeface="Georgia" pitchFamily="18" charset="0"/>
                <a:ea typeface="+mn-ea"/>
                <a:cs typeface="Arial" panose="020B0604020202020204" pitchFamily="34" charset="0"/>
              </a:rPr>
              <a:t>Lovreta</a:t>
            </a:r>
            <a:r>
              <a:rPr kumimoji="0" lang="hr-HR" sz="1700" b="1" i="1" u="none" strike="noStrike" kern="1200" cap="none" spc="0" normalizeH="0" baseline="0" noProof="0" dirty="0">
                <a:ln>
                  <a:noFill/>
                </a:ln>
                <a:solidFill>
                  <a:schemeClr val="tx1"/>
                </a:solidFill>
                <a:effectLst/>
                <a:uLnTx/>
                <a:uFillTx/>
                <a:latin typeface="Georgia" pitchFamily="18" charset="0"/>
                <a:ea typeface="+mn-ea"/>
                <a:cs typeface="Arial" panose="020B0604020202020204" pitchFamily="34" charset="0"/>
              </a:rPr>
              <a:t>, </a:t>
            </a:r>
            <a:r>
              <a:rPr kumimoji="0" lang="hr-HR" sz="1700" b="1" i="1" u="none" strike="noStrike" kern="1200" cap="none" spc="0" normalizeH="0" baseline="0" noProof="0" dirty="0" err="1">
                <a:ln>
                  <a:noFill/>
                </a:ln>
                <a:solidFill>
                  <a:schemeClr val="tx1"/>
                </a:solidFill>
                <a:effectLst/>
                <a:uLnTx/>
                <a:uFillTx/>
                <a:latin typeface="Georgia" pitchFamily="18" charset="0"/>
                <a:ea typeface="+mn-ea"/>
                <a:cs typeface="Arial" panose="020B0604020202020204" pitchFamily="34" charset="0"/>
              </a:rPr>
              <a:t>dipl.iur</a:t>
            </a:r>
            <a:r>
              <a:rPr kumimoji="0" lang="hr-HR" sz="1700" b="1" i="1" u="none" strike="noStrike" kern="1200" cap="none" spc="0" normalizeH="0" baseline="0" noProof="0" dirty="0">
                <a:ln>
                  <a:noFill/>
                </a:ln>
                <a:solidFill>
                  <a:schemeClr val="tx1"/>
                </a:solidFill>
                <a:effectLst/>
                <a:uLnTx/>
                <a:uFillTx/>
                <a:latin typeface="Georgia" pitchFamily="18" charset="0"/>
                <a:ea typeface="+mn-ea"/>
                <a:cs typeface="Arial" panose="020B0604020202020204" pitchFamily="34" charset="0"/>
              </a:rPr>
              <a:t>.</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tabLst/>
              <a:defRPr/>
            </a:pPr>
            <a:r>
              <a:rPr kumimoji="0" lang="hr-HR" sz="1400" b="0" i="1" u="none" strike="noStrike" kern="1200" cap="none" spc="0" normalizeH="0" baseline="0" noProof="0" dirty="0">
                <a:ln>
                  <a:noFill/>
                </a:ln>
                <a:solidFill>
                  <a:schemeClr val="tx1"/>
                </a:solidFill>
                <a:effectLst/>
                <a:uLnTx/>
                <a:uFillTx/>
                <a:latin typeface="Georgia" pitchFamily="18" charset="0"/>
                <a:ea typeface="+mn-ea"/>
                <a:cs typeface="Arial" panose="020B0604020202020204" pitchFamily="34" charset="0"/>
              </a:rPr>
              <a:t>pročelnik Upravnog odjela za komunalne</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tabLst/>
              <a:defRPr/>
            </a:pPr>
            <a:r>
              <a:rPr kumimoji="0" lang="hr-HR" sz="1400" b="0" i="1" u="none" strike="noStrike" kern="1200" cap="none" spc="0" normalizeH="0" baseline="0" noProof="0" dirty="0">
                <a:ln>
                  <a:noFill/>
                </a:ln>
                <a:solidFill>
                  <a:schemeClr val="tx1"/>
                </a:solidFill>
                <a:effectLst/>
                <a:uLnTx/>
                <a:uFillTx/>
                <a:latin typeface="Georgia" pitchFamily="18" charset="0"/>
                <a:ea typeface="+mn-ea"/>
                <a:cs typeface="Arial" panose="020B0604020202020204" pitchFamily="34" charset="0"/>
              </a:rPr>
              <a:t>djelatnosti Grada Makarske</a:t>
            </a:r>
            <a:endParaRPr kumimoji="0" lang="hr-HR" sz="1400" b="0" i="0" u="none" strike="noStrike" kern="1200" cap="none" spc="0" normalizeH="0" baseline="0" noProof="0" dirty="0">
              <a:ln>
                <a:noFill/>
              </a:ln>
              <a:solidFill>
                <a:schemeClr val="tx1"/>
              </a:solidFill>
              <a:effectLst/>
              <a:uLnTx/>
              <a:uFillTx/>
              <a:latin typeface="Georgia" pitchFamily="18" charset="0"/>
              <a:ea typeface="+mn-ea"/>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71600" y="260648"/>
            <a:ext cx="8101564" cy="6000792"/>
          </a:xfrm>
        </p:spPr>
        <p:txBody>
          <a:bodyPr>
            <a:noAutofit/>
          </a:bodyPr>
          <a:lstStyle/>
          <a:p>
            <a:pPr>
              <a:buNone/>
            </a:pPr>
            <a:endParaRPr lang="hr-HR" sz="1600" b="1" dirty="0">
              <a:latin typeface="Georgia" pitchFamily="18" charset="0"/>
            </a:endParaRPr>
          </a:p>
          <a:p>
            <a:pPr>
              <a:buNone/>
            </a:pPr>
            <a:endParaRPr lang="hr-HR" sz="1600" b="1" dirty="0">
              <a:latin typeface="Georgia" pitchFamily="18" charset="0"/>
            </a:endParaRPr>
          </a:p>
          <a:p>
            <a:pPr>
              <a:buNone/>
            </a:pPr>
            <a:r>
              <a:rPr lang="hr-HR" sz="1600" b="1" dirty="0">
                <a:effectLst>
                  <a:outerShdw blurRad="38100" dist="38100" dir="2700000" algn="tl">
                    <a:srgbClr val="000000">
                      <a:alpha val="43137"/>
                    </a:srgbClr>
                  </a:outerShdw>
                </a:effectLst>
                <a:latin typeface="Georgia" pitchFamily="18" charset="0"/>
              </a:rPr>
              <a:t>                                       SADRŽAJ PREKRŠAJNOG NALOGA</a:t>
            </a:r>
          </a:p>
          <a:p>
            <a:pPr>
              <a:buNone/>
            </a:pPr>
            <a:endParaRPr lang="hr-HR" sz="1600" dirty="0">
              <a:effectLst>
                <a:outerShdw blurRad="38100" dist="38100" dir="2700000" algn="tl">
                  <a:srgbClr val="000000">
                    <a:alpha val="43137"/>
                  </a:srgbClr>
                </a:outerShdw>
              </a:effectLst>
              <a:latin typeface="Georgia" pitchFamily="18" charset="0"/>
            </a:endParaRPr>
          </a:p>
          <a:p>
            <a:pPr>
              <a:buNone/>
            </a:pPr>
            <a:r>
              <a:rPr lang="hr-HR" sz="1600" b="1" dirty="0">
                <a:latin typeface="Georgia" pitchFamily="18" charset="0"/>
              </a:rPr>
              <a:t>Prekršajni nalog mora sadržavati:</a:t>
            </a:r>
          </a:p>
          <a:p>
            <a:pPr>
              <a:buClrTx/>
              <a:buFont typeface="Wingdings" pitchFamily="2" charset="2"/>
              <a:buChar char="Ø"/>
            </a:pPr>
            <a:r>
              <a:rPr lang="hr-HR" sz="1600" b="1" dirty="0">
                <a:latin typeface="Georgia" pitchFamily="18" charset="0"/>
              </a:rPr>
              <a:t>Zaglavlje – </a:t>
            </a:r>
            <a:r>
              <a:rPr lang="hr-HR" sz="1600" i="1" dirty="0">
                <a:latin typeface="Georgia" pitchFamily="18" charset="0"/>
              </a:rPr>
              <a:t>podaci o tužitelju</a:t>
            </a:r>
          </a:p>
          <a:p>
            <a:pPr>
              <a:buClrTx/>
              <a:buFont typeface="Wingdings" pitchFamily="2" charset="2"/>
              <a:buChar char="Ø"/>
            </a:pPr>
            <a:r>
              <a:rPr lang="hr-HR" sz="1600" b="1" dirty="0">
                <a:latin typeface="Georgia" pitchFamily="18" charset="0"/>
              </a:rPr>
              <a:t>Uvod – </a:t>
            </a:r>
            <a:r>
              <a:rPr lang="hr-HR" sz="1600" i="1" dirty="0">
                <a:latin typeface="Georgia" pitchFamily="18" charset="0"/>
              </a:rPr>
              <a:t>propis temeljem kojeg se izdaje PN (Prekršajni zakon, </a:t>
            </a:r>
            <a:r>
              <a:rPr lang="hr-HR" sz="1600" i="1" dirty="0" err="1">
                <a:latin typeface="Georgia" pitchFamily="18" charset="0"/>
              </a:rPr>
              <a:t>Zakon</a:t>
            </a:r>
            <a:r>
              <a:rPr lang="hr-HR" sz="1600" i="1" dirty="0">
                <a:latin typeface="Georgia" pitchFamily="18" charset="0"/>
              </a:rPr>
              <a:t> o komunalnom gospodarstvu…) i da se izdaje po službenoj dužnosti </a:t>
            </a:r>
          </a:p>
          <a:p>
            <a:pPr>
              <a:buClrTx/>
              <a:buFont typeface="Wingdings" pitchFamily="2" charset="2"/>
              <a:buChar char="Ø"/>
            </a:pPr>
            <a:r>
              <a:rPr lang="hr-HR" sz="1600" b="1" dirty="0">
                <a:latin typeface="Georgia" pitchFamily="18" charset="0"/>
              </a:rPr>
              <a:t>Izreku </a:t>
            </a:r>
            <a:r>
              <a:rPr lang="hr-HR" sz="1600" dirty="0">
                <a:latin typeface="Georgia" pitchFamily="18" charset="0"/>
              </a:rPr>
              <a:t>– </a:t>
            </a:r>
            <a:r>
              <a:rPr lang="hr-HR" sz="1600" i="1" dirty="0">
                <a:latin typeface="Georgia" pitchFamily="18" charset="0"/>
              </a:rPr>
              <a:t>osobne podatke okrivljenika, djelo za koje se proglašava krivim, uz naznaku činjenica i okolnosti koje čine obilježje prekršaja te onih o kojima ovisi primjena PZ-a i propisa kojim je prekršaj propisan, naziv prekršaja i naznaku propisa kojim je propisan, koja se kazna izriče, odluku o troškovima prekršajnog postupka, rok plaćanja novčane kazne i upozorenje okrivljeniku da ukoliko u roku koji mu je određene za plaćanje novčane kazne uplati dvije trećine izrečene novčane kazne da će se smatrati da je novčana kazna u cjelini uplaćena </a:t>
            </a:r>
          </a:p>
          <a:p>
            <a:pPr>
              <a:buClrTx/>
              <a:buFont typeface="Wingdings" pitchFamily="2" charset="2"/>
              <a:buChar char="Ø"/>
            </a:pPr>
            <a:r>
              <a:rPr lang="hr-HR" sz="1600" b="1" dirty="0">
                <a:latin typeface="Georgia" pitchFamily="18" charset="0"/>
              </a:rPr>
              <a:t>Obrazloženje </a:t>
            </a:r>
            <a:r>
              <a:rPr lang="hr-HR" sz="1600" dirty="0">
                <a:latin typeface="Georgia" pitchFamily="18" charset="0"/>
              </a:rPr>
              <a:t>– </a:t>
            </a:r>
            <a:r>
              <a:rPr lang="hr-HR" sz="1600" i="1" dirty="0">
                <a:latin typeface="Georgia" pitchFamily="18" charset="0"/>
              </a:rPr>
              <a:t>ukratko će se navesti dokazi i drugi uvjeti predviđeni PZ-om koji opravdavaju njegovo izdavanje</a:t>
            </a:r>
          </a:p>
          <a:p>
            <a:pPr>
              <a:buClrTx/>
              <a:buFont typeface="Wingdings" pitchFamily="2" charset="2"/>
              <a:buChar char="Ø"/>
            </a:pPr>
            <a:r>
              <a:rPr lang="hr-HR" sz="1600" b="1" dirty="0">
                <a:latin typeface="Georgia" pitchFamily="18" charset="0"/>
              </a:rPr>
              <a:t>Uputu o pravnom lijeku</a:t>
            </a:r>
            <a:r>
              <a:rPr lang="hr-HR" sz="1600" dirty="0">
                <a:latin typeface="Georgia" pitchFamily="18" charset="0"/>
              </a:rPr>
              <a:t> – </a:t>
            </a:r>
            <a:r>
              <a:rPr lang="hr-HR" sz="1600" i="1" dirty="0">
                <a:latin typeface="Georgia" pitchFamily="18" charset="0"/>
              </a:rPr>
              <a:t>protiv prekršajnog naloga može se u roku od osam dana izdavatelju podnijeti prigovor</a:t>
            </a:r>
          </a:p>
          <a:p>
            <a:pPr>
              <a:buClrTx/>
              <a:buFont typeface="Wingdings" pitchFamily="2" charset="2"/>
              <a:buChar char="Ø"/>
            </a:pPr>
            <a:r>
              <a:rPr lang="hr-HR" sz="1600" b="1" dirty="0">
                <a:latin typeface="Georgia" pitchFamily="18" charset="0"/>
              </a:rPr>
              <a:t>Potpis službene osobe</a:t>
            </a:r>
            <a:r>
              <a:rPr lang="hr-HR" sz="1600" dirty="0">
                <a:latin typeface="Georgia" pitchFamily="18" charset="0"/>
              </a:rPr>
              <a:t> (čelnik tijela) i </a:t>
            </a:r>
            <a:r>
              <a:rPr lang="hr-HR" sz="1600" b="1" dirty="0">
                <a:latin typeface="Georgia" pitchFamily="18" charset="0"/>
              </a:rPr>
              <a:t>otiska službenog pečata.</a:t>
            </a:r>
            <a:endParaRPr lang="hr-HR" sz="1600" dirty="0">
              <a:latin typeface="Georgia" pitchFamily="18" charset="0"/>
            </a:endParaRPr>
          </a:p>
          <a:p>
            <a:pPr marL="269875" indent="-177800">
              <a:buNone/>
            </a:pPr>
            <a:r>
              <a:rPr lang="hr-HR" sz="1600" dirty="0">
                <a:latin typeface="Georgia" pitchFamily="18" charset="0"/>
              </a:rPr>
              <a:t>    </a:t>
            </a:r>
            <a:endParaRPr lang="hr-HR" sz="1600" dirty="0">
              <a:solidFill>
                <a:srgbClr val="FF0000"/>
              </a:solidFill>
              <a:latin typeface="Georgia" pitchFamily="18" charset="0"/>
            </a:endParaRPr>
          </a:p>
          <a:p>
            <a:pPr>
              <a:buNone/>
            </a:pPr>
            <a:r>
              <a:rPr lang="hr-HR" sz="1600" dirty="0">
                <a:latin typeface="Georgia" pitchFamily="18" charset="0"/>
              </a:rPr>
              <a:t> </a:t>
            </a:r>
          </a:p>
          <a:p>
            <a:pPr algn="ctr">
              <a:buNone/>
            </a:pPr>
            <a:endParaRPr lang="hr-HR" sz="1600" b="1" dirty="0">
              <a:solidFill>
                <a:srgbClr val="FF0000"/>
              </a:solidFill>
              <a:latin typeface="Georgia" pitchFamily="18"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43608" y="0"/>
            <a:ext cx="7920880" cy="6286544"/>
          </a:xfrm>
        </p:spPr>
        <p:txBody>
          <a:bodyPr>
            <a:normAutofit fontScale="90000"/>
          </a:bodyPr>
          <a:lstStyle/>
          <a:p>
            <a:pPr algn="l"/>
            <a:br>
              <a:rPr lang="hr-HR" sz="1800" dirty="0">
                <a:latin typeface="Georgia" pitchFamily="18" charset="0"/>
              </a:rPr>
            </a:br>
            <a:br>
              <a:rPr lang="hr-HR" sz="1800" dirty="0">
                <a:latin typeface="Georgia" pitchFamily="18" charset="0"/>
              </a:rPr>
            </a:br>
            <a:r>
              <a:rPr lang="hr-HR" sz="1800" dirty="0">
                <a:latin typeface="Georgia" pitchFamily="18" charset="0"/>
              </a:rPr>
              <a:t>Ovlašteni tužitelj će izdanim prekršajnim nalogom, odnosno obaveznim prekršajnim nalogom </a:t>
            </a:r>
            <a:r>
              <a:rPr lang="hr-HR" sz="1800" b="1" dirty="0">
                <a:latin typeface="Georgia" pitchFamily="18" charset="0"/>
              </a:rPr>
              <a:t>upozoriti okrivljenika u smislu članka </a:t>
            </a:r>
            <a:r>
              <a:rPr lang="hr-HR" sz="1800" b="1" dirty="0">
                <a:solidFill>
                  <a:srgbClr val="FF0000"/>
                </a:solidFill>
                <a:latin typeface="Georgia" pitchFamily="18" charset="0"/>
              </a:rPr>
              <a:t>109.a st.1.t. 2.-8. PZ-a </a:t>
            </a:r>
            <a:r>
              <a:rPr lang="hr-HR" sz="1800" i="1" u="sng" dirty="0">
                <a:latin typeface="Georgia" pitchFamily="18" charset="0"/>
              </a:rPr>
              <a:t>(pisana obavijest počinitelju prekršaja</a:t>
            </a:r>
            <a:r>
              <a:rPr lang="hr-HR" sz="1800" i="1" dirty="0">
                <a:latin typeface="Georgia" pitchFamily="18" charset="0"/>
              </a:rPr>
              <a:t>), </a:t>
            </a:r>
            <a:r>
              <a:rPr lang="hr-HR" sz="1800" dirty="0">
                <a:latin typeface="Georgia" pitchFamily="18" charset="0"/>
              </a:rPr>
              <a:t>odnosno:          </a:t>
            </a:r>
            <a:br>
              <a:rPr lang="hr-HR" sz="1800" dirty="0">
                <a:latin typeface="Georgia" pitchFamily="18" charset="0"/>
              </a:rPr>
            </a:br>
            <a:br>
              <a:rPr lang="pl-PL" sz="1700" dirty="0">
                <a:latin typeface="Georgia" pitchFamily="18" charset="0"/>
              </a:rPr>
            </a:br>
            <a:r>
              <a:rPr lang="pl-PL" sz="1600" i="1" dirty="0">
                <a:latin typeface="Georgia" pitchFamily="18" charset="0"/>
              </a:rPr>
              <a:t>-   da u tijeku postupka može slobodno iznijeti obranu ili dostaviti pisanu obranu, uskratiti  </a:t>
            </a:r>
            <a:br>
              <a:rPr lang="pl-PL" sz="1600" i="1" dirty="0">
                <a:latin typeface="Georgia" pitchFamily="18" charset="0"/>
              </a:rPr>
            </a:br>
            <a:r>
              <a:rPr lang="pl-PL" sz="1600" i="1" dirty="0">
                <a:latin typeface="Georgia" pitchFamily="18" charset="0"/>
              </a:rPr>
              <a:t>     iznošenje obrane ili odgovor na pojedino </a:t>
            </a:r>
            <a:r>
              <a:rPr lang="hr-HR" sz="1600" i="1" dirty="0">
                <a:latin typeface="Georgia" pitchFamily="18" charset="0"/>
              </a:rPr>
              <a:t>pitanje,</a:t>
            </a:r>
            <a:br>
              <a:rPr lang="hr-HR" sz="1600" i="1" dirty="0">
                <a:latin typeface="Georgia" pitchFamily="18" charset="0"/>
              </a:rPr>
            </a:br>
            <a:br>
              <a:rPr lang="hr-HR" sz="1600" i="1" dirty="0">
                <a:latin typeface="Georgia" pitchFamily="18" charset="0"/>
              </a:rPr>
            </a:br>
            <a:r>
              <a:rPr lang="hr-HR" sz="1600" i="1" dirty="0">
                <a:latin typeface="Georgia" pitchFamily="18" charset="0"/>
              </a:rPr>
              <a:t>-   da kod tijela postupka ima pravo razgledati spis i upoznati se s dokazima protiv njega,</a:t>
            </a:r>
            <a:br>
              <a:rPr lang="hr-HR" sz="1600" i="1" dirty="0">
                <a:latin typeface="Georgia" pitchFamily="18" charset="0"/>
              </a:rPr>
            </a:br>
            <a:br>
              <a:rPr lang="hr-HR" sz="1600" i="1" dirty="0">
                <a:latin typeface="Georgia" pitchFamily="18" charset="0"/>
              </a:rPr>
            </a:br>
            <a:r>
              <a:rPr lang="pl-PL" sz="1600" i="1" dirty="0">
                <a:latin typeface="Georgia" pitchFamily="18" charset="0"/>
              </a:rPr>
              <a:t>-   da se u postupku može braniti sam ili uz pomoć branitelja po </a:t>
            </a:r>
            <a:r>
              <a:rPr lang="hr-HR" sz="1600" i="1" dirty="0">
                <a:latin typeface="Georgia" pitchFamily="18" charset="0"/>
              </a:rPr>
              <a:t>vlastitom izboru, ali da    </a:t>
            </a:r>
            <a:br>
              <a:rPr lang="hr-HR" sz="1600" i="1" dirty="0">
                <a:latin typeface="Georgia" pitchFamily="18" charset="0"/>
              </a:rPr>
            </a:br>
            <a:r>
              <a:rPr lang="hr-HR" sz="1600" i="1" dirty="0">
                <a:latin typeface="Georgia" pitchFamily="18" charset="0"/>
              </a:rPr>
              <a:t>     zbog nedolaska branitelja na raspravu odnosno ročište ili uzimanja branitelja tek na </a:t>
            </a:r>
            <a:br>
              <a:rPr lang="hr-HR" sz="1600" i="1" dirty="0">
                <a:latin typeface="Georgia" pitchFamily="18" charset="0"/>
              </a:rPr>
            </a:br>
            <a:r>
              <a:rPr lang="hr-HR" sz="1600" i="1" dirty="0">
                <a:latin typeface="Georgia" pitchFamily="18" charset="0"/>
              </a:rPr>
              <a:t>     raspravi odnosno ročištu, rasprava odnosno ročište se neće odgoditi,</a:t>
            </a:r>
            <a:br>
              <a:rPr lang="hr-HR" sz="1600" i="1" dirty="0">
                <a:latin typeface="Georgia" pitchFamily="18" charset="0"/>
              </a:rPr>
            </a:br>
            <a:br>
              <a:rPr lang="hr-HR" sz="1600" i="1" dirty="0">
                <a:latin typeface="Georgia" pitchFamily="18" charset="0"/>
              </a:rPr>
            </a:br>
            <a:r>
              <a:rPr lang="hr-HR" sz="1600" i="1" dirty="0">
                <a:latin typeface="Georgia" pitchFamily="18" charset="0"/>
              </a:rPr>
              <a:t>-   da tijekom postupka može podnositi prijedloge za provođenje dokaza u svoju obranu,</a:t>
            </a:r>
            <a:br>
              <a:rPr lang="hr-HR" sz="1600" i="1" dirty="0">
                <a:latin typeface="Georgia" pitchFamily="18" charset="0"/>
              </a:rPr>
            </a:br>
            <a:br>
              <a:rPr lang="hr-HR" sz="1600" i="1" dirty="0">
                <a:latin typeface="Georgia" pitchFamily="18" charset="0"/>
              </a:rPr>
            </a:br>
            <a:r>
              <a:rPr lang="hr-HR" sz="1600" i="1" dirty="0">
                <a:latin typeface="Georgia" pitchFamily="18" charset="0"/>
              </a:rPr>
              <a:t>-   da se rasprava pred tijelom postupka može održati i u njegovoj </a:t>
            </a:r>
            <a:r>
              <a:rPr lang="pl-PL" sz="1600" i="1" dirty="0">
                <a:latin typeface="Georgia" pitchFamily="18" charset="0"/>
              </a:rPr>
              <a:t>odsutnosti i donijeti </a:t>
            </a:r>
            <a:br>
              <a:rPr lang="pl-PL" sz="1600" i="1" dirty="0">
                <a:latin typeface="Georgia" pitchFamily="18" charset="0"/>
              </a:rPr>
            </a:br>
            <a:r>
              <a:rPr lang="pl-PL" sz="1600" i="1" dirty="0">
                <a:latin typeface="Georgia" pitchFamily="18" charset="0"/>
              </a:rPr>
              <a:t>     odluka o prekršaju,</a:t>
            </a:r>
            <a:br>
              <a:rPr lang="pl-PL" sz="1600" i="1" dirty="0">
                <a:latin typeface="Georgia" pitchFamily="18" charset="0"/>
              </a:rPr>
            </a:br>
            <a:br>
              <a:rPr lang="pl-PL" sz="1600" i="1" dirty="0">
                <a:latin typeface="Georgia" pitchFamily="18" charset="0"/>
              </a:rPr>
            </a:br>
            <a:r>
              <a:rPr lang="pl-PL" sz="1600" i="1" dirty="0">
                <a:latin typeface="Georgia" pitchFamily="18" charset="0"/>
              </a:rPr>
              <a:t>-   da je do pravomoćnog završetka postupka i završetka postupka </a:t>
            </a:r>
            <a:r>
              <a:rPr lang="hr-HR" sz="1600" i="1" dirty="0">
                <a:latin typeface="Georgia" pitchFamily="18" charset="0"/>
              </a:rPr>
              <a:t>izvršenja dužan </a:t>
            </a:r>
            <a:br>
              <a:rPr lang="hr-HR" sz="1600" i="1" dirty="0">
                <a:latin typeface="Georgia" pitchFamily="18" charset="0"/>
              </a:rPr>
            </a:br>
            <a:r>
              <a:rPr lang="hr-HR" sz="1600" i="1" dirty="0">
                <a:latin typeface="Georgia" pitchFamily="18" charset="0"/>
              </a:rPr>
              <a:t>     obavijestiti tijelo postupka o svakoj promjeni adrese prebivališta i boravišta odnosno </a:t>
            </a:r>
            <a:br>
              <a:rPr lang="hr-HR" sz="1600" i="1" dirty="0">
                <a:latin typeface="Georgia" pitchFamily="18" charset="0"/>
              </a:rPr>
            </a:br>
            <a:r>
              <a:rPr lang="hr-HR" sz="1600" i="1" dirty="0">
                <a:latin typeface="Georgia" pitchFamily="18" charset="0"/>
              </a:rPr>
              <a:t>     sjedišta, jer će mu se, ako tako ne postupi, ili ako izbjegava dostavu, sva pismena </a:t>
            </a:r>
            <a:br>
              <a:rPr lang="hr-HR" sz="1600" i="1" dirty="0">
                <a:latin typeface="Georgia" pitchFamily="18" charset="0"/>
              </a:rPr>
            </a:br>
            <a:r>
              <a:rPr lang="hr-HR" sz="1600" i="1" dirty="0">
                <a:latin typeface="Georgia" pitchFamily="18" charset="0"/>
              </a:rPr>
              <a:t>     dostaviti putem oglasne ploče tijela postupka,</a:t>
            </a:r>
            <a:br>
              <a:rPr lang="hr-HR" sz="1600" i="1" dirty="0">
                <a:latin typeface="Georgia" pitchFamily="18" charset="0"/>
              </a:rPr>
            </a:br>
            <a:br>
              <a:rPr lang="hr-HR" sz="1600" i="1" dirty="0">
                <a:latin typeface="Georgia" pitchFamily="18" charset="0"/>
              </a:rPr>
            </a:br>
            <a:r>
              <a:rPr lang="hr-HR" sz="1600" i="1" dirty="0">
                <a:latin typeface="Georgia" pitchFamily="18" charset="0"/>
              </a:rPr>
              <a:t>-   da u postupku ima pravo upotrebljavati svoj jezik, odnosno pravo da mu se osigura </a:t>
            </a:r>
            <a:br>
              <a:rPr lang="hr-HR" sz="1600" i="1" dirty="0">
                <a:latin typeface="Georgia" pitchFamily="18" charset="0"/>
              </a:rPr>
            </a:br>
            <a:r>
              <a:rPr lang="hr-HR" sz="1600" i="1" dirty="0">
                <a:latin typeface="Georgia" pitchFamily="18" charset="0"/>
              </a:rPr>
              <a:t>     tumač ako se postupak ili pojedina radnja u postupku ne vodi na njegovom jeziku te da </a:t>
            </a:r>
            <a:br>
              <a:rPr lang="hr-HR" sz="1600" i="1" dirty="0">
                <a:latin typeface="Georgia" pitchFamily="18" charset="0"/>
              </a:rPr>
            </a:br>
            <a:r>
              <a:rPr lang="hr-HR" sz="1600" i="1" dirty="0">
                <a:latin typeface="Georgia" pitchFamily="18" charset="0"/>
              </a:rPr>
              <a:t>     se tog prava može </a:t>
            </a:r>
            <a:r>
              <a:rPr lang="pl-PL" sz="1600" i="1" dirty="0">
                <a:latin typeface="Georgia" pitchFamily="18" charset="0"/>
              </a:rPr>
              <a:t>odreći ako zna jezik na kojem se vodi postupak ili provodi </a:t>
            </a:r>
            <a:r>
              <a:rPr lang="hr-HR" sz="1600" i="1" dirty="0">
                <a:latin typeface="Georgia" pitchFamily="18" charset="0"/>
              </a:rPr>
              <a:t>pojedina </a:t>
            </a:r>
            <a:br>
              <a:rPr lang="hr-HR" sz="1600" i="1" dirty="0">
                <a:latin typeface="Georgia" pitchFamily="18" charset="0"/>
              </a:rPr>
            </a:br>
            <a:r>
              <a:rPr lang="hr-HR" sz="1600" i="1" dirty="0">
                <a:latin typeface="Georgia" pitchFamily="18" charset="0"/>
              </a:rPr>
              <a:t>     radnja,</a:t>
            </a:r>
            <a:br>
              <a:rPr lang="hr-HR" sz="1600" i="1" dirty="0">
                <a:latin typeface="Georgia" pitchFamily="18" charset="0"/>
              </a:rPr>
            </a:br>
            <a:endParaRPr lang="hr-HR" sz="16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2"/>
          <p:cNvSpPr txBox="1">
            <a:spLocks/>
          </p:cNvSpPr>
          <p:nvPr/>
        </p:nvSpPr>
        <p:spPr>
          <a:xfrm>
            <a:off x="857224" y="928670"/>
            <a:ext cx="8001056" cy="4643470"/>
          </a:xfrm>
          <a:prstGeom prst="rect">
            <a:avLst/>
          </a:prstGeom>
        </p:spPr>
        <p:txBody>
          <a:bodyPr vert="horz" lIns="91440" tIns="45720" rIns="91440" bIns="45720" rtlCol="0" anchor="ctr">
            <a:noAutofit/>
          </a:bodyPr>
          <a:lstStyle/>
          <a:p>
            <a:pPr marL="285750" lvl="0" indent="-285750" algn="ctr">
              <a:spcBef>
                <a:spcPct val="20000"/>
              </a:spcBef>
              <a:spcAft>
                <a:spcPts val="600"/>
              </a:spcAft>
              <a:buClr>
                <a:schemeClr val="accent1">
                  <a:lumMod val="75000"/>
                </a:schemeClr>
              </a:buClr>
              <a:buSzPct val="145000"/>
            </a:pPr>
            <a:r>
              <a:rPr lang="hr-HR" b="1" dirty="0">
                <a:effectLst>
                  <a:outerShdw blurRad="38100" dist="38100" dir="2700000" algn="tl">
                    <a:srgbClr val="000000">
                      <a:alpha val="43137"/>
                    </a:srgbClr>
                  </a:outerShdw>
                </a:effectLst>
                <a:latin typeface="Georgia" pitchFamily="18" charset="0"/>
              </a:rPr>
              <a:t>OBVEZNI PREKRŠAJNI NALOG </a:t>
            </a:r>
            <a:r>
              <a:rPr lang="hr-HR" dirty="0">
                <a:latin typeface="Georgia" pitchFamily="18" charset="0"/>
              </a:rPr>
              <a:t>(članak 239. - članak 244.  PZ-a)</a:t>
            </a:r>
          </a:p>
          <a:p>
            <a:pPr marL="285750" marR="0" lvl="0" indent="-285750" defTabSz="457200" rtl="0" eaLnBrk="1" fontAlgn="auto" latinLnBrk="0" hangingPunct="1">
              <a:lnSpc>
                <a:spcPct val="100000"/>
              </a:lnSpc>
              <a:spcBef>
                <a:spcPct val="20000"/>
              </a:spcBef>
              <a:spcAft>
                <a:spcPts val="600"/>
              </a:spcAft>
              <a:buClr>
                <a:schemeClr val="accent1">
                  <a:lumMod val="75000"/>
                </a:schemeClr>
              </a:buClr>
              <a:buSzPct val="145000"/>
              <a:tabLst/>
              <a:defRPr/>
            </a:pPr>
            <a:endParaRPr kumimoji="0" lang="hr-HR" b="0" i="0" u="none" strike="noStrike" kern="1200" cap="none" spc="0" normalizeH="0" baseline="0" noProof="0" dirty="0">
              <a:ln>
                <a:noFill/>
              </a:ln>
              <a:solidFill>
                <a:schemeClr val="tx1"/>
              </a:solidFill>
              <a:effectLst/>
              <a:uLnTx/>
              <a:uFillTx/>
              <a:latin typeface="Georgia" pitchFamily="18" charset="0"/>
            </a:endParaRPr>
          </a:p>
          <a:p>
            <a:pPr marL="285750" marR="0" lvl="0" indent="-285750" defTabSz="457200" rtl="0" eaLnBrk="1" fontAlgn="auto" latinLnBrk="0" hangingPunct="1">
              <a:lnSpc>
                <a:spcPct val="100000"/>
              </a:lnSpc>
              <a:spcBef>
                <a:spcPct val="20000"/>
              </a:spcBef>
              <a:spcAft>
                <a:spcPts val="600"/>
              </a:spcAft>
              <a:buClr>
                <a:schemeClr val="accent1">
                  <a:lumMod val="75000"/>
                </a:schemeClr>
              </a:buClr>
              <a:buSzPct val="145000"/>
              <a:tabLst/>
              <a:defRPr/>
            </a:pPr>
            <a:r>
              <a:rPr kumimoji="0" lang="hr-HR" b="0" i="0" u="none" strike="noStrike" kern="1200" cap="none" spc="0" normalizeH="0" baseline="0" noProof="0" dirty="0">
                <a:ln>
                  <a:noFill/>
                </a:ln>
                <a:solidFill>
                  <a:schemeClr val="tx1"/>
                </a:solidFill>
                <a:effectLst/>
                <a:uLnTx/>
                <a:uFillTx/>
                <a:latin typeface="Georgia" pitchFamily="18" charset="0"/>
              </a:rPr>
              <a:t>Obavezni prekršajni nalog donose ovlašteni tužitelji iz članka 109. stavka 1.</a:t>
            </a:r>
            <a:endParaRPr lang="hr-HR" baseline="0" dirty="0">
              <a:latin typeface="Georgia" pitchFamily="18" charset="0"/>
            </a:endParaRPr>
          </a:p>
          <a:p>
            <a:pPr marL="285750" marR="0" lvl="0" indent="-285750" defTabSz="457200" rtl="0" eaLnBrk="1" fontAlgn="auto" latinLnBrk="0" hangingPunct="1">
              <a:lnSpc>
                <a:spcPct val="100000"/>
              </a:lnSpc>
              <a:spcBef>
                <a:spcPct val="20000"/>
              </a:spcBef>
              <a:spcAft>
                <a:spcPts val="600"/>
              </a:spcAft>
              <a:buClr>
                <a:schemeClr val="accent1">
                  <a:lumMod val="75000"/>
                </a:schemeClr>
              </a:buClr>
              <a:buSzPct val="145000"/>
              <a:tabLst/>
              <a:defRPr/>
            </a:pPr>
            <a:r>
              <a:rPr kumimoji="0" lang="hr-HR" b="0" i="0" u="none" strike="noStrike" kern="1200" cap="none" spc="0" normalizeH="0" baseline="0" noProof="0" dirty="0">
                <a:ln>
                  <a:noFill/>
                </a:ln>
                <a:solidFill>
                  <a:schemeClr val="tx1"/>
                </a:solidFill>
                <a:effectLst/>
                <a:uLnTx/>
                <a:uFillTx/>
                <a:latin typeface="Georgia" pitchFamily="18" charset="0"/>
              </a:rPr>
              <a:t>točke 1. i 2. ovog Zakona i </a:t>
            </a:r>
            <a:r>
              <a:rPr kumimoji="0" lang="hr-HR" b="1" i="0" u="none" strike="noStrike" kern="1200" cap="none" spc="0" normalizeH="0" baseline="0" noProof="0" dirty="0">
                <a:ln>
                  <a:noFill/>
                </a:ln>
                <a:solidFill>
                  <a:schemeClr val="tx1"/>
                </a:solidFill>
                <a:effectLst/>
                <a:uLnTx/>
                <a:uFillTx/>
                <a:latin typeface="Georgia" pitchFamily="18" charset="0"/>
              </a:rPr>
              <a:t>jedinice </a:t>
            </a:r>
            <a:r>
              <a:rPr kumimoji="0" lang="hr-HR" b="1" i="0" u="none" strike="noStrike" kern="1200" cap="none" spc="0" normalizeH="0" baseline="0" noProof="0" dirty="0">
                <a:ln>
                  <a:noFill/>
                </a:ln>
                <a:solidFill>
                  <a:schemeClr val="tx1"/>
                </a:solidFill>
                <a:effectLst/>
                <a:uLnTx/>
                <a:uFillTx/>
                <a:latin typeface="Georgia" pitchFamily="18" charset="0"/>
                <a:ea typeface="+mn-ea"/>
                <a:cs typeface="+mn-cs"/>
              </a:rPr>
              <a:t>lokalne i područne (regionalne)</a:t>
            </a:r>
          </a:p>
          <a:p>
            <a:pPr marL="285750" marR="0" lvl="0" indent="-285750" defTabSz="457200" rtl="0" eaLnBrk="1" fontAlgn="auto" latinLnBrk="0" hangingPunct="1">
              <a:lnSpc>
                <a:spcPct val="100000"/>
              </a:lnSpc>
              <a:spcBef>
                <a:spcPct val="20000"/>
              </a:spcBef>
              <a:spcAft>
                <a:spcPts val="600"/>
              </a:spcAft>
              <a:buClr>
                <a:schemeClr val="accent1">
                  <a:lumMod val="75000"/>
                </a:schemeClr>
              </a:buClr>
              <a:buSzPct val="145000"/>
              <a:tabLst/>
              <a:defRPr/>
            </a:pPr>
            <a:r>
              <a:rPr kumimoji="0" lang="hr-HR" b="1" i="0" u="none" strike="noStrike" kern="1200" cap="none" spc="0" normalizeH="0" baseline="0" noProof="0" dirty="0">
                <a:ln>
                  <a:noFill/>
                </a:ln>
                <a:solidFill>
                  <a:schemeClr val="tx1"/>
                </a:solidFill>
                <a:effectLst/>
                <a:uLnTx/>
                <a:uFillTx/>
                <a:latin typeface="Georgia" pitchFamily="18" charset="0"/>
                <a:ea typeface="+mn-ea"/>
                <a:cs typeface="+mn-cs"/>
              </a:rPr>
              <a:t>samouprave.</a:t>
            </a:r>
            <a:r>
              <a:rPr lang="hr-HR" dirty="0">
                <a:latin typeface="Georgia" pitchFamily="18" charset="0"/>
              </a:rPr>
              <a:t> </a:t>
            </a:r>
            <a:r>
              <a:rPr lang="hr-HR" dirty="0">
                <a:solidFill>
                  <a:srgbClr val="FF0000"/>
                </a:solidFill>
                <a:latin typeface="Georgia" pitchFamily="18" charset="0"/>
              </a:rPr>
              <a:t>članak 143. st.5. PZ-a</a:t>
            </a:r>
          </a:p>
          <a:p>
            <a:pPr>
              <a:spcBef>
                <a:spcPct val="20000"/>
              </a:spcBef>
              <a:spcAft>
                <a:spcPts val="600"/>
              </a:spcAft>
              <a:buClr>
                <a:schemeClr val="accent1">
                  <a:lumMod val="75000"/>
                </a:schemeClr>
              </a:buClr>
              <a:buSzPct val="145000"/>
            </a:pPr>
            <a:endParaRPr kumimoji="0" lang="hr-HR" b="1" i="0" u="none" strike="noStrike" kern="1200" cap="none" spc="0" normalizeH="0" baseline="0" noProof="0" dirty="0">
              <a:ln>
                <a:noFill/>
              </a:ln>
              <a:solidFill>
                <a:schemeClr val="tx1"/>
              </a:solidFill>
              <a:effectLst/>
              <a:uLnTx/>
              <a:uFillTx/>
              <a:latin typeface="Georgia" pitchFamily="18" charset="0"/>
              <a:ea typeface="+mn-ea"/>
              <a:cs typeface="+mn-cs"/>
            </a:endParaRPr>
          </a:p>
          <a:p>
            <a:pPr>
              <a:spcBef>
                <a:spcPct val="20000"/>
              </a:spcBef>
              <a:spcAft>
                <a:spcPts val="600"/>
              </a:spcAft>
              <a:buClr>
                <a:schemeClr val="accent1">
                  <a:lumMod val="75000"/>
                </a:schemeClr>
              </a:buClr>
              <a:buSzPct val="145000"/>
            </a:pPr>
            <a:r>
              <a:rPr kumimoji="0" lang="hr-HR" b="1" i="0" u="none" strike="noStrike" kern="1200" cap="none" spc="0" normalizeH="0" baseline="0" noProof="0" dirty="0">
                <a:ln>
                  <a:noFill/>
                </a:ln>
                <a:solidFill>
                  <a:schemeClr val="tx1"/>
                </a:solidFill>
                <a:effectLst/>
                <a:uLnTx/>
                <a:uFillTx/>
                <a:latin typeface="Georgia" pitchFamily="18" charset="0"/>
                <a:ea typeface="+mn-ea"/>
                <a:cs typeface="+mn-cs"/>
              </a:rPr>
              <a:t>Pravomoćni</a:t>
            </a:r>
            <a:r>
              <a:rPr kumimoji="0" lang="hr-HR" b="1" i="0" u="none" strike="noStrike" kern="1200" cap="none" spc="0" normalizeH="0" noProof="0" dirty="0">
                <a:ln>
                  <a:noFill/>
                </a:ln>
                <a:solidFill>
                  <a:schemeClr val="tx1"/>
                </a:solidFill>
                <a:effectLst/>
                <a:uLnTx/>
                <a:uFillTx/>
                <a:latin typeface="Georgia" pitchFamily="18" charset="0"/>
                <a:ea typeface="+mn-ea"/>
                <a:cs typeface="+mn-cs"/>
              </a:rPr>
              <a:t> </a:t>
            </a:r>
            <a:r>
              <a:rPr kumimoji="0" lang="hr-HR" b="1" i="0" u="none" strike="noStrike" kern="1200" cap="none" spc="0" normalizeH="0" baseline="0" noProof="0" dirty="0">
                <a:ln>
                  <a:noFill/>
                </a:ln>
                <a:solidFill>
                  <a:schemeClr val="tx1"/>
                </a:solidFill>
                <a:effectLst/>
                <a:uLnTx/>
                <a:uFillTx/>
                <a:latin typeface="Georgia" pitchFamily="18" charset="0"/>
                <a:ea typeface="+mn-ea"/>
                <a:cs typeface="+mn-cs"/>
              </a:rPr>
              <a:t>PN i OPN (odluka o prekršaju) je </a:t>
            </a:r>
            <a:r>
              <a:rPr kumimoji="0" lang="hr-HR" b="1" i="0" u="none" strike="noStrike" kern="1200" cap="none" spc="0" normalizeH="0" baseline="0" noProof="0" dirty="0">
                <a:ln>
                  <a:noFill/>
                </a:ln>
                <a:solidFill>
                  <a:srgbClr val="FF0000"/>
                </a:solidFill>
                <a:effectLst/>
                <a:uLnTx/>
                <a:uFillTx/>
                <a:latin typeface="Georgia" pitchFamily="18" charset="0"/>
                <a:ea typeface="+mn-ea"/>
                <a:cs typeface="+mn-cs"/>
              </a:rPr>
              <a:t>ovršna isprava !!!</a:t>
            </a:r>
            <a:r>
              <a:rPr lang="hr-HR" b="1" dirty="0">
                <a:solidFill>
                  <a:srgbClr val="FF0000"/>
                </a:solidFill>
                <a:latin typeface="Georgia" pitchFamily="18" charset="0"/>
              </a:rPr>
              <a:t> </a:t>
            </a:r>
            <a:r>
              <a:rPr lang="hr-HR" dirty="0">
                <a:solidFill>
                  <a:srgbClr val="FF0000"/>
                </a:solidFill>
                <a:latin typeface="Georgia" pitchFamily="18" charset="0"/>
              </a:rPr>
              <a:t>članak 143.st.6. PZ-a</a:t>
            </a:r>
          </a:p>
          <a:p>
            <a:pPr>
              <a:spcBef>
                <a:spcPct val="20000"/>
              </a:spcBef>
              <a:spcAft>
                <a:spcPts val="600"/>
              </a:spcAft>
              <a:buClr>
                <a:schemeClr val="accent1">
                  <a:lumMod val="75000"/>
                </a:schemeClr>
              </a:buClr>
              <a:buSzPct val="145000"/>
            </a:pPr>
            <a:endParaRPr lang="hr-HR" dirty="0">
              <a:solidFill>
                <a:srgbClr val="FF0000"/>
              </a:solidFill>
              <a:latin typeface="Georgia" pitchFamily="18" charset="0"/>
            </a:endParaRPr>
          </a:p>
          <a:p>
            <a:pPr algn="just">
              <a:spcBef>
                <a:spcPct val="20000"/>
              </a:spcBef>
              <a:spcAft>
                <a:spcPts val="600"/>
              </a:spcAft>
              <a:buClr>
                <a:schemeClr val="accent1">
                  <a:lumMod val="75000"/>
                </a:schemeClr>
              </a:buClr>
              <a:buSzPct val="145000"/>
            </a:pPr>
            <a:r>
              <a:rPr lang="vi-VN" dirty="0">
                <a:solidFill>
                  <a:srgbClr val="FF0000"/>
                </a:solidFill>
                <a:effectLst>
                  <a:outerShdw blurRad="38100" dist="38100" dir="2700000" algn="tl">
                    <a:srgbClr val="000000">
                      <a:alpha val="43137"/>
                    </a:srgbClr>
                  </a:outerShdw>
                </a:effectLst>
                <a:latin typeface="Georgia" pitchFamily="18" charset="0"/>
              </a:rPr>
              <a:t>U postupku izdavanja obaveznog prekršajnog naloga na odgovarajući se način primjenjuju i odredbe </a:t>
            </a:r>
            <a:r>
              <a:rPr lang="hr-HR" dirty="0">
                <a:solidFill>
                  <a:srgbClr val="FF0000"/>
                </a:solidFill>
                <a:effectLst>
                  <a:outerShdw blurRad="38100" dist="38100" dir="2700000" algn="tl">
                    <a:srgbClr val="000000">
                      <a:alpha val="43137"/>
                    </a:srgbClr>
                  </a:outerShdw>
                </a:effectLst>
                <a:latin typeface="Georgia" pitchFamily="18" charset="0"/>
              </a:rPr>
              <a:t>Prekršajnog z</a:t>
            </a:r>
            <a:r>
              <a:rPr lang="vi-VN" dirty="0">
                <a:solidFill>
                  <a:srgbClr val="FF0000"/>
                </a:solidFill>
                <a:effectLst>
                  <a:outerShdw blurRad="38100" dist="38100" dir="2700000" algn="tl">
                    <a:srgbClr val="000000">
                      <a:alpha val="43137"/>
                    </a:srgbClr>
                  </a:outerShdw>
                </a:effectLst>
                <a:latin typeface="Georgia" pitchFamily="18" charset="0"/>
              </a:rPr>
              <a:t>akona o izdavanju prekršajnog naloga</a:t>
            </a:r>
            <a:r>
              <a:rPr lang="vi-VN" b="1" dirty="0">
                <a:solidFill>
                  <a:srgbClr val="FF0000"/>
                </a:solidFill>
                <a:latin typeface="Georgia" pitchFamily="18" charset="0"/>
              </a:rPr>
              <a:t>, </a:t>
            </a:r>
            <a:r>
              <a:rPr lang="vi-VN" dirty="0">
                <a:latin typeface="Georgia" pitchFamily="18" charset="0"/>
              </a:rPr>
              <a:t>osim ako odredbama </a:t>
            </a:r>
            <a:r>
              <a:rPr lang="hr-HR" dirty="0">
                <a:latin typeface="Georgia" pitchFamily="18" charset="0"/>
              </a:rPr>
              <a:t>Prekršajnog z</a:t>
            </a:r>
            <a:r>
              <a:rPr lang="vi-VN" dirty="0">
                <a:latin typeface="Georgia" pitchFamily="18" charset="0"/>
              </a:rPr>
              <a:t>akona o izdavanju obaveznog prekršajnog naloga nije nešto drukčije određeno. </a:t>
            </a:r>
            <a:r>
              <a:rPr lang="vi-VN" dirty="0">
                <a:solidFill>
                  <a:srgbClr val="FF0000"/>
                </a:solidFill>
                <a:latin typeface="Georgia" pitchFamily="18" charset="0"/>
              </a:rPr>
              <a:t>članak 239. </a:t>
            </a:r>
            <a:r>
              <a:rPr lang="hr-HR" dirty="0">
                <a:solidFill>
                  <a:srgbClr val="FF0000"/>
                </a:solidFill>
                <a:latin typeface="Georgia" pitchFamily="18" charset="0"/>
              </a:rPr>
              <a:t>stavak </a:t>
            </a:r>
            <a:r>
              <a:rPr lang="vi-VN" dirty="0">
                <a:solidFill>
                  <a:srgbClr val="FF0000"/>
                </a:solidFill>
                <a:latin typeface="Georgia" pitchFamily="18" charset="0"/>
              </a:rPr>
              <a:t>5</a:t>
            </a:r>
            <a:r>
              <a:rPr lang="hr-HR" dirty="0">
                <a:solidFill>
                  <a:srgbClr val="FF0000"/>
                </a:solidFill>
                <a:latin typeface="Georgia" pitchFamily="18" charset="0"/>
              </a:rPr>
              <a:t>. PZ-a</a:t>
            </a:r>
            <a:r>
              <a:rPr lang="vi-VN" dirty="0">
                <a:solidFill>
                  <a:srgbClr val="FF0000"/>
                </a:solidFill>
                <a:latin typeface="Georgia" pitchFamily="18" charset="0"/>
              </a:rPr>
              <a:t> </a:t>
            </a:r>
            <a:endParaRPr lang="hr-HR" dirty="0">
              <a:solidFill>
                <a:srgbClr val="FF0000"/>
              </a:solidFill>
              <a:latin typeface="Georgia" pitchFamily="18" charset="0"/>
            </a:endParaRPr>
          </a:p>
          <a:p>
            <a:pPr marL="285750" marR="0" lvl="0" indent="-285750" algn="just" defTabSz="457200" rtl="0" eaLnBrk="1" fontAlgn="auto" latinLnBrk="0" hangingPunct="1">
              <a:lnSpc>
                <a:spcPct val="100000"/>
              </a:lnSpc>
              <a:spcBef>
                <a:spcPct val="20000"/>
              </a:spcBef>
              <a:spcAft>
                <a:spcPts val="600"/>
              </a:spcAft>
              <a:buClr>
                <a:schemeClr val="accent1">
                  <a:lumMod val="75000"/>
                </a:schemeClr>
              </a:buClr>
              <a:buSzPct val="145000"/>
              <a:tabLst/>
              <a:defRPr/>
            </a:pPr>
            <a:endParaRPr kumimoji="0" lang="hr-HR"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142976" y="116632"/>
            <a:ext cx="7839511" cy="6215106"/>
          </a:xfrm>
        </p:spPr>
        <p:txBody>
          <a:bodyPr>
            <a:noAutofit/>
          </a:bodyPr>
          <a:lstStyle/>
          <a:p>
            <a:pPr>
              <a:lnSpc>
                <a:spcPct val="150000"/>
              </a:lnSpc>
              <a:buNone/>
            </a:pPr>
            <a:r>
              <a:rPr lang="hr-HR" sz="1600" b="1" dirty="0">
                <a:latin typeface="Georgia" pitchFamily="18" charset="0"/>
              </a:rPr>
              <a:t>IZDAVANJE OBVEZNOG PREKRŠAJNOG NALOGA </a:t>
            </a:r>
            <a:r>
              <a:rPr lang="hr-HR" sz="1600" b="1" dirty="0">
                <a:effectLst>
                  <a:outerShdw blurRad="38100" dist="38100" dir="2700000" algn="tl">
                    <a:srgbClr val="000000">
                      <a:alpha val="43137"/>
                    </a:srgbClr>
                  </a:outerShdw>
                </a:effectLst>
                <a:latin typeface="Georgia" pitchFamily="18" charset="0"/>
              </a:rPr>
              <a:t>- č</a:t>
            </a:r>
            <a:r>
              <a:rPr lang="hr-HR" sz="1600" b="1" dirty="0">
                <a:latin typeface="Georgia" pitchFamily="18" charset="0"/>
              </a:rPr>
              <a:t>lanak 239. PZ-a</a:t>
            </a:r>
          </a:p>
          <a:p>
            <a:pPr marL="0" indent="0" algn="just">
              <a:buNone/>
            </a:pPr>
            <a:endParaRPr lang="hr-HR" sz="1500" dirty="0">
              <a:latin typeface="Georgia" panose="02040502050405020303" pitchFamily="18" charset="0"/>
            </a:endParaRPr>
          </a:p>
          <a:p>
            <a:pPr marL="0" indent="0" algn="just">
              <a:buNone/>
            </a:pPr>
            <a:r>
              <a:rPr lang="hr-HR" sz="1500" dirty="0">
                <a:latin typeface="Georgia" panose="02040502050405020303" pitchFamily="18" charset="0"/>
              </a:rPr>
              <a:t>(1) Ovlašteni tužitelji iz članka 109. stavka 1. točke 1. i 2. ovoga Zakona prije pokretanja prekršajnog postupka protiv počinitelja prekršaja </a:t>
            </a:r>
            <a:r>
              <a:rPr lang="hr-HR" sz="1500" b="1" dirty="0">
                <a:effectLst>
                  <a:outerShdw blurRad="38100" dist="38100" dir="2700000" algn="tl">
                    <a:srgbClr val="000000">
                      <a:alpha val="43137"/>
                    </a:srgbClr>
                  </a:outerShdw>
                </a:effectLst>
                <a:latin typeface="Georgia" panose="02040502050405020303" pitchFamily="18" charset="0"/>
              </a:rPr>
              <a:t>obvezno će izdati prekršajni nalog (obavezni prekršajni nalog) </a:t>
            </a:r>
            <a:r>
              <a:rPr lang="hr-HR" sz="1500" dirty="0">
                <a:latin typeface="Georgia" pitchFamily="18" charset="0"/>
              </a:rPr>
              <a:t>za:</a:t>
            </a:r>
          </a:p>
          <a:p>
            <a:pPr marL="0" indent="0" algn="just">
              <a:buNone/>
            </a:pPr>
            <a:r>
              <a:rPr lang="hr-HR" sz="1500" dirty="0">
                <a:latin typeface="Georgia" pitchFamily="18" charset="0"/>
              </a:rPr>
              <a:t>1. </a:t>
            </a:r>
            <a:r>
              <a:rPr lang="hr-HR" sz="1500" b="1" u="sng" dirty="0">
                <a:latin typeface="Georgia" panose="02040502050405020303" pitchFamily="18" charset="0"/>
              </a:rPr>
              <a:t>prekršaj propisan odlukom jedinice lokalne i područne (regionalne) samouprave</a:t>
            </a:r>
            <a:r>
              <a:rPr lang="hr-HR" sz="1500" b="1" dirty="0">
                <a:latin typeface="Georgia" panose="02040502050405020303" pitchFamily="18" charset="0"/>
              </a:rPr>
              <a:t>,</a:t>
            </a:r>
            <a:endParaRPr lang="hr-HR" sz="1500" dirty="0">
              <a:latin typeface="Georgia" pitchFamily="18" charset="0"/>
            </a:endParaRPr>
          </a:p>
          <a:p>
            <a:pPr marL="0" indent="0" algn="just">
              <a:buNone/>
            </a:pPr>
            <a:r>
              <a:rPr lang="hr-HR" sz="1500" dirty="0">
                <a:latin typeface="Georgia" pitchFamily="18" charset="0"/>
              </a:rPr>
              <a:t>2. prekršaj </a:t>
            </a:r>
            <a:r>
              <a:rPr lang="hr-HR" sz="1500" b="1" u="sng" dirty="0">
                <a:latin typeface="Georgia" pitchFamily="18" charset="0"/>
              </a:rPr>
              <a:t>propisan zakonom </a:t>
            </a:r>
            <a:r>
              <a:rPr lang="hr-HR" sz="1500" dirty="0">
                <a:latin typeface="Georgia" pitchFamily="18" charset="0"/>
              </a:rPr>
              <a:t>za koji je kao kazna propisana samo novčana kazna do </a:t>
            </a:r>
            <a:r>
              <a:rPr lang="hr-HR" sz="1500" u="sng" dirty="0">
                <a:solidFill>
                  <a:srgbClr val="FF0000"/>
                </a:solidFill>
                <a:latin typeface="Georgia" panose="02040502050405020303" pitchFamily="18" charset="0"/>
              </a:rPr>
              <a:t>5.000,00 kuna za fizičku osobu, do 10.000,00 kuna za počinitelja prekršaja fizičku osobu obrtnika i osobu koja obavlja drugu samostalnu djelatnost, do 15.000,00 kuna za pravnu osobu i do 5.000,00 kuna za odgovornu osobu u pravnoj osobi.</a:t>
            </a:r>
            <a:r>
              <a:rPr lang="hr-HR" sz="1500" dirty="0">
                <a:latin typeface="Georgia" panose="02040502050405020303" pitchFamily="18" charset="0"/>
              </a:rPr>
              <a:t> Kod prekršaja pravne osobe i u njoj odgovorne osobe, obavezni prekršajni nalog izdat će se kada je uvjet iz ove točke ostvaren u odnosu na počinitelja pravnu osobu.</a:t>
            </a:r>
          </a:p>
          <a:p>
            <a:pPr marL="0" indent="0" algn="just">
              <a:buNone/>
            </a:pPr>
            <a:r>
              <a:rPr lang="hr-HR" sz="1500" dirty="0">
                <a:latin typeface="Georgia" panose="02040502050405020303" pitchFamily="18" charset="0"/>
              </a:rPr>
              <a:t>(2) Ovlašteni tužitelji iz članka 109. stavka 1. točaka 1. i 2. ovoga </a:t>
            </a:r>
            <a:r>
              <a:rPr lang="pl-PL" sz="1500" dirty="0">
                <a:latin typeface="Georgia" panose="02040502050405020303" pitchFamily="18" charset="0"/>
              </a:rPr>
              <a:t>Zakona </a:t>
            </a:r>
            <a:r>
              <a:rPr lang="pl-PL" sz="1500" b="1" u="sng" dirty="0">
                <a:solidFill>
                  <a:srgbClr val="FF0000"/>
                </a:solidFill>
                <a:effectLst>
                  <a:outerShdw blurRad="38100" dist="38100" dir="2700000" algn="tl">
                    <a:srgbClr val="000000">
                      <a:alpha val="43137"/>
                    </a:srgbClr>
                  </a:outerShdw>
                </a:effectLst>
                <a:latin typeface="Georgia" panose="02040502050405020303" pitchFamily="18" charset="0"/>
              </a:rPr>
              <a:t>mogu</a:t>
            </a:r>
            <a:r>
              <a:rPr lang="pl-PL" sz="1500" b="1" dirty="0">
                <a:latin typeface="Georgia" panose="02040502050405020303" pitchFamily="18" charset="0"/>
              </a:rPr>
              <a:t> izdati obavezni prekršajni nalog i ako je za prekršaj </a:t>
            </a:r>
            <a:r>
              <a:rPr lang="hr-HR" sz="1500" b="1" dirty="0">
                <a:latin typeface="Georgia" panose="02040502050405020303" pitchFamily="18" charset="0"/>
              </a:rPr>
              <a:t>propisana novčana kazna veća od iznosa iz stavka 1. točke 2. ovoga članka, </a:t>
            </a:r>
            <a:r>
              <a:rPr lang="hr-HR" sz="1500" dirty="0">
                <a:latin typeface="Georgia" panose="02040502050405020303" pitchFamily="18" charset="0"/>
              </a:rPr>
              <a:t>ali u tom slučaju za pojedinačni prekršaj ne može se utvrditi novčana kazna veća od iznosa iz stavka 1. točke 2. ovoga članka.</a:t>
            </a:r>
          </a:p>
          <a:p>
            <a:pPr marL="0" indent="0" algn="just">
              <a:buNone/>
            </a:pPr>
            <a:r>
              <a:rPr lang="hr-HR" sz="1500" dirty="0">
                <a:latin typeface="Georgia" panose="02040502050405020303" pitchFamily="18" charset="0"/>
              </a:rPr>
              <a:t>(7) Ako je ovlašteni tužitelj umjesto prekršajnog naloga iz stavka 1. ovoga članka </a:t>
            </a:r>
            <a:r>
              <a:rPr lang="hr-HR" sz="1500" b="1" dirty="0">
                <a:latin typeface="Georgia" panose="02040502050405020303" pitchFamily="18" charset="0"/>
              </a:rPr>
              <a:t>(OPN) </a:t>
            </a:r>
            <a:r>
              <a:rPr lang="hr-HR" sz="1500" dirty="0">
                <a:latin typeface="Georgia" panose="02040502050405020303" pitchFamily="18" charset="0"/>
              </a:rPr>
              <a:t>podnio optužni prijedlog, </a:t>
            </a:r>
            <a:r>
              <a:rPr lang="hr-HR" sz="1500" b="1" u="sng" dirty="0">
                <a:solidFill>
                  <a:srgbClr val="FF0000"/>
                </a:solidFill>
                <a:effectLst>
                  <a:outerShdw blurRad="38100" dist="38100" dir="2700000" algn="tl">
                    <a:srgbClr val="000000">
                      <a:alpha val="43137"/>
                    </a:srgbClr>
                  </a:outerShdw>
                </a:effectLst>
                <a:latin typeface="Georgia" panose="02040502050405020303" pitchFamily="18" charset="0"/>
              </a:rPr>
              <a:t>sud taj će optužni prijedlog odbaciti.</a:t>
            </a:r>
          </a:p>
          <a:p>
            <a:pPr marL="0" indent="0" algn="just">
              <a:buNone/>
            </a:pPr>
            <a:r>
              <a:rPr lang="hr-HR" sz="1500" dirty="0">
                <a:latin typeface="Georgia" panose="02040502050405020303" pitchFamily="18" charset="0"/>
              </a:rPr>
              <a:t>(8) </a:t>
            </a:r>
            <a:r>
              <a:rPr lang="hr-HR" sz="1500" b="1" u="sng" dirty="0">
                <a:latin typeface="Georgia" panose="02040502050405020303" pitchFamily="18" charset="0"/>
              </a:rPr>
              <a:t>Obavezni prekršajni nalog ne može se izdati protiv </a:t>
            </a:r>
            <a:r>
              <a:rPr lang="hr-HR" sz="1500" dirty="0">
                <a:latin typeface="Georgia" panose="02040502050405020303" pitchFamily="18" charset="0"/>
              </a:rPr>
              <a:t>počinitelja prekršaja koji je u vrijeme počinjenja prekršaja bio </a:t>
            </a:r>
            <a:r>
              <a:rPr lang="hr-HR" sz="1500" b="1" dirty="0">
                <a:solidFill>
                  <a:srgbClr val="FF0000"/>
                </a:solidFill>
                <a:effectLst>
                  <a:outerShdw blurRad="38100" dist="38100" dir="2700000" algn="tl">
                    <a:srgbClr val="000000">
                      <a:alpha val="43137"/>
                    </a:srgbClr>
                  </a:outerShdw>
                </a:effectLst>
                <a:latin typeface="Georgia" panose="02040502050405020303" pitchFamily="18" charset="0"/>
              </a:rPr>
              <a:t>maloljetnik </a:t>
            </a:r>
            <a:r>
              <a:rPr lang="hr-HR" sz="1500" dirty="0">
                <a:latin typeface="Georgia" panose="02040502050405020303" pitchFamily="18" charset="0"/>
              </a:rPr>
              <a:t>(14-18 godina života).</a:t>
            </a:r>
          </a:p>
          <a:p>
            <a:pPr marL="0" indent="0" algn="just">
              <a:buNone/>
            </a:pPr>
            <a:endParaRPr lang="hr-HR" sz="1500" dirty="0">
              <a:latin typeface="Georgia" panose="02040502050405020303" pitchFamily="18" charset="0"/>
            </a:endParaRPr>
          </a:p>
        </p:txBody>
      </p:sp>
      <p:sp>
        <p:nvSpPr>
          <p:cNvPr id="5" name="Strelica zakrivljena dolje 4"/>
          <p:cNvSpPr/>
          <p:nvPr/>
        </p:nvSpPr>
        <p:spPr>
          <a:xfrm rot="16200000">
            <a:off x="392877" y="3321843"/>
            <a:ext cx="1071570" cy="42862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F7626737-5426-4DE5-94FB-C1020F30D880}"/>
              </a:ext>
            </a:extLst>
          </p:cNvPr>
          <p:cNvSpPr>
            <a:spLocks noGrp="1"/>
          </p:cNvSpPr>
          <p:nvPr>
            <p:ph idx="1"/>
          </p:nvPr>
        </p:nvSpPr>
        <p:spPr>
          <a:xfrm>
            <a:off x="1475656" y="476672"/>
            <a:ext cx="7333753" cy="5522491"/>
          </a:xfrm>
        </p:spPr>
        <p:txBody>
          <a:bodyPr>
            <a:noAutofit/>
          </a:bodyPr>
          <a:lstStyle/>
          <a:p>
            <a:pPr marL="0" indent="0" algn="l">
              <a:buNone/>
            </a:pPr>
            <a:r>
              <a:rPr lang="hr-HR" sz="2400" b="1" dirty="0">
                <a:latin typeface="Georgia" pitchFamily="18" charset="0"/>
              </a:rPr>
              <a:t>Pojam maloljetnika </a:t>
            </a:r>
            <a:r>
              <a:rPr lang="hr-HR" sz="2400" i="1" dirty="0">
                <a:latin typeface="Georgia" pitchFamily="18" charset="0"/>
              </a:rPr>
              <a:t>- članak 64. PZ-a</a:t>
            </a:r>
            <a:br>
              <a:rPr lang="hr-HR" sz="2400" i="1" dirty="0">
                <a:latin typeface="Georgia" pitchFamily="18" charset="0"/>
              </a:rPr>
            </a:br>
            <a:br>
              <a:rPr lang="hr-HR" sz="2400" b="1" dirty="0">
                <a:latin typeface="Georgia" pitchFamily="18" charset="0"/>
              </a:rPr>
            </a:br>
            <a:r>
              <a:rPr lang="hr-HR" sz="2400" dirty="0">
                <a:latin typeface="Georgia" pitchFamily="18" charset="0"/>
              </a:rPr>
              <a:t>(1</a:t>
            </a:r>
            <a:r>
              <a:rPr lang="hr-HR" sz="2000" dirty="0">
                <a:latin typeface="Georgia" pitchFamily="18" charset="0"/>
              </a:rPr>
              <a:t>) Maloljetnik je osoba koja je navršila </a:t>
            </a:r>
            <a:r>
              <a:rPr lang="hr-HR" sz="2000" dirty="0">
                <a:solidFill>
                  <a:srgbClr val="FF0000"/>
                </a:solidFill>
                <a:effectLst>
                  <a:outerShdw blurRad="38100" dist="38100" dir="2700000" algn="tl">
                    <a:srgbClr val="000000">
                      <a:alpha val="43137"/>
                    </a:srgbClr>
                  </a:outerShdw>
                </a:effectLst>
                <a:latin typeface="Georgia" pitchFamily="18" charset="0"/>
              </a:rPr>
              <a:t>četrnaest a  </a:t>
            </a:r>
            <a:br>
              <a:rPr lang="hr-HR" sz="2000" dirty="0">
                <a:solidFill>
                  <a:srgbClr val="FF0000"/>
                </a:solidFill>
                <a:effectLst>
                  <a:outerShdw blurRad="38100" dist="38100" dir="2700000" algn="tl">
                    <a:srgbClr val="000000">
                      <a:alpha val="43137"/>
                    </a:srgbClr>
                  </a:outerShdw>
                </a:effectLst>
                <a:latin typeface="Georgia" pitchFamily="18" charset="0"/>
              </a:rPr>
            </a:br>
            <a:r>
              <a:rPr lang="hr-HR" sz="2000" dirty="0">
                <a:solidFill>
                  <a:srgbClr val="FF0000"/>
                </a:solidFill>
                <a:effectLst>
                  <a:outerShdw blurRad="38100" dist="38100" dir="2700000" algn="tl">
                    <a:srgbClr val="000000">
                      <a:alpha val="43137"/>
                    </a:srgbClr>
                  </a:outerShdw>
                </a:effectLst>
                <a:latin typeface="Georgia" pitchFamily="18" charset="0"/>
              </a:rPr>
              <a:t>      nije navršila osamnaest godina života.</a:t>
            </a:r>
            <a:br>
              <a:rPr lang="hr-HR" sz="2000" dirty="0">
                <a:latin typeface="Georgia" pitchFamily="18" charset="0"/>
              </a:rPr>
            </a:br>
            <a:br>
              <a:rPr lang="hr-HR" sz="2000" dirty="0">
                <a:latin typeface="Georgia" pitchFamily="18" charset="0"/>
              </a:rPr>
            </a:br>
            <a:r>
              <a:rPr lang="pl-PL" sz="2000" dirty="0">
                <a:latin typeface="Georgia" pitchFamily="18" charset="0"/>
              </a:rPr>
              <a:t>(2) </a:t>
            </a:r>
            <a:r>
              <a:rPr lang="pl-PL" sz="2000" dirty="0">
                <a:solidFill>
                  <a:srgbClr val="FF0000"/>
                </a:solidFill>
                <a:effectLst>
                  <a:outerShdw blurRad="38100" dist="38100" dir="2700000" algn="tl">
                    <a:srgbClr val="000000">
                      <a:alpha val="43137"/>
                    </a:srgbClr>
                  </a:outerShdw>
                </a:effectLst>
                <a:latin typeface="Georgia" pitchFamily="18" charset="0"/>
              </a:rPr>
              <a:t>Mlađi maloljetnik </a:t>
            </a:r>
            <a:r>
              <a:rPr lang="pl-PL" sz="2000" dirty="0">
                <a:latin typeface="Georgia" pitchFamily="18" charset="0"/>
              </a:rPr>
              <a:t>je osoba koja je navršila </a:t>
            </a:r>
            <a:br>
              <a:rPr lang="pl-PL" sz="2000" dirty="0">
                <a:latin typeface="Georgia" pitchFamily="18" charset="0"/>
              </a:rPr>
            </a:br>
            <a:r>
              <a:rPr lang="pl-PL" sz="2000" dirty="0">
                <a:latin typeface="Georgia" pitchFamily="18" charset="0"/>
              </a:rPr>
              <a:t>      četrnaest a nije </a:t>
            </a:r>
            <a:r>
              <a:rPr lang="hr-HR" sz="2000" dirty="0">
                <a:latin typeface="Georgia" pitchFamily="18" charset="0"/>
              </a:rPr>
              <a:t>navršila šesnaest godina života.</a:t>
            </a:r>
            <a:br>
              <a:rPr lang="hr-HR" sz="2000" dirty="0">
                <a:latin typeface="Georgia" pitchFamily="18" charset="0"/>
              </a:rPr>
            </a:br>
            <a:br>
              <a:rPr lang="hr-HR" sz="2000" dirty="0">
                <a:latin typeface="Georgia" pitchFamily="18" charset="0"/>
              </a:rPr>
            </a:br>
            <a:r>
              <a:rPr lang="pl-PL" sz="2000" dirty="0">
                <a:latin typeface="Georgia" pitchFamily="18" charset="0"/>
              </a:rPr>
              <a:t>(3) </a:t>
            </a:r>
            <a:r>
              <a:rPr lang="pl-PL" sz="2000" dirty="0">
                <a:solidFill>
                  <a:srgbClr val="FF0000"/>
                </a:solidFill>
                <a:effectLst>
                  <a:outerShdw blurRad="38100" dist="38100" dir="2700000" algn="tl">
                    <a:srgbClr val="000000">
                      <a:alpha val="43137"/>
                    </a:srgbClr>
                  </a:outerShdw>
                </a:effectLst>
                <a:latin typeface="Georgia" pitchFamily="18" charset="0"/>
              </a:rPr>
              <a:t>Stariji maloljetnik </a:t>
            </a:r>
            <a:r>
              <a:rPr lang="pl-PL" sz="2000" dirty="0">
                <a:latin typeface="Georgia" pitchFamily="18" charset="0"/>
              </a:rPr>
              <a:t>je osoba koja je navršila </a:t>
            </a:r>
            <a:br>
              <a:rPr lang="pl-PL" sz="2000" dirty="0">
                <a:latin typeface="Georgia" pitchFamily="18" charset="0"/>
              </a:rPr>
            </a:br>
            <a:r>
              <a:rPr lang="pl-PL" sz="2000" dirty="0">
                <a:latin typeface="Georgia" pitchFamily="18" charset="0"/>
              </a:rPr>
              <a:t>      šesnaest a nije </a:t>
            </a:r>
            <a:r>
              <a:rPr lang="hr-HR" sz="2000" dirty="0">
                <a:latin typeface="Georgia" pitchFamily="18" charset="0"/>
              </a:rPr>
              <a:t>navršila osamnaest godina života.</a:t>
            </a:r>
            <a:br>
              <a:rPr lang="hr-HR" sz="2000" dirty="0">
                <a:latin typeface="Georgia" pitchFamily="18" charset="0"/>
              </a:rPr>
            </a:br>
            <a:br>
              <a:rPr lang="hr-HR" sz="2000" dirty="0">
                <a:latin typeface="Georgia" pitchFamily="18" charset="0"/>
              </a:rPr>
            </a:br>
            <a:r>
              <a:rPr lang="hr-HR" sz="2000" b="1" dirty="0">
                <a:solidFill>
                  <a:srgbClr val="FF0000"/>
                </a:solidFill>
                <a:effectLst>
                  <a:outerShdw blurRad="38100" dist="38100" dir="2700000" algn="tl">
                    <a:srgbClr val="000000">
                      <a:alpha val="43137"/>
                    </a:srgbClr>
                  </a:outerShdw>
                </a:effectLst>
                <a:latin typeface="Georgia" pitchFamily="18" charset="0"/>
              </a:rPr>
              <a:t>OPN ili PN protiv MALOLJETNIKA – NE!!!!!!!!</a:t>
            </a:r>
            <a:br>
              <a:rPr lang="hr-HR" sz="2000" b="1" dirty="0">
                <a:solidFill>
                  <a:srgbClr val="FF0000"/>
                </a:solidFill>
                <a:effectLst>
                  <a:outerShdw blurRad="38100" dist="38100" dir="2700000" algn="tl">
                    <a:srgbClr val="000000">
                      <a:alpha val="43137"/>
                    </a:srgbClr>
                  </a:outerShdw>
                </a:effectLst>
                <a:latin typeface="Georgia" pitchFamily="18" charset="0"/>
              </a:rPr>
            </a:br>
            <a:r>
              <a:rPr lang="hr-HR" sz="2000" b="1" dirty="0">
                <a:solidFill>
                  <a:srgbClr val="FF0000"/>
                </a:solidFill>
                <a:effectLst>
                  <a:outerShdw blurRad="38100" dist="38100" dir="2700000" algn="tl">
                    <a:srgbClr val="000000">
                      <a:alpha val="43137"/>
                    </a:srgbClr>
                  </a:outerShdw>
                </a:effectLst>
                <a:latin typeface="Georgia" pitchFamily="18" charset="0"/>
              </a:rPr>
              <a:t>- samo optužni prijedlog </a:t>
            </a:r>
            <a:r>
              <a:rPr lang="hr-HR" sz="2000" dirty="0">
                <a:latin typeface="Georgia" pitchFamily="18" charset="0"/>
              </a:rPr>
              <a:t>jer maloljetnik uvijek      </a:t>
            </a:r>
            <a:br>
              <a:rPr lang="hr-HR" sz="2000" dirty="0">
                <a:latin typeface="Georgia" pitchFamily="18" charset="0"/>
              </a:rPr>
            </a:br>
            <a:r>
              <a:rPr lang="hr-HR" sz="2000" dirty="0">
                <a:latin typeface="Georgia" pitchFamily="18" charset="0"/>
              </a:rPr>
              <a:t>  mora biti ispitan.</a:t>
            </a:r>
          </a:p>
        </p:txBody>
      </p:sp>
    </p:spTree>
    <p:extLst>
      <p:ext uri="{BB962C8B-B14F-4D97-AF65-F5344CB8AC3E}">
        <p14:creationId xmlns:p14="http://schemas.microsoft.com/office/powerpoint/2010/main" val="1350628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28662" y="428604"/>
            <a:ext cx="7819613" cy="1928826"/>
          </a:xfrm>
        </p:spPr>
        <p:txBody>
          <a:bodyPr>
            <a:normAutofit fontScale="90000"/>
          </a:bodyPr>
          <a:lstStyle/>
          <a:p>
            <a:pPr marL="0" indent="0" algn="l">
              <a:tabLst>
                <a:tab pos="85725" algn="l"/>
              </a:tabLst>
            </a:pPr>
            <a:br>
              <a:rPr lang="hr-HR" sz="2700" dirty="0"/>
            </a:br>
            <a:br>
              <a:rPr lang="hr-HR" sz="2700" dirty="0"/>
            </a:br>
            <a:br>
              <a:rPr lang="hr-HR" sz="2700" dirty="0"/>
            </a:br>
            <a:br>
              <a:rPr lang="hr-HR" sz="2700" dirty="0"/>
            </a:br>
            <a:r>
              <a:rPr lang="hr-HR" sz="1700" dirty="0">
                <a:latin typeface="Georgia" pitchFamily="18" charset="0"/>
              </a:rPr>
              <a:t>Obaveznim prekršajnim nalogom osim novčane kazne može se izreći i </a:t>
            </a:r>
            <a:r>
              <a:rPr lang="hr-HR" sz="1700" dirty="0">
                <a:solidFill>
                  <a:srgbClr val="FF0000"/>
                </a:solidFill>
                <a:latin typeface="Georgia" pitchFamily="18" charset="0"/>
              </a:rPr>
              <a:t>paušalna svota </a:t>
            </a:r>
            <a:r>
              <a:rPr lang="hr-HR" sz="1700" dirty="0">
                <a:latin typeface="Georgia" pitchFamily="18" charset="0"/>
              </a:rPr>
              <a:t>troška izdavanja obaveznog prekršajnog naloga </a:t>
            </a:r>
            <a:r>
              <a:rPr lang="hr-HR" sz="1700" dirty="0">
                <a:solidFill>
                  <a:srgbClr val="FF0000"/>
                </a:solidFill>
                <a:latin typeface="Georgia" pitchFamily="18" charset="0"/>
              </a:rPr>
              <a:t>do 200,00 kn</a:t>
            </a:r>
            <a:r>
              <a:rPr lang="hr-HR" sz="1700" dirty="0">
                <a:latin typeface="Georgia" pitchFamily="18" charset="0"/>
              </a:rPr>
              <a:t> </a:t>
            </a:r>
            <a:r>
              <a:rPr lang="hr-HR" sz="1700" dirty="0">
                <a:solidFill>
                  <a:srgbClr val="FF0000"/>
                </a:solidFill>
                <a:latin typeface="Georgia" pitchFamily="18" charset="0"/>
              </a:rPr>
              <a:t>i stvarni troškovi </a:t>
            </a:r>
            <a:r>
              <a:rPr lang="hr-HR" sz="1700" dirty="0">
                <a:latin typeface="Georgia" pitchFamily="18" charset="0"/>
              </a:rPr>
              <a:t>nastali utvrđivanjem prekršaja upotrebom tehničkih sredstava ili provođenjem potrebnih analiza i vještačenja. </a:t>
            </a:r>
            <a:r>
              <a:rPr lang="hr-HR" sz="1700" i="1" dirty="0">
                <a:latin typeface="Georgia" pitchFamily="18" charset="0"/>
              </a:rPr>
              <a:t>(članaka 239. st.4. PZ-a)</a:t>
            </a:r>
            <a:br>
              <a:rPr lang="hr-HR" sz="1700" i="1" dirty="0">
                <a:latin typeface="Georgia" pitchFamily="18" charset="0"/>
              </a:rPr>
            </a:br>
            <a:r>
              <a:rPr lang="hr-HR" sz="1700" dirty="0">
                <a:latin typeface="Georgia" pitchFamily="18" charset="0"/>
              </a:rPr>
              <a:t>	</a:t>
            </a:r>
            <a:br>
              <a:rPr lang="hr-HR" sz="1700" dirty="0">
                <a:latin typeface="Georgia" pitchFamily="18" charset="0"/>
              </a:rPr>
            </a:br>
            <a:r>
              <a:rPr lang="hr-HR" sz="1700" dirty="0">
                <a:latin typeface="Georgia" pitchFamily="18" charset="0"/>
              </a:rPr>
              <a:t>Novčana kazna smatrat će se u cjelini plaćenom ako okrivljenik u ostavljenom roku plati </a:t>
            </a:r>
            <a:r>
              <a:rPr lang="hr-HR" sz="1700" dirty="0">
                <a:solidFill>
                  <a:srgbClr val="FF0000"/>
                </a:solidFill>
                <a:latin typeface="Georgia" pitchFamily="18" charset="0"/>
              </a:rPr>
              <a:t>dvije trećine izrečene novčane kazne.</a:t>
            </a:r>
            <a:r>
              <a:rPr lang="hr-HR" sz="1700" b="1" dirty="0">
                <a:solidFill>
                  <a:srgbClr val="FF0000"/>
                </a:solidFill>
                <a:latin typeface="Georgia" pitchFamily="18" charset="0"/>
              </a:rPr>
              <a:t> </a:t>
            </a:r>
            <a:r>
              <a:rPr lang="hr-HR" sz="1700" i="1" dirty="0">
                <a:latin typeface="Georgia" pitchFamily="18" charset="0"/>
              </a:rPr>
              <a:t>(članak 152. st.3. PZ-a) </a:t>
            </a:r>
            <a:br>
              <a:rPr lang="hr-HR" sz="1700" dirty="0">
                <a:latin typeface="Georgia" pitchFamily="18" charset="0"/>
              </a:rPr>
            </a:br>
            <a:br>
              <a:rPr lang="hr-HR" sz="2700" dirty="0"/>
            </a:br>
            <a:br>
              <a:rPr lang="hr-HR" sz="2700" dirty="0"/>
            </a:br>
            <a:br>
              <a:rPr lang="pt-BR" b="1" dirty="0"/>
            </a:br>
            <a:endParaRPr lang="hr-HR" b="1" dirty="0"/>
          </a:p>
        </p:txBody>
      </p:sp>
      <p:sp>
        <p:nvSpPr>
          <p:cNvPr id="3" name="Rezervirano mjesto sadržaja 2"/>
          <p:cNvSpPr>
            <a:spLocks noGrp="1"/>
          </p:cNvSpPr>
          <p:nvPr>
            <p:ph idx="1"/>
          </p:nvPr>
        </p:nvSpPr>
        <p:spPr>
          <a:xfrm>
            <a:off x="857224" y="2214554"/>
            <a:ext cx="7704667" cy="4214842"/>
          </a:xfrm>
        </p:spPr>
        <p:txBody>
          <a:bodyPr>
            <a:normAutofit fontScale="62500" lnSpcReduction="20000"/>
          </a:bodyPr>
          <a:lstStyle/>
          <a:p>
            <a:pPr marL="0" indent="0">
              <a:buNone/>
              <a:tabLst>
                <a:tab pos="85725" algn="l"/>
              </a:tabLst>
            </a:pPr>
            <a:endParaRPr lang="hr-HR" sz="2300" b="1" dirty="0">
              <a:latin typeface="Georgia" pitchFamily="18" charset="0"/>
            </a:endParaRPr>
          </a:p>
          <a:p>
            <a:pPr marL="0" indent="0">
              <a:buNone/>
              <a:tabLst>
                <a:tab pos="85725" algn="l"/>
              </a:tabLst>
            </a:pPr>
            <a:r>
              <a:rPr lang="hr-HR" b="1" dirty="0">
                <a:latin typeface="Georgia" pitchFamily="18" charset="0"/>
              </a:rPr>
              <a:t>P</a:t>
            </a:r>
            <a:r>
              <a:rPr lang="pt-BR" b="1" dirty="0">
                <a:latin typeface="Georgia" pitchFamily="18" charset="0"/>
              </a:rPr>
              <a:t>RIGOVOR </a:t>
            </a:r>
            <a:r>
              <a:rPr lang="hr-HR" b="1" dirty="0">
                <a:latin typeface="Georgia" pitchFamily="18" charset="0"/>
              </a:rPr>
              <a:t>P</a:t>
            </a:r>
            <a:r>
              <a:rPr lang="pt-BR" b="1" dirty="0">
                <a:latin typeface="Georgia" pitchFamily="18" charset="0"/>
              </a:rPr>
              <a:t>ROTIV OBAVEZNOG PREKRŠAJNOG NALOGA </a:t>
            </a:r>
            <a:endParaRPr lang="hr-HR" b="1" dirty="0">
              <a:latin typeface="Georgia" pitchFamily="18" charset="0"/>
            </a:endParaRPr>
          </a:p>
          <a:p>
            <a:pPr marL="0" indent="0" algn="ctr">
              <a:buNone/>
              <a:tabLst>
                <a:tab pos="85725" algn="l"/>
              </a:tabLst>
            </a:pPr>
            <a:r>
              <a:rPr lang="hr-HR" b="1" dirty="0">
                <a:latin typeface="Georgia" pitchFamily="18" charset="0"/>
              </a:rPr>
              <a:t>Članak 241. PZ-a </a:t>
            </a:r>
          </a:p>
          <a:p>
            <a:pPr marL="0" indent="0" algn="just">
              <a:buNone/>
              <a:tabLst>
                <a:tab pos="85725" algn="l"/>
              </a:tabLst>
            </a:pPr>
            <a:r>
              <a:rPr lang="hr-HR" dirty="0">
                <a:latin typeface="Georgia" pitchFamily="18" charset="0"/>
              </a:rPr>
              <a:t>	(3) Pravodoban i od ovlaštene osobe podnesen prigovor </a:t>
            </a:r>
            <a:r>
              <a:rPr lang="hr-HR" b="1" dirty="0">
                <a:solidFill>
                  <a:srgbClr val="FF0000"/>
                </a:solidFill>
                <a:latin typeface="Georgia" pitchFamily="18" charset="0"/>
              </a:rPr>
              <a:t>zadržava izvršenje prekršajnog naloga.</a:t>
            </a:r>
          </a:p>
          <a:p>
            <a:pPr marL="0" indent="0" algn="just">
              <a:buNone/>
              <a:tabLst>
                <a:tab pos="85725" algn="l"/>
              </a:tabLst>
            </a:pPr>
            <a:r>
              <a:rPr lang="hr-HR" dirty="0">
                <a:latin typeface="Georgia" pitchFamily="18" charset="0"/>
              </a:rPr>
              <a:t>	(4) Plaćanje novčane kazne prije podnošenja prigovora ili nakon što je prigovor podnesen, smatra se okrivljenikovim odricanjem od prava na podnošenje prigovora odnosno odustajanjem od već podnesenog prigovora protiv obaveznog prekršajnog naloga, </a:t>
            </a:r>
            <a:r>
              <a:rPr lang="hr-HR" b="1" dirty="0">
                <a:solidFill>
                  <a:srgbClr val="FF0000"/>
                </a:solidFill>
                <a:latin typeface="Georgia" pitchFamily="18" charset="0"/>
              </a:rPr>
              <a:t>pod uvjetom da je u uputi o pravu na prigovor na to upozoren.</a:t>
            </a:r>
          </a:p>
          <a:p>
            <a:pPr marL="0" indent="0" algn="ctr">
              <a:buNone/>
              <a:tabLst>
                <a:tab pos="85725" algn="l"/>
              </a:tabLst>
            </a:pPr>
            <a:r>
              <a:rPr lang="pt-BR" b="1" dirty="0">
                <a:latin typeface="Georgia" pitchFamily="18" charset="0"/>
              </a:rPr>
              <a:t>Članak 242. </a:t>
            </a:r>
            <a:endParaRPr lang="hr-HR" b="1" dirty="0">
              <a:latin typeface="Georgia" pitchFamily="18" charset="0"/>
            </a:endParaRPr>
          </a:p>
          <a:p>
            <a:pPr marL="0" indent="0">
              <a:buNone/>
              <a:tabLst>
                <a:tab pos="85725" algn="l"/>
              </a:tabLst>
            </a:pPr>
            <a:r>
              <a:rPr lang="pt-BR" dirty="0">
                <a:latin typeface="Georgia" pitchFamily="18" charset="0"/>
              </a:rPr>
              <a:t>Prigovor se može podnijeti zbog: </a:t>
            </a:r>
            <a:endParaRPr lang="hr-HR" dirty="0">
              <a:latin typeface="Georgia" pitchFamily="18" charset="0"/>
            </a:endParaRPr>
          </a:p>
          <a:p>
            <a:pPr marL="177800" indent="-177800">
              <a:buNone/>
            </a:pPr>
            <a:r>
              <a:rPr lang="hr-HR" dirty="0">
                <a:latin typeface="Georgia" pitchFamily="18" charset="0"/>
              </a:rPr>
              <a:t>1. </a:t>
            </a:r>
            <a:r>
              <a:rPr lang="hr-HR" dirty="0">
                <a:solidFill>
                  <a:srgbClr val="FF0000"/>
                </a:solidFill>
                <a:effectLst>
                  <a:outerShdw blurRad="38100" dist="38100" dir="2700000" algn="tl">
                    <a:srgbClr val="000000">
                      <a:alpha val="43137"/>
                    </a:srgbClr>
                  </a:outerShdw>
                </a:effectLst>
                <a:latin typeface="Georgia" pitchFamily="18" charset="0"/>
              </a:rPr>
              <a:t>poricanja prekršaja </a:t>
            </a:r>
            <a:r>
              <a:rPr lang="hr-HR" dirty="0">
                <a:latin typeface="Georgia" pitchFamily="18" charset="0"/>
              </a:rPr>
              <a:t>- </a:t>
            </a:r>
            <a:r>
              <a:rPr lang="hr-HR" i="1" dirty="0">
                <a:latin typeface="Georgia" pitchFamily="18" charset="0"/>
              </a:rPr>
              <a:t>podnositelj treba navesti razloge poricanja prekršaja (nije počinio prekršaj, djelo nije prekršaj, postoje okolnosti koje isključuju krivnju).</a:t>
            </a:r>
          </a:p>
          <a:p>
            <a:pPr marL="177800" indent="-177800">
              <a:buNone/>
            </a:pPr>
            <a:r>
              <a:rPr lang="hr-HR" dirty="0">
                <a:latin typeface="Georgia" pitchFamily="18" charset="0"/>
              </a:rPr>
              <a:t>2. </a:t>
            </a:r>
            <a:r>
              <a:rPr lang="hr-HR" dirty="0">
                <a:solidFill>
                  <a:srgbClr val="FF0000"/>
                </a:solidFill>
                <a:effectLst>
                  <a:outerShdw blurRad="38100" dist="38100" dir="2700000" algn="tl">
                    <a:srgbClr val="000000">
                      <a:alpha val="43137"/>
                    </a:srgbClr>
                  </a:outerShdw>
                </a:effectLst>
                <a:latin typeface="Georgia" pitchFamily="18" charset="0"/>
              </a:rPr>
              <a:t>izrečene odnosno primijenjene </a:t>
            </a:r>
            <a:r>
              <a:rPr lang="hr-HR" dirty="0" err="1">
                <a:solidFill>
                  <a:srgbClr val="FF0000"/>
                </a:solidFill>
                <a:effectLst>
                  <a:outerShdw blurRad="38100" dist="38100" dir="2700000" algn="tl">
                    <a:srgbClr val="000000">
                      <a:alpha val="43137"/>
                    </a:srgbClr>
                  </a:outerShdw>
                </a:effectLst>
                <a:latin typeface="Georgia" pitchFamily="18" charset="0"/>
              </a:rPr>
              <a:t>prekršajnopravne</a:t>
            </a:r>
            <a:r>
              <a:rPr lang="hr-HR" dirty="0">
                <a:solidFill>
                  <a:srgbClr val="FF0000"/>
                </a:solidFill>
                <a:effectLst>
                  <a:outerShdw blurRad="38100" dist="38100" dir="2700000" algn="tl">
                    <a:srgbClr val="000000">
                      <a:alpha val="43137"/>
                    </a:srgbClr>
                  </a:outerShdw>
                </a:effectLst>
                <a:latin typeface="Georgia" pitchFamily="18" charset="0"/>
              </a:rPr>
              <a:t> sankcije ili određenih troškova </a:t>
            </a:r>
            <a:r>
              <a:rPr lang="hr-HR" dirty="0">
                <a:latin typeface="Georgia" pitchFamily="18" charset="0"/>
              </a:rPr>
              <a:t>u povodu izdavanja prekršajnog naloga - </a:t>
            </a:r>
            <a:r>
              <a:rPr lang="hr-HR" i="1" dirty="0">
                <a:latin typeface="Georgia" pitchFamily="18" charset="0"/>
              </a:rPr>
              <a:t>podnositelj treba obrazložiti prigovor i podnijeti dokaze o činjenicama na kojima temelji prigovor</a:t>
            </a:r>
          </a:p>
          <a:p>
            <a:pPr>
              <a:buNone/>
            </a:pPr>
            <a:endParaRPr lang="hr-HR" sz="2200" dirty="0"/>
          </a:p>
          <a:p>
            <a:endParaRPr lang="hr-H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43608" y="679113"/>
            <a:ext cx="7704667" cy="5499774"/>
          </a:xfrm>
        </p:spPr>
        <p:txBody>
          <a:bodyPr>
            <a:normAutofit fontScale="70000" lnSpcReduction="20000"/>
          </a:bodyPr>
          <a:lstStyle/>
          <a:p>
            <a:pPr>
              <a:buNone/>
            </a:pPr>
            <a:r>
              <a:rPr lang="hr-HR" b="1" dirty="0">
                <a:latin typeface="Georgia" pitchFamily="18" charset="0"/>
              </a:rPr>
              <a:t>Prethodni postupak po prigovoru  </a:t>
            </a:r>
            <a:r>
              <a:rPr lang="hr-HR" i="1" dirty="0">
                <a:latin typeface="Georgia" pitchFamily="18" charset="0"/>
              </a:rPr>
              <a:t>- članak 243. st.1. PZ-a</a:t>
            </a:r>
          </a:p>
          <a:p>
            <a:pPr>
              <a:buNone/>
            </a:pPr>
            <a:endParaRPr lang="hr-HR" dirty="0">
              <a:latin typeface="Georgia" pitchFamily="18" charset="0"/>
            </a:endParaRPr>
          </a:p>
          <a:p>
            <a:pPr marL="0" indent="0">
              <a:buNone/>
            </a:pPr>
            <a:r>
              <a:rPr lang="hr-HR" dirty="0">
                <a:latin typeface="Georgia" pitchFamily="18" charset="0"/>
              </a:rPr>
              <a:t>Kada tijelo koje je izdalo prekršajni nalog primi prigovor protiv prekršajnog naloga bez odgode će ga zajedno sa spisom predmeta dostaviti </a:t>
            </a:r>
            <a:r>
              <a:rPr lang="hr-HR" dirty="0">
                <a:solidFill>
                  <a:srgbClr val="FF0000"/>
                </a:solidFill>
                <a:effectLst>
                  <a:outerShdw blurRad="38100" dist="38100" dir="2700000" algn="tl">
                    <a:srgbClr val="000000">
                      <a:alpha val="43137"/>
                    </a:srgbClr>
                  </a:outerShdw>
                </a:effectLst>
                <a:latin typeface="Georgia" pitchFamily="18" charset="0"/>
              </a:rPr>
              <a:t>općinskom sudu nadležnom prema mjestu počinjenja prekršaja.</a:t>
            </a:r>
          </a:p>
          <a:p>
            <a:pPr>
              <a:buNone/>
            </a:pPr>
            <a:endParaRPr lang="hr-HR" b="1" dirty="0">
              <a:latin typeface="Georgia" pitchFamily="18" charset="0"/>
            </a:endParaRPr>
          </a:p>
          <a:p>
            <a:pPr>
              <a:buNone/>
            </a:pPr>
            <a:r>
              <a:rPr lang="vi-VN" b="1" dirty="0">
                <a:latin typeface="Georgia" pitchFamily="18" charset="0"/>
              </a:rPr>
              <a:t>Odlučivanje o prigovoru </a:t>
            </a:r>
            <a:r>
              <a:rPr lang="hr-HR" b="1" dirty="0">
                <a:latin typeface="Georgia" pitchFamily="18" charset="0"/>
              </a:rPr>
              <a:t>- </a:t>
            </a:r>
            <a:r>
              <a:rPr lang="vi-VN" i="1" dirty="0">
                <a:latin typeface="Georgia" pitchFamily="18" charset="0"/>
              </a:rPr>
              <a:t>članak 244. </a:t>
            </a:r>
            <a:r>
              <a:rPr lang="hr-HR" i="1" dirty="0">
                <a:latin typeface="Georgia" pitchFamily="18" charset="0"/>
              </a:rPr>
              <a:t>PZ-a</a:t>
            </a:r>
          </a:p>
          <a:p>
            <a:pPr>
              <a:buNone/>
            </a:pPr>
            <a:endParaRPr lang="hr-HR" i="1" dirty="0">
              <a:latin typeface="Georgia" pitchFamily="18" charset="0"/>
            </a:endParaRPr>
          </a:p>
          <a:p>
            <a:pPr>
              <a:buNone/>
            </a:pPr>
            <a:r>
              <a:rPr lang="vi-VN" dirty="0">
                <a:latin typeface="Georgia" pitchFamily="18" charset="0"/>
              </a:rPr>
              <a:t>(1) Ako sud nije odbacio prigovor koji je podnesen </a:t>
            </a:r>
            <a:r>
              <a:rPr lang="vi-VN" u="sng" dirty="0">
                <a:latin typeface="Georgia" pitchFamily="18" charset="0"/>
              </a:rPr>
              <a:t>zbog poricanja prekršaja</a:t>
            </a:r>
            <a:r>
              <a:rPr lang="vi-VN" dirty="0">
                <a:latin typeface="Georgia" pitchFamily="18" charset="0"/>
              </a:rPr>
              <a:t>, ili   nije donio presudu zbog postojanja nekog od razloga iz članka 196. točke 1.</a:t>
            </a:r>
            <a:r>
              <a:rPr lang="hr-HR" dirty="0">
                <a:latin typeface="Georgia" pitchFamily="18" charset="0"/>
              </a:rPr>
              <a:t>-</a:t>
            </a:r>
            <a:r>
              <a:rPr lang="vi-VN" dirty="0">
                <a:latin typeface="Georgia" pitchFamily="18" charset="0"/>
              </a:rPr>
              <a:t>4. ovoga Zakona, </a:t>
            </a:r>
            <a:r>
              <a:rPr lang="vi-VN" dirty="0">
                <a:solidFill>
                  <a:srgbClr val="FF0000"/>
                </a:solidFill>
                <a:effectLst>
                  <a:outerShdw blurRad="38100" dist="38100" dir="2700000" algn="tl">
                    <a:srgbClr val="000000">
                      <a:alpha val="43137"/>
                    </a:srgbClr>
                  </a:outerShdw>
                </a:effectLst>
                <a:latin typeface="Georgia" pitchFamily="18" charset="0"/>
              </a:rPr>
              <a:t>provest će žurni postupak </a:t>
            </a:r>
            <a:r>
              <a:rPr lang="vi-VN" dirty="0">
                <a:latin typeface="Georgia" pitchFamily="18" charset="0"/>
              </a:rPr>
              <a:t>(članak 221.) i donijeti </a:t>
            </a:r>
            <a:r>
              <a:rPr lang="vi-VN" dirty="0">
                <a:solidFill>
                  <a:srgbClr val="FF0000"/>
                </a:solidFill>
                <a:effectLst>
                  <a:outerShdw blurRad="38100" dist="38100" dir="2700000" algn="tl">
                    <a:srgbClr val="000000">
                      <a:alpha val="43137"/>
                    </a:srgbClr>
                  </a:outerShdw>
                </a:effectLst>
                <a:latin typeface="Georgia" pitchFamily="18" charset="0"/>
              </a:rPr>
              <a:t>presudu protiv  koje nije dopuštena žalba</a:t>
            </a:r>
            <a:r>
              <a:rPr lang="vi-VN" dirty="0">
                <a:latin typeface="Georgia" pitchFamily="18" charset="0"/>
              </a:rPr>
              <a:t>. </a:t>
            </a:r>
            <a:endParaRPr lang="hr-HR" dirty="0">
              <a:latin typeface="Georgia" pitchFamily="18" charset="0"/>
            </a:endParaRPr>
          </a:p>
          <a:p>
            <a:pPr>
              <a:buNone/>
            </a:pPr>
            <a:r>
              <a:rPr lang="vi-VN" dirty="0">
                <a:latin typeface="Georgia" pitchFamily="18" charset="0"/>
              </a:rPr>
              <a:t>(2) Ako je prigovor podnesen </a:t>
            </a:r>
            <a:r>
              <a:rPr lang="vi-VN" u="sng" dirty="0">
                <a:latin typeface="Georgia" pitchFamily="18" charset="0"/>
              </a:rPr>
              <a:t>zbog izrečene sankcije </a:t>
            </a:r>
            <a:r>
              <a:rPr lang="vi-VN" dirty="0">
                <a:latin typeface="Georgia" pitchFamily="18" charset="0"/>
              </a:rPr>
              <a:t>iz članka 239. stavka 4. ovog Zakona, </a:t>
            </a:r>
            <a:r>
              <a:rPr lang="vi-VN" dirty="0">
                <a:solidFill>
                  <a:srgbClr val="FF0000"/>
                </a:solidFill>
                <a:effectLst>
                  <a:outerShdw blurRad="38100" dist="38100" dir="2700000" algn="tl">
                    <a:srgbClr val="000000">
                      <a:alpha val="43137"/>
                    </a:srgbClr>
                  </a:outerShdw>
                </a:effectLst>
                <a:latin typeface="Georgia" pitchFamily="18" charset="0"/>
              </a:rPr>
              <a:t>sud će izvan rasprave ili žurnog postupka: </a:t>
            </a:r>
            <a:r>
              <a:rPr lang="vi-VN" i="1" dirty="0">
                <a:solidFill>
                  <a:srgbClr val="FF0000"/>
                </a:solidFill>
                <a:effectLst>
                  <a:outerShdw blurRad="38100" dist="38100" dir="2700000" algn="tl">
                    <a:srgbClr val="000000">
                      <a:alpha val="43137"/>
                    </a:srgbClr>
                  </a:outerShdw>
                </a:effectLst>
                <a:latin typeface="Georgia" pitchFamily="18" charset="0"/>
              </a:rPr>
              <a:t>presudom odbiti prigovor i potvrditi prekršajni nalog,</a:t>
            </a:r>
            <a:r>
              <a:rPr lang="vi-VN" dirty="0">
                <a:latin typeface="Georgia" pitchFamily="18" charset="0"/>
              </a:rPr>
              <a:t> ako nađe da prigovor nije osnovan ili </a:t>
            </a:r>
            <a:r>
              <a:rPr lang="vi-VN" i="1" dirty="0">
                <a:solidFill>
                  <a:srgbClr val="FF0000"/>
                </a:solidFill>
                <a:effectLst>
                  <a:outerShdw blurRad="38100" dist="38100" dir="2700000" algn="tl">
                    <a:srgbClr val="000000">
                      <a:alpha val="43137"/>
                    </a:srgbClr>
                  </a:outerShdw>
                </a:effectLst>
                <a:latin typeface="Georgia" pitchFamily="18" charset="0"/>
              </a:rPr>
              <a:t>presudom preinačiti prekršajni nalog u pogledu odluke o sankciji </a:t>
            </a:r>
            <a:r>
              <a:rPr lang="vi-VN" dirty="0">
                <a:latin typeface="Georgia" pitchFamily="18" charset="0"/>
              </a:rPr>
              <a:t>iz članka 239. stavka 4. ovog Zakona, ako nađe da je prigovor dijelom ili u cijelosti osnovan. </a:t>
            </a:r>
            <a:endParaRPr lang="hr-HR" dirty="0">
              <a:latin typeface="Georgia" pitchFamily="18" charset="0"/>
            </a:endParaRPr>
          </a:p>
          <a:p>
            <a:pPr>
              <a:buNone/>
            </a:pPr>
            <a:r>
              <a:rPr lang="vi-VN" dirty="0">
                <a:latin typeface="Georgia" pitchFamily="18" charset="0"/>
              </a:rPr>
              <a:t>(3) Protiv presude iz stavka 2. ovoga članka </a:t>
            </a:r>
            <a:r>
              <a:rPr lang="vi-VN" dirty="0">
                <a:solidFill>
                  <a:srgbClr val="FF0000"/>
                </a:solidFill>
                <a:effectLst>
                  <a:outerShdw blurRad="38100" dist="38100" dir="2700000" algn="tl">
                    <a:srgbClr val="000000">
                      <a:alpha val="43137"/>
                    </a:srgbClr>
                  </a:outerShdw>
                </a:effectLst>
                <a:latin typeface="Georgia" pitchFamily="18" charset="0"/>
              </a:rPr>
              <a:t>nije dopuštena žalba</a:t>
            </a:r>
            <a:r>
              <a:rPr lang="vi-VN" dirty="0">
                <a:latin typeface="Georgia" pitchFamily="18" charset="0"/>
              </a:rPr>
              <a:t>.</a:t>
            </a:r>
          </a:p>
          <a:p>
            <a:endParaRPr lang="hr-HR" dirty="0">
              <a:latin typeface="Georgi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3525" y="428604"/>
            <a:ext cx="7515991" cy="5929353"/>
          </a:xfrm>
        </p:spPr>
        <p:txBody>
          <a:bodyPr>
            <a:normAutofit fontScale="90000"/>
          </a:bodyPr>
          <a:lstStyle/>
          <a:p>
            <a:pPr indent="627063" algn="l"/>
            <a:r>
              <a:rPr lang="vi-VN" sz="2000" b="1" dirty="0">
                <a:latin typeface="Georgia" pitchFamily="18" charset="0"/>
              </a:rPr>
              <a:t>ŽURNI POSTUPAK </a:t>
            </a:r>
            <a:r>
              <a:rPr lang="hr-HR" sz="2000" b="1" dirty="0">
                <a:latin typeface="Georgia" pitchFamily="18" charset="0"/>
              </a:rPr>
              <a:t> - </a:t>
            </a:r>
            <a:r>
              <a:rPr lang="vi-VN" sz="2000" b="1" dirty="0">
                <a:latin typeface="Georgia" pitchFamily="18" charset="0"/>
              </a:rPr>
              <a:t>Uvjeti za vođenje </a:t>
            </a:r>
            <a:r>
              <a:rPr lang="hr-HR" sz="2000" dirty="0">
                <a:latin typeface="Georgia" pitchFamily="18" charset="0"/>
              </a:rPr>
              <a:t>- </a:t>
            </a:r>
            <a:r>
              <a:rPr lang="hr-HR" sz="2000" i="1" dirty="0">
                <a:latin typeface="Georgia" pitchFamily="18" charset="0"/>
              </a:rPr>
              <a:t>č</a:t>
            </a:r>
            <a:r>
              <a:rPr lang="vi-VN" sz="2000" i="1" dirty="0">
                <a:latin typeface="Georgia" pitchFamily="18" charset="0"/>
              </a:rPr>
              <a:t>lanak 221. </a:t>
            </a:r>
            <a:r>
              <a:rPr lang="hr-HR" sz="2000" i="1" dirty="0">
                <a:latin typeface="Georgia" pitchFamily="18" charset="0"/>
              </a:rPr>
              <a:t>PZ-a</a:t>
            </a:r>
            <a:br>
              <a:rPr lang="hr-HR" sz="2000" dirty="0">
                <a:latin typeface="Georgia" pitchFamily="18" charset="0"/>
              </a:rPr>
            </a:br>
            <a:br>
              <a:rPr lang="hr-HR" sz="2000" dirty="0">
                <a:latin typeface="Georgia" pitchFamily="18" charset="0"/>
              </a:rPr>
            </a:br>
            <a:r>
              <a:rPr lang="vi-VN" sz="2000" dirty="0">
                <a:latin typeface="Georgia" pitchFamily="18" charset="0"/>
              </a:rPr>
              <a:t>(1) Žurni se prekršajni postupak vodi:</a:t>
            </a:r>
            <a:br>
              <a:rPr lang="hr-HR" sz="2000" dirty="0">
                <a:latin typeface="Georgia" pitchFamily="18" charset="0"/>
              </a:rPr>
            </a:br>
            <a:r>
              <a:rPr lang="hr-HR" sz="2000" dirty="0">
                <a:latin typeface="Georgia" pitchFamily="18" charset="0"/>
              </a:rPr>
              <a:t>     </a:t>
            </a:r>
            <a:r>
              <a:rPr lang="vi-VN" sz="2000" dirty="0">
                <a:latin typeface="Georgia" pitchFamily="18" charset="0"/>
              </a:rPr>
              <a:t>1. za prekršaje za koje je kao jedina kazna propisana </a:t>
            </a:r>
            <a:r>
              <a:rPr lang="vi-VN" sz="2000" dirty="0">
                <a:solidFill>
                  <a:srgbClr val="FF0000"/>
                </a:solidFill>
                <a:latin typeface="Georgia" pitchFamily="18" charset="0"/>
              </a:rPr>
              <a:t>novčana kazna </a:t>
            </a:r>
            <a:r>
              <a:rPr lang="hr-HR" sz="2000" dirty="0">
                <a:solidFill>
                  <a:srgbClr val="FF0000"/>
                </a:solidFill>
                <a:latin typeface="Georgia" pitchFamily="18" charset="0"/>
              </a:rPr>
              <a:t>  </a:t>
            </a:r>
            <a:br>
              <a:rPr lang="hr-HR" sz="2000" dirty="0">
                <a:solidFill>
                  <a:srgbClr val="FF0000"/>
                </a:solidFill>
                <a:latin typeface="Georgia" pitchFamily="18" charset="0"/>
              </a:rPr>
            </a:br>
            <a:r>
              <a:rPr lang="hr-HR" sz="2000" dirty="0">
                <a:solidFill>
                  <a:srgbClr val="FF0000"/>
                </a:solidFill>
                <a:latin typeface="Georgia" pitchFamily="18" charset="0"/>
              </a:rPr>
              <a:t>         </a:t>
            </a:r>
            <a:r>
              <a:rPr lang="vi-VN" sz="2000" dirty="0">
                <a:solidFill>
                  <a:srgbClr val="FF0000"/>
                </a:solidFill>
                <a:latin typeface="Georgia" pitchFamily="18" charset="0"/>
              </a:rPr>
              <a:t>do 10.000,00 za </a:t>
            </a:r>
            <a:r>
              <a:rPr lang="hr-HR" sz="2000" dirty="0" err="1">
                <a:solidFill>
                  <a:srgbClr val="FF0000"/>
                </a:solidFill>
                <a:latin typeface="Georgia" pitchFamily="18" charset="0"/>
              </a:rPr>
              <a:t>fi</a:t>
            </a:r>
            <a:r>
              <a:rPr lang="vi-VN" sz="2000" dirty="0">
                <a:solidFill>
                  <a:srgbClr val="FF0000"/>
                </a:solidFill>
                <a:latin typeface="Georgia" pitchFamily="18" charset="0"/>
              </a:rPr>
              <a:t>zičku osobu, novčana kazna do 30.000,00 kuna </a:t>
            </a:r>
            <a:br>
              <a:rPr lang="hr-HR" sz="2000" dirty="0">
                <a:solidFill>
                  <a:srgbClr val="FF0000"/>
                </a:solidFill>
                <a:latin typeface="Georgia" pitchFamily="18" charset="0"/>
              </a:rPr>
            </a:br>
            <a:r>
              <a:rPr lang="hr-HR" sz="2000" dirty="0">
                <a:solidFill>
                  <a:srgbClr val="FF0000"/>
                </a:solidFill>
                <a:latin typeface="Georgia" pitchFamily="18" charset="0"/>
              </a:rPr>
              <a:t>         </a:t>
            </a:r>
            <a:r>
              <a:rPr lang="vi-VN" sz="2000" dirty="0">
                <a:solidFill>
                  <a:srgbClr val="FF0000"/>
                </a:solidFill>
                <a:latin typeface="Georgia" pitchFamily="18" charset="0"/>
              </a:rPr>
              <a:t>za pravnu osobu i do 10.000,00  kuna za odgovornu osobu u </a:t>
            </a:r>
            <a:br>
              <a:rPr lang="hr-HR" sz="2000" dirty="0">
                <a:solidFill>
                  <a:srgbClr val="FF0000"/>
                </a:solidFill>
                <a:latin typeface="Georgia" pitchFamily="18" charset="0"/>
              </a:rPr>
            </a:br>
            <a:r>
              <a:rPr lang="hr-HR" sz="2000" dirty="0">
                <a:solidFill>
                  <a:srgbClr val="FF0000"/>
                </a:solidFill>
                <a:latin typeface="Georgia" pitchFamily="18" charset="0"/>
              </a:rPr>
              <a:t>         </a:t>
            </a:r>
            <a:r>
              <a:rPr lang="vi-VN" sz="2000" dirty="0">
                <a:solidFill>
                  <a:srgbClr val="FF0000"/>
                </a:solidFill>
                <a:latin typeface="Georgia" pitchFamily="18" charset="0"/>
              </a:rPr>
              <a:t>pravnoj osobi</a:t>
            </a:r>
            <a:r>
              <a:rPr lang="hr-HR" sz="2000" dirty="0">
                <a:solidFill>
                  <a:srgbClr val="FF0000"/>
                </a:solidFill>
                <a:latin typeface="Georgia" pitchFamily="18" charset="0"/>
              </a:rPr>
              <a:t>,</a:t>
            </a:r>
            <a:br>
              <a:rPr lang="hr-HR" sz="2000" dirty="0">
                <a:latin typeface="Georgia" pitchFamily="18" charset="0"/>
              </a:rPr>
            </a:br>
            <a:r>
              <a:rPr lang="hr-HR" sz="2000" dirty="0">
                <a:latin typeface="Georgia" pitchFamily="18" charset="0"/>
              </a:rPr>
              <a:t>     </a:t>
            </a:r>
            <a:r>
              <a:rPr lang="vi-VN" sz="2000" dirty="0">
                <a:latin typeface="Georgia" pitchFamily="18" charset="0"/>
              </a:rPr>
              <a:t>2. protiv</a:t>
            </a:r>
            <a:r>
              <a:rPr lang="vi-VN" sz="2000" dirty="0">
                <a:solidFill>
                  <a:srgbClr val="FF0000"/>
                </a:solidFill>
                <a:latin typeface="Georgia" pitchFamily="18" charset="0"/>
              </a:rPr>
              <a:t> maloljetnog počinitelja prekršaja, </a:t>
            </a:r>
            <a:br>
              <a:rPr lang="hr-HR" sz="2000" dirty="0">
                <a:latin typeface="Georgia" pitchFamily="18" charset="0"/>
              </a:rPr>
            </a:br>
            <a:r>
              <a:rPr lang="hr-HR" sz="2000" dirty="0">
                <a:latin typeface="Georgia" pitchFamily="18" charset="0"/>
              </a:rPr>
              <a:t>     </a:t>
            </a:r>
            <a:r>
              <a:rPr lang="vi-VN" sz="2000" dirty="0">
                <a:latin typeface="Georgia" pitchFamily="18" charset="0"/>
              </a:rPr>
              <a:t>3. protiv uhićenika (članak 134. stavak 4.), </a:t>
            </a:r>
            <a:br>
              <a:rPr lang="hr-HR" sz="2000" dirty="0">
                <a:latin typeface="Georgia" pitchFamily="18" charset="0"/>
              </a:rPr>
            </a:br>
            <a:r>
              <a:rPr lang="hr-HR" sz="2000" dirty="0">
                <a:latin typeface="Georgia" pitchFamily="18" charset="0"/>
              </a:rPr>
              <a:t>     </a:t>
            </a:r>
            <a:r>
              <a:rPr lang="vi-VN" sz="2000" dirty="0">
                <a:latin typeface="Georgia" pitchFamily="18" charset="0"/>
              </a:rPr>
              <a:t>4. protiv okrivljenika kojem je određeno zadržavanje (članak 135. </a:t>
            </a:r>
            <a:r>
              <a:rPr lang="hr-HR" sz="2000" dirty="0">
                <a:latin typeface="Georgia" pitchFamily="18" charset="0"/>
              </a:rPr>
              <a:t>   </a:t>
            </a:r>
            <a:br>
              <a:rPr lang="hr-HR" sz="2000" dirty="0">
                <a:latin typeface="Georgia" pitchFamily="18" charset="0"/>
              </a:rPr>
            </a:br>
            <a:r>
              <a:rPr lang="hr-HR" sz="2000" dirty="0">
                <a:latin typeface="Georgia" pitchFamily="18" charset="0"/>
              </a:rPr>
              <a:t>         </a:t>
            </a:r>
            <a:r>
              <a:rPr lang="vi-VN" sz="2000" dirty="0">
                <a:latin typeface="Georgia" pitchFamily="18" charset="0"/>
              </a:rPr>
              <a:t>stavak 1.), </a:t>
            </a:r>
            <a:br>
              <a:rPr lang="hr-HR" sz="2000" dirty="0">
                <a:latin typeface="Georgia" pitchFamily="18" charset="0"/>
              </a:rPr>
            </a:br>
            <a:r>
              <a:rPr lang="hr-HR" sz="2000" dirty="0">
                <a:latin typeface="Georgia" pitchFamily="18" charset="0"/>
              </a:rPr>
              <a:t>     </a:t>
            </a:r>
            <a:r>
              <a:rPr lang="vi-VN" sz="2000" dirty="0">
                <a:latin typeface="Georgia" pitchFamily="18" charset="0"/>
              </a:rPr>
              <a:t>5. protiv okrivljenika koji nema stalno prebivalište ili boravak u </a:t>
            </a:r>
            <a:r>
              <a:rPr lang="hr-HR" sz="2000" dirty="0">
                <a:latin typeface="Georgia" pitchFamily="18" charset="0"/>
              </a:rPr>
              <a:t>  </a:t>
            </a:r>
            <a:br>
              <a:rPr lang="hr-HR" sz="2000" dirty="0">
                <a:latin typeface="Georgia" pitchFamily="18" charset="0"/>
              </a:rPr>
            </a:br>
            <a:r>
              <a:rPr lang="hr-HR" sz="2000" dirty="0">
                <a:latin typeface="Georgia" pitchFamily="18" charset="0"/>
              </a:rPr>
              <a:t>         </a:t>
            </a:r>
            <a:r>
              <a:rPr lang="vi-VN" sz="2000" dirty="0">
                <a:latin typeface="Georgia" pitchFamily="18" charset="0"/>
              </a:rPr>
              <a:t>Republici   Hrvatskoj, </a:t>
            </a:r>
            <a:br>
              <a:rPr lang="hr-HR" sz="2000" dirty="0">
                <a:latin typeface="Georgia" pitchFamily="18" charset="0"/>
              </a:rPr>
            </a:br>
            <a:r>
              <a:rPr lang="hr-HR" sz="2000" dirty="0">
                <a:latin typeface="Georgia" pitchFamily="18" charset="0"/>
              </a:rPr>
              <a:t>     </a:t>
            </a:r>
            <a:r>
              <a:rPr lang="vi-VN" sz="2000" dirty="0">
                <a:latin typeface="Georgia" pitchFamily="18" charset="0"/>
              </a:rPr>
              <a:t>6. po prigovoru protiv </a:t>
            </a:r>
            <a:r>
              <a:rPr lang="vi-VN" sz="2000" dirty="0">
                <a:solidFill>
                  <a:srgbClr val="FF0000"/>
                </a:solidFill>
                <a:latin typeface="Georgia" pitchFamily="18" charset="0"/>
              </a:rPr>
              <a:t>obaveznog prekršajnog naloga</a:t>
            </a:r>
            <a:r>
              <a:rPr lang="vi-VN" sz="2000" dirty="0">
                <a:latin typeface="Georgia" pitchFamily="18" charset="0"/>
              </a:rPr>
              <a:t>, zbog poricanja </a:t>
            </a:r>
            <a:r>
              <a:rPr lang="hr-HR" sz="2000" dirty="0">
                <a:latin typeface="Georgia" pitchFamily="18" charset="0"/>
              </a:rPr>
              <a:t>  </a:t>
            </a:r>
            <a:br>
              <a:rPr lang="hr-HR" sz="2000" dirty="0">
                <a:latin typeface="Georgia" pitchFamily="18" charset="0"/>
              </a:rPr>
            </a:br>
            <a:r>
              <a:rPr lang="hr-HR" sz="2000" dirty="0">
                <a:latin typeface="Georgia" pitchFamily="18" charset="0"/>
              </a:rPr>
              <a:t>         </a:t>
            </a:r>
            <a:r>
              <a:rPr lang="vi-VN" sz="2000" dirty="0">
                <a:latin typeface="Georgia" pitchFamily="18" charset="0"/>
              </a:rPr>
              <a:t>prekršaja. </a:t>
            </a:r>
            <a:br>
              <a:rPr lang="hr-HR" sz="2000" dirty="0">
                <a:latin typeface="Georgia" pitchFamily="18" charset="0"/>
              </a:rPr>
            </a:br>
            <a:r>
              <a:rPr lang="vi-VN" sz="2000" dirty="0">
                <a:latin typeface="Georgia" pitchFamily="18" charset="0"/>
              </a:rPr>
              <a:t>(2) Žurni se postupak može </a:t>
            </a:r>
            <a:r>
              <a:rPr lang="vi-VN" sz="2000" u="sng" dirty="0">
                <a:solidFill>
                  <a:srgbClr val="FF0000"/>
                </a:solidFill>
                <a:latin typeface="Georgia" pitchFamily="18" charset="0"/>
              </a:rPr>
              <a:t>na prijedlog tužitelja </a:t>
            </a:r>
            <a:r>
              <a:rPr lang="vi-VN" sz="2000" dirty="0">
                <a:latin typeface="Georgia" pitchFamily="18" charset="0"/>
              </a:rPr>
              <a:t>provesti i za prekršaje </a:t>
            </a:r>
            <a:r>
              <a:rPr lang="hr-HR" sz="2000" dirty="0">
                <a:latin typeface="Georgia" pitchFamily="18" charset="0"/>
              </a:rPr>
              <a:t>  </a:t>
            </a:r>
            <a:br>
              <a:rPr lang="hr-HR" sz="2000" dirty="0">
                <a:latin typeface="Georgia" pitchFamily="18" charset="0"/>
              </a:rPr>
            </a:br>
            <a:r>
              <a:rPr lang="hr-HR" sz="2000" dirty="0">
                <a:latin typeface="Georgia" pitchFamily="18" charset="0"/>
              </a:rPr>
              <a:t>      </a:t>
            </a:r>
            <a:r>
              <a:rPr lang="vi-VN" sz="2000" dirty="0">
                <a:latin typeface="Georgia" pitchFamily="18" charset="0"/>
              </a:rPr>
              <a:t>kod   kojih je propisana kazna veća od one navedene u stavku 1. točki </a:t>
            </a:r>
            <a:br>
              <a:rPr lang="hr-HR" sz="2000" dirty="0">
                <a:latin typeface="Georgia" pitchFamily="18" charset="0"/>
              </a:rPr>
            </a:br>
            <a:r>
              <a:rPr lang="hr-HR" sz="2000" dirty="0">
                <a:latin typeface="Georgia" pitchFamily="18" charset="0"/>
              </a:rPr>
              <a:t>      </a:t>
            </a:r>
            <a:r>
              <a:rPr lang="vi-VN" sz="2000" dirty="0">
                <a:latin typeface="Georgia" pitchFamily="18" charset="0"/>
              </a:rPr>
              <a:t>1. ovoga članka,   ali u tom slučaju općinski sud ne može izreći veću </a:t>
            </a:r>
            <a:br>
              <a:rPr lang="hr-HR" sz="2000" dirty="0">
                <a:latin typeface="Georgia" pitchFamily="18" charset="0"/>
              </a:rPr>
            </a:br>
            <a:r>
              <a:rPr lang="hr-HR" sz="2000" dirty="0">
                <a:latin typeface="Georgia" pitchFamily="18" charset="0"/>
              </a:rPr>
              <a:t>      </a:t>
            </a:r>
            <a:r>
              <a:rPr lang="vi-VN" sz="2000" dirty="0">
                <a:latin typeface="Georgia" pitchFamily="18" charset="0"/>
              </a:rPr>
              <a:t>kaznu od one predviđene u stavku 1. točki 1. ovoga članka.</a:t>
            </a:r>
            <a:endParaRPr lang="hr-HR" sz="2000" dirty="0">
              <a:latin typeface="Georgi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descr="OPN - 2.png"/>
          <p:cNvPicPr>
            <a:picLocks noChangeAspect="1"/>
          </p:cNvPicPr>
          <p:nvPr/>
        </p:nvPicPr>
        <p:blipFill>
          <a:blip r:embed="rId2" cstate="print"/>
          <a:stretch>
            <a:fillRect/>
          </a:stretch>
        </p:blipFill>
        <p:spPr>
          <a:xfrm>
            <a:off x="5004048" y="188640"/>
            <a:ext cx="4032448" cy="5760640"/>
          </a:xfrm>
          <a:prstGeom prst="rect">
            <a:avLst/>
          </a:prstGeom>
        </p:spPr>
      </p:pic>
      <p:pic>
        <p:nvPicPr>
          <p:cNvPr id="8" name="Rezervirano mjesto sadržaja 7" descr="OPN - 1.png"/>
          <p:cNvPicPr>
            <a:picLocks noGrp="1" noChangeAspect="1"/>
          </p:cNvPicPr>
          <p:nvPr>
            <p:ph idx="1"/>
          </p:nvPr>
        </p:nvPicPr>
        <p:blipFill>
          <a:blip r:embed="rId3" cstate="print"/>
          <a:stretch>
            <a:fillRect/>
          </a:stretch>
        </p:blipFill>
        <p:spPr>
          <a:xfrm>
            <a:off x="1043608" y="188640"/>
            <a:ext cx="4175256" cy="576064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C1BE48F-70E1-4B09-A283-D1275671105C}"/>
              </a:ext>
            </a:extLst>
          </p:cNvPr>
          <p:cNvSpPr>
            <a:spLocks noGrp="1"/>
          </p:cNvSpPr>
          <p:nvPr>
            <p:ph type="title"/>
          </p:nvPr>
        </p:nvSpPr>
        <p:spPr>
          <a:xfrm>
            <a:off x="982133" y="457200"/>
            <a:ext cx="7704667" cy="5420071"/>
          </a:xfrm>
        </p:spPr>
        <p:txBody>
          <a:bodyPr>
            <a:normAutofit/>
          </a:bodyPr>
          <a:lstStyle/>
          <a:p>
            <a:pPr marL="0" lvl="0" indent="0" algn="l"/>
            <a:r>
              <a:rPr lang="hr-HR" sz="2400" b="1" dirty="0">
                <a:solidFill>
                  <a:prstClr val="black"/>
                </a:solidFill>
                <a:effectLst>
                  <a:outerShdw blurRad="38100" dist="38100" dir="2700000" algn="tl">
                    <a:srgbClr val="000000">
                      <a:alpha val="43137"/>
                    </a:srgbClr>
                  </a:outerShdw>
                </a:effectLst>
                <a:latin typeface="Georgia" panose="02040502050405020303" pitchFamily="18" charset="0"/>
              </a:rPr>
              <a:t>Optužni prijedlog za prekršaj propisan </a:t>
            </a:r>
            <a:r>
              <a:rPr lang="hr-HR" sz="2400" b="1" dirty="0">
                <a:solidFill>
                  <a:srgbClr val="FF0000"/>
                </a:solidFill>
                <a:effectLst>
                  <a:outerShdw blurRad="38100" dist="38100" dir="2700000" algn="tl">
                    <a:srgbClr val="000000">
                      <a:alpha val="43137"/>
                    </a:srgbClr>
                  </a:outerShdw>
                </a:effectLst>
                <a:latin typeface="Georgia" panose="02040502050405020303" pitchFamily="18" charset="0"/>
              </a:rPr>
              <a:t>Zakonom o komunalnom gospodarstvu </a:t>
            </a:r>
            <a:r>
              <a:rPr lang="hr-HR" sz="2400" b="1" dirty="0">
                <a:solidFill>
                  <a:prstClr val="black"/>
                </a:solidFill>
                <a:effectLst>
                  <a:outerShdw blurRad="38100" dist="38100" dir="2700000" algn="tl">
                    <a:srgbClr val="000000">
                      <a:alpha val="43137"/>
                    </a:srgbClr>
                  </a:outerShdw>
                </a:effectLst>
                <a:latin typeface="Georgia" panose="02040502050405020303" pitchFamily="18" charset="0"/>
              </a:rPr>
              <a:t>ili </a:t>
            </a:r>
            <a:r>
              <a:rPr lang="hr-HR" sz="2400" b="1" dirty="0">
                <a:solidFill>
                  <a:srgbClr val="FF0000"/>
                </a:solidFill>
                <a:effectLst>
                  <a:outerShdw blurRad="38100" dist="38100" dir="2700000" algn="tl">
                    <a:srgbClr val="000000">
                      <a:alpha val="43137"/>
                    </a:srgbClr>
                  </a:outerShdw>
                </a:effectLst>
                <a:latin typeface="Georgia" panose="02040502050405020303" pitchFamily="18" charset="0"/>
              </a:rPr>
              <a:t>Odlukom o komunalnom redu</a:t>
            </a:r>
            <a:r>
              <a:rPr lang="hr-HR" sz="2400" b="1" dirty="0">
                <a:solidFill>
                  <a:prstClr val="black"/>
                </a:solidFill>
                <a:effectLst>
                  <a:outerShdw blurRad="38100" dist="38100" dir="2700000" algn="tl">
                    <a:srgbClr val="000000">
                      <a:alpha val="43137"/>
                    </a:srgbClr>
                  </a:outerShdw>
                </a:effectLst>
                <a:latin typeface="Georgia" panose="02040502050405020303" pitchFamily="18" charset="0"/>
              </a:rPr>
              <a:t> koji u nadzoru utvrdi komunalni redar </a:t>
            </a:r>
            <a:r>
              <a:rPr lang="hr-HR" sz="2400" b="1" dirty="0">
                <a:solidFill>
                  <a:srgbClr val="FF0000"/>
                </a:solidFill>
                <a:effectLst>
                  <a:outerShdw blurRad="38100" dist="38100" dir="2700000" algn="tl">
                    <a:srgbClr val="000000">
                      <a:alpha val="43137"/>
                    </a:srgbClr>
                  </a:outerShdw>
                </a:effectLst>
                <a:latin typeface="Georgia" panose="02040502050405020303" pitchFamily="18" charset="0"/>
              </a:rPr>
              <a:t>podnosi upravno tijelo - (čelnik tijela: PROČELNIK !!!!) </a:t>
            </a:r>
            <a:r>
              <a:rPr lang="hr-HR" sz="2400" dirty="0">
                <a:solidFill>
                  <a:prstClr val="black"/>
                </a:solidFill>
                <a:latin typeface="Georgia" panose="02040502050405020303" pitchFamily="18" charset="0"/>
              </a:rPr>
              <a:t>(članak 112.st.3. ZKG-a) </a:t>
            </a:r>
            <a:br>
              <a:rPr lang="hr-HR" sz="2400" dirty="0">
                <a:solidFill>
                  <a:prstClr val="black"/>
                </a:solidFill>
                <a:latin typeface="Georgia" panose="02040502050405020303" pitchFamily="18" charset="0"/>
              </a:rPr>
            </a:br>
            <a:br>
              <a:rPr lang="hr-HR" sz="2400" dirty="0">
                <a:solidFill>
                  <a:prstClr val="black"/>
                </a:solidFill>
                <a:latin typeface="Georgia" panose="02040502050405020303" pitchFamily="18" charset="0"/>
              </a:rPr>
            </a:br>
            <a:r>
              <a:rPr lang="hr-HR" sz="2400" i="1" dirty="0">
                <a:solidFill>
                  <a:prstClr val="black"/>
                </a:solidFill>
                <a:effectLst>
                  <a:outerShdw blurRad="38100" dist="38100" dir="2700000" algn="tl">
                    <a:srgbClr val="000000">
                      <a:alpha val="43137"/>
                    </a:srgbClr>
                  </a:outerShdw>
                </a:effectLst>
                <a:latin typeface="Georgia" panose="02040502050405020303" pitchFamily="18" charset="0"/>
              </a:rPr>
              <a:t>odnosi se i na </a:t>
            </a:r>
            <a:r>
              <a:rPr lang="hr-HR" sz="2400" i="1" dirty="0">
                <a:solidFill>
                  <a:srgbClr val="FF0000"/>
                </a:solidFill>
                <a:effectLst>
                  <a:outerShdw blurRad="38100" dist="38100" dir="2700000" algn="tl">
                    <a:srgbClr val="000000">
                      <a:alpha val="43137"/>
                    </a:srgbClr>
                  </a:outerShdw>
                </a:effectLst>
                <a:latin typeface="Georgia" panose="02040502050405020303" pitchFamily="18" charset="0"/>
              </a:rPr>
              <a:t>PREKRŠAJNI NALOG </a:t>
            </a:r>
            <a:r>
              <a:rPr lang="hr-HR" sz="2400" i="1" dirty="0">
                <a:effectLst>
                  <a:outerShdw blurRad="38100" dist="38100" dir="2700000" algn="tl">
                    <a:srgbClr val="000000">
                      <a:alpha val="43137"/>
                    </a:srgbClr>
                  </a:outerShdw>
                </a:effectLst>
                <a:latin typeface="Georgia" panose="02040502050405020303" pitchFamily="18" charset="0"/>
              </a:rPr>
              <a:t>te </a:t>
            </a:r>
            <a:r>
              <a:rPr lang="hr-HR" sz="2400" b="1" i="1" dirty="0">
                <a:solidFill>
                  <a:srgbClr val="FF0000"/>
                </a:solidFill>
                <a:effectLst>
                  <a:outerShdw blurRad="38100" dist="38100" dir="2700000" algn="tl">
                    <a:srgbClr val="000000">
                      <a:alpha val="43137"/>
                    </a:srgbClr>
                  </a:outerShdw>
                </a:effectLst>
                <a:latin typeface="Georgia" panose="02040502050405020303" pitchFamily="18" charset="0"/>
              </a:rPr>
              <a:t>OBVEZNI PREKRŠAJNI NALOG </a:t>
            </a:r>
            <a:r>
              <a:rPr lang="hr-HR" sz="2400" i="1" dirty="0">
                <a:solidFill>
                  <a:prstClr val="black"/>
                </a:solidFill>
                <a:effectLst>
                  <a:outerShdw blurRad="38100" dist="38100" dir="2700000" algn="tl">
                    <a:srgbClr val="000000">
                      <a:alpha val="43137"/>
                    </a:srgbClr>
                  </a:outerShdw>
                </a:effectLst>
                <a:latin typeface="Georgia" panose="02040502050405020303" pitchFamily="18" charset="0"/>
              </a:rPr>
              <a:t>!!!!</a:t>
            </a:r>
            <a:br>
              <a:rPr lang="hr-HR" sz="2400" i="1" dirty="0">
                <a:solidFill>
                  <a:prstClr val="black"/>
                </a:solidFill>
                <a:effectLst>
                  <a:outerShdw blurRad="38100" dist="38100" dir="2700000" algn="tl">
                    <a:srgbClr val="000000">
                      <a:alpha val="43137"/>
                    </a:srgbClr>
                  </a:outerShdw>
                </a:effectLst>
                <a:latin typeface="Georgia" panose="02040502050405020303" pitchFamily="18" charset="0"/>
              </a:rPr>
            </a:br>
            <a:endParaRPr lang="hr-HR" sz="2400" dirty="0"/>
          </a:p>
        </p:txBody>
      </p:sp>
    </p:spTree>
    <p:extLst>
      <p:ext uri="{BB962C8B-B14F-4D97-AF65-F5344CB8AC3E}">
        <p14:creationId xmlns:p14="http://schemas.microsoft.com/office/powerpoint/2010/main" val="271010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71538" y="428604"/>
            <a:ext cx="7704667" cy="5857916"/>
          </a:xfrm>
        </p:spPr>
        <p:txBody>
          <a:bodyPr>
            <a:normAutofit fontScale="92500" lnSpcReduction="20000"/>
          </a:bodyPr>
          <a:lstStyle/>
          <a:p>
            <a:pPr marL="0" indent="0" algn="just">
              <a:lnSpc>
                <a:spcPct val="110000"/>
              </a:lnSpc>
              <a:buNone/>
            </a:pPr>
            <a:r>
              <a:rPr lang="hr-HR" sz="1800" dirty="0">
                <a:latin typeface="Georgia" pitchFamily="18" charset="0"/>
              </a:rPr>
              <a:t>Prekršaji i </a:t>
            </a:r>
            <a:r>
              <a:rPr lang="hr-HR" sz="1800" dirty="0" err="1">
                <a:latin typeface="Georgia" pitchFamily="18" charset="0"/>
              </a:rPr>
              <a:t>prekršajnopravne</a:t>
            </a:r>
            <a:r>
              <a:rPr lang="hr-HR" sz="1800" dirty="0">
                <a:latin typeface="Georgia" pitchFamily="18" charset="0"/>
              </a:rPr>
              <a:t> sankcije mogu se propisivati zakonom i </a:t>
            </a:r>
            <a:r>
              <a:rPr lang="hr-HR" sz="1800" dirty="0">
                <a:solidFill>
                  <a:srgbClr val="FF0000"/>
                </a:solidFill>
                <a:effectLst>
                  <a:outerShdw blurRad="38100" dist="38100" dir="2700000" algn="tl">
                    <a:srgbClr val="000000">
                      <a:alpha val="43137"/>
                    </a:srgbClr>
                  </a:outerShdw>
                </a:effectLst>
                <a:latin typeface="Georgia" pitchFamily="18" charset="0"/>
              </a:rPr>
              <a:t>odlukama jedinica lokalne i područne (regionalne) samouprave,</a:t>
            </a:r>
            <a:r>
              <a:rPr lang="hr-HR" sz="1800" dirty="0">
                <a:solidFill>
                  <a:srgbClr val="FF0000"/>
                </a:solidFill>
                <a:latin typeface="Georgia" pitchFamily="18" charset="0"/>
              </a:rPr>
              <a:t> </a:t>
            </a:r>
            <a:r>
              <a:rPr lang="hr-HR" sz="1800" dirty="0">
                <a:latin typeface="Georgia" pitchFamily="18" charset="0"/>
              </a:rPr>
              <a:t>s tim da jedinice lokalne i područne (regionalne) samouprave mogu propisivati prekršaje i </a:t>
            </a:r>
            <a:r>
              <a:rPr lang="hr-HR" sz="1800" dirty="0" err="1">
                <a:latin typeface="Georgia" pitchFamily="18" charset="0"/>
              </a:rPr>
              <a:t>prekršajnopravne</a:t>
            </a:r>
            <a:r>
              <a:rPr lang="hr-HR" sz="1800" dirty="0">
                <a:latin typeface="Georgia" pitchFamily="18" charset="0"/>
              </a:rPr>
              <a:t> sankcije </a:t>
            </a:r>
            <a:r>
              <a:rPr lang="hr-HR" sz="1800" u="sng" dirty="0">
                <a:latin typeface="Georgia" pitchFamily="18" charset="0"/>
              </a:rPr>
              <a:t>samo za povrede propisa koje one donose na temelju svoje nadležnosti utvrđene Ustavom i zakonom i tu ovlast ne mogu prenijeti na drugoga</a:t>
            </a:r>
            <a:r>
              <a:rPr lang="hr-HR" sz="1800" dirty="0">
                <a:latin typeface="Georgia" pitchFamily="18" charset="0"/>
              </a:rPr>
              <a:t>. </a:t>
            </a:r>
            <a:r>
              <a:rPr lang="hr-HR" sz="1800" dirty="0">
                <a:solidFill>
                  <a:srgbClr val="FF0000"/>
                </a:solidFill>
                <a:effectLst>
                  <a:outerShdw blurRad="38100" dist="38100" dir="2700000" algn="tl">
                    <a:srgbClr val="000000">
                      <a:alpha val="43137"/>
                    </a:srgbClr>
                  </a:outerShdw>
                </a:effectLst>
                <a:latin typeface="Georgia" pitchFamily="18" charset="0"/>
              </a:rPr>
              <a:t>Načelo zakonitosti </a:t>
            </a:r>
            <a:r>
              <a:rPr lang="hr-HR" sz="1800" b="1" dirty="0">
                <a:solidFill>
                  <a:srgbClr val="FF0000"/>
                </a:solidFill>
                <a:latin typeface="Georgia" pitchFamily="18" charset="0"/>
              </a:rPr>
              <a:t>- </a:t>
            </a:r>
            <a:r>
              <a:rPr lang="hr-HR" sz="1800" i="1" dirty="0">
                <a:latin typeface="Georgia" pitchFamily="18" charset="0"/>
              </a:rPr>
              <a:t>Članak 2. PZ-a </a:t>
            </a:r>
            <a:endParaRPr lang="hr-HR" sz="1800" b="1" dirty="0">
              <a:solidFill>
                <a:srgbClr val="FF0000"/>
              </a:solidFill>
              <a:latin typeface="Georgia" pitchFamily="18" charset="0"/>
            </a:endParaRPr>
          </a:p>
          <a:p>
            <a:pPr marL="0" indent="0" algn="just">
              <a:buNone/>
            </a:pPr>
            <a:endParaRPr lang="hr-HR" sz="1800" dirty="0">
              <a:latin typeface="Georgia" pitchFamily="18" charset="0"/>
            </a:endParaRPr>
          </a:p>
          <a:p>
            <a:pPr marL="0" indent="0" algn="just">
              <a:buNone/>
            </a:pPr>
            <a:r>
              <a:rPr lang="hr-HR" sz="1800" dirty="0">
                <a:latin typeface="Georgia" pitchFamily="18" charset="0"/>
              </a:rPr>
              <a:t> Za prekršaj propisan odlukom jedinice lokalne i područne (regionalne) samouprave prekršajni će se postupak voditi ako je prekršaj počinjen </a:t>
            </a:r>
            <a:r>
              <a:rPr lang="hr-HR" sz="1800" u="sng" dirty="0">
                <a:effectLst>
                  <a:outerShdw blurRad="38100" dist="38100" dir="2700000" algn="tl">
                    <a:srgbClr val="000000">
                      <a:alpha val="43137"/>
                    </a:srgbClr>
                  </a:outerShdw>
                </a:effectLst>
                <a:latin typeface="Georgia" pitchFamily="18" charset="0"/>
              </a:rPr>
              <a:t>na području te jedinice lokalne i područne (regionalne) samouprave</a:t>
            </a:r>
            <a:r>
              <a:rPr lang="hr-HR" sz="1800" u="sng" dirty="0">
                <a:latin typeface="Georgia" pitchFamily="18" charset="0"/>
              </a:rPr>
              <a:t>.</a:t>
            </a:r>
          </a:p>
          <a:p>
            <a:pPr marL="0" indent="0" algn="just">
              <a:buNone/>
            </a:pPr>
            <a:endParaRPr lang="hr-HR" sz="1800" dirty="0">
              <a:latin typeface="Georgia" pitchFamily="18" charset="0"/>
            </a:endParaRPr>
          </a:p>
          <a:p>
            <a:pPr marL="0" indent="0" algn="just">
              <a:buNone/>
            </a:pPr>
            <a:r>
              <a:rPr lang="hr-HR" sz="1800" b="1" dirty="0" err="1">
                <a:latin typeface="Georgia" pitchFamily="18" charset="0"/>
              </a:rPr>
              <a:t>Prekršajnopravna</a:t>
            </a:r>
            <a:r>
              <a:rPr lang="hr-HR" sz="1800" b="1" dirty="0">
                <a:latin typeface="Georgia" pitchFamily="18" charset="0"/>
              </a:rPr>
              <a:t> sankcija </a:t>
            </a:r>
            <a:r>
              <a:rPr lang="hr-HR" sz="1800" dirty="0">
                <a:latin typeface="Georgia" pitchFamily="18" charset="0"/>
              </a:rPr>
              <a:t>koja se može propisati</a:t>
            </a:r>
            <a:r>
              <a:rPr lang="hr-HR" sz="1800" b="1" dirty="0">
                <a:latin typeface="Georgia" pitchFamily="18" charset="0"/>
              </a:rPr>
              <a:t> odlukom jedinice lokalne i područne (regionalne) samouprave</a:t>
            </a:r>
            <a:r>
              <a:rPr lang="hr-HR" sz="1800" dirty="0">
                <a:latin typeface="Georgia" pitchFamily="18" charset="0"/>
              </a:rPr>
              <a:t> kojom se propisuju prekršaji i koja se može izreći počinitelju prekršaja je isključivo </a:t>
            </a:r>
            <a:r>
              <a:rPr lang="hr-HR" sz="1800" b="1" u="sng" dirty="0">
                <a:solidFill>
                  <a:srgbClr val="FF0000"/>
                </a:solidFill>
                <a:effectLst>
                  <a:outerShdw blurRad="38100" dist="38100" dir="2700000" algn="tl">
                    <a:srgbClr val="000000">
                      <a:alpha val="43137"/>
                    </a:srgbClr>
                  </a:outerShdw>
                </a:effectLst>
                <a:latin typeface="Georgia" pitchFamily="18" charset="0"/>
              </a:rPr>
              <a:t>novčana kazna</a:t>
            </a:r>
            <a:r>
              <a:rPr lang="hr-HR" sz="1800" dirty="0">
                <a:solidFill>
                  <a:srgbClr val="FF0000"/>
                </a:solidFill>
                <a:effectLst>
                  <a:outerShdw blurRad="38100" dist="38100" dir="2700000" algn="tl">
                    <a:srgbClr val="000000">
                      <a:alpha val="43137"/>
                    </a:srgbClr>
                  </a:outerShdw>
                </a:effectLst>
                <a:latin typeface="Georgia" pitchFamily="18" charset="0"/>
              </a:rPr>
              <a:t>.</a:t>
            </a:r>
          </a:p>
          <a:p>
            <a:pPr marL="0" indent="0" algn="just">
              <a:buNone/>
            </a:pPr>
            <a:endParaRPr lang="hr-HR" sz="1800" dirty="0">
              <a:effectLst>
                <a:outerShdw blurRad="38100" dist="38100" dir="2700000" algn="tl">
                  <a:srgbClr val="000000">
                    <a:alpha val="43137"/>
                  </a:srgbClr>
                </a:outerShdw>
              </a:effectLst>
              <a:latin typeface="Georgia" pitchFamily="18" charset="0"/>
            </a:endParaRPr>
          </a:p>
          <a:p>
            <a:pPr marL="0" indent="0" algn="just">
              <a:buNone/>
            </a:pPr>
            <a:r>
              <a:rPr lang="hr-HR" sz="1800" u="sng" dirty="0">
                <a:latin typeface="Georgia" pitchFamily="18" charset="0"/>
              </a:rPr>
              <a:t>Novčane kazne</a:t>
            </a:r>
            <a:r>
              <a:rPr lang="hr-HR" sz="1800" dirty="0">
                <a:latin typeface="Georgia" pitchFamily="18" charset="0"/>
              </a:rPr>
              <a:t> naplaćene za prekršaje </a:t>
            </a:r>
            <a:r>
              <a:rPr lang="hr-HR" sz="1800" u="sng" dirty="0">
                <a:latin typeface="Georgia" pitchFamily="18" charset="0"/>
              </a:rPr>
              <a:t>propisane odlukama jedinica lokalne i područne (regionalne) samouprave</a:t>
            </a:r>
            <a:r>
              <a:rPr lang="hr-HR" sz="1800" dirty="0">
                <a:latin typeface="Georgia" pitchFamily="18" charset="0"/>
              </a:rPr>
              <a:t>, koje iste donose na temelju svoje nadležnosti utvrđene Ustavom i zakonom, </a:t>
            </a:r>
            <a:r>
              <a:rPr lang="hr-HR" sz="1800" u="sng" dirty="0">
                <a:solidFill>
                  <a:srgbClr val="FF0000"/>
                </a:solidFill>
                <a:effectLst>
                  <a:outerShdw blurRad="38100" dist="38100" dir="2700000" algn="tl">
                    <a:srgbClr val="000000">
                      <a:alpha val="43137"/>
                    </a:srgbClr>
                  </a:outerShdw>
                </a:effectLst>
                <a:latin typeface="Georgia" pitchFamily="18" charset="0"/>
              </a:rPr>
              <a:t>prihod su proračuna </a:t>
            </a:r>
            <a:r>
              <a:rPr lang="hr-HR" sz="1800" u="sng" dirty="0">
                <a:effectLst>
                  <a:outerShdw blurRad="38100" dist="38100" dir="2700000" algn="tl">
                    <a:srgbClr val="000000">
                      <a:alpha val="43137"/>
                    </a:srgbClr>
                  </a:outerShdw>
                </a:effectLst>
                <a:latin typeface="Georgia" pitchFamily="18" charset="0"/>
              </a:rPr>
              <a:t>te jedinice lokalne i područne (regionalne) samouprave</a:t>
            </a:r>
            <a:r>
              <a:rPr lang="hr-HR" sz="1800" b="1" dirty="0">
                <a:effectLst>
                  <a:outerShdw blurRad="38100" dist="38100" dir="2700000" algn="tl">
                    <a:srgbClr val="000000">
                      <a:alpha val="43137"/>
                    </a:srgbClr>
                  </a:outerShdw>
                </a:effectLst>
                <a:latin typeface="Georgia" pitchFamily="18" charset="0"/>
              </a:rPr>
              <a:t> </a:t>
            </a:r>
            <a:r>
              <a:rPr lang="hr-HR" sz="1800" dirty="0">
                <a:latin typeface="Georgia" pitchFamily="18" charset="0"/>
              </a:rPr>
              <a:t>na čijem su području prekršaji počinjeni </a:t>
            </a:r>
            <a:r>
              <a:rPr lang="hr-HR" sz="1800" i="1" dirty="0">
                <a:latin typeface="Georgia" pitchFamily="18" charset="0"/>
              </a:rPr>
              <a:t>(čl.68. st.3. t.5. </a:t>
            </a:r>
            <a:r>
              <a:rPr lang="pl-PL" sz="1800" i="1" dirty="0">
                <a:latin typeface="Georgia" pitchFamily="18" charset="0"/>
              </a:rPr>
              <a:t>Zakona o lokalnoj i područnoj (regionalnoj) samoupravi)</a:t>
            </a:r>
            <a:r>
              <a:rPr lang="hr-HR" sz="1800" i="1" dirty="0">
                <a:latin typeface="Georgia"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43608" y="332656"/>
            <a:ext cx="7964388" cy="5880146"/>
          </a:xfrm>
        </p:spPr>
        <p:txBody>
          <a:bodyPr>
            <a:normAutofit/>
          </a:bodyPr>
          <a:lstStyle/>
          <a:p>
            <a:pPr algn="just">
              <a:buNone/>
            </a:pPr>
            <a:r>
              <a:rPr lang="pl-PL" sz="1800" b="1" dirty="0">
                <a:latin typeface="Georgia" pitchFamily="18" charset="0"/>
              </a:rPr>
              <a:t>Prisilna naplata i zamjena novčane kazne </a:t>
            </a:r>
            <a:r>
              <a:rPr lang="pl-PL" sz="1800" i="1" dirty="0">
                <a:latin typeface="Georgia" pitchFamily="18" charset="0"/>
              </a:rPr>
              <a:t>- Č</a:t>
            </a:r>
            <a:r>
              <a:rPr lang="hr-HR" sz="1800" i="1" dirty="0" err="1">
                <a:latin typeface="Georgia" pitchFamily="18" charset="0"/>
              </a:rPr>
              <a:t>lanak</a:t>
            </a:r>
            <a:r>
              <a:rPr lang="hr-HR" sz="1800" i="1" dirty="0">
                <a:latin typeface="Georgia" pitchFamily="18" charset="0"/>
              </a:rPr>
              <a:t> 34. PZ-a</a:t>
            </a:r>
          </a:p>
          <a:p>
            <a:pPr marL="0" indent="0" algn="just">
              <a:buNone/>
            </a:pPr>
            <a:r>
              <a:rPr lang="vi-VN" sz="1800" dirty="0">
                <a:latin typeface="Georgia" pitchFamily="18" charset="0"/>
              </a:rPr>
              <a:t>Ako novčana kazna, troškovi prekršajnog postupka i oduzeta imovinska korist nisu u cijelosti ili djelomično plaćeni u roku koji je određen u odluci o prekršaju, naplatit će se prisilno, ako </a:t>
            </a:r>
            <a:r>
              <a:rPr lang="hr-HR" sz="1800" dirty="0">
                <a:latin typeface="Georgia" pitchFamily="18" charset="0"/>
              </a:rPr>
              <a:t>PZ-om </a:t>
            </a:r>
            <a:r>
              <a:rPr lang="vi-VN" sz="1800" dirty="0">
                <a:latin typeface="Georgia" pitchFamily="18" charset="0"/>
              </a:rPr>
              <a:t>nije drukčije određeno. </a:t>
            </a:r>
            <a:endParaRPr lang="hr-HR" sz="1800" dirty="0">
              <a:latin typeface="Georgia" pitchFamily="18" charset="0"/>
            </a:endParaRPr>
          </a:p>
          <a:p>
            <a:pPr marL="0" indent="0" algn="just">
              <a:buNone/>
            </a:pPr>
            <a:endParaRPr lang="hr-HR" sz="1800" dirty="0">
              <a:latin typeface="Georgia" pitchFamily="18" charset="0"/>
            </a:endParaRPr>
          </a:p>
          <a:p>
            <a:pPr marL="0" indent="0">
              <a:buNone/>
            </a:pPr>
            <a:r>
              <a:rPr lang="hr-HR" sz="1800" b="1" dirty="0">
                <a:latin typeface="Georgia" panose="02040502050405020303" pitchFamily="18" charset="0"/>
              </a:rPr>
              <a:t>Postupak za izvršenje odluka </a:t>
            </a:r>
            <a:r>
              <a:rPr lang="hr-HR" sz="1800" i="1" dirty="0">
                <a:latin typeface="Georgia" panose="02040502050405020303" pitchFamily="18" charset="0"/>
              </a:rPr>
              <a:t>- Članak 152. st.10. i 11. PZ-a</a:t>
            </a:r>
          </a:p>
          <a:p>
            <a:pPr marL="0" indent="0" algn="just">
              <a:buNone/>
            </a:pPr>
            <a:r>
              <a:rPr lang="pl-PL" sz="1800" dirty="0">
                <a:latin typeface="Georgia" panose="02040502050405020303" pitchFamily="18" charset="0"/>
              </a:rPr>
              <a:t>Ako tijelo nadležno za ovrhu </a:t>
            </a:r>
            <a:r>
              <a:rPr lang="pl-PL" sz="1800" dirty="0">
                <a:solidFill>
                  <a:srgbClr val="FF0000"/>
                </a:solidFill>
                <a:latin typeface="Georgia" panose="02040502050405020303" pitchFamily="18" charset="0"/>
              </a:rPr>
              <a:t>(FINA-a) </a:t>
            </a:r>
            <a:r>
              <a:rPr lang="pl-PL" sz="1800" dirty="0">
                <a:latin typeface="Georgia" panose="02040502050405020303" pitchFamily="18" charset="0"/>
              </a:rPr>
              <a:t>nije od osuđenika fizičke osobe novčanu kaznu </a:t>
            </a:r>
            <a:r>
              <a:rPr lang="pl-PL" sz="1800" b="1" dirty="0">
                <a:latin typeface="Georgia" panose="02040502050405020303" pitchFamily="18" charset="0"/>
              </a:rPr>
              <a:t>do 2.000,00 kuna</a:t>
            </a:r>
            <a:r>
              <a:rPr lang="pl-PL" sz="1800" dirty="0">
                <a:latin typeface="Georgia" panose="02040502050405020303" pitchFamily="18" charset="0"/>
              </a:rPr>
              <a:t>, pravne osobe, fizičke osobe </a:t>
            </a:r>
            <a:r>
              <a:rPr lang="hr-HR" sz="1800" dirty="0">
                <a:latin typeface="Georgia" panose="02040502050405020303" pitchFamily="18" charset="0"/>
              </a:rPr>
              <a:t>obrtnika i fizičke osobe koja obavlja drugu samostalnu djelatnost u cjelini ili djelomično naplatilo novčanu kaznu, troškove </a:t>
            </a:r>
            <a:r>
              <a:rPr lang="pl-PL" sz="1800" dirty="0">
                <a:latin typeface="Georgia" panose="02040502050405020303" pitchFamily="18" charset="0"/>
              </a:rPr>
              <a:t>postupka ili oduzetu imovinsku korist </a:t>
            </a:r>
            <a:r>
              <a:rPr lang="pl-PL" sz="1800" b="1" dirty="0">
                <a:latin typeface="Georgia" panose="02040502050405020303" pitchFamily="18" charset="0"/>
              </a:rPr>
              <a:t>u roku od dvije godine od </a:t>
            </a:r>
            <a:r>
              <a:rPr lang="hr-HR" sz="1800" b="1" dirty="0">
                <a:latin typeface="Georgia" panose="02040502050405020303" pitchFamily="18" charset="0"/>
              </a:rPr>
              <a:t>primitka naloga </a:t>
            </a:r>
            <a:r>
              <a:rPr lang="hr-HR" sz="1800" dirty="0">
                <a:latin typeface="Georgia" panose="02040502050405020303" pitchFamily="18" charset="0"/>
              </a:rPr>
              <a:t>iz stavka 4. ovoga članka, odmah će o tome na odgovarajući način </a:t>
            </a:r>
            <a:r>
              <a:rPr lang="hr-HR" sz="1800" b="1" dirty="0">
                <a:latin typeface="Georgia" panose="02040502050405020303" pitchFamily="18" charset="0"/>
              </a:rPr>
              <a:t>obavijestiti podnositelja naloga</a:t>
            </a:r>
            <a:r>
              <a:rPr lang="hr-HR" sz="1800" dirty="0">
                <a:latin typeface="Georgia" panose="02040502050405020303" pitchFamily="18" charset="0"/>
              </a:rPr>
              <a:t>.</a:t>
            </a:r>
          </a:p>
          <a:p>
            <a:pPr marL="0" indent="0" algn="just">
              <a:buNone/>
            </a:pPr>
            <a:r>
              <a:rPr lang="hr-HR" sz="1800" dirty="0">
                <a:latin typeface="Georgia" panose="02040502050405020303" pitchFamily="18" charset="0"/>
              </a:rPr>
              <a:t>Kada primi obavijest iz stavka 10. ovog članka, tijelo postupka će od </a:t>
            </a:r>
            <a:r>
              <a:rPr lang="hr-HR" sz="1800" b="1" dirty="0">
                <a:solidFill>
                  <a:srgbClr val="FF0000"/>
                </a:solidFill>
                <a:latin typeface="Georgia" panose="02040502050405020303" pitchFamily="18" charset="0"/>
              </a:rPr>
              <a:t>Porezne uprave</a:t>
            </a:r>
            <a:r>
              <a:rPr lang="hr-HR" sz="1800" dirty="0">
                <a:latin typeface="Georgia" panose="02040502050405020303" pitchFamily="18" charset="0"/>
              </a:rPr>
              <a:t> zatražiti da provede </a:t>
            </a:r>
            <a:r>
              <a:rPr lang="hr-HR" sz="1800" dirty="0">
                <a:solidFill>
                  <a:srgbClr val="FF0000"/>
                </a:solidFill>
                <a:latin typeface="Georgia" panose="02040502050405020303" pitchFamily="18" charset="0"/>
              </a:rPr>
              <a:t>ovrhu na drugoj imovini </a:t>
            </a:r>
            <a:r>
              <a:rPr lang="pl-PL" sz="1800" dirty="0">
                <a:solidFill>
                  <a:srgbClr val="FF0000"/>
                </a:solidFill>
                <a:latin typeface="Georgia" panose="02040502050405020303" pitchFamily="18" charset="0"/>
              </a:rPr>
              <a:t>osuđenika</a:t>
            </a:r>
            <a:r>
              <a:rPr lang="pl-PL" sz="1800" dirty="0">
                <a:latin typeface="Georgia" panose="02040502050405020303" pitchFamily="18" charset="0"/>
              </a:rPr>
              <a:t>, osim kada je to tijelo postupka Carinska uprava.</a:t>
            </a:r>
            <a:endParaRPr lang="hr-HR" sz="1800" i="1" dirty="0">
              <a:latin typeface="Georgia" panose="02040502050405020303"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A54BD2-C2B9-4DC6-B185-84011B12FC64}"/>
              </a:ext>
            </a:extLst>
          </p:cNvPr>
          <p:cNvSpPr>
            <a:spLocks noGrp="1"/>
          </p:cNvSpPr>
          <p:nvPr>
            <p:ph type="title"/>
          </p:nvPr>
        </p:nvSpPr>
        <p:spPr>
          <a:xfrm>
            <a:off x="1187624" y="620688"/>
            <a:ext cx="7704667" cy="739551"/>
          </a:xfrm>
        </p:spPr>
        <p:txBody>
          <a:bodyPr>
            <a:noAutofit/>
          </a:bodyPr>
          <a:lstStyle/>
          <a:p>
            <a:pPr algn="l"/>
            <a:r>
              <a:rPr lang="pl-PL" sz="1600" b="1" dirty="0">
                <a:latin typeface="Georgia" panose="02040502050405020303" pitchFamily="18" charset="0"/>
              </a:rPr>
              <a:t>NAPLATA NOVČANE KAZNE NA MJESTU POČINJENJA </a:t>
            </a:r>
            <a:r>
              <a:rPr lang="hr-HR" sz="1600" b="1" dirty="0">
                <a:latin typeface="Georgia" panose="02040502050405020303" pitchFamily="18" charset="0"/>
              </a:rPr>
              <a:t>PREKRŠAJA</a:t>
            </a:r>
            <a:br>
              <a:rPr lang="hr-HR" sz="1800" b="1" dirty="0">
                <a:latin typeface="Georgia" panose="02040502050405020303" pitchFamily="18" charset="0"/>
              </a:rPr>
            </a:br>
            <a:r>
              <a:rPr lang="hr-HR" sz="1600" i="1" dirty="0">
                <a:latin typeface="Georgia" panose="02040502050405020303" pitchFamily="18" charset="0"/>
              </a:rPr>
              <a:t>članak 245. PZ-a</a:t>
            </a:r>
          </a:p>
        </p:txBody>
      </p:sp>
      <p:sp>
        <p:nvSpPr>
          <p:cNvPr id="3" name="Rezervirano mjesto sadržaja 2">
            <a:extLst>
              <a:ext uri="{FF2B5EF4-FFF2-40B4-BE49-F238E27FC236}">
                <a16:creationId xmlns:a16="http://schemas.microsoft.com/office/drawing/2014/main" id="{48E79F29-3828-4BA9-9BDB-AE2EEFDAE7A5}"/>
              </a:ext>
            </a:extLst>
          </p:cNvPr>
          <p:cNvSpPr>
            <a:spLocks noGrp="1"/>
          </p:cNvSpPr>
          <p:nvPr>
            <p:ph idx="1"/>
          </p:nvPr>
        </p:nvSpPr>
        <p:spPr>
          <a:xfrm>
            <a:off x="982133" y="1196752"/>
            <a:ext cx="7704667" cy="5163104"/>
          </a:xfrm>
        </p:spPr>
        <p:txBody>
          <a:bodyPr>
            <a:normAutofit/>
          </a:bodyPr>
          <a:lstStyle/>
          <a:p>
            <a:pPr marL="0" indent="0" algn="just">
              <a:buNone/>
            </a:pPr>
            <a:r>
              <a:rPr lang="hr-HR" sz="1600" dirty="0">
                <a:latin typeface="Georgia" panose="02040502050405020303" pitchFamily="18" charset="0"/>
              </a:rPr>
              <a:t>	Ako zakonom nije određeno drukčije, novčana se kazna </a:t>
            </a:r>
            <a:r>
              <a:rPr lang="hr-HR" sz="1600" b="1" u="sng" dirty="0">
                <a:solidFill>
                  <a:srgbClr val="FF0000"/>
                </a:solidFill>
                <a:latin typeface="Georgia" panose="02040502050405020303" pitchFamily="18" charset="0"/>
              </a:rPr>
              <a:t>može</a:t>
            </a:r>
            <a:r>
              <a:rPr lang="hr-HR" sz="1600" dirty="0">
                <a:latin typeface="Georgia" panose="02040502050405020303" pitchFamily="18" charset="0"/>
              </a:rPr>
              <a:t> naplatiti na mjestu počinjenja prekršaja u visini polovice propisanog minimuma ili polovice točno određenog iznosa </a:t>
            </a:r>
            <a:r>
              <a:rPr lang="pl-PL" sz="1600" dirty="0">
                <a:latin typeface="Georgia" panose="02040502050405020303" pitchFamily="18" charset="0"/>
              </a:rPr>
              <a:t>novčane kazne propisane propisom o prekršaju za prekršaj za koji je kao kazna propisana samo </a:t>
            </a:r>
            <a:r>
              <a:rPr lang="pl-PL" sz="1600" b="1" dirty="0">
                <a:latin typeface="Georgia" panose="02040502050405020303" pitchFamily="18" charset="0"/>
              </a:rPr>
              <a:t>novčana kazna:</a:t>
            </a:r>
          </a:p>
          <a:p>
            <a:pPr marL="0" indent="0" algn="just">
              <a:buNone/>
            </a:pPr>
            <a:r>
              <a:rPr lang="pl-PL" sz="1600" b="1" dirty="0">
                <a:latin typeface="Georgia" panose="02040502050405020303" pitchFamily="18" charset="0"/>
              </a:rPr>
              <a:t>do 2.000,00 kuna </a:t>
            </a:r>
            <a:r>
              <a:rPr lang="pl-PL" sz="1600" i="1" dirty="0">
                <a:latin typeface="Georgia" panose="02040502050405020303" pitchFamily="18" charset="0"/>
              </a:rPr>
              <a:t>za fizičku i odgovornu osobu u pravnoj osobi, </a:t>
            </a:r>
          </a:p>
          <a:p>
            <a:pPr marL="0" indent="0" algn="just">
              <a:buNone/>
            </a:pPr>
            <a:r>
              <a:rPr lang="pl-PL" sz="1600" b="1" dirty="0">
                <a:latin typeface="Georgia" panose="02040502050405020303" pitchFamily="18" charset="0"/>
              </a:rPr>
              <a:t>do 5.000,00 kuna</a:t>
            </a:r>
            <a:r>
              <a:rPr lang="pl-PL" sz="1600" dirty="0">
                <a:latin typeface="Georgia" panose="02040502050405020303" pitchFamily="18" charset="0"/>
              </a:rPr>
              <a:t> </a:t>
            </a:r>
            <a:r>
              <a:rPr lang="pl-PL" sz="1600" i="1" dirty="0">
                <a:latin typeface="Georgia" panose="02040502050405020303" pitchFamily="18" charset="0"/>
              </a:rPr>
              <a:t>za </a:t>
            </a:r>
            <a:r>
              <a:rPr lang="hr-HR" sz="1600" i="1" dirty="0">
                <a:latin typeface="Georgia" panose="02040502050405020303" pitchFamily="18" charset="0"/>
              </a:rPr>
              <a:t>okrivljenika fizičku osobu obrtnika i fizičku osobu koja se </a:t>
            </a:r>
          </a:p>
          <a:p>
            <a:pPr marL="0" indent="0" algn="just">
              <a:buNone/>
            </a:pPr>
            <a:r>
              <a:rPr lang="hr-HR" sz="1600" i="1" dirty="0">
                <a:latin typeface="Georgia" panose="02040502050405020303" pitchFamily="18" charset="0"/>
              </a:rPr>
              <a:t>                                       bavi </a:t>
            </a:r>
            <a:r>
              <a:rPr lang="pl-PL" sz="1600" i="1" dirty="0">
                <a:latin typeface="Georgia" panose="02040502050405020303" pitchFamily="18" charset="0"/>
              </a:rPr>
              <a:t>drugom samostalnom djelatnošću i </a:t>
            </a:r>
          </a:p>
          <a:p>
            <a:pPr marL="0" indent="0" algn="just">
              <a:buNone/>
            </a:pPr>
            <a:r>
              <a:rPr lang="pl-PL" sz="1600" b="1" dirty="0">
                <a:latin typeface="Georgia" panose="02040502050405020303" pitchFamily="18" charset="0"/>
              </a:rPr>
              <a:t>do 15.000,00 kuna </a:t>
            </a:r>
            <a:r>
              <a:rPr lang="pl-PL" sz="1600" dirty="0">
                <a:latin typeface="Georgia" panose="02040502050405020303" pitchFamily="18" charset="0"/>
              </a:rPr>
              <a:t>za pravnu osobu i s njom izjednačene subjekte, </a:t>
            </a:r>
          </a:p>
          <a:p>
            <a:pPr marL="0" indent="0" algn="just">
              <a:buNone/>
            </a:pPr>
            <a:r>
              <a:rPr lang="pl-PL" sz="1600" dirty="0">
                <a:latin typeface="Georgia" panose="02040502050405020303" pitchFamily="18" charset="0"/>
              </a:rPr>
              <a:t>ako je službena osoba </a:t>
            </a:r>
            <a:r>
              <a:rPr lang="hr-HR" sz="1600" dirty="0">
                <a:latin typeface="Georgia" panose="02040502050405020303" pitchFamily="18" charset="0"/>
              </a:rPr>
              <a:t>ovlaštenog tužitelja </a:t>
            </a:r>
            <a:r>
              <a:rPr lang="hr-HR" sz="1600" b="1" dirty="0">
                <a:solidFill>
                  <a:srgbClr val="FF0000"/>
                </a:solidFill>
                <a:effectLst>
                  <a:outerShdw blurRad="38100" dist="38100" dir="2700000" algn="tl">
                    <a:srgbClr val="000000">
                      <a:alpha val="43137"/>
                    </a:srgbClr>
                  </a:outerShdw>
                </a:effectLst>
                <a:latin typeface="Georgia" panose="02040502050405020303" pitchFamily="18" charset="0"/>
              </a:rPr>
              <a:t>(komunalni redar)</a:t>
            </a:r>
            <a:r>
              <a:rPr lang="hr-HR" sz="1600" dirty="0">
                <a:latin typeface="Georgia" panose="02040502050405020303" pitchFamily="18" charset="0"/>
              </a:rPr>
              <a:t>, prekršaj utvrdila:</a:t>
            </a:r>
          </a:p>
          <a:p>
            <a:pPr marL="534988" indent="0" algn="just">
              <a:buNone/>
            </a:pPr>
            <a:r>
              <a:rPr lang="pl-PL" sz="1600" dirty="0">
                <a:solidFill>
                  <a:srgbClr val="FF0000"/>
                </a:solidFill>
                <a:effectLst>
                  <a:outerShdw blurRad="38100" dist="38100" dir="2700000" algn="tl">
                    <a:srgbClr val="000000">
                      <a:alpha val="43137"/>
                    </a:srgbClr>
                  </a:outerShdw>
                </a:effectLst>
                <a:latin typeface="Georgia" panose="02040502050405020303" pitchFamily="18" charset="0"/>
              </a:rPr>
              <a:t>1</a:t>
            </a:r>
            <a:r>
              <a:rPr lang="pl-PL" sz="1600" i="1" dirty="0">
                <a:solidFill>
                  <a:srgbClr val="FF0000"/>
                </a:solidFill>
                <a:effectLst>
                  <a:outerShdw blurRad="38100" dist="38100" dir="2700000" algn="tl">
                    <a:srgbClr val="000000">
                      <a:alpha val="43137"/>
                    </a:srgbClr>
                  </a:outerShdw>
                </a:effectLst>
                <a:latin typeface="Georgia" panose="02040502050405020303" pitchFamily="18" charset="0"/>
              </a:rPr>
              <a:t>. obavljanjem nadzora u okviru svoje nadležnosti,</a:t>
            </a:r>
          </a:p>
          <a:p>
            <a:pPr marL="534988" indent="0" algn="just">
              <a:buNone/>
            </a:pPr>
            <a:r>
              <a:rPr lang="hr-HR" sz="1600" i="1" dirty="0">
                <a:solidFill>
                  <a:srgbClr val="FF0000"/>
                </a:solidFill>
                <a:effectLst>
                  <a:outerShdw blurRad="38100" dist="38100" dir="2700000" algn="tl">
                    <a:srgbClr val="000000">
                      <a:alpha val="43137"/>
                    </a:srgbClr>
                  </a:outerShdw>
                </a:effectLst>
                <a:latin typeface="Georgia" panose="02040502050405020303" pitchFamily="18" charset="0"/>
              </a:rPr>
              <a:t>2. neposrednim opažanjem,</a:t>
            </a:r>
          </a:p>
          <a:p>
            <a:pPr marL="534988" indent="0" algn="just">
              <a:buNone/>
            </a:pPr>
            <a:r>
              <a:rPr lang="hr-HR" sz="1600" i="1" dirty="0">
                <a:solidFill>
                  <a:srgbClr val="FF0000"/>
                </a:solidFill>
                <a:effectLst>
                  <a:outerShdw blurRad="38100" dist="38100" dir="2700000" algn="tl">
                    <a:srgbClr val="000000">
                      <a:alpha val="43137"/>
                    </a:srgbClr>
                  </a:outerShdw>
                </a:effectLst>
                <a:latin typeface="Georgia" panose="02040502050405020303" pitchFamily="18" charset="0"/>
              </a:rPr>
              <a:t>3. uporabom tehničkih uređaja,</a:t>
            </a:r>
          </a:p>
          <a:p>
            <a:pPr marL="534988" indent="0" algn="just">
              <a:buNone/>
            </a:pPr>
            <a:r>
              <a:rPr lang="hr-HR" sz="1600" i="1" dirty="0">
                <a:solidFill>
                  <a:srgbClr val="FF0000"/>
                </a:solidFill>
                <a:effectLst>
                  <a:outerShdw blurRad="38100" dist="38100" dir="2700000" algn="tl">
                    <a:srgbClr val="000000">
                      <a:alpha val="43137"/>
                    </a:srgbClr>
                  </a:outerShdw>
                </a:effectLst>
                <a:latin typeface="Georgia" panose="02040502050405020303" pitchFamily="18" charset="0"/>
              </a:rPr>
              <a:t>4. pregledom vjerodostojne dokumentacije.</a:t>
            </a:r>
          </a:p>
        </p:txBody>
      </p:sp>
    </p:spTree>
    <p:extLst>
      <p:ext uri="{BB962C8B-B14F-4D97-AF65-F5344CB8AC3E}">
        <p14:creationId xmlns:p14="http://schemas.microsoft.com/office/powerpoint/2010/main" val="4111710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142976" y="571480"/>
            <a:ext cx="7715304" cy="5616624"/>
          </a:xfrm>
          <a:noFill/>
          <a:ln w="19050">
            <a:noFill/>
          </a:ln>
          <a:effectLst/>
        </p:spPr>
        <p:txBody>
          <a:bodyPr>
            <a:normAutofit/>
          </a:bodyPr>
          <a:lstStyle/>
          <a:p>
            <a:pPr marL="271463" indent="-271463" algn="just">
              <a:buClrTx/>
              <a:buFont typeface="Wingdings" pitchFamily="2" charset="2"/>
              <a:buChar char="Ø"/>
            </a:pPr>
            <a:r>
              <a:rPr lang="hr-HR" sz="1600" dirty="0">
                <a:latin typeface="Georgia" pitchFamily="18" charset="0"/>
              </a:rPr>
              <a:t>Smatrat će se da je novčana kazna naplaćena na mjestu počinjenja prekršaja ako počinitelj prekršaja nije u trenutku kada je zatečen na mjestu počinjenja prekršaja u mogućnosti platiti novčanu kaznu, a istu </a:t>
            </a:r>
            <a:r>
              <a:rPr lang="hr-HR" sz="1600" b="1" dirty="0">
                <a:latin typeface="Georgia" pitchFamily="18" charset="0"/>
              </a:rPr>
              <a:t>plati u roku od tri dana</a:t>
            </a:r>
            <a:r>
              <a:rPr lang="hr-HR" sz="1600" dirty="0">
                <a:latin typeface="Georgia" pitchFamily="18" charset="0"/>
              </a:rPr>
              <a:t>, te dokaz o izvršenoj uplati dostavi redarstvu.</a:t>
            </a:r>
          </a:p>
          <a:p>
            <a:pPr marL="271463" indent="-271463" algn="just">
              <a:buClrTx/>
              <a:buFont typeface="Wingdings" pitchFamily="2" charset="2"/>
              <a:buChar char="Ø"/>
            </a:pPr>
            <a:r>
              <a:rPr lang="hr-HR" sz="1600" dirty="0">
                <a:latin typeface="Georgia" pitchFamily="18" charset="0"/>
              </a:rPr>
              <a:t>Smatrat će se da je novčana kazna naplaćena na mjestu počinjenja prekršaja ako počinitelj prekršaja nije utvrđen u trenutku počinjenja prekršaja ili nije zatečen na mjestu počinjenja prekršaja, a novčanu kaznu </a:t>
            </a:r>
            <a:r>
              <a:rPr lang="hr-HR" sz="1600" b="1" dirty="0">
                <a:latin typeface="Georgia" pitchFamily="18" charset="0"/>
              </a:rPr>
              <a:t>plati u roku od tri dana od primitka obavijesti o prekršaju </a:t>
            </a:r>
            <a:r>
              <a:rPr lang="hr-HR" sz="1600" dirty="0">
                <a:latin typeface="Georgia" pitchFamily="18" charset="0"/>
              </a:rPr>
              <a:t>te dokaz o izvršenoj uplati dostavi redarstvu.</a:t>
            </a:r>
          </a:p>
          <a:p>
            <a:pPr marL="271463" indent="-271463" algn="just">
              <a:buClrTx/>
              <a:buFont typeface="Wingdings" pitchFamily="2" charset="2"/>
              <a:buChar char="Ø"/>
            </a:pPr>
            <a:r>
              <a:rPr lang="hr-HR" sz="1600" b="1" dirty="0">
                <a:latin typeface="Georgia" pitchFamily="18" charset="0"/>
              </a:rPr>
              <a:t>Usmeno izrečenu novčanu kaznu </a:t>
            </a:r>
            <a:r>
              <a:rPr lang="hr-HR" sz="1600" dirty="0">
                <a:latin typeface="Georgia" pitchFamily="18" charset="0"/>
              </a:rPr>
              <a:t>redar će naplatiti od počinitelja prekršaja uz </a:t>
            </a:r>
            <a:r>
              <a:rPr lang="hr-HR" sz="1600" b="1" dirty="0">
                <a:effectLst>
                  <a:outerShdw blurRad="38100" dist="38100" dir="2700000" algn="tl">
                    <a:srgbClr val="000000">
                      <a:alpha val="43137"/>
                    </a:srgbClr>
                  </a:outerShdw>
                </a:effectLst>
                <a:latin typeface="Georgia" pitchFamily="18" charset="0"/>
              </a:rPr>
              <a:t>izdavanje potvrde </a:t>
            </a:r>
            <a:r>
              <a:rPr lang="hr-HR" sz="1600" dirty="0">
                <a:latin typeface="Georgia" pitchFamily="18" charset="0"/>
              </a:rPr>
              <a:t>o tome.</a:t>
            </a:r>
          </a:p>
          <a:p>
            <a:pPr marL="0" indent="0" algn="just">
              <a:buNone/>
            </a:pPr>
            <a:endParaRPr lang="hr-HR" sz="1600" dirty="0">
              <a:latin typeface="Georgia" pitchFamily="18" charset="0"/>
            </a:endParaRPr>
          </a:p>
          <a:p>
            <a:pPr marL="0" indent="0" algn="just">
              <a:buNone/>
            </a:pPr>
            <a:r>
              <a:rPr lang="hr-HR" sz="1600" dirty="0">
                <a:latin typeface="Georgia" pitchFamily="18" charset="0"/>
              </a:rPr>
              <a:t>Ako počinitelj prekršaja plati izrečenu novčanu kaznu na mjestu počinjenja prekršaja </a:t>
            </a:r>
            <a:r>
              <a:rPr lang="hr-HR" sz="1600" b="1" dirty="0">
                <a:solidFill>
                  <a:srgbClr val="FF0000"/>
                </a:solidFill>
                <a:latin typeface="Georgia" pitchFamily="18" charset="0"/>
              </a:rPr>
              <a:t>neće se voditi prekršajni postupak </a:t>
            </a:r>
            <a:r>
              <a:rPr lang="hr-HR" sz="1600" b="1" dirty="0">
                <a:effectLst>
                  <a:outerShdw blurRad="38100" dist="38100" dir="2700000" algn="tl">
                    <a:srgbClr val="000000">
                      <a:alpha val="43137"/>
                    </a:srgbClr>
                  </a:outerShdw>
                </a:effectLst>
                <a:latin typeface="Georgia" pitchFamily="18" charset="0"/>
              </a:rPr>
              <a:t>(</a:t>
            </a:r>
            <a:r>
              <a:rPr lang="hr-HR" sz="1600" b="1" u="sng" dirty="0">
                <a:effectLst>
                  <a:outerShdw blurRad="38100" dist="38100" dir="2700000" algn="tl">
                    <a:srgbClr val="000000">
                      <a:alpha val="43137"/>
                    </a:srgbClr>
                  </a:outerShdw>
                </a:effectLst>
                <a:latin typeface="Georgia" pitchFamily="18" charset="0"/>
              </a:rPr>
              <a:t>ne izdaje se OPN</a:t>
            </a:r>
            <a:r>
              <a:rPr lang="hr-HR" sz="1600" b="1" dirty="0">
                <a:effectLst>
                  <a:outerShdw blurRad="38100" dist="38100" dir="2700000" algn="tl">
                    <a:srgbClr val="000000">
                      <a:alpha val="43137"/>
                    </a:srgbClr>
                  </a:outerShdw>
                </a:effectLst>
                <a:latin typeface="Georgia" pitchFamily="18" charset="0"/>
              </a:rPr>
              <a:t>)</a:t>
            </a:r>
            <a:r>
              <a:rPr lang="hr-HR" sz="1600" dirty="0">
                <a:latin typeface="Georgia" pitchFamily="18" charset="0"/>
              </a:rPr>
              <a:t>, izrečena novčana kazna se ne unosi u prekršajnu evidenciju, a počinitelj prekršaja se ne smatra osobom osuđenom za prekršaj.</a:t>
            </a:r>
          </a:p>
          <a:p>
            <a:pPr marL="0" indent="0" algn="just">
              <a:buNone/>
            </a:pPr>
            <a:r>
              <a:rPr lang="hr-HR" sz="1600" dirty="0">
                <a:latin typeface="Georgia" pitchFamily="18" charset="0"/>
              </a:rPr>
              <a:t>Ako počinitelj prekršaja ne pristane platiti novčanu kaznu na mjestu počinjenja prekršaja, redar će mu izdat </a:t>
            </a:r>
            <a:r>
              <a:rPr lang="hr-HR" sz="1600" b="1" dirty="0">
                <a:latin typeface="Georgia" pitchFamily="18" charset="0"/>
              </a:rPr>
              <a:t>obavezni prekršajni nalog </a:t>
            </a:r>
            <a:r>
              <a:rPr lang="hr-HR" sz="1600" dirty="0">
                <a:latin typeface="Georgia" pitchFamily="18" charset="0"/>
              </a:rPr>
              <a:t>s uputom da je novčanu kaznu dužan platiti u roku od 8 (osam) dana </a:t>
            </a:r>
            <a:r>
              <a:rPr lang="hr-HR" sz="1600" b="1" dirty="0">
                <a:solidFill>
                  <a:srgbClr val="FF0000"/>
                </a:solidFill>
                <a:latin typeface="Georgia" pitchFamily="18" charset="0"/>
              </a:rPr>
              <a:t>od dana pravomoćnosti </a:t>
            </a:r>
            <a:r>
              <a:rPr lang="hr-HR" sz="1600" dirty="0">
                <a:latin typeface="Georgia" pitchFamily="18" charset="0"/>
              </a:rPr>
              <a:t>obaveznog prekršajnog naloga.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descr="POTVRDA O NAPLAĆENOJ NOVČANOJ KAZNI.png"/>
          <p:cNvPicPr>
            <a:picLocks noGrp="1" noChangeAspect="1"/>
          </p:cNvPicPr>
          <p:nvPr>
            <p:ph idx="1"/>
          </p:nvPr>
        </p:nvPicPr>
        <p:blipFill>
          <a:blip r:embed="rId2" cstate="print"/>
          <a:stretch>
            <a:fillRect/>
          </a:stretch>
        </p:blipFill>
        <p:spPr>
          <a:xfrm>
            <a:off x="1214414" y="285728"/>
            <a:ext cx="7715304" cy="571504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C2BD5FE9-4373-4B25-AEF1-CCDA8C89367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87229" y="116632"/>
            <a:ext cx="7749267" cy="5976664"/>
          </a:xfrm>
        </p:spPr>
      </p:pic>
    </p:spTree>
    <p:extLst>
      <p:ext uri="{BB962C8B-B14F-4D97-AF65-F5344CB8AC3E}">
        <p14:creationId xmlns:p14="http://schemas.microsoft.com/office/powerpoint/2010/main" val="1759304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zervirano mjesto sadržaja 4">
            <a:extLst>
              <a:ext uri="{FF2B5EF4-FFF2-40B4-BE49-F238E27FC236}">
                <a16:creationId xmlns:a16="http://schemas.microsoft.com/office/drawing/2014/main" id="{3EBE32B4-223A-44BD-9492-4FE1DCECED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287735"/>
            <a:ext cx="7310616" cy="309634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11" name="Rezervirano mjesto sadržaja 6">
            <a:extLst>
              <a:ext uri="{FF2B5EF4-FFF2-40B4-BE49-F238E27FC236}">
                <a16:creationId xmlns:a16="http://schemas.microsoft.com/office/drawing/2014/main" id="{9BE513EF-3738-4637-9315-8F4EC9A08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3501008"/>
            <a:ext cx="7344816" cy="288032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337717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83768" y="332656"/>
            <a:ext cx="4714908" cy="285752"/>
          </a:xfrm>
        </p:spPr>
        <p:txBody>
          <a:bodyPr>
            <a:normAutofit fontScale="90000"/>
          </a:bodyPr>
          <a:lstStyle/>
          <a:p>
            <a:br>
              <a:rPr lang="hr-HR" sz="2000" b="1" dirty="0">
                <a:effectLst>
                  <a:outerShdw blurRad="38100" dist="38100" dir="2700000" algn="tl">
                    <a:srgbClr val="000000">
                      <a:alpha val="43137"/>
                    </a:srgbClr>
                  </a:outerShdw>
                </a:effectLst>
                <a:latin typeface="Georgia" pitchFamily="18" charset="0"/>
              </a:rPr>
            </a:br>
            <a:r>
              <a:rPr lang="hr-HR" sz="2000" b="1" dirty="0">
                <a:effectLst>
                  <a:outerShdw blurRad="38100" dist="38100" dir="2700000" algn="tl">
                    <a:srgbClr val="000000">
                      <a:alpha val="43137"/>
                    </a:srgbClr>
                  </a:outerShdw>
                </a:effectLst>
                <a:latin typeface="Georgia" pitchFamily="18" charset="0"/>
              </a:rPr>
              <a:t>DOSTAVA </a:t>
            </a:r>
            <a:br>
              <a:rPr lang="hr-HR" sz="2000" dirty="0">
                <a:effectLst>
                  <a:outerShdw blurRad="38100" dist="38100" dir="2700000" algn="tl">
                    <a:srgbClr val="000000">
                      <a:alpha val="43137"/>
                    </a:srgbClr>
                  </a:outerShdw>
                </a:effectLst>
              </a:rPr>
            </a:br>
            <a:endParaRPr lang="hr-HR" sz="2000" b="1" dirty="0">
              <a:effectLst>
                <a:outerShdw blurRad="38100" dist="38100" dir="2700000" algn="tl">
                  <a:srgbClr val="000000">
                    <a:alpha val="43137"/>
                  </a:srgbClr>
                </a:outerShdw>
              </a:effectLst>
              <a:latin typeface="Georgia" pitchFamily="18" charset="0"/>
            </a:endParaRPr>
          </a:p>
        </p:txBody>
      </p:sp>
      <p:sp>
        <p:nvSpPr>
          <p:cNvPr id="4" name="Rezervirano mjesto teksta 3"/>
          <p:cNvSpPr>
            <a:spLocks noGrp="1"/>
          </p:cNvSpPr>
          <p:nvPr>
            <p:ph type="body" idx="1"/>
          </p:nvPr>
        </p:nvSpPr>
        <p:spPr>
          <a:xfrm>
            <a:off x="1403648" y="714332"/>
            <a:ext cx="7515992" cy="6143668"/>
          </a:xfrm>
        </p:spPr>
        <p:txBody>
          <a:bodyPr>
            <a:normAutofit fontScale="85000" lnSpcReduction="20000"/>
          </a:bodyPr>
          <a:lstStyle/>
          <a:p>
            <a:r>
              <a:rPr lang="hr-HR" i="1" dirty="0">
                <a:ln w="3175" cmpd="sng">
                  <a:noFill/>
                </a:ln>
                <a:solidFill>
                  <a:prstClr val="black"/>
                </a:solidFill>
                <a:latin typeface="Georgia" pitchFamily="18" charset="0"/>
              </a:rPr>
              <a:t>Članak 145. st.1. </a:t>
            </a:r>
            <a:r>
              <a:rPr lang="hr-HR" sz="1600" i="1" dirty="0">
                <a:ln w="3175" cmpd="sng">
                  <a:noFill/>
                </a:ln>
                <a:solidFill>
                  <a:prstClr val="black"/>
                </a:solidFill>
                <a:latin typeface="Georgia" pitchFamily="18" charset="0"/>
              </a:rPr>
              <a:t>PZ-a</a:t>
            </a:r>
            <a:endParaRPr lang="hr-HR" i="1" dirty="0"/>
          </a:p>
          <a:p>
            <a:r>
              <a:rPr lang="hr-HR" dirty="0">
                <a:solidFill>
                  <a:srgbClr val="FF0000"/>
                </a:solidFill>
                <a:latin typeface="Georgia" pitchFamily="18" charset="0"/>
              </a:rPr>
              <a:t>Odluke</a:t>
            </a:r>
            <a:r>
              <a:rPr lang="hr-HR" dirty="0">
                <a:latin typeface="Georgia" pitchFamily="18" charset="0"/>
              </a:rPr>
              <a:t>, podnesci i drugi dopisi dostavljaju se:</a:t>
            </a:r>
          </a:p>
          <a:p>
            <a:pPr marL="627063"/>
            <a:r>
              <a:rPr lang="hr-HR" dirty="0">
                <a:latin typeface="Georgia" pitchFamily="18" charset="0"/>
              </a:rPr>
              <a:t>1. poštom, </a:t>
            </a:r>
          </a:p>
          <a:p>
            <a:pPr marL="627063"/>
            <a:r>
              <a:rPr lang="hr-HR" dirty="0">
                <a:latin typeface="Georgia" pitchFamily="18" charset="0"/>
              </a:rPr>
              <a:t>2. vlastitom dostavom tijela koje je odluku donijelo, </a:t>
            </a:r>
          </a:p>
          <a:p>
            <a:pPr marL="627063"/>
            <a:r>
              <a:rPr lang="hr-HR" dirty="0">
                <a:latin typeface="Georgia" pitchFamily="18" charset="0"/>
              </a:rPr>
              <a:t>3. neposrednim uručivanjem kod tijela koje je odluku donijelo, ili </a:t>
            </a:r>
          </a:p>
          <a:p>
            <a:pPr marL="804863" indent="-177800" algn="just">
              <a:tabLst>
                <a:tab pos="804863" algn="l"/>
              </a:tabLst>
            </a:pPr>
            <a:r>
              <a:rPr lang="hr-HR" dirty="0">
                <a:latin typeface="Georgia" pitchFamily="18" charset="0"/>
              </a:rPr>
              <a:t>4. na drugi način kojim se ostvaruje svrha dostave i ne dovodi u pitanje pravo    	     na obranu. </a:t>
            </a:r>
          </a:p>
          <a:p>
            <a:pPr marL="804863" indent="-177800">
              <a:tabLst>
                <a:tab pos="804863" algn="l"/>
              </a:tabLst>
            </a:pPr>
            <a:endParaRPr lang="hr-HR" i="1" dirty="0">
              <a:latin typeface="Georgia" pitchFamily="18" charset="0"/>
            </a:endParaRPr>
          </a:p>
          <a:p>
            <a:pPr marL="804863" indent="-804863"/>
            <a:r>
              <a:rPr lang="hr-HR" i="1" dirty="0">
                <a:latin typeface="Georgia" pitchFamily="18" charset="0"/>
              </a:rPr>
              <a:t>Članak 146. PZ-a</a:t>
            </a:r>
          </a:p>
          <a:p>
            <a:r>
              <a:rPr lang="hr-HR" dirty="0">
                <a:latin typeface="Georgia" pitchFamily="18" charset="0"/>
              </a:rPr>
              <a:t>(1) Dostava se obavlja: </a:t>
            </a:r>
            <a:r>
              <a:rPr lang="hr-HR" dirty="0">
                <a:solidFill>
                  <a:srgbClr val="FF0000"/>
                </a:solidFill>
                <a:effectLst>
                  <a:outerShdw blurRad="38100" dist="38100" dir="2700000" algn="tl">
                    <a:srgbClr val="000000">
                      <a:alpha val="43137"/>
                    </a:srgbClr>
                  </a:outerShdw>
                </a:effectLst>
                <a:latin typeface="Georgia" pitchFamily="18" charset="0"/>
              </a:rPr>
              <a:t>1. osobno, </a:t>
            </a:r>
          </a:p>
          <a:p>
            <a:pPr marL="627063"/>
            <a:r>
              <a:rPr lang="hr-HR" dirty="0">
                <a:latin typeface="Georgia" pitchFamily="18" charset="0"/>
              </a:rPr>
              <a:t>                            2. posredno. </a:t>
            </a:r>
          </a:p>
          <a:p>
            <a:r>
              <a:rPr lang="hr-HR" dirty="0">
                <a:latin typeface="Georgia" pitchFamily="18" charset="0"/>
              </a:rPr>
              <a:t>(2) </a:t>
            </a:r>
            <a:r>
              <a:rPr lang="hr-HR" dirty="0">
                <a:solidFill>
                  <a:srgbClr val="FF0000"/>
                </a:solidFill>
                <a:latin typeface="Georgia" pitchFamily="18" charset="0"/>
              </a:rPr>
              <a:t>Okrivljeniku</a:t>
            </a:r>
            <a:r>
              <a:rPr lang="hr-HR" dirty="0">
                <a:latin typeface="Georgia" pitchFamily="18" charset="0"/>
              </a:rPr>
              <a:t>, osim pravnoj osobi, </a:t>
            </a:r>
            <a:r>
              <a:rPr lang="hr-HR" dirty="0">
                <a:solidFill>
                  <a:srgbClr val="FF0000"/>
                </a:solidFill>
                <a:latin typeface="Georgia" pitchFamily="18" charset="0"/>
              </a:rPr>
              <a:t>se osobno dostavlja</a:t>
            </a:r>
            <a:r>
              <a:rPr lang="hr-HR" dirty="0">
                <a:latin typeface="Georgia" pitchFamily="18" charset="0"/>
              </a:rPr>
              <a:t>: </a:t>
            </a:r>
          </a:p>
          <a:p>
            <a:pPr marL="355600"/>
            <a:r>
              <a:rPr lang="hr-HR" dirty="0">
                <a:latin typeface="Georgia" pitchFamily="18" charset="0"/>
              </a:rPr>
              <a:t>1. poziv za prvo ispitivanje skupa s optužnim prijedlogom, </a:t>
            </a:r>
          </a:p>
          <a:p>
            <a:pPr marL="355600">
              <a:tabLst>
                <a:tab pos="541338" algn="l"/>
              </a:tabLst>
            </a:pPr>
            <a:r>
              <a:rPr lang="hr-HR" dirty="0">
                <a:latin typeface="Georgia" pitchFamily="18" charset="0"/>
              </a:rPr>
              <a:t>2. presuda i druge </a:t>
            </a:r>
            <a:r>
              <a:rPr lang="hr-HR" dirty="0">
                <a:solidFill>
                  <a:srgbClr val="FF0000"/>
                </a:solidFill>
                <a:latin typeface="Georgia" pitchFamily="18" charset="0"/>
              </a:rPr>
              <a:t>odluke od čije dostave teče rok za pravni lijek </a:t>
            </a:r>
            <a:r>
              <a:rPr lang="hr-HR" dirty="0">
                <a:latin typeface="Georgia" pitchFamily="18" charset="0"/>
              </a:rPr>
              <a:t>ako nema   	     	branitelja u postupku. </a:t>
            </a:r>
          </a:p>
          <a:p>
            <a:pPr algn="just">
              <a:tabLst>
                <a:tab pos="269875" algn="l"/>
                <a:tab pos="271463" algn="l"/>
              </a:tabLst>
            </a:pPr>
            <a:r>
              <a:rPr lang="hr-HR" dirty="0">
                <a:latin typeface="Georgia" pitchFamily="18" charset="0"/>
              </a:rPr>
              <a:t>(4) Poziv i </a:t>
            </a:r>
            <a:r>
              <a:rPr lang="hr-HR" dirty="0">
                <a:solidFill>
                  <a:srgbClr val="FF0000"/>
                </a:solidFill>
                <a:effectLst>
                  <a:outerShdw blurRad="38100" dist="38100" dir="2700000" algn="tl">
                    <a:srgbClr val="000000">
                      <a:alpha val="43137"/>
                    </a:srgbClr>
                  </a:outerShdw>
                </a:effectLst>
                <a:latin typeface="Georgia" pitchFamily="18" charset="0"/>
              </a:rPr>
              <a:t>odluke </a:t>
            </a:r>
            <a:r>
              <a:rPr lang="hr-HR" dirty="0">
                <a:latin typeface="Georgia" pitchFamily="18" charset="0"/>
              </a:rPr>
              <a:t>iz stavka 2. točke 1. i 2. ovoga članka </a:t>
            </a:r>
            <a:r>
              <a:rPr lang="hr-HR" dirty="0">
                <a:solidFill>
                  <a:srgbClr val="FF0000"/>
                </a:solidFill>
                <a:effectLst>
                  <a:outerShdw blurRad="38100" dist="38100" dir="2700000" algn="tl">
                    <a:srgbClr val="000000">
                      <a:alpha val="43137"/>
                    </a:srgbClr>
                  </a:outerShdw>
                </a:effectLst>
                <a:latin typeface="Georgia" pitchFamily="18" charset="0"/>
              </a:rPr>
              <a:t>osobno se dostavljaju    	okrivljeniku</a:t>
            </a:r>
            <a:r>
              <a:rPr lang="hr-HR" dirty="0">
                <a:latin typeface="Georgia" pitchFamily="18" charset="0"/>
              </a:rPr>
              <a:t> tako što mu se predaju </a:t>
            </a:r>
            <a:r>
              <a:rPr lang="hr-HR" dirty="0">
                <a:solidFill>
                  <a:srgbClr val="FF0000"/>
                </a:solidFill>
                <a:effectLst>
                  <a:outerShdw blurRad="38100" dist="38100" dir="2700000" algn="tl">
                    <a:srgbClr val="000000">
                      <a:alpha val="43137"/>
                    </a:srgbClr>
                  </a:outerShdw>
                </a:effectLst>
                <a:latin typeface="Georgia" pitchFamily="18" charset="0"/>
              </a:rPr>
              <a:t>neposredno</a:t>
            </a:r>
            <a:r>
              <a:rPr lang="hr-HR" dirty="0">
                <a:latin typeface="Georgia" pitchFamily="18" charset="0"/>
              </a:rPr>
              <a:t>. Ako se ne zatekne tamo gdje se 	ima obaviti dostava, dostavljač će se </a:t>
            </a:r>
            <a:r>
              <a:rPr lang="vi-VN" dirty="0">
                <a:latin typeface="Georgia" pitchFamily="18" charset="0"/>
              </a:rPr>
              <a:t>izvijestiti kad i na kojem mjestu može ga </a:t>
            </a:r>
            <a:r>
              <a:rPr lang="hr-HR" dirty="0">
                <a:latin typeface="Georgia" pitchFamily="18" charset="0"/>
              </a:rPr>
              <a:t>	</a:t>
            </a:r>
            <a:r>
              <a:rPr lang="vi-VN" dirty="0">
                <a:latin typeface="Georgia" pitchFamily="18" charset="0"/>
              </a:rPr>
              <a:t>zateći i ostaviti mu kod jedne od osoba navedenih u stavku 7. ovoga članka pisanu </a:t>
            </a:r>
            <a:r>
              <a:rPr lang="hr-HR" dirty="0">
                <a:latin typeface="Georgia" pitchFamily="18" charset="0"/>
              </a:rPr>
              <a:t>	</a:t>
            </a:r>
            <a:r>
              <a:rPr lang="vi-VN" dirty="0">
                <a:latin typeface="Georgia" pitchFamily="18" charset="0"/>
              </a:rPr>
              <a:t>obavijest da radi primanja dopisa bude u određen dan i sat u svom stanu ili na </a:t>
            </a:r>
            <a:r>
              <a:rPr lang="hr-HR" dirty="0">
                <a:latin typeface="Georgia" pitchFamily="18" charset="0"/>
              </a:rPr>
              <a:t>	</a:t>
            </a:r>
            <a:r>
              <a:rPr lang="vi-VN" dirty="0">
                <a:latin typeface="Georgia" pitchFamily="18" charset="0"/>
              </a:rPr>
              <a:t>svome radnom mjestu. Ako i nakon toga dostavljač ga ne zatekne, postupit će </a:t>
            </a:r>
            <a:r>
              <a:rPr lang="hr-HR" dirty="0">
                <a:latin typeface="Georgia" pitchFamily="18" charset="0"/>
              </a:rPr>
              <a:t>	</a:t>
            </a:r>
            <a:r>
              <a:rPr lang="vi-VN" dirty="0">
                <a:latin typeface="Georgia" pitchFamily="18" charset="0"/>
              </a:rPr>
              <a:t>prema odredbi stavka 7. ovoga članka. Time se smatra da su poziv ili odluka </a:t>
            </a:r>
            <a:r>
              <a:rPr lang="hr-HR" dirty="0">
                <a:latin typeface="Georgia" pitchFamily="18" charset="0"/>
              </a:rPr>
              <a:t>	</a:t>
            </a:r>
            <a:r>
              <a:rPr lang="vi-VN" dirty="0">
                <a:latin typeface="Georgia" pitchFamily="18" charset="0"/>
              </a:rPr>
              <a:t>dostavljeni.</a:t>
            </a:r>
            <a:endParaRPr lang="hr-HR" dirty="0">
              <a:latin typeface="Georgi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600" y="548680"/>
            <a:ext cx="7901681" cy="5184576"/>
          </a:xfrm>
        </p:spPr>
        <p:txBody>
          <a:bodyPr>
            <a:noAutofit/>
          </a:bodyPr>
          <a:lstStyle/>
          <a:p>
            <a:pPr algn="l"/>
            <a:br>
              <a:rPr lang="hr-HR" sz="1800" dirty="0">
                <a:latin typeface="Georgia" pitchFamily="18" charset="0"/>
              </a:rPr>
            </a:br>
            <a:br>
              <a:rPr lang="hr-HR" sz="1800" dirty="0">
                <a:latin typeface="Georgia" pitchFamily="18" charset="0"/>
              </a:rPr>
            </a:br>
            <a:br>
              <a:rPr lang="hr-HR" sz="1800" dirty="0">
                <a:latin typeface="Georgia" pitchFamily="18" charset="0"/>
              </a:rPr>
            </a:br>
            <a:br>
              <a:rPr lang="hr-HR" sz="1800" dirty="0">
                <a:latin typeface="Georgia" pitchFamily="18" charset="0"/>
              </a:rPr>
            </a:br>
            <a:br>
              <a:rPr lang="hr-HR" sz="1800" dirty="0">
                <a:latin typeface="Georgia" pitchFamily="18" charset="0"/>
              </a:rPr>
            </a:br>
            <a:r>
              <a:rPr lang="hr-HR" sz="1800" dirty="0">
                <a:latin typeface="Georgia" pitchFamily="18" charset="0"/>
              </a:rPr>
              <a:t>(7) </a:t>
            </a:r>
            <a:r>
              <a:rPr lang="vi-VN" sz="1800" dirty="0">
                <a:latin typeface="Georgia" pitchFamily="18" charset="0"/>
              </a:rPr>
              <a:t>Dopisi za koje u ovom Zakonu nije propisano da se moraju osobno dostaviti dostavljaju se također osobno, no oni se, ako se primatelj ne zatekne u stanu</a:t>
            </a:r>
            <a:r>
              <a:rPr lang="hr-HR" sz="1800" dirty="0">
                <a:latin typeface="Georgia" pitchFamily="18" charset="0"/>
              </a:rPr>
              <a:t> </a:t>
            </a:r>
            <a:r>
              <a:rPr lang="vi-VN" sz="1800" dirty="0">
                <a:latin typeface="Georgia" pitchFamily="18" charset="0"/>
              </a:rPr>
              <a:t>ili na poslu,</a:t>
            </a:r>
            <a:r>
              <a:rPr lang="hr-HR" sz="1800" dirty="0">
                <a:latin typeface="Georgia" pitchFamily="18" charset="0"/>
              </a:rPr>
              <a:t> </a:t>
            </a:r>
            <a:r>
              <a:rPr lang="vi-VN" sz="1800" dirty="0">
                <a:solidFill>
                  <a:srgbClr val="FF0000"/>
                </a:solidFill>
                <a:effectLst>
                  <a:outerShdw blurRad="38100" dist="38100" dir="2700000" algn="tl">
                    <a:srgbClr val="000000">
                      <a:alpha val="43137"/>
                    </a:srgbClr>
                  </a:outerShdw>
                </a:effectLst>
                <a:latin typeface="Georgia" pitchFamily="18" charset="0"/>
              </a:rPr>
              <a:t>mogu predati kojem od njegovih</a:t>
            </a:r>
            <a:r>
              <a:rPr lang="hr-HR" sz="1800" dirty="0">
                <a:solidFill>
                  <a:srgbClr val="FF0000"/>
                </a:solidFill>
                <a:effectLst>
                  <a:outerShdw blurRad="38100" dist="38100" dir="2700000" algn="tl">
                    <a:srgbClr val="000000">
                      <a:alpha val="43137"/>
                    </a:srgbClr>
                  </a:outerShdw>
                </a:effectLst>
                <a:latin typeface="Georgia" pitchFamily="18" charset="0"/>
              </a:rPr>
              <a:t> </a:t>
            </a:r>
            <a:r>
              <a:rPr lang="vi-VN" sz="1800" dirty="0">
                <a:solidFill>
                  <a:srgbClr val="FF0000"/>
                </a:solidFill>
                <a:effectLst>
                  <a:outerShdw blurRad="38100" dist="38100" dir="2700000" algn="tl">
                    <a:srgbClr val="000000">
                      <a:alpha val="43137"/>
                    </a:srgbClr>
                  </a:outerShdw>
                </a:effectLst>
                <a:latin typeface="Georgia" pitchFamily="18" charset="0"/>
              </a:rPr>
              <a:t>punoljetnih članova domaćinstva,</a:t>
            </a:r>
            <a:r>
              <a:rPr lang="hr-HR" sz="1800" dirty="0">
                <a:solidFill>
                  <a:srgbClr val="FF0000"/>
                </a:solidFill>
                <a:effectLst>
                  <a:outerShdw blurRad="38100" dist="38100" dir="2700000" algn="tl">
                    <a:srgbClr val="000000">
                      <a:alpha val="43137"/>
                    </a:srgbClr>
                  </a:outerShdw>
                </a:effectLst>
                <a:latin typeface="Georgia" pitchFamily="18" charset="0"/>
              </a:rPr>
              <a:t> </a:t>
            </a:r>
            <a:r>
              <a:rPr lang="vi-VN" sz="1800" dirty="0">
                <a:solidFill>
                  <a:srgbClr val="FF0000"/>
                </a:solidFill>
                <a:effectLst>
                  <a:outerShdw blurRad="38100" dist="38100" dir="2700000" algn="tl">
                    <a:srgbClr val="000000">
                      <a:alpha val="43137"/>
                    </a:srgbClr>
                  </a:outerShdw>
                </a:effectLst>
                <a:latin typeface="Georgia" pitchFamily="18" charset="0"/>
              </a:rPr>
              <a:t>koji su dužni primiti dopis. Ako se oni ne zateknu u stanu, dopis će se predati  nadstojniku ili susjedu, ako oni na to pristanu. </a:t>
            </a:r>
            <a:r>
              <a:rPr lang="vi-VN" sz="1800" dirty="0">
                <a:latin typeface="Georgia" pitchFamily="18" charset="0"/>
              </a:rPr>
              <a:t>Ako se dopis dostavlja osobi na poslu, a ona se tamo ne zatekne, dopis se može ostaviti osobi ovlaštenoj za primanje pošte koja ga je dužna primiti, ili osobi koja je zaposlena na istome</a:t>
            </a:r>
            <a:r>
              <a:rPr lang="hr-HR" sz="1800" dirty="0">
                <a:latin typeface="Georgia" pitchFamily="18" charset="0"/>
              </a:rPr>
              <a:t> </a:t>
            </a:r>
            <a:r>
              <a:rPr lang="vi-VN" sz="1800" dirty="0">
                <a:latin typeface="Georgia" pitchFamily="18" charset="0"/>
              </a:rPr>
              <a:t>mjestu, ako ona pristane da primi</a:t>
            </a:r>
            <a:r>
              <a:rPr lang="hr-HR" sz="1800" dirty="0">
                <a:latin typeface="Georgia" pitchFamily="18" charset="0"/>
              </a:rPr>
              <a:t> </a:t>
            </a:r>
            <a:r>
              <a:rPr lang="vi-VN" sz="1800" dirty="0">
                <a:latin typeface="Georgia" pitchFamily="18" charset="0"/>
              </a:rPr>
              <a:t>podnesak.</a:t>
            </a:r>
            <a:br>
              <a:rPr lang="hr-HR" sz="1800" dirty="0">
                <a:latin typeface="Georgia" pitchFamily="18" charset="0"/>
              </a:rPr>
            </a:br>
            <a:br>
              <a:rPr lang="hr-HR" sz="1800" dirty="0">
                <a:latin typeface="Georgia" pitchFamily="18" charset="0"/>
              </a:rPr>
            </a:br>
            <a:r>
              <a:rPr lang="hr-HR" sz="1800" dirty="0">
                <a:latin typeface="Georgia" pitchFamily="18" charset="0"/>
              </a:rPr>
              <a:t>(8) Ako se utvrdi da je osoba kojoj se dopis ima dostaviti odsutna i da joj ga osobe iz stavka 7. ovoga članka zbog toga ne mogu predati na vrijeme, dopis</a:t>
            </a:r>
            <a:br>
              <a:rPr lang="hr-HR" sz="1800" dirty="0">
                <a:latin typeface="Georgia" pitchFamily="18" charset="0"/>
              </a:rPr>
            </a:br>
            <a:r>
              <a:rPr lang="hr-HR" sz="1800" dirty="0">
                <a:latin typeface="Georgia" pitchFamily="18" charset="0"/>
              </a:rPr>
              <a:t>će se vratiti uz naznaku gdje se odsutni nalazi. </a:t>
            </a:r>
            <a:br>
              <a:rPr lang="hr-HR" sz="1800" dirty="0">
                <a:latin typeface="Georgia" pitchFamily="18" charset="0"/>
              </a:rPr>
            </a:br>
            <a:r>
              <a:rPr lang="hr-HR" sz="1800" dirty="0">
                <a:latin typeface="Georgia" pitchFamily="18" charset="0"/>
              </a:rPr>
              <a:t>                           </a:t>
            </a:r>
            <a:br>
              <a:rPr lang="hr-HR" sz="1800" dirty="0">
                <a:latin typeface="Georgia" pitchFamily="18" charset="0"/>
              </a:rPr>
            </a:br>
            <a:r>
              <a:rPr lang="hr-HR" sz="1800" dirty="0">
                <a:latin typeface="Georgia" pitchFamily="18" charset="0"/>
              </a:rPr>
              <a:t>(9) </a:t>
            </a:r>
            <a:r>
              <a:rPr lang="hr-HR" sz="1800" dirty="0">
                <a:solidFill>
                  <a:srgbClr val="FF0000"/>
                </a:solidFill>
                <a:effectLst>
                  <a:outerShdw blurRad="38100" dist="38100" dir="2700000" algn="tl">
                    <a:srgbClr val="000000">
                      <a:alpha val="43137"/>
                    </a:srgbClr>
                  </a:outerShdw>
                </a:effectLst>
                <a:latin typeface="Georgia" pitchFamily="18" charset="0"/>
              </a:rPr>
              <a:t>Dostava pravnim osobama </a:t>
            </a:r>
            <a:r>
              <a:rPr lang="hr-HR" sz="1800" dirty="0">
                <a:latin typeface="Georgia" pitchFamily="18" charset="0"/>
              </a:rPr>
              <a:t>obavlja se predajom pismena osobi ovlaštenoj za primanje pismena ili drugoj osobi koja radi za pravnu osobu.</a:t>
            </a:r>
            <a:br>
              <a:rPr lang="hr-HR" sz="1800" dirty="0">
                <a:latin typeface="Georgia" pitchFamily="18" charset="0"/>
              </a:rPr>
            </a:br>
            <a:br>
              <a:rPr lang="hr-HR" sz="1800" b="1" dirty="0">
                <a:latin typeface="Georgia" pitchFamily="18" charset="0"/>
              </a:rPr>
            </a:br>
            <a:br>
              <a:rPr lang="hr-HR" sz="1800" dirty="0">
                <a:latin typeface="Georgia" pitchFamily="18" charset="0"/>
              </a:rPr>
            </a:br>
            <a:endParaRPr lang="hr-HR" sz="1800" dirty="0">
              <a:latin typeface="Georgi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619672" y="397401"/>
            <a:ext cx="7286676"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000" b="1" i="0" u="none" strike="noStrike" cap="none" normalizeH="0" baseline="0" dirty="0">
                <a:ln>
                  <a:noFill/>
                </a:ln>
                <a:solidFill>
                  <a:schemeClr val="tx1"/>
                </a:solidFill>
                <a:effectLst/>
                <a:latin typeface="Georgia" pitchFamily="18" charset="0"/>
                <a:ea typeface="Calibri" pitchFamily="34" charset="0"/>
                <a:cs typeface="Times New Roman" pitchFamily="18" charset="0"/>
              </a:rPr>
              <a:t>Potvrda o dostavi </a:t>
            </a:r>
            <a:r>
              <a:rPr kumimoji="0" lang="hr-HR" sz="2000" b="1" i="0" u="none" strike="noStrike" cap="none" normalizeH="0" baseline="0" dirty="0">
                <a:ln>
                  <a:noFill/>
                </a:ln>
                <a:solidFill>
                  <a:schemeClr val="tx1"/>
                </a:solidFill>
                <a:effectLst/>
                <a:latin typeface="Georgia" pitchFamily="18" charset="0"/>
                <a:ea typeface="Calibri" pitchFamily="34" charset="0"/>
                <a:cs typeface="Times New Roman" pitchFamily="18" charset="0"/>
              </a:rPr>
              <a:t> </a:t>
            </a:r>
            <a:r>
              <a:rPr kumimoji="0" lang="hr-HR" sz="1600" b="1" i="1" u="none" strike="noStrike" cap="none" normalizeH="0" baseline="0" dirty="0">
                <a:ln>
                  <a:noFill/>
                </a:ln>
                <a:solidFill>
                  <a:schemeClr val="tx1"/>
                </a:solidFill>
                <a:effectLst/>
                <a:latin typeface="Georgia" pitchFamily="18" charset="0"/>
                <a:ea typeface="Calibri" pitchFamily="34" charset="0"/>
                <a:cs typeface="Times New Roman" pitchFamily="18" charset="0"/>
              </a:rPr>
              <a:t>- </a:t>
            </a:r>
            <a:r>
              <a:rPr kumimoji="0" lang="vi-VN" sz="1600" b="0" i="1" u="none" strike="noStrike" cap="none" normalizeH="0" baseline="0" dirty="0">
                <a:ln>
                  <a:noFill/>
                </a:ln>
                <a:solidFill>
                  <a:schemeClr val="tx1"/>
                </a:solidFill>
                <a:effectLst/>
                <a:latin typeface="Georgia" pitchFamily="18" charset="0"/>
                <a:ea typeface="Calibri" pitchFamily="34" charset="0"/>
                <a:cs typeface="Times New Roman" pitchFamily="18" charset="0"/>
              </a:rPr>
              <a:t>članak 148. </a:t>
            </a:r>
            <a:r>
              <a:rPr kumimoji="0" lang="hr-HR" sz="1600" b="0" i="1" u="none" strike="noStrike" cap="none" normalizeH="0" baseline="0" dirty="0">
                <a:ln>
                  <a:noFill/>
                </a:ln>
                <a:solidFill>
                  <a:schemeClr val="tx1"/>
                </a:solidFill>
                <a:effectLst/>
                <a:latin typeface="Georgia" pitchFamily="18" charset="0"/>
                <a:ea typeface="Calibri" pitchFamily="34" charset="0"/>
                <a:cs typeface="Times New Roman" pitchFamily="18" charset="0"/>
              </a:rPr>
              <a:t>PZ-a</a:t>
            </a:r>
          </a:p>
          <a:p>
            <a:pPr marL="0" marR="0" lvl="0" indent="0" algn="l" defTabSz="914400" rtl="0" eaLnBrk="1" fontAlgn="base" latinLnBrk="0" hangingPunct="1">
              <a:lnSpc>
                <a:spcPct val="100000"/>
              </a:lnSpc>
              <a:spcBef>
                <a:spcPct val="0"/>
              </a:spcBef>
              <a:spcAft>
                <a:spcPct val="0"/>
              </a:spcAft>
              <a:buClrTx/>
              <a:buSzTx/>
              <a:buFontTx/>
              <a:buNone/>
              <a:tabLst/>
            </a:pPr>
            <a:br>
              <a:rPr kumimoji="0" lang="hr-HR"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br>
            <a:r>
              <a:rPr kumimoji="0" lang="vi-VN"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t>(1) Potvrdu o obavljenoj dostavi </a:t>
            </a:r>
            <a:r>
              <a:rPr kumimoji="0" lang="vi-VN" sz="1600" b="0" i="0" u="none" strike="noStrike" cap="none" normalizeH="0" baseline="0" dirty="0">
                <a:ln>
                  <a:noFill/>
                </a:ln>
                <a:solidFill>
                  <a:srgbClr val="FF0000"/>
                </a:solidFill>
                <a:effectLst>
                  <a:outerShdw blurRad="38100" dist="38100" dir="2700000" algn="tl">
                    <a:srgbClr val="000000">
                      <a:alpha val="43137"/>
                    </a:srgbClr>
                  </a:outerShdw>
                </a:effectLst>
                <a:latin typeface="Georgia" pitchFamily="18" charset="0"/>
                <a:ea typeface="Calibri" pitchFamily="34" charset="0"/>
                <a:cs typeface="Times New Roman" pitchFamily="18" charset="0"/>
              </a:rPr>
              <a:t>(dostavnicu) </a:t>
            </a:r>
            <a:r>
              <a:rPr kumimoji="0" lang="vi-VN" sz="1600" b="1" i="0" u="none" strike="noStrike" cap="none" normalizeH="0" baseline="0" dirty="0">
                <a:ln>
                  <a:noFill/>
                </a:ln>
                <a:solidFill>
                  <a:schemeClr val="tx1"/>
                </a:solidFill>
                <a:effectLst>
                  <a:outerShdw blurRad="38100" dist="38100" dir="2700000" algn="tl">
                    <a:srgbClr val="000000">
                      <a:alpha val="43137"/>
                    </a:srgbClr>
                  </a:outerShdw>
                </a:effectLst>
                <a:latin typeface="Georgia" pitchFamily="18" charset="0"/>
                <a:ea typeface="Calibri" pitchFamily="34" charset="0"/>
                <a:cs typeface="Times New Roman" pitchFamily="18" charset="0"/>
              </a:rPr>
              <a:t>potpisuju primatelj i dostavljač</a:t>
            </a:r>
            <a:r>
              <a:rPr kumimoji="0" lang="vi-VN"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t>. Primatelj će na dostavnici sam naznačiti datum i sat primitka. </a:t>
            </a:r>
            <a:br>
              <a:rPr kumimoji="0" lang="hr-HR"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br>
            <a:br>
              <a:rPr kumimoji="0" lang="hr-HR"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br>
            <a:r>
              <a:rPr kumimoji="0" lang="vi-VN"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t>(3) Ako primatelj odbije potpisati dostavnicu, dostavljač će to zabilježiti na dostavnici i naznačiti datum i sat predaje. Ako primatelj ne zna naznačit datum i sat primitka, učinit će to dostavljač te to naznačiti na dostavnici. U ovim slučajevima, dostava se smatra uredno obavljenom. </a:t>
            </a:r>
            <a:br>
              <a:rPr kumimoji="0" lang="hr-HR"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br>
            <a:br>
              <a:rPr kumimoji="0" lang="hr-HR"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br>
            <a:r>
              <a:rPr kumimoji="0" lang="vi-VN"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t>(4) Kad primatelj ili punoljetni član njegova domaćinstva odbije primiti dopis, dostavljač će zabilježiti na dostavnici datum i sat i razlog odbijanja primitka, a dopis će ostaviti u stanu primatelja, u poslovnom prostoru gdje radi ili će, ako tako </a:t>
            </a:r>
            <a:r>
              <a:rPr kumimoji="0" lang="vi-VN" sz="1600" b="0" i="0" u="none" strike="noStrike" cap="none" normalizeH="0" baseline="0" dirty="0">
                <a:ln>
                  <a:noFill/>
                </a:ln>
                <a:solidFill>
                  <a:schemeClr val="tx1"/>
                </a:solidFill>
                <a:effectLst/>
                <a:latin typeface="Calibri"/>
                <a:ea typeface="Calibri" pitchFamily="34" charset="0"/>
                <a:cs typeface="Times New Roman" pitchFamily="18" charset="0"/>
              </a:rPr>
              <a:t>š</a:t>
            </a:r>
            <a:r>
              <a:rPr kumimoji="0" lang="vi-VN"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t>to nije moguće, dopis staviti na vrata stana ili poslovnog prostora ili ostaviti na mjestu gdje se uobičajeno</a:t>
            </a:r>
            <a:r>
              <a:rPr kumimoji="0" lang="hr-HR"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t> </a:t>
            </a:r>
            <a:r>
              <a:rPr kumimoji="0" lang="vi-VN"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t>ostavlja po</a:t>
            </a:r>
            <a:r>
              <a:rPr kumimoji="0" lang="vi-VN" sz="1600" b="0" i="0" u="none" strike="noStrike" cap="none" normalizeH="0" baseline="0" dirty="0">
                <a:ln>
                  <a:noFill/>
                </a:ln>
                <a:solidFill>
                  <a:schemeClr val="tx1"/>
                </a:solidFill>
                <a:effectLst/>
                <a:latin typeface="Calibri"/>
                <a:ea typeface="Calibri" pitchFamily="34" charset="0"/>
                <a:cs typeface="Times New Roman" pitchFamily="18" charset="0"/>
              </a:rPr>
              <a:t>š</a:t>
            </a:r>
            <a:r>
              <a:rPr kumimoji="0" lang="vi-VN"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t>ta. Tako </a:t>
            </a:r>
            <a:r>
              <a:rPr kumimoji="0" lang="vi-VN" sz="1600" b="0" i="0" u="none" strike="noStrike" cap="none" normalizeH="0" baseline="0" dirty="0">
                <a:ln>
                  <a:noFill/>
                </a:ln>
                <a:solidFill>
                  <a:schemeClr val="tx1"/>
                </a:solidFill>
                <a:effectLst/>
                <a:latin typeface="Calibri"/>
                <a:ea typeface="Calibri" pitchFamily="34" charset="0"/>
                <a:cs typeface="Times New Roman" pitchFamily="18" charset="0"/>
              </a:rPr>
              <a:t>š</a:t>
            </a:r>
            <a:r>
              <a:rPr kumimoji="0" lang="vi-VN"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t>to naznačit će se na dostavnici. Time je dostava obavljena. U slučaju dostave na mjestu počinjenja prekr</a:t>
            </a:r>
            <a:r>
              <a:rPr kumimoji="0" lang="vi-VN" sz="1600" b="0" i="0" u="none" strike="noStrike" cap="none" normalizeH="0" baseline="0" dirty="0">
                <a:ln>
                  <a:noFill/>
                </a:ln>
                <a:solidFill>
                  <a:schemeClr val="tx1"/>
                </a:solidFill>
                <a:effectLst/>
                <a:latin typeface="Calibri"/>
                <a:ea typeface="Calibri" pitchFamily="34" charset="0"/>
                <a:cs typeface="Times New Roman" pitchFamily="18" charset="0"/>
              </a:rPr>
              <a:t>š</a:t>
            </a:r>
            <a:r>
              <a:rPr kumimoji="0" lang="vi-VN"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t>aja, ako primatelj svojim potpisom odbije potvrditi prijam odluke ili drugog dopisa, postupit će se na način predviđen ovim stavkom a odluka ili drugi dopis ostavit će se primatelju tako </a:t>
            </a:r>
            <a:r>
              <a:rPr kumimoji="0" lang="vi-VN" sz="1600" b="0" i="0" u="none" strike="noStrike" cap="none" normalizeH="0" baseline="0" dirty="0">
                <a:ln>
                  <a:noFill/>
                </a:ln>
                <a:solidFill>
                  <a:schemeClr val="tx1"/>
                </a:solidFill>
                <a:effectLst/>
                <a:latin typeface="Calibri"/>
                <a:ea typeface="Calibri" pitchFamily="34" charset="0"/>
                <a:cs typeface="Times New Roman" pitchFamily="18" charset="0"/>
              </a:rPr>
              <a:t>š</a:t>
            </a:r>
            <a:r>
              <a:rPr kumimoji="0" lang="vi-VN"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t>to će mu se na pogodan način učiniti dostupnim i to će se zabilježiti, čime se dostava smatra uredno obavljenom. </a:t>
            </a:r>
            <a:br>
              <a:rPr kumimoji="0" lang="hr-HR"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br>
            <a:br>
              <a:rPr kumimoji="0" lang="hr-HR"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br>
            <a:r>
              <a:rPr kumimoji="0" lang="vi-VN"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t>(5) Dostavnicu kojom se dopis dostavlja pravnoj osobi, obrtniku ili drugoj osobi koja se bavi samostalnom djelatno</a:t>
            </a:r>
            <a:r>
              <a:rPr kumimoji="0" lang="vi-VN" sz="1600" b="0" i="0" u="none" strike="noStrike" cap="none" normalizeH="0" baseline="0" dirty="0">
                <a:ln>
                  <a:noFill/>
                </a:ln>
                <a:solidFill>
                  <a:schemeClr val="tx1"/>
                </a:solidFill>
                <a:effectLst/>
                <a:latin typeface="Calibri"/>
                <a:ea typeface="Calibri" pitchFamily="34" charset="0"/>
                <a:cs typeface="Times New Roman" pitchFamily="18" charset="0"/>
              </a:rPr>
              <a:t>š</a:t>
            </a:r>
            <a:r>
              <a:rPr kumimoji="0" lang="vi-VN"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rPr>
              <a:t>ću potpisuje osoba koja je primila dopis.</a:t>
            </a:r>
            <a:endParaRPr kumimoji="0" lang="vi-VN"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6537" y="188640"/>
            <a:ext cx="7920880" cy="6286544"/>
          </a:xfrm>
        </p:spPr>
        <p:txBody>
          <a:bodyPr>
            <a:normAutofit fontScale="90000"/>
          </a:bodyPr>
          <a:lstStyle/>
          <a:p>
            <a:pPr algn="l"/>
            <a:r>
              <a:rPr lang="hr-HR" sz="2000" b="1" dirty="0">
                <a:latin typeface="Georgia" pitchFamily="18" charset="0"/>
              </a:rPr>
              <a:t>OPTUŽNI PRIJEDLOG </a:t>
            </a:r>
            <a:br>
              <a:rPr lang="hr-HR" sz="2000" b="1" dirty="0">
                <a:latin typeface="Georgia" pitchFamily="18" charset="0"/>
              </a:rPr>
            </a:br>
            <a:r>
              <a:rPr lang="hr-HR" sz="1600" dirty="0">
                <a:effectLst>
                  <a:outerShdw blurRad="38100" dist="38100" dir="2700000" algn="tl">
                    <a:srgbClr val="000000">
                      <a:alpha val="43137"/>
                    </a:srgbClr>
                  </a:outerShdw>
                </a:effectLst>
                <a:latin typeface="Georgia" pitchFamily="18" charset="0"/>
              </a:rPr>
              <a:t>PISANA OBAVIJEST POČINITELJU PREKRŠAJA </a:t>
            </a:r>
            <a:r>
              <a:rPr lang="hr-HR" sz="1800" i="1" dirty="0">
                <a:latin typeface="Georgia" pitchFamily="18" charset="0"/>
              </a:rPr>
              <a:t>- članak 109.a PZ-a</a:t>
            </a:r>
            <a:br>
              <a:rPr lang="hr-HR" sz="1600" b="1" dirty="0">
                <a:latin typeface="Georgia" pitchFamily="18" charset="0"/>
              </a:rPr>
            </a:br>
            <a:br>
              <a:rPr lang="hr-HR" sz="1600" b="1" dirty="0">
                <a:latin typeface="Georgia" pitchFamily="18" charset="0"/>
              </a:rPr>
            </a:br>
            <a:r>
              <a:rPr lang="hr-HR" sz="1600" b="1" u="sng" dirty="0">
                <a:solidFill>
                  <a:srgbClr val="FF0000"/>
                </a:solidFill>
                <a:latin typeface="Georgia" pitchFamily="18" charset="0"/>
              </a:rPr>
              <a:t>Prije podnošenja optužnog prijedloga </a:t>
            </a:r>
            <a:r>
              <a:rPr lang="hr-HR" sz="1600" dirty="0">
                <a:latin typeface="Georgia" pitchFamily="18" charset="0"/>
              </a:rPr>
              <a:t>nadležnom sudu protiv počinitelja prekršaja ovlašteni tužitelj dužan je utvrditi točnu adresu prebivališta i boravišta počinitelja odnosno sjedišta počinitelja i uručiti mu </a:t>
            </a:r>
            <a:r>
              <a:rPr lang="hr-HR" sz="1600" b="1" dirty="0">
                <a:latin typeface="Georgia" pitchFamily="18" charset="0"/>
              </a:rPr>
              <a:t>PISANU </a:t>
            </a:r>
            <a:r>
              <a:rPr lang="pl-PL" sz="1600" b="1" dirty="0">
                <a:latin typeface="Georgia" pitchFamily="18" charset="0"/>
              </a:rPr>
              <a:t>OBAVIJEST </a:t>
            </a:r>
            <a:r>
              <a:rPr lang="pl-PL" sz="1600" dirty="0">
                <a:latin typeface="Georgia" pitchFamily="18" charset="0"/>
              </a:rPr>
              <a:t>na jeziku koji razumije:</a:t>
            </a:r>
            <a:br>
              <a:rPr lang="pl-PL" sz="1600" dirty="0">
                <a:latin typeface="Georgia" pitchFamily="18" charset="0"/>
              </a:rPr>
            </a:br>
            <a:br>
              <a:rPr lang="pl-PL" sz="1600" dirty="0">
                <a:latin typeface="Georgia" pitchFamily="18" charset="0"/>
              </a:rPr>
            </a:br>
            <a:r>
              <a:rPr lang="hr-HR" sz="1600" b="1" i="1" dirty="0">
                <a:latin typeface="Georgia" pitchFamily="18" charset="0"/>
              </a:rPr>
              <a:t>1. </a:t>
            </a:r>
            <a:r>
              <a:rPr lang="hr-HR" sz="1600" i="1" dirty="0">
                <a:latin typeface="Georgia" pitchFamily="18" charset="0"/>
              </a:rPr>
              <a:t>o prekršaju za koji namjerava protiv njega podnijeti optužni prijedlog, s činjeničnim i    </a:t>
            </a:r>
            <a:br>
              <a:rPr lang="hr-HR" sz="1600" i="1" dirty="0">
                <a:latin typeface="Georgia" pitchFamily="18" charset="0"/>
              </a:rPr>
            </a:br>
            <a:r>
              <a:rPr lang="hr-HR" sz="1600" i="1" dirty="0">
                <a:latin typeface="Georgia" pitchFamily="18" charset="0"/>
              </a:rPr>
              <a:t>    pravnim opisom prekršaja,</a:t>
            </a:r>
            <a:br>
              <a:rPr lang="hr-HR" sz="1600" i="1" dirty="0">
                <a:latin typeface="Georgia" pitchFamily="18" charset="0"/>
              </a:rPr>
            </a:br>
            <a:r>
              <a:rPr lang="pl-PL" sz="1600" i="1" dirty="0">
                <a:solidFill>
                  <a:srgbClr val="FF0000"/>
                </a:solidFill>
                <a:latin typeface="Georgia" pitchFamily="18" charset="0"/>
              </a:rPr>
              <a:t>2. </a:t>
            </a:r>
            <a:r>
              <a:rPr lang="pl-PL" sz="1600" i="1" dirty="0">
                <a:latin typeface="Georgia" pitchFamily="18" charset="0"/>
              </a:rPr>
              <a:t>da u tijeku postupka može slobodno iznijeti obranu ili dostaviti pisanu obranu, uskratiti  </a:t>
            </a:r>
            <a:br>
              <a:rPr lang="pl-PL" sz="1600" i="1" dirty="0">
                <a:latin typeface="Georgia" pitchFamily="18" charset="0"/>
              </a:rPr>
            </a:br>
            <a:r>
              <a:rPr lang="pl-PL" sz="1600" i="1" dirty="0">
                <a:latin typeface="Georgia" pitchFamily="18" charset="0"/>
              </a:rPr>
              <a:t>     iznošenje obrane ili odgovor na pojedino </a:t>
            </a:r>
            <a:r>
              <a:rPr lang="hr-HR" sz="1600" i="1" dirty="0">
                <a:latin typeface="Georgia" pitchFamily="18" charset="0"/>
              </a:rPr>
              <a:t>pitanje,</a:t>
            </a:r>
            <a:br>
              <a:rPr lang="hr-HR" sz="1600" i="1" dirty="0">
                <a:latin typeface="Georgia" pitchFamily="18" charset="0"/>
              </a:rPr>
            </a:br>
            <a:r>
              <a:rPr lang="hr-HR" sz="1600" i="1" dirty="0">
                <a:solidFill>
                  <a:srgbClr val="FF0000"/>
                </a:solidFill>
                <a:latin typeface="Georgia" pitchFamily="18" charset="0"/>
              </a:rPr>
              <a:t>3. </a:t>
            </a:r>
            <a:r>
              <a:rPr lang="hr-HR" sz="1600" i="1" dirty="0">
                <a:latin typeface="Georgia" pitchFamily="18" charset="0"/>
              </a:rPr>
              <a:t>da kod tijela postupka ima pravo razgledati spis i upoznati se s dokazima protiv njega,</a:t>
            </a:r>
            <a:br>
              <a:rPr lang="hr-HR" sz="1600" i="1" dirty="0">
                <a:latin typeface="Georgia" pitchFamily="18" charset="0"/>
              </a:rPr>
            </a:br>
            <a:r>
              <a:rPr lang="pl-PL" sz="1600" i="1" dirty="0">
                <a:solidFill>
                  <a:srgbClr val="FF0000"/>
                </a:solidFill>
                <a:latin typeface="Georgia" pitchFamily="18" charset="0"/>
              </a:rPr>
              <a:t>4. </a:t>
            </a:r>
            <a:r>
              <a:rPr lang="pl-PL" sz="1600" i="1" dirty="0">
                <a:latin typeface="Georgia" pitchFamily="18" charset="0"/>
              </a:rPr>
              <a:t>da se u postupku može braniti sam ili uz pomoć branitelja po </a:t>
            </a:r>
            <a:r>
              <a:rPr lang="hr-HR" sz="1600" i="1" dirty="0">
                <a:latin typeface="Georgia" pitchFamily="18" charset="0"/>
              </a:rPr>
              <a:t>vlastitom izboru, ali da zbog </a:t>
            </a:r>
            <a:br>
              <a:rPr lang="hr-HR" sz="1600" i="1" dirty="0">
                <a:latin typeface="Georgia" pitchFamily="18" charset="0"/>
              </a:rPr>
            </a:br>
            <a:r>
              <a:rPr lang="hr-HR" sz="1600" i="1" dirty="0">
                <a:latin typeface="Georgia" pitchFamily="18" charset="0"/>
              </a:rPr>
              <a:t>     nedolaska branitelja na raspravu odnosno ročište ili uzimanja branitelja tek na raspravi </a:t>
            </a:r>
            <a:br>
              <a:rPr lang="hr-HR" sz="1600" i="1" dirty="0">
                <a:latin typeface="Georgia" pitchFamily="18" charset="0"/>
              </a:rPr>
            </a:br>
            <a:r>
              <a:rPr lang="hr-HR" sz="1600" i="1" dirty="0">
                <a:latin typeface="Georgia" pitchFamily="18" charset="0"/>
              </a:rPr>
              <a:t>     odnosno ročištu, rasprava odnosno ročište se neće odgoditi,</a:t>
            </a:r>
            <a:br>
              <a:rPr lang="hr-HR" sz="1600" i="1" dirty="0">
                <a:latin typeface="Georgia" pitchFamily="18" charset="0"/>
              </a:rPr>
            </a:br>
            <a:r>
              <a:rPr lang="hr-HR" sz="1600" i="1" dirty="0">
                <a:solidFill>
                  <a:srgbClr val="FF0000"/>
                </a:solidFill>
                <a:latin typeface="Georgia" pitchFamily="18" charset="0"/>
              </a:rPr>
              <a:t>5. </a:t>
            </a:r>
            <a:r>
              <a:rPr lang="hr-HR" sz="1600" i="1" dirty="0">
                <a:latin typeface="Georgia" pitchFamily="18" charset="0"/>
              </a:rPr>
              <a:t>da tijekom postupka može podnositi prijedloge za provođenje dokaza u svoju obranu,</a:t>
            </a:r>
            <a:br>
              <a:rPr lang="hr-HR" sz="1600" i="1" dirty="0">
                <a:latin typeface="Georgia" pitchFamily="18" charset="0"/>
              </a:rPr>
            </a:br>
            <a:r>
              <a:rPr lang="hr-HR" sz="1600" i="1" dirty="0">
                <a:solidFill>
                  <a:srgbClr val="FF0000"/>
                </a:solidFill>
                <a:latin typeface="Georgia" pitchFamily="18" charset="0"/>
              </a:rPr>
              <a:t>6. </a:t>
            </a:r>
            <a:r>
              <a:rPr lang="hr-HR" sz="1600" i="1" dirty="0">
                <a:latin typeface="Georgia" pitchFamily="18" charset="0"/>
              </a:rPr>
              <a:t>da se rasprava pred tijelom postupka može održati i u njegovoj </a:t>
            </a:r>
            <a:r>
              <a:rPr lang="pl-PL" sz="1600" i="1" dirty="0">
                <a:latin typeface="Georgia" pitchFamily="18" charset="0"/>
              </a:rPr>
              <a:t>odsutnosti i donijeti odluka   </a:t>
            </a:r>
            <a:br>
              <a:rPr lang="pl-PL" sz="1600" i="1" dirty="0">
                <a:latin typeface="Georgia" pitchFamily="18" charset="0"/>
              </a:rPr>
            </a:br>
            <a:r>
              <a:rPr lang="pl-PL" sz="1600" i="1" dirty="0">
                <a:latin typeface="Georgia" pitchFamily="18" charset="0"/>
              </a:rPr>
              <a:t>     o prekršaju,</a:t>
            </a:r>
            <a:br>
              <a:rPr lang="pl-PL" sz="1600" i="1" dirty="0">
                <a:latin typeface="Georgia" pitchFamily="18" charset="0"/>
              </a:rPr>
            </a:br>
            <a:r>
              <a:rPr lang="pl-PL" sz="1600" i="1" dirty="0">
                <a:solidFill>
                  <a:srgbClr val="FF0000"/>
                </a:solidFill>
                <a:latin typeface="Georgia" pitchFamily="18" charset="0"/>
              </a:rPr>
              <a:t>7. </a:t>
            </a:r>
            <a:r>
              <a:rPr lang="pl-PL" sz="1600" i="1" dirty="0">
                <a:latin typeface="Georgia" pitchFamily="18" charset="0"/>
              </a:rPr>
              <a:t>da je do pravomoćnog završetka postupka i završetka postupka </a:t>
            </a:r>
            <a:r>
              <a:rPr lang="hr-HR" sz="1600" i="1" dirty="0">
                <a:latin typeface="Georgia" pitchFamily="18" charset="0"/>
              </a:rPr>
              <a:t>izvršenja dužan obavijestiti </a:t>
            </a:r>
            <a:br>
              <a:rPr lang="hr-HR" sz="1600" i="1" dirty="0">
                <a:latin typeface="Georgia" pitchFamily="18" charset="0"/>
              </a:rPr>
            </a:br>
            <a:r>
              <a:rPr lang="hr-HR" sz="1600" i="1" dirty="0">
                <a:latin typeface="Georgia" pitchFamily="18" charset="0"/>
              </a:rPr>
              <a:t>     tijelo postupka o svakoj promjeni adrese prebivališta i boravišta odnosno sjedišta, jer će mu </a:t>
            </a:r>
            <a:br>
              <a:rPr lang="hr-HR" sz="1600" i="1" dirty="0">
                <a:latin typeface="Georgia" pitchFamily="18" charset="0"/>
              </a:rPr>
            </a:br>
            <a:r>
              <a:rPr lang="hr-HR" sz="1600" i="1" dirty="0">
                <a:latin typeface="Georgia" pitchFamily="18" charset="0"/>
              </a:rPr>
              <a:t>     se, ako tako ne postupi, ili ako izbjegava dostavu, sva pismena dostaviti putem oglasne </a:t>
            </a:r>
            <a:br>
              <a:rPr lang="hr-HR" sz="1600" i="1" dirty="0">
                <a:latin typeface="Georgia" pitchFamily="18" charset="0"/>
              </a:rPr>
            </a:br>
            <a:r>
              <a:rPr lang="hr-HR" sz="1600" i="1" dirty="0">
                <a:latin typeface="Georgia" pitchFamily="18" charset="0"/>
              </a:rPr>
              <a:t>     ploče tijela postupka,</a:t>
            </a:r>
            <a:br>
              <a:rPr lang="hr-HR" sz="1600" i="1" dirty="0">
                <a:latin typeface="Georgia" pitchFamily="18" charset="0"/>
              </a:rPr>
            </a:br>
            <a:r>
              <a:rPr lang="hr-HR" sz="1600" i="1" dirty="0">
                <a:solidFill>
                  <a:srgbClr val="FF0000"/>
                </a:solidFill>
                <a:latin typeface="Georgia" pitchFamily="18" charset="0"/>
              </a:rPr>
              <a:t>8. </a:t>
            </a:r>
            <a:r>
              <a:rPr lang="hr-HR" sz="1600" i="1" dirty="0">
                <a:latin typeface="Georgia" pitchFamily="18" charset="0"/>
              </a:rPr>
              <a:t>da u postupku ima pravo upotrebljavati svoj jezik, odnosno pravo da mu se osigura tumač </a:t>
            </a:r>
            <a:br>
              <a:rPr lang="hr-HR" sz="1600" i="1" dirty="0">
                <a:latin typeface="Georgia" pitchFamily="18" charset="0"/>
              </a:rPr>
            </a:br>
            <a:r>
              <a:rPr lang="hr-HR" sz="1600" i="1" dirty="0">
                <a:latin typeface="Georgia" pitchFamily="18" charset="0"/>
              </a:rPr>
              <a:t>    ako se postupak ili pojedina radnja u postupku ne vodi na njegovom jeziku te da se tog </a:t>
            </a:r>
            <a:br>
              <a:rPr lang="hr-HR" sz="1600" i="1" dirty="0">
                <a:latin typeface="Georgia" pitchFamily="18" charset="0"/>
              </a:rPr>
            </a:br>
            <a:r>
              <a:rPr lang="hr-HR" sz="1600" i="1" dirty="0">
                <a:latin typeface="Georgia" pitchFamily="18" charset="0"/>
              </a:rPr>
              <a:t>    prava može </a:t>
            </a:r>
            <a:r>
              <a:rPr lang="pl-PL" sz="1600" i="1" dirty="0">
                <a:latin typeface="Georgia" pitchFamily="18" charset="0"/>
              </a:rPr>
              <a:t>odreći ako zna jezik na kojem se vodi postupak ili provodi </a:t>
            </a:r>
            <a:r>
              <a:rPr lang="hr-HR" sz="1600" i="1" dirty="0">
                <a:latin typeface="Georgia" pitchFamily="18" charset="0"/>
              </a:rPr>
              <a:t>pojedina radnja,</a:t>
            </a:r>
            <a:br>
              <a:rPr lang="hr-HR" sz="1600" i="1" dirty="0">
                <a:solidFill>
                  <a:srgbClr val="FF0000"/>
                </a:solidFill>
                <a:latin typeface="Georgia" pitchFamily="18" charset="0"/>
              </a:rPr>
            </a:br>
            <a:r>
              <a:rPr lang="hr-HR" sz="1600" b="1" i="1" dirty="0">
                <a:latin typeface="Georgia" pitchFamily="18" charset="0"/>
              </a:rPr>
              <a:t>9. </a:t>
            </a:r>
            <a:r>
              <a:rPr lang="hr-HR" sz="1600" i="1" dirty="0">
                <a:latin typeface="Georgia" pitchFamily="18" charset="0"/>
              </a:rPr>
              <a:t>da ima pravo na sporazumijevanje u smislu članka 109.e ovog Zakona.</a:t>
            </a:r>
            <a:br>
              <a:rPr lang="hr-HR" sz="1600" dirty="0">
                <a:latin typeface="Georgia" pitchFamily="18" charset="0"/>
              </a:rPr>
            </a:br>
            <a:endParaRPr lang="hr-HR" sz="1300" dirty="0"/>
          </a:p>
        </p:txBody>
      </p:sp>
      <p:sp>
        <p:nvSpPr>
          <p:cNvPr id="3" name="Lijeva vitičasta zagrada 2">
            <a:extLst>
              <a:ext uri="{FF2B5EF4-FFF2-40B4-BE49-F238E27FC236}">
                <a16:creationId xmlns:a16="http://schemas.microsoft.com/office/drawing/2014/main" id="{80FDF318-9BBD-434F-B11E-0F2616AC56CA}"/>
              </a:ext>
            </a:extLst>
          </p:cNvPr>
          <p:cNvSpPr/>
          <p:nvPr/>
        </p:nvSpPr>
        <p:spPr>
          <a:xfrm>
            <a:off x="1045099" y="2348880"/>
            <a:ext cx="142525" cy="33123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b="1" dirty="0"/>
          </a:p>
        </p:txBody>
      </p:sp>
      <p:sp>
        <p:nvSpPr>
          <p:cNvPr id="4" name="Elipsa 3">
            <a:extLst>
              <a:ext uri="{FF2B5EF4-FFF2-40B4-BE49-F238E27FC236}">
                <a16:creationId xmlns:a16="http://schemas.microsoft.com/office/drawing/2014/main" id="{8A1738D4-D714-4529-9EA3-88F77ADCBAD9}"/>
              </a:ext>
            </a:extLst>
          </p:cNvPr>
          <p:cNvSpPr/>
          <p:nvPr/>
        </p:nvSpPr>
        <p:spPr>
          <a:xfrm>
            <a:off x="611560" y="2924944"/>
            <a:ext cx="433539" cy="1728192"/>
          </a:xfrm>
          <a:prstGeom prst="ellipse">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hr-HR" sz="1000" dirty="0"/>
              <a:t>upozorenja okrivljeniku sadržana u </a:t>
            </a:r>
            <a:r>
              <a:rPr lang="hr-HR" sz="1000" b="1" dirty="0">
                <a:effectLst>
                  <a:outerShdw blurRad="38100" dist="38100" dir="2700000" algn="tl">
                    <a:srgbClr val="000000">
                      <a:alpha val="43137"/>
                    </a:srgbClr>
                  </a:outerShdw>
                </a:effectLst>
              </a:rPr>
              <a:t>OPN-u</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128403" y="620688"/>
            <a:ext cx="7686701" cy="1643074"/>
          </a:xfrm>
        </p:spPr>
        <p:txBody>
          <a:bodyPr>
            <a:noAutofit/>
          </a:bodyPr>
          <a:lstStyle/>
          <a:p>
            <a:pPr marL="0" indent="0">
              <a:buNone/>
            </a:pPr>
            <a:endParaRPr lang="pl-PL" sz="1600" dirty="0">
              <a:latin typeface="Georgia" pitchFamily="18" charset="0"/>
            </a:endParaRPr>
          </a:p>
          <a:p>
            <a:pPr marL="0" indent="0">
              <a:buNone/>
            </a:pPr>
            <a:endParaRPr lang="pl-PL" sz="1600" dirty="0">
              <a:latin typeface="Georgia" pitchFamily="18" charset="0"/>
            </a:endParaRPr>
          </a:p>
          <a:p>
            <a:pPr marL="0" indent="0" algn="just">
              <a:buNone/>
            </a:pPr>
            <a:endParaRPr lang="hr-HR" sz="1800" b="1" dirty="0">
              <a:latin typeface="Georgia" pitchFamily="18" charset="0"/>
            </a:endParaRPr>
          </a:p>
        </p:txBody>
      </p:sp>
      <p:sp>
        <p:nvSpPr>
          <p:cNvPr id="5" name="Rezervirano mjesto sadržaja 2"/>
          <p:cNvSpPr txBox="1">
            <a:spLocks/>
          </p:cNvSpPr>
          <p:nvPr/>
        </p:nvSpPr>
        <p:spPr>
          <a:xfrm>
            <a:off x="1000100" y="571480"/>
            <a:ext cx="7776105" cy="5500726"/>
          </a:xfrm>
          <a:prstGeom prst="rect">
            <a:avLst/>
          </a:prstGeom>
          <a:noFill/>
          <a:ln w="19050">
            <a:noFill/>
          </a:ln>
          <a:effectLst/>
        </p:spPr>
        <p:txBody>
          <a:bodyPr vert="horz" lIns="91440" tIns="45720" rIns="91440" bIns="45720" rtlCol="0" anchor="ctr">
            <a:normAutofit fontScale="92500" lnSpcReduction="10000"/>
          </a:bodyPr>
          <a:lstStyle/>
          <a:p>
            <a:pPr marL="285750" marR="0" lvl="0" indent="-28575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hr-HR" sz="2400" b="1" i="0" u="none" strike="noStrike" kern="1200" cap="none" spc="0" normalizeH="0" baseline="0" noProof="0" dirty="0">
              <a:ln>
                <a:noFill/>
              </a:ln>
              <a:solidFill>
                <a:schemeClr val="tx1"/>
              </a:solidFill>
              <a:effectLst/>
              <a:uLnTx/>
              <a:uFillTx/>
              <a:latin typeface="Georgia" pitchFamily="18" charset="0"/>
              <a:ea typeface="+mn-ea"/>
              <a:cs typeface="+mn-cs"/>
            </a:endParaRPr>
          </a:p>
          <a:p>
            <a:pPr lvl="0" algn="just">
              <a:spcBef>
                <a:spcPct val="20000"/>
              </a:spcBef>
              <a:spcAft>
                <a:spcPts val="600"/>
              </a:spcAft>
              <a:buClr>
                <a:schemeClr val="accent1">
                  <a:lumMod val="75000"/>
                </a:schemeClr>
              </a:buClr>
              <a:buSzPct val="145000"/>
              <a:tabLst>
                <a:tab pos="0" algn="l"/>
              </a:tabLst>
            </a:pPr>
            <a:r>
              <a:rPr lang="hr-HR" sz="1900" b="1" dirty="0">
                <a:effectLst>
                  <a:outerShdw blurRad="38100" dist="38100" dir="2700000" algn="tl">
                    <a:srgbClr val="000000">
                      <a:alpha val="43137"/>
                    </a:srgbClr>
                  </a:outerShdw>
                </a:effectLst>
                <a:latin typeface="Georgia" pitchFamily="18" charset="0"/>
              </a:rPr>
              <a:t>N</a:t>
            </a:r>
            <a:r>
              <a:rPr kumimoji="0" lang="hr-HR" sz="19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Georgia" pitchFamily="18" charset="0"/>
                <a:ea typeface="+mn-ea"/>
                <a:cs typeface="+mn-cs"/>
              </a:rPr>
              <a:t>OVČANE  KAZNE  ZA </a:t>
            </a:r>
            <a:r>
              <a:rPr kumimoji="0" lang="hr-HR" sz="1900" b="1" i="0" u="none" strike="noStrike" kern="1200" cap="none" spc="0" normalizeH="0" noProof="0" dirty="0">
                <a:ln>
                  <a:noFill/>
                </a:ln>
                <a:solidFill>
                  <a:schemeClr val="tx1"/>
                </a:solidFill>
                <a:effectLst>
                  <a:outerShdw blurRad="38100" dist="38100" dir="2700000" algn="tl">
                    <a:srgbClr val="000000">
                      <a:alpha val="43137"/>
                    </a:srgbClr>
                  </a:outerShdw>
                </a:effectLst>
                <a:uLnTx/>
                <a:uFillTx/>
                <a:latin typeface="Georgia" pitchFamily="18" charset="0"/>
                <a:ea typeface="+mn-ea"/>
                <a:cs typeface="+mn-cs"/>
              </a:rPr>
              <a:t> PREKRŠAJE  P</a:t>
            </a:r>
            <a:r>
              <a:rPr lang="hr-HR" sz="1900" b="1" dirty="0">
                <a:effectLst>
                  <a:outerShdw blurRad="38100" dist="38100" dir="2700000" algn="tl">
                    <a:srgbClr val="000000">
                      <a:alpha val="43137"/>
                    </a:srgbClr>
                  </a:outerShdw>
                </a:effectLst>
                <a:latin typeface="Georgia" pitchFamily="18" charset="0"/>
              </a:rPr>
              <a:t>ROPISANE  OPĆIM </a:t>
            </a:r>
            <a:r>
              <a:rPr kumimoji="0" lang="hr-HR" sz="19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Georgia" pitchFamily="18" charset="0"/>
                <a:ea typeface="+mn-ea"/>
                <a:cs typeface="+mn-cs"/>
              </a:rPr>
              <a:t>AKTIMA (odlukama</a:t>
            </a:r>
            <a:r>
              <a:rPr lang="hr-HR" sz="1900" b="1" baseline="0" dirty="0">
                <a:effectLst>
                  <a:outerShdw blurRad="38100" dist="38100" dir="2700000" algn="tl">
                    <a:srgbClr val="000000">
                      <a:alpha val="43137"/>
                    </a:srgbClr>
                  </a:outerShdw>
                </a:effectLst>
                <a:latin typeface="Georgia" pitchFamily="18" charset="0"/>
              </a:rPr>
              <a:t>)</a:t>
            </a:r>
            <a:r>
              <a:rPr lang="hr-HR" sz="1900" b="1" dirty="0">
                <a:effectLst>
                  <a:outerShdw blurRad="38100" dist="38100" dir="2700000" algn="tl">
                    <a:srgbClr val="000000">
                      <a:alpha val="43137"/>
                    </a:srgbClr>
                  </a:outerShdw>
                </a:effectLst>
                <a:latin typeface="Georgia" pitchFamily="18" charset="0"/>
              </a:rPr>
              <a:t> JLS</a:t>
            </a:r>
            <a:r>
              <a:rPr lang="hr-HR" sz="1900" b="1" dirty="0">
                <a:latin typeface="Georgia" pitchFamily="18" charset="0"/>
              </a:rPr>
              <a:t>  </a:t>
            </a:r>
            <a:r>
              <a:rPr lang="hr-HR" sz="1900" dirty="0">
                <a:effectLst>
                  <a:outerShdw blurRad="38100" dist="38100" dir="2700000" algn="tl">
                    <a:srgbClr val="000000">
                      <a:alpha val="43137"/>
                    </a:srgbClr>
                  </a:outerShdw>
                </a:effectLst>
                <a:latin typeface="Georgia" pitchFamily="18" charset="0"/>
              </a:rPr>
              <a:t>- </a:t>
            </a:r>
            <a:r>
              <a:rPr kumimoji="0" lang="hr-HR" sz="1900" i="1" u="none" strike="noStrike" kern="1200" cap="none" spc="0" normalizeH="0" baseline="0" noProof="0" dirty="0">
                <a:ln>
                  <a:noFill/>
                </a:ln>
                <a:solidFill>
                  <a:schemeClr val="tx1"/>
                </a:solidFill>
                <a:effectLst/>
                <a:uLnTx/>
                <a:uFillTx/>
                <a:latin typeface="Georgia" pitchFamily="18" charset="0"/>
                <a:ea typeface="+mn-ea"/>
                <a:cs typeface="+mn-cs"/>
              </a:rPr>
              <a:t>Članak 33. PZ-a</a:t>
            </a:r>
          </a:p>
          <a:p>
            <a:pPr marL="285750" marR="0" lvl="0" indent="-285750" algn="ctr"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hr-HR" sz="2300" i="1" u="none" strike="noStrike" kern="1200" cap="none" spc="0" normalizeH="0" baseline="0" noProof="0" dirty="0">
              <a:ln>
                <a:noFill/>
              </a:ln>
              <a:solidFill>
                <a:schemeClr val="tx1"/>
              </a:solidFill>
              <a:effectLst/>
              <a:uLnTx/>
              <a:uFillTx/>
              <a:latin typeface="Georgia" pitchFamily="18" charset="0"/>
              <a:ea typeface="+mn-ea"/>
              <a:cs typeface="+mn-cs"/>
            </a:endParaRP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tab pos="3141663" algn="l"/>
              </a:tabLst>
              <a:defRPr/>
            </a:pPr>
            <a: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t>(4) Za prekršaj propisan odlukom jedinice lokalne i područne (regionalne) samouprave, za počinitelja prekršaja </a:t>
            </a:r>
            <a:r>
              <a:rPr kumimoji="0" lang="hr-HR" sz="17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pravnu osobu </a:t>
            </a:r>
            <a: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t>ne može biti propisana ni izrečena novčana kazna u iznosu </a:t>
            </a:r>
            <a:r>
              <a:rPr kumimoji="0" lang="hr-HR" sz="17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manjem od 500,00 kuna ni većem od 10.000,00 kuna.</a:t>
            </a: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tab pos="3141663" algn="l"/>
              </a:tabLst>
              <a:defRPr/>
            </a:pPr>
            <a:b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br>
            <a: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t>(5) Za prekršaj propisan odlukom jedinice lokalne i područne (regionalne) samouprave, za počinitelja prekršaja </a:t>
            </a:r>
            <a:r>
              <a:rPr kumimoji="0" lang="hr-HR" sz="17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fizičku osobu obrtnika i osobu koja obavlja drugu samostalnu djelatnost </a:t>
            </a:r>
            <a: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t>koji je počinila u vezi obavljanja njezina obrta ili druge samostalne djelatnosti ne može biti propisana ni izrečena novčana kazna u iznosu </a:t>
            </a:r>
            <a:r>
              <a:rPr kumimoji="0" lang="hr-HR" sz="17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manjem od 300,00 kuna ni većem od 5.000,00 kuna.</a:t>
            </a: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tab pos="3141663" algn="l"/>
              </a:tabLst>
              <a:defRPr/>
            </a:pPr>
            <a:b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br>
            <a: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t>(6) Za prekršaj propisan odlukom jedinice lokalne i područne (regionalne) samouprave, za počinitelja prekršaja </a:t>
            </a:r>
            <a:r>
              <a:rPr kumimoji="0" lang="hr-HR" sz="17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fizičku osobu </a:t>
            </a:r>
            <a: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t>ne može biti propisana ni izrečena novčana kazna u iznosu manjem od </a:t>
            </a:r>
            <a:r>
              <a:rPr kumimoji="0" lang="hr-HR" sz="17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100,00 kuna ni većem od 2.000,00 kuna</a:t>
            </a:r>
            <a: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t>.</a:t>
            </a: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hr-HR" sz="2400" b="0" i="0" u="none" strike="noStrike" kern="1200" cap="none" spc="0" normalizeH="0" baseline="0" noProof="0" dirty="0">
              <a:ln>
                <a:noFill/>
              </a:ln>
              <a:solidFill>
                <a:schemeClr val="tx1"/>
              </a:solidFill>
              <a:effectLst/>
              <a:uLnTx/>
              <a:uFillTx/>
              <a:latin typeface="Georgia" pitchFamily="18" charset="0"/>
              <a:ea typeface="+mn-ea"/>
              <a:cs typeface="+mn-cs"/>
            </a:endParaRP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hr-HR" sz="24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87624" y="260648"/>
            <a:ext cx="3517859" cy="5852120"/>
          </a:xfrm>
        </p:spPr>
        <p:txBody>
          <a:bodyPr>
            <a:noAutofit/>
          </a:bodyPr>
          <a:lstStyle/>
          <a:p>
            <a:pPr algn="l"/>
            <a:r>
              <a:rPr lang="hr-HR" sz="1600" i="1" dirty="0">
                <a:latin typeface="Georgia" panose="02040502050405020303" pitchFamily="18" charset="0"/>
              </a:rPr>
              <a:t>Članak 109.a st.2. i 3. PZ-a</a:t>
            </a:r>
            <a:br>
              <a:rPr lang="hr-HR" sz="1600" i="1" dirty="0">
                <a:latin typeface="Georgia" panose="02040502050405020303" pitchFamily="18" charset="0"/>
              </a:rPr>
            </a:br>
            <a:br>
              <a:rPr lang="hr-HR" sz="1600" dirty="0">
                <a:latin typeface="Georgia" pitchFamily="18" charset="0"/>
              </a:rPr>
            </a:br>
            <a:r>
              <a:rPr lang="hr-HR" sz="1600" dirty="0">
                <a:latin typeface="Georgia" pitchFamily="18" charset="0"/>
              </a:rPr>
              <a:t>Pisana obavijest sastavlja se u dva primjerka koju će vlastoručno potpisati počinitelj, čime potvrđuje njezin primitak, i ovlaštena službena osoba ovlaštenog tužitelja.</a:t>
            </a:r>
            <a:br>
              <a:rPr lang="hr-HR" sz="1600" dirty="0">
                <a:latin typeface="Georgia" pitchFamily="18" charset="0"/>
              </a:rPr>
            </a:br>
            <a:br>
              <a:rPr lang="hr-HR" sz="1600" dirty="0">
                <a:latin typeface="Georgia" pitchFamily="18" charset="0"/>
              </a:rPr>
            </a:br>
            <a:r>
              <a:rPr lang="hr-HR" sz="1600" dirty="0">
                <a:latin typeface="Georgia" pitchFamily="18" charset="0"/>
              </a:rPr>
              <a:t>Jedan primjerak obavijesti prilaže se uz optužni prijedlog, a drugi se uručuje počinitelju.</a:t>
            </a:r>
            <a:br>
              <a:rPr lang="hr-HR" sz="1600" dirty="0">
                <a:latin typeface="Georgia" pitchFamily="18" charset="0"/>
              </a:rPr>
            </a:br>
            <a:br>
              <a:rPr lang="hr-HR" sz="1600" dirty="0">
                <a:latin typeface="Georgia" pitchFamily="18" charset="0"/>
              </a:rPr>
            </a:br>
            <a:r>
              <a:rPr lang="hr-HR" sz="1600" dirty="0">
                <a:latin typeface="Georgia" pitchFamily="18" charset="0"/>
              </a:rPr>
              <a:t>Ako počinitelj prilikom uručenja pisane obavijesti odbije njezin primitak ili svojim potpisom potvrditi njezin primitak, </a:t>
            </a:r>
            <a:r>
              <a:rPr lang="pl-PL" sz="1600" dirty="0">
                <a:latin typeface="Georgia" panose="02040502050405020303" pitchFamily="18" charset="0"/>
              </a:rPr>
              <a:t>dostavljač će zabilježiti na dostavnici datum i sat i </a:t>
            </a:r>
            <a:r>
              <a:rPr lang="hr-HR" sz="1600" dirty="0">
                <a:latin typeface="Georgia" panose="02040502050405020303" pitchFamily="18" charset="0"/>
              </a:rPr>
              <a:t>razlog odbijanja primitka</a:t>
            </a:r>
            <a:r>
              <a:rPr lang="pl-PL" sz="1600" dirty="0"/>
              <a:t> </a:t>
            </a:r>
            <a:r>
              <a:rPr lang="pl-PL" sz="1600" dirty="0">
                <a:latin typeface="Georgia" panose="02040502050405020303" pitchFamily="18" charset="0"/>
              </a:rPr>
              <a:t>a pisana obavijest ostavit će </a:t>
            </a:r>
            <a:r>
              <a:rPr lang="hr-HR" sz="1600" dirty="0">
                <a:latin typeface="Georgia" panose="02040502050405020303" pitchFamily="18" charset="0"/>
              </a:rPr>
              <a:t>se primatelju tako što će mu se na pogodan način učiniti </a:t>
            </a:r>
            <a:r>
              <a:rPr lang="pl-PL" sz="1600" dirty="0">
                <a:latin typeface="Georgia" panose="02040502050405020303" pitchFamily="18" charset="0"/>
              </a:rPr>
              <a:t>dostupnim i to će se zabilježiti</a:t>
            </a:r>
            <a:r>
              <a:rPr lang="hr-HR" sz="1600" dirty="0">
                <a:latin typeface="Georgia" panose="02040502050405020303" pitchFamily="18" charset="0"/>
              </a:rPr>
              <a:t>, čime se dostava smatra uredno obavljenom.</a:t>
            </a:r>
          </a:p>
        </p:txBody>
      </p:sp>
      <p:pic>
        <p:nvPicPr>
          <p:cNvPr id="3" name="Rezervirano mjesto sadržaja 4" descr="OBAVIJEST IZ ČL.109.a.png"/>
          <p:cNvPicPr>
            <a:picLocks noGrp="1" noChangeAspect="1"/>
          </p:cNvPicPr>
          <p:nvPr>
            <p:ph idx="1"/>
          </p:nvPr>
        </p:nvPicPr>
        <p:blipFill>
          <a:blip r:embed="rId2" cstate="print"/>
          <a:stretch>
            <a:fillRect/>
          </a:stretch>
        </p:blipFill>
        <p:spPr>
          <a:xfrm>
            <a:off x="4716016" y="260648"/>
            <a:ext cx="4248472" cy="6093296"/>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EE91A6C-60DA-426A-94AD-39D5D2805B2E}"/>
              </a:ext>
            </a:extLst>
          </p:cNvPr>
          <p:cNvSpPr>
            <a:spLocks noGrp="1"/>
          </p:cNvSpPr>
          <p:nvPr>
            <p:ph type="title"/>
          </p:nvPr>
        </p:nvSpPr>
        <p:spPr>
          <a:xfrm>
            <a:off x="971600" y="260648"/>
            <a:ext cx="7704667" cy="595535"/>
          </a:xfrm>
        </p:spPr>
        <p:txBody>
          <a:bodyPr>
            <a:noAutofit/>
          </a:bodyPr>
          <a:lstStyle/>
          <a:p>
            <a:pPr>
              <a:tabLst>
                <a:tab pos="2241550" algn="l"/>
              </a:tabLst>
            </a:pPr>
            <a:br>
              <a:rPr lang="hr-HR" sz="1600" b="1" i="1" dirty="0">
                <a:latin typeface="Georgia" pitchFamily="18" charset="0"/>
              </a:rPr>
            </a:br>
            <a:br>
              <a:rPr lang="hr-HR" sz="1600" b="1" i="1" dirty="0">
                <a:latin typeface="Georgia" pitchFamily="18" charset="0"/>
              </a:rPr>
            </a:br>
            <a:br>
              <a:rPr lang="hr-HR" sz="1600" b="1" i="1" dirty="0">
                <a:latin typeface="Georgia" pitchFamily="18" charset="0"/>
              </a:rPr>
            </a:br>
            <a:br>
              <a:rPr lang="hr-HR" sz="1600" b="1" i="1" dirty="0">
                <a:latin typeface="Georgia" pitchFamily="18" charset="0"/>
              </a:rPr>
            </a:br>
            <a:r>
              <a:rPr lang="hr-HR" sz="1600" b="1" i="1" dirty="0">
                <a:latin typeface="Georgia" pitchFamily="18" charset="0"/>
              </a:rPr>
              <a:t>Sadržaj optužnog prijedloga</a:t>
            </a:r>
            <a:br>
              <a:rPr lang="hr-HR" sz="1600" b="1" i="1" dirty="0">
                <a:latin typeface="Georgia" pitchFamily="18" charset="0"/>
              </a:rPr>
            </a:br>
            <a:r>
              <a:rPr lang="hr-HR" sz="1600" b="1" dirty="0">
                <a:latin typeface="Georgia" pitchFamily="18" charset="0"/>
              </a:rPr>
              <a:t>Članak 160.</a:t>
            </a:r>
            <a:br>
              <a:rPr lang="hr-HR" sz="1600" b="1" dirty="0">
                <a:latin typeface="Georgia" pitchFamily="18" charset="0"/>
              </a:rPr>
            </a:br>
            <a:br>
              <a:rPr lang="hr-HR" sz="1600" b="1" dirty="0">
                <a:latin typeface="Georgia" pitchFamily="18" charset="0"/>
              </a:rPr>
            </a:br>
            <a:br>
              <a:rPr lang="hr-HR" sz="1600" b="1" dirty="0">
                <a:latin typeface="Georgia" pitchFamily="18" charset="0"/>
              </a:rPr>
            </a:br>
            <a:br>
              <a:rPr lang="hr-HR" sz="1600" b="1" dirty="0">
                <a:latin typeface="Georgia" pitchFamily="18" charset="0"/>
              </a:rPr>
            </a:br>
            <a:endParaRPr lang="hr-HR" sz="1600" dirty="0"/>
          </a:p>
        </p:txBody>
      </p:sp>
      <p:sp>
        <p:nvSpPr>
          <p:cNvPr id="3" name="Rezervirano mjesto sadržaja 2">
            <a:extLst>
              <a:ext uri="{FF2B5EF4-FFF2-40B4-BE49-F238E27FC236}">
                <a16:creationId xmlns:a16="http://schemas.microsoft.com/office/drawing/2014/main" id="{91B52371-D993-4BB2-A372-41304316CD82}"/>
              </a:ext>
            </a:extLst>
          </p:cNvPr>
          <p:cNvSpPr>
            <a:spLocks noGrp="1"/>
          </p:cNvSpPr>
          <p:nvPr>
            <p:ph idx="1"/>
          </p:nvPr>
        </p:nvSpPr>
        <p:spPr>
          <a:xfrm>
            <a:off x="975034" y="1340768"/>
            <a:ext cx="8168966" cy="3600400"/>
          </a:xfrm>
        </p:spPr>
        <p:txBody>
          <a:bodyPr>
            <a:noAutofit/>
          </a:bodyPr>
          <a:lstStyle/>
          <a:p>
            <a:pPr>
              <a:buNone/>
            </a:pPr>
            <a:endParaRPr lang="hr-HR" sz="1400" dirty="0">
              <a:latin typeface="Georgia" pitchFamily="18" charset="0"/>
            </a:endParaRPr>
          </a:p>
          <a:p>
            <a:pPr>
              <a:buNone/>
            </a:pPr>
            <a:endParaRPr lang="hr-HR" sz="1400" dirty="0">
              <a:latin typeface="Georgia" pitchFamily="18" charset="0"/>
            </a:endParaRPr>
          </a:p>
          <a:p>
            <a:pPr>
              <a:buNone/>
            </a:pPr>
            <a:endParaRPr lang="hr-HR" sz="1400" dirty="0">
              <a:latin typeface="Georgia" pitchFamily="18" charset="0"/>
            </a:endParaRPr>
          </a:p>
          <a:p>
            <a:pPr>
              <a:buNone/>
              <a:tabLst>
                <a:tab pos="1168400" algn="l"/>
              </a:tabLst>
            </a:pPr>
            <a:r>
              <a:rPr lang="hr-HR" sz="1300" dirty="0">
                <a:latin typeface="Georgia" pitchFamily="18" charset="0"/>
              </a:rPr>
              <a:t>(2) </a:t>
            </a:r>
            <a:r>
              <a:rPr lang="hr-HR" sz="1300" b="1" dirty="0">
                <a:solidFill>
                  <a:srgbClr val="FF0000"/>
                </a:solidFill>
                <a:latin typeface="Georgia" pitchFamily="18" charset="0"/>
              </a:rPr>
              <a:t>Optužni prijedlog sadrži:</a:t>
            </a:r>
            <a:br>
              <a:rPr lang="hr-HR" sz="1300" dirty="0">
                <a:latin typeface="Georgia" pitchFamily="18" charset="0"/>
              </a:rPr>
            </a:br>
            <a:r>
              <a:rPr lang="hr-HR" sz="1300" b="1" dirty="0">
                <a:solidFill>
                  <a:srgbClr val="FF0000"/>
                </a:solidFill>
                <a:latin typeface="Georgia" pitchFamily="18" charset="0"/>
              </a:rPr>
              <a:t>1.</a:t>
            </a:r>
            <a:r>
              <a:rPr lang="hr-HR" sz="1300" dirty="0">
                <a:latin typeface="Georgia" pitchFamily="18" charset="0"/>
              </a:rPr>
              <a:t> </a:t>
            </a:r>
            <a:r>
              <a:rPr lang="hr-HR" sz="1300" b="1" dirty="0">
                <a:latin typeface="Georgia" pitchFamily="18" charset="0"/>
              </a:rPr>
              <a:t>Podatke o tužitelju </a:t>
            </a:r>
            <a:r>
              <a:rPr lang="hr-HR" sz="1300" dirty="0">
                <a:latin typeface="Georgia" pitchFamily="18" charset="0"/>
              </a:rPr>
              <a:t>i to: </a:t>
            </a:r>
            <a:r>
              <a:rPr lang="hr-HR" sz="1300" i="1" dirty="0">
                <a:latin typeface="Georgia" pitchFamily="18" charset="0"/>
              </a:rPr>
              <a:t>naziv državnog tijela ili pravne osobe, odnosno ime i prezime tužitelja fizičke osobe te adresu tužitelja,</a:t>
            </a:r>
            <a:br>
              <a:rPr lang="hr-HR" sz="1300" dirty="0">
                <a:latin typeface="Georgia" pitchFamily="18" charset="0"/>
              </a:rPr>
            </a:br>
            <a:r>
              <a:rPr lang="hr-HR" sz="1300" b="1" dirty="0">
                <a:solidFill>
                  <a:srgbClr val="FF0000"/>
                </a:solidFill>
                <a:latin typeface="Georgia" pitchFamily="18" charset="0"/>
              </a:rPr>
              <a:t>2.</a:t>
            </a:r>
            <a:r>
              <a:rPr lang="hr-HR" sz="1300" dirty="0">
                <a:latin typeface="Georgia" pitchFamily="18" charset="0"/>
              </a:rPr>
              <a:t> </a:t>
            </a:r>
            <a:r>
              <a:rPr lang="hr-HR" sz="1300" b="1" dirty="0">
                <a:latin typeface="Georgia" pitchFamily="18" charset="0"/>
              </a:rPr>
              <a:t>za počinitelja prekršaja fizičku osobu </a:t>
            </a:r>
            <a:r>
              <a:rPr lang="hr-HR" sz="1300" i="1" dirty="0">
                <a:latin typeface="Georgia" pitchFamily="18" charset="0"/>
              </a:rPr>
              <a:t>ime i prezime s osobnim podacima </a:t>
            </a:r>
            <a:r>
              <a:rPr lang="hr-HR" sz="1300" dirty="0">
                <a:latin typeface="Georgia" pitchFamily="18" charset="0"/>
              </a:rPr>
              <a:t>(čl.171. st.1.), </a:t>
            </a:r>
            <a:br>
              <a:rPr lang="hr-HR" sz="1300" dirty="0">
                <a:latin typeface="Georgia" pitchFamily="18" charset="0"/>
              </a:rPr>
            </a:br>
            <a:r>
              <a:rPr lang="hr-HR" sz="1300" b="1" dirty="0">
                <a:solidFill>
                  <a:srgbClr val="FF0000"/>
                </a:solidFill>
                <a:latin typeface="Georgia" pitchFamily="18" charset="0"/>
              </a:rPr>
              <a:t>3.</a:t>
            </a:r>
            <a:r>
              <a:rPr lang="hr-HR" sz="1300" dirty="0">
                <a:latin typeface="Georgia" pitchFamily="18" charset="0"/>
              </a:rPr>
              <a:t> </a:t>
            </a:r>
            <a:r>
              <a:rPr lang="hr-HR" sz="1300" b="1" dirty="0">
                <a:latin typeface="Georgia" pitchFamily="18" charset="0"/>
              </a:rPr>
              <a:t>za počinitelja prekršaja fizičku osobu obrtnika i osobu koja se bavi drugom samostalnom djelatnošću </a:t>
            </a:r>
            <a:r>
              <a:rPr lang="hr-HR" sz="1300" i="1" dirty="0">
                <a:latin typeface="Georgia" pitchFamily="18" charset="0"/>
              </a:rPr>
              <a:t>osim podataka iz stavka 2. točke 2. ovoga članka još točan naziv obrta ili djelatnosti, sjedište i mjesto upisa obrta ili druge samostalne djelatnosti,</a:t>
            </a:r>
            <a:br>
              <a:rPr lang="hr-HR" sz="1300" dirty="0">
                <a:latin typeface="Georgia" pitchFamily="18" charset="0"/>
              </a:rPr>
            </a:br>
            <a:r>
              <a:rPr lang="hr-HR" sz="1300" b="1" dirty="0">
                <a:solidFill>
                  <a:srgbClr val="FF0000"/>
                </a:solidFill>
                <a:latin typeface="Georgia" pitchFamily="18" charset="0"/>
              </a:rPr>
              <a:t>4.</a:t>
            </a:r>
            <a:r>
              <a:rPr lang="hr-HR" sz="1300" dirty="0">
                <a:latin typeface="Georgia" pitchFamily="18" charset="0"/>
              </a:rPr>
              <a:t> </a:t>
            </a:r>
            <a:r>
              <a:rPr lang="hr-HR" sz="1300" b="1" dirty="0">
                <a:latin typeface="Georgia" pitchFamily="18" charset="0"/>
              </a:rPr>
              <a:t>za počinitelja prekršaja pravnu osobu i druge subjekte izjednačene s pravnim osobama </a:t>
            </a:r>
            <a:r>
              <a:rPr lang="hr-HR" sz="1300" i="1" dirty="0">
                <a:latin typeface="Georgia" pitchFamily="18" charset="0"/>
              </a:rPr>
              <a:t>njezin točan naziv, sjedište i osobni identifikacijski broj, ime i prezime njezina predstavnika, vrijeme rođenja i adresu stanovanja, državljanstvo, državu izdavanja putovnice i broj putovnice ukoliko je stranac te primjenjuje li se koja od mjera opreza i od kada,</a:t>
            </a:r>
            <a:br>
              <a:rPr lang="hr-HR" sz="1300" dirty="0">
                <a:latin typeface="Georgia" pitchFamily="18" charset="0"/>
              </a:rPr>
            </a:br>
            <a:r>
              <a:rPr lang="hr-HR" sz="1300" b="1" dirty="0">
                <a:solidFill>
                  <a:srgbClr val="FF0000"/>
                </a:solidFill>
                <a:latin typeface="Georgia" pitchFamily="18" charset="0"/>
              </a:rPr>
              <a:t>5.</a:t>
            </a:r>
            <a:r>
              <a:rPr lang="hr-HR" sz="1300" dirty="0">
                <a:latin typeface="Georgia" pitchFamily="18" charset="0"/>
              </a:rPr>
              <a:t> </a:t>
            </a:r>
            <a:r>
              <a:rPr lang="hr-HR" sz="1300" b="1" dirty="0">
                <a:latin typeface="Georgia" pitchFamily="18" charset="0"/>
              </a:rPr>
              <a:t>činjenični opis radnje prekršaja iz koje proistječe zakonsko obilježje prekršaja</a:t>
            </a:r>
            <a:r>
              <a:rPr lang="hr-HR" sz="1300" dirty="0">
                <a:latin typeface="Georgia" pitchFamily="18" charset="0"/>
              </a:rPr>
              <a:t>,</a:t>
            </a:r>
            <a:br>
              <a:rPr lang="hr-HR" sz="1300" dirty="0">
                <a:latin typeface="Georgia" pitchFamily="18" charset="0"/>
              </a:rPr>
            </a:br>
            <a:r>
              <a:rPr lang="hr-HR" sz="1300" b="1" dirty="0">
                <a:solidFill>
                  <a:srgbClr val="FF0000"/>
                </a:solidFill>
                <a:latin typeface="Georgia" pitchFamily="18" charset="0"/>
              </a:rPr>
              <a:t>6. </a:t>
            </a:r>
            <a:r>
              <a:rPr lang="hr-HR" sz="1300" b="1" dirty="0">
                <a:latin typeface="Georgia" pitchFamily="18" charset="0"/>
              </a:rPr>
              <a:t>vrijeme i mjesto počinjenja prekršaja, sredstvo kojim je počinjen prekršaj te i ostale bitne okolnosti za točno određenje prekršaja,</a:t>
            </a:r>
            <a:br>
              <a:rPr lang="hr-HR" sz="1300" dirty="0">
                <a:latin typeface="Georgia" pitchFamily="18" charset="0"/>
              </a:rPr>
            </a:br>
            <a:r>
              <a:rPr lang="hr-HR" sz="1300" b="1" dirty="0">
                <a:solidFill>
                  <a:srgbClr val="FF0000"/>
                </a:solidFill>
                <a:latin typeface="Georgia" pitchFamily="18" charset="0"/>
              </a:rPr>
              <a:t>7. </a:t>
            </a:r>
            <a:r>
              <a:rPr lang="hr-HR" sz="1300" b="1" dirty="0">
                <a:latin typeface="Georgia" pitchFamily="18" charset="0"/>
              </a:rPr>
              <a:t>zakonski naziv prekršaja i propis kojim je određen</a:t>
            </a:r>
            <a:r>
              <a:rPr lang="hr-HR" sz="1300" dirty="0">
                <a:latin typeface="Georgia" pitchFamily="18" charset="0"/>
              </a:rPr>
              <a:t>,</a:t>
            </a:r>
            <a:br>
              <a:rPr lang="hr-HR" sz="1300" dirty="0">
                <a:latin typeface="Georgia" pitchFamily="18" charset="0"/>
              </a:rPr>
            </a:br>
            <a:r>
              <a:rPr lang="hr-HR" sz="1300" b="1" dirty="0">
                <a:solidFill>
                  <a:srgbClr val="FF0000"/>
                </a:solidFill>
                <a:latin typeface="Georgia" pitchFamily="18" charset="0"/>
              </a:rPr>
              <a:t>8. </a:t>
            </a:r>
            <a:r>
              <a:rPr lang="hr-HR" sz="1300" b="1" dirty="0">
                <a:latin typeface="Georgia" pitchFamily="18" charset="0"/>
              </a:rPr>
              <a:t>prijedlog o dokazima koje treba provesti </a:t>
            </a:r>
            <a:r>
              <a:rPr lang="hr-HR" sz="1300" dirty="0">
                <a:latin typeface="Georgia" pitchFamily="18" charset="0"/>
              </a:rPr>
              <a:t>na glavnoj raspravi, </a:t>
            </a:r>
            <a:r>
              <a:rPr lang="hr-HR" sz="1300" i="1" dirty="0">
                <a:latin typeface="Georgia" pitchFamily="18" charset="0"/>
              </a:rPr>
              <a:t>naznaku imena svjedoka i drugih čije se ispitivanje predlaže, spisa koje treba pročitati i predmeta koji služe za utvrđivanje činjenica, </a:t>
            </a:r>
            <a:r>
              <a:rPr lang="hr-HR" sz="1300" dirty="0">
                <a:latin typeface="Georgia" pitchFamily="18" charset="0"/>
              </a:rPr>
              <a:t>s </a:t>
            </a:r>
            <a:r>
              <a:rPr lang="hr-HR" sz="1300" b="1" dirty="0">
                <a:latin typeface="Georgia" pitchFamily="18" charset="0"/>
              </a:rPr>
              <a:t>kratkim obrazloženjem optužnog prijedloga</a:t>
            </a:r>
            <a:r>
              <a:rPr lang="hr-HR" sz="1300" i="1" dirty="0">
                <a:latin typeface="Georgia" pitchFamily="18" charset="0"/>
              </a:rPr>
              <a:t>.</a:t>
            </a:r>
            <a:r>
              <a:rPr lang="hr-HR" sz="1300" dirty="0">
                <a:latin typeface="Georgia" pitchFamily="18" charset="0"/>
              </a:rPr>
              <a:t> Tužitelj u optužnom prijedlogu može predložiti vrstu, visinu i trajanje sankcije. Takav prijedlog ne obvezuje sud,</a:t>
            </a:r>
            <a:br>
              <a:rPr lang="hr-HR" sz="1300" dirty="0">
                <a:latin typeface="Georgia" pitchFamily="18" charset="0"/>
              </a:rPr>
            </a:br>
            <a:r>
              <a:rPr lang="hr-HR" sz="1300" b="1" dirty="0">
                <a:solidFill>
                  <a:srgbClr val="FF0000"/>
                </a:solidFill>
                <a:latin typeface="Georgia" pitchFamily="18" charset="0"/>
              </a:rPr>
              <a:t>9. </a:t>
            </a:r>
            <a:r>
              <a:rPr lang="hr-HR" sz="1300" b="1" dirty="0">
                <a:latin typeface="Georgia" pitchFamily="18" charset="0"/>
              </a:rPr>
              <a:t>pisanu obavijest </a:t>
            </a:r>
            <a:r>
              <a:rPr lang="hr-HR" sz="1300" dirty="0">
                <a:latin typeface="Georgia" pitchFamily="18" charset="0"/>
              </a:rPr>
              <a:t>iz članka 109.a stavka 1. i 2. ovoga Zakona </a:t>
            </a:r>
            <a:r>
              <a:rPr lang="hr-HR" sz="1300" dirty="0">
                <a:solidFill>
                  <a:srgbClr val="FF0000"/>
                </a:solidFill>
                <a:latin typeface="Georgia" pitchFamily="18" charset="0"/>
              </a:rPr>
              <a:t>potpisanu od strane počinitelja ili kopiju te obavijesti uz dokaz o dostavi ili potvrdu o obavljenoj dostavi,</a:t>
            </a:r>
            <a:br>
              <a:rPr lang="hr-HR" sz="1300" dirty="0">
                <a:latin typeface="Georgia" pitchFamily="18" charset="0"/>
              </a:rPr>
            </a:br>
            <a:r>
              <a:rPr lang="hr-HR" sz="1300" b="1" dirty="0">
                <a:solidFill>
                  <a:srgbClr val="FF0000"/>
                </a:solidFill>
                <a:latin typeface="Georgia" pitchFamily="18" charset="0"/>
              </a:rPr>
              <a:t>10. </a:t>
            </a:r>
            <a:r>
              <a:rPr lang="hr-HR" sz="1300" dirty="0">
                <a:latin typeface="Georgia" pitchFamily="18" charset="0"/>
              </a:rPr>
              <a:t>podatak ovlaštenog tužitelja</a:t>
            </a:r>
            <a:r>
              <a:rPr lang="hr-HR" sz="1300" b="1" dirty="0">
                <a:latin typeface="Georgia" pitchFamily="18" charset="0"/>
              </a:rPr>
              <a:t> je li protiv počinitelja podnesena i kaznena prijava u vezi s istim događajem</a:t>
            </a:r>
            <a:r>
              <a:rPr lang="hr-HR" sz="1300" dirty="0">
                <a:latin typeface="Georgia" pitchFamily="18" charset="0"/>
              </a:rPr>
              <a:t>.</a:t>
            </a:r>
          </a:p>
          <a:p>
            <a:pPr>
              <a:buNone/>
            </a:pPr>
            <a:r>
              <a:rPr lang="hr-HR" sz="1300" dirty="0">
                <a:latin typeface="Georgia" pitchFamily="18" charset="0"/>
              </a:rPr>
              <a:t>(4) Optužni se prijedlog dostavlja nadležnom sudu u onoliko primjeraka koliko ima okrivljenika i jedan primjerak za sud.</a:t>
            </a:r>
          </a:p>
        </p:txBody>
      </p:sp>
    </p:spTree>
    <p:extLst>
      <p:ext uri="{BB962C8B-B14F-4D97-AF65-F5344CB8AC3E}">
        <p14:creationId xmlns:p14="http://schemas.microsoft.com/office/powerpoint/2010/main" val="3233999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descr="OPTUŽNI PRIJEDLOG - 1.png"/>
          <p:cNvPicPr>
            <a:picLocks noGrp="1" noChangeAspect="1"/>
          </p:cNvPicPr>
          <p:nvPr>
            <p:ph idx="1"/>
          </p:nvPr>
        </p:nvPicPr>
        <p:blipFill>
          <a:blip r:embed="rId2" cstate="print"/>
          <a:stretch>
            <a:fillRect/>
          </a:stretch>
        </p:blipFill>
        <p:spPr>
          <a:xfrm>
            <a:off x="1187624" y="260648"/>
            <a:ext cx="3960440" cy="5832648"/>
          </a:xfrm>
        </p:spPr>
      </p:pic>
      <p:pic>
        <p:nvPicPr>
          <p:cNvPr id="6" name="Slika 5" descr="OPTUŽNI PRIJEDLOG - 2.png"/>
          <p:cNvPicPr>
            <a:picLocks noChangeAspect="1"/>
          </p:cNvPicPr>
          <p:nvPr/>
        </p:nvPicPr>
        <p:blipFill>
          <a:blip r:embed="rId3" cstate="print"/>
          <a:stretch>
            <a:fillRect/>
          </a:stretch>
        </p:blipFill>
        <p:spPr>
          <a:xfrm>
            <a:off x="5004048" y="260648"/>
            <a:ext cx="3963793" cy="583264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82133" y="765004"/>
            <a:ext cx="7704667" cy="400983"/>
          </a:xfrm>
        </p:spPr>
        <p:txBody>
          <a:bodyPr>
            <a:normAutofit/>
          </a:bodyPr>
          <a:lstStyle/>
          <a:p>
            <a:r>
              <a:rPr lang="hr-HR" sz="2000" b="1" dirty="0">
                <a:latin typeface="Georgia" panose="02040502050405020303" pitchFamily="18" charset="0"/>
              </a:rPr>
              <a:t>Ispitivanje optužnog prijedloga </a:t>
            </a:r>
            <a:r>
              <a:rPr lang="hr-HR" sz="2000" b="1" i="1" dirty="0">
                <a:latin typeface="Georgia" panose="02040502050405020303" pitchFamily="18" charset="0"/>
              </a:rPr>
              <a:t>- </a:t>
            </a:r>
            <a:r>
              <a:rPr lang="hr-HR" sz="2000" i="1" dirty="0">
                <a:latin typeface="Georgia" panose="02040502050405020303" pitchFamily="18" charset="0"/>
              </a:rPr>
              <a:t>članak 161. st.4. PZ-a</a:t>
            </a:r>
          </a:p>
        </p:txBody>
      </p:sp>
      <p:sp>
        <p:nvSpPr>
          <p:cNvPr id="3" name="Rezervirano mjesto sadržaja 2"/>
          <p:cNvSpPr>
            <a:spLocks noGrp="1"/>
          </p:cNvSpPr>
          <p:nvPr>
            <p:ph idx="1"/>
          </p:nvPr>
        </p:nvSpPr>
        <p:spPr>
          <a:xfrm>
            <a:off x="982133" y="1196752"/>
            <a:ext cx="7704667" cy="4803064"/>
          </a:xfrm>
        </p:spPr>
        <p:txBody>
          <a:bodyPr>
            <a:normAutofit/>
          </a:bodyPr>
          <a:lstStyle/>
          <a:p>
            <a:pPr marL="0" indent="0" algn="just">
              <a:lnSpc>
                <a:spcPct val="107000"/>
              </a:lnSpc>
              <a:spcAft>
                <a:spcPts val="800"/>
              </a:spcAft>
              <a:buNone/>
            </a:pPr>
            <a:endParaRPr lang="hr-HR" dirty="0">
              <a:latin typeface="Georgia" panose="02040502050405020303"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vi-VN" sz="1900" dirty="0">
                <a:latin typeface="Georgia" panose="02040502050405020303" pitchFamily="18" charset="0"/>
                <a:ea typeface="Calibri" panose="020F0502020204030204" pitchFamily="34" charset="0"/>
                <a:cs typeface="Times New Roman" panose="02020603050405020304" pitchFamily="18" charset="0"/>
              </a:rPr>
              <a:t>Ako u optužnom prijedlogu nedostaju podaci iz članka 160. stavka 2. ovoga Zakona bez kojih nije moguće voditi postupak ili su podaci pogrešni, </a:t>
            </a:r>
            <a:r>
              <a:rPr lang="vi-VN" sz="1900" b="1" dirty="0">
                <a:latin typeface="Georgia" panose="02040502050405020303" pitchFamily="18" charset="0"/>
                <a:ea typeface="Calibri" panose="020F0502020204030204" pitchFamily="34" charset="0"/>
                <a:cs typeface="Times New Roman" panose="02020603050405020304" pitchFamily="18" charset="0"/>
              </a:rPr>
              <a:t>sud će pozvati tužitelja da nadopuni ili ispravi optužni prijedlog u roku od 8 dana</a:t>
            </a:r>
            <a:r>
              <a:rPr lang="vi-VN" sz="1900" dirty="0">
                <a:latin typeface="Georgia" panose="02040502050405020303" pitchFamily="18" charset="0"/>
                <a:ea typeface="Calibri" panose="020F0502020204030204" pitchFamily="34" charset="0"/>
                <a:cs typeface="Times New Roman" panose="02020603050405020304" pitchFamily="18" charset="0"/>
              </a:rPr>
              <a:t>. Ako tužitelj to ne učini, sud će </a:t>
            </a:r>
            <a:r>
              <a:rPr lang="vi-VN" sz="1900" dirty="0">
                <a:solidFill>
                  <a:srgbClr val="FF0000"/>
                </a:solidFill>
                <a:latin typeface="Georgia" panose="02040502050405020303" pitchFamily="18" charset="0"/>
                <a:ea typeface="Calibri" panose="020F0502020204030204" pitchFamily="34" charset="0"/>
                <a:cs typeface="Times New Roman" panose="02020603050405020304" pitchFamily="18" charset="0"/>
              </a:rPr>
              <a:t>rješenjem odbaciti optužni prijedlog</a:t>
            </a:r>
            <a:r>
              <a:rPr lang="vi-VN" sz="1900" dirty="0">
                <a:latin typeface="Georgia" panose="02040502050405020303" pitchFamily="18" charset="0"/>
                <a:ea typeface="Calibri" panose="020F0502020204030204" pitchFamily="34" charset="0"/>
                <a:cs typeface="Times New Roman" panose="02020603050405020304" pitchFamily="18" charset="0"/>
              </a:rPr>
              <a:t>. Ako uz optužni prijedlog </a:t>
            </a:r>
            <a:r>
              <a:rPr lang="vi-VN" sz="1900" dirty="0">
                <a:solidFill>
                  <a:srgbClr val="FF0000"/>
                </a:solidFill>
                <a:latin typeface="Georgia" panose="02040502050405020303" pitchFamily="18" charset="0"/>
                <a:ea typeface="Calibri" panose="020F0502020204030204" pitchFamily="34" charset="0"/>
                <a:cs typeface="Times New Roman" panose="02020603050405020304" pitchFamily="18" charset="0"/>
              </a:rPr>
              <a:t>nije priložena pisana obavijest </a:t>
            </a:r>
            <a:r>
              <a:rPr lang="vi-VN" sz="1900" dirty="0">
                <a:latin typeface="Georgia" panose="02040502050405020303" pitchFamily="18" charset="0"/>
                <a:ea typeface="Calibri" panose="020F0502020204030204" pitchFamily="34" charset="0"/>
                <a:cs typeface="Times New Roman" panose="02020603050405020304" pitchFamily="18" charset="0"/>
              </a:rPr>
              <a:t>i potpisana od strane počinitelja </a:t>
            </a:r>
            <a:r>
              <a:rPr lang="vi-VN" sz="1900" dirty="0">
                <a:solidFill>
                  <a:srgbClr val="FF0000"/>
                </a:solidFill>
                <a:latin typeface="Georgia" panose="02040502050405020303" pitchFamily="18" charset="0"/>
                <a:ea typeface="Calibri" panose="020F0502020204030204" pitchFamily="34" charset="0"/>
                <a:cs typeface="Times New Roman" panose="02020603050405020304" pitchFamily="18" charset="0"/>
              </a:rPr>
              <a:t>ili kopija te obavijesti uz dokaz o dostavi</a:t>
            </a:r>
            <a:r>
              <a:rPr lang="vi-VN" sz="1900" dirty="0">
                <a:latin typeface="Georgia" panose="02040502050405020303" pitchFamily="18" charset="0"/>
                <a:ea typeface="Calibri" panose="020F0502020204030204" pitchFamily="34" charset="0"/>
                <a:cs typeface="Times New Roman" panose="02020603050405020304" pitchFamily="18" charset="0"/>
              </a:rPr>
              <a:t> ili </a:t>
            </a:r>
            <a:r>
              <a:rPr lang="vi-VN" sz="1900" dirty="0">
                <a:solidFill>
                  <a:srgbClr val="FF0000"/>
                </a:solidFill>
                <a:latin typeface="Georgia" panose="02040502050405020303" pitchFamily="18" charset="0"/>
                <a:ea typeface="Calibri" panose="020F0502020204030204" pitchFamily="34" charset="0"/>
                <a:cs typeface="Times New Roman" panose="02020603050405020304" pitchFamily="18" charset="0"/>
              </a:rPr>
              <a:t>potvrdu o obavljenoj dostavi </a:t>
            </a:r>
            <a:r>
              <a:rPr lang="vi-VN" sz="1900" dirty="0">
                <a:latin typeface="Georgia" panose="02040502050405020303" pitchFamily="18" charset="0"/>
                <a:ea typeface="Calibri" panose="020F0502020204030204" pitchFamily="34" charset="0"/>
                <a:cs typeface="Times New Roman" panose="02020603050405020304" pitchFamily="18" charset="0"/>
              </a:rPr>
              <a:t>ako je ta obavijest dostavljena sukladno članku 145. ili 148. ovoga Zakona, pozvat će se tužitelj da je u određenom roku pribavi, i sastavljenu prema članku 109. a stavku 1. i 2. ovoga Zakona, dostavi. Ako tako ne postupi u ostavljenom roku, </a:t>
            </a:r>
            <a:r>
              <a:rPr lang="vi-VN" sz="1900" dirty="0">
                <a:solidFill>
                  <a:srgbClr val="FF0000"/>
                </a:solidFill>
                <a:latin typeface="Georgia" panose="02040502050405020303" pitchFamily="18" charset="0"/>
                <a:ea typeface="Calibri" panose="020F0502020204030204" pitchFamily="34" charset="0"/>
                <a:cs typeface="Times New Roman" panose="02020603050405020304" pitchFamily="18" charset="0"/>
              </a:rPr>
              <a:t>odbacit će se rješenjem optužni prijedlog</a:t>
            </a:r>
            <a:r>
              <a:rPr lang="vi-VN" sz="1900" dirty="0">
                <a:latin typeface="Georgia" panose="02040502050405020303" pitchFamily="18" charset="0"/>
                <a:ea typeface="Calibri" panose="020F0502020204030204" pitchFamily="34" charset="0"/>
                <a:cs typeface="Times New Roman" panose="02020603050405020304" pitchFamily="18" charset="0"/>
              </a:rPr>
              <a:t>.</a:t>
            </a:r>
            <a:endParaRPr lang="hr-HR" sz="19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hr-HR"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hr-HR" dirty="0">
              <a:latin typeface="Georgia" panose="0204050205040502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115616" y="548680"/>
            <a:ext cx="7704667" cy="5451136"/>
          </a:xfrm>
        </p:spPr>
        <p:txBody>
          <a:bodyPr>
            <a:normAutofit fontScale="77500" lnSpcReduction="20000"/>
          </a:bodyPr>
          <a:lstStyle/>
          <a:p>
            <a:pPr marL="0" indent="0" algn="just">
              <a:lnSpc>
                <a:spcPct val="107000"/>
              </a:lnSpc>
              <a:spcAft>
                <a:spcPts val="800"/>
              </a:spcAft>
              <a:buNone/>
            </a:pPr>
            <a:r>
              <a:rPr lang="vi-VN" b="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Izmjena, proširenje i podnošenje novog optužnog prijedloga</a:t>
            </a:r>
            <a:r>
              <a:rPr lang="vi-VN"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a:t>
            </a:r>
            <a:endParaRPr lang="hr-HR" dirty="0">
              <a:solidFill>
                <a:srgbClr val="000000"/>
              </a:solidFill>
              <a:latin typeface="Georgia" panose="02040502050405020303"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hr-HR" i="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a:t>
            </a:r>
            <a:r>
              <a:rPr lang="vi-VN" i="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članak 176.</a:t>
            </a:r>
            <a:r>
              <a:rPr lang="vi-VN"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a:t>
            </a:r>
            <a:r>
              <a:rPr lang="hr-HR"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PZ-a</a:t>
            </a:r>
          </a:p>
          <a:p>
            <a:pPr marL="0" indent="0" algn="just">
              <a:lnSpc>
                <a:spcPct val="107000"/>
              </a:lnSpc>
              <a:spcAft>
                <a:spcPts val="800"/>
              </a:spcAft>
              <a:buNone/>
            </a:pPr>
            <a:endParaRPr lang="hr-HR"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vi-VN"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(1) Ako u tijeku glavne rasprave izvedeni dokazi pokazuju drukčije činjenično stanje nego je izloženo u optužnom prijedlogu, </a:t>
            </a:r>
            <a:r>
              <a:rPr lang="vi-VN" b="1" dirty="0">
                <a:solidFill>
                  <a:srgbClr val="FF0000"/>
                </a:solidFill>
                <a:latin typeface="Georgia" panose="02040502050405020303" pitchFamily="18" charset="0"/>
                <a:ea typeface="Times New Roman" panose="02020603050405020304" pitchFamily="18" charset="0"/>
                <a:cs typeface="Times New Roman" panose="02020603050405020304" pitchFamily="18" charset="0"/>
              </a:rPr>
              <a:t>nazočni tužitelj</a:t>
            </a:r>
            <a:r>
              <a:rPr lang="vi-VN" dirty="0">
                <a:solidFill>
                  <a:srgbClr val="FF0000"/>
                </a:solidFill>
                <a:latin typeface="Georgia" panose="02040502050405020303" pitchFamily="18" charset="0"/>
                <a:ea typeface="Times New Roman" panose="02020603050405020304" pitchFamily="18" charset="0"/>
                <a:cs typeface="Times New Roman" panose="02020603050405020304" pitchFamily="18" charset="0"/>
              </a:rPr>
              <a:t> </a:t>
            </a:r>
            <a:r>
              <a:rPr lang="hr-HR" i="1" dirty="0">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(N.B.: to nikako ne može biti svjedok – komunalni redar koji je utvrdio prekršaj)</a:t>
            </a:r>
            <a:r>
              <a:rPr lang="hr-HR" i="1" dirty="0">
                <a:latin typeface="Georgia" panose="02040502050405020303" pitchFamily="18" charset="0"/>
                <a:ea typeface="Times New Roman" panose="02020603050405020304" pitchFamily="18" charset="0"/>
                <a:cs typeface="Times New Roman" panose="02020603050405020304" pitchFamily="18" charset="0"/>
              </a:rPr>
              <a:t> </a:t>
            </a:r>
            <a:r>
              <a:rPr lang="vi-VN" dirty="0">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može do završetka dokaznog postupka usmeno izmijeniti </a:t>
            </a:r>
            <a:r>
              <a:rPr lang="vi-VN"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(promijeniti, suziti ili proširiti) </a:t>
            </a:r>
            <a:r>
              <a:rPr lang="vi-VN" dirty="0">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ili podnijeti novi optužni prijedlog</a:t>
            </a:r>
            <a:r>
              <a:rPr lang="vi-VN"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Novi ili izmijenjeni optužni prijedlog može se odnositi </a:t>
            </a:r>
            <a:r>
              <a:rPr lang="vi-VN" i="1" dirty="0">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samo na događaj koji je predmet optužbe, odnosno na s njim usko povezani događaj.</a:t>
            </a:r>
            <a:r>
              <a:rPr lang="vi-VN" dirty="0">
                <a:solidFill>
                  <a:srgbClr val="00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 </a:t>
            </a:r>
            <a:r>
              <a:rPr lang="vi-VN"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Ako je riječ o manjoj izmjeni u činjeničnom opisu djela ili njegovoj drukčijoj pravnoj kvalikaciji, izmjena optužnog prijedloga može se učinit usmeno na zapisnik. </a:t>
            </a:r>
            <a:endParaRPr lang="hr-HR"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vi-VN"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(2) Sud može dopustiti prekid glavne rasprave radi pripremanja izmijenjenog ili novog optužnog prijedloga i za to odredit će rok koji ne može biti dulji od </a:t>
            </a:r>
            <a:r>
              <a:rPr lang="vi-VN" b="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osam dana</a:t>
            </a:r>
            <a:r>
              <a:rPr lang="vi-VN"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a:t>
            </a:r>
            <a:r>
              <a:rPr lang="vi-VN" dirty="0">
                <a:solidFill>
                  <a:srgbClr val="00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Tako izmijenjeni optužni prijedlog dostavit će se okrivljeniku.</a:t>
            </a:r>
            <a:r>
              <a:rPr lang="vi-VN"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Ako tužitelj ne izmijeni optužni prijedlog ili ne podnese novi u zadanom roku, postupak će se nastaviti prema postojećem optužnom prijedlogu.</a:t>
            </a:r>
            <a:endParaRPr lang="hr-HR" sz="1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7" name="Rectangle 41">
            <a:extLst>
              <a:ext uri="{FF2B5EF4-FFF2-40B4-BE49-F238E27FC236}">
                <a16:creationId xmlns:a16="http://schemas.microsoft.com/office/drawing/2014/main" id="{24DFAAE7-061D-4086-99EC-872CB3050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2981182" y="264039"/>
            <a:ext cx="5736430" cy="878945"/>
          </a:xfrm>
        </p:spPr>
        <p:txBody>
          <a:bodyPr>
            <a:normAutofit/>
          </a:bodyPr>
          <a:lstStyle/>
          <a:p>
            <a:r>
              <a:rPr lang="hr-HR" b="1" dirty="0">
                <a:effectLst>
                  <a:outerShdw blurRad="38100" dist="38100" dir="2700000" algn="tl">
                    <a:srgbClr val="000000">
                      <a:alpha val="43137"/>
                    </a:srgbClr>
                  </a:outerShdw>
                </a:effectLst>
                <a:latin typeface="Georgia" pitchFamily="18" charset="0"/>
              </a:rPr>
              <a:t>ZAKLJUČAK</a:t>
            </a:r>
          </a:p>
        </p:txBody>
      </p:sp>
      <p:sp>
        <p:nvSpPr>
          <p:cNvPr id="58" name="Rectangle 43">
            <a:extLst>
              <a:ext uri="{FF2B5EF4-FFF2-40B4-BE49-F238E27FC236}">
                <a16:creationId xmlns:a16="http://schemas.microsoft.com/office/drawing/2014/main" id="{E7570099-A243-48DD-9EAE-36F4AC095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9" name="Freeform 6">
            <a:extLst>
              <a:ext uri="{FF2B5EF4-FFF2-40B4-BE49-F238E27FC236}">
                <a16:creationId xmlns:a16="http://schemas.microsoft.com/office/drawing/2014/main" id="{45E4A74B-6514-424A-ADFA-C232FA6B9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424" y="1"/>
            <a:ext cx="644163"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60" name="Freeform 7">
            <a:extLst>
              <a:ext uri="{FF2B5EF4-FFF2-40B4-BE49-F238E27FC236}">
                <a16:creationId xmlns:a16="http://schemas.microsoft.com/office/drawing/2014/main" id="{F61C5C86-C785-4B92-9F2D-133B8B8C2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68" y="1"/>
            <a:ext cx="626857"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61" name="Freeform 12">
            <a:extLst>
              <a:ext uri="{FF2B5EF4-FFF2-40B4-BE49-F238E27FC236}">
                <a16:creationId xmlns:a16="http://schemas.microsoft.com/office/drawing/2014/main" id="{954D0BF9-002C-4D3A-A222-C166094A5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68" y="2585830"/>
            <a:ext cx="1631559"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62" name="Freeform 13">
            <a:extLst>
              <a:ext uri="{FF2B5EF4-FFF2-40B4-BE49-F238E27FC236}">
                <a16:creationId xmlns:a16="http://schemas.microsoft.com/office/drawing/2014/main" id="{6080EB6E-D69F-43B1-91EC-75C303342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4308" y="2695292"/>
            <a:ext cx="2018057"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63" name="Freeform: Shape 53">
            <a:extLst>
              <a:ext uri="{FF2B5EF4-FFF2-40B4-BE49-F238E27FC236}">
                <a16:creationId xmlns:a16="http://schemas.microsoft.com/office/drawing/2014/main" id="{21BA816A-EE68-4A96-BA05-73303B2F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424" y="2690532"/>
            <a:ext cx="217824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sp>
      <p:sp>
        <p:nvSpPr>
          <p:cNvPr id="56" name="Freeform 15">
            <a:extLst>
              <a:ext uri="{FF2B5EF4-FFF2-40B4-BE49-F238E27FC236}">
                <a16:creationId xmlns:a16="http://schemas.microsoft.com/office/drawing/2014/main" id="{22A94CDB-5D63-4C75-9CB6-6C18CDF37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68" y="2581071"/>
            <a:ext cx="2170926"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sp>
        <p:nvSpPr>
          <p:cNvPr id="3" name="Rezervirano mjesto sadržaja 2"/>
          <p:cNvSpPr>
            <a:spLocks noGrp="1"/>
          </p:cNvSpPr>
          <p:nvPr>
            <p:ph idx="1"/>
          </p:nvPr>
        </p:nvSpPr>
        <p:spPr>
          <a:xfrm>
            <a:off x="2857488" y="1357298"/>
            <a:ext cx="6001642" cy="4371223"/>
          </a:xfrm>
        </p:spPr>
        <p:txBody>
          <a:bodyPr anchor="t">
            <a:noAutofit/>
          </a:bodyPr>
          <a:lstStyle/>
          <a:p>
            <a:pPr marL="68580" indent="0" algn="just">
              <a:lnSpc>
                <a:spcPct val="150000"/>
              </a:lnSpc>
              <a:buNone/>
            </a:pPr>
            <a:r>
              <a:rPr lang="hr-HR" sz="1400" dirty="0">
                <a:latin typeface="Georgia" pitchFamily="18" charset="0"/>
              </a:rPr>
              <a:t>Komunalni redari kao službenici tijela jedinice lokalne samouprave prilikom vršenja nadzora nad provedbom odluka svojih gradskih odnosno općinskih vijeća nužno primjenjuju i Prekršajni zakon, pa je dobro poznavanje odredbi navedenog zakona od </a:t>
            </a:r>
            <a:r>
              <a:rPr lang="hr-HR" sz="1400" dirty="0">
                <a:latin typeface="Georgia" pitchFamily="18" charset="0"/>
                <a:cs typeface="Arial" panose="020B0604020202020204" pitchFamily="34" charset="0"/>
              </a:rPr>
              <a:t>bitnog utjecaja na kvalitetu i učinkovitost rada redara iz oblasti prekršajnog postupanja.</a:t>
            </a:r>
          </a:p>
          <a:p>
            <a:pPr marL="68580" indent="0" algn="just">
              <a:lnSpc>
                <a:spcPct val="150000"/>
              </a:lnSpc>
              <a:buNone/>
            </a:pPr>
            <a:r>
              <a:rPr lang="hr-HR" sz="1400" dirty="0">
                <a:latin typeface="Georgia" pitchFamily="18" charset="0"/>
                <a:cs typeface="Arial" panose="020B0604020202020204" pitchFamily="34" charset="0"/>
              </a:rPr>
              <a:t>Svrha je da okrivljenik - počinitelj prekršaja pravomoćnom odlukom o prekršaju (</a:t>
            </a:r>
            <a:r>
              <a:rPr lang="hr-HR" sz="1400" dirty="0" err="1">
                <a:latin typeface="Georgia" pitchFamily="18" charset="0"/>
                <a:cs typeface="Arial" panose="020B0604020202020204" pitchFamily="34" charset="0"/>
              </a:rPr>
              <a:t>OPN</a:t>
            </a:r>
            <a:r>
              <a:rPr lang="hr-HR" sz="1400" dirty="0">
                <a:latin typeface="Georgia" pitchFamily="18" charset="0"/>
                <a:cs typeface="Arial" panose="020B0604020202020204" pitchFamily="34" charset="0"/>
              </a:rPr>
              <a:t> ili sudska presuda) bude proglašen krivim, prvenstveno kako bi se utjecalo na njega da ubuduće ne čini prekršaje te da poštuje pravni sustav ali i da se utječe na sve građane da se ubuduće tako ponašaju, odnosno da poštuju pravni sustav (</a:t>
            </a:r>
            <a:r>
              <a:rPr lang="hr-HR" sz="1400" dirty="0">
                <a:latin typeface="Georgia" pitchFamily="18" charset="0"/>
              </a:rPr>
              <a:t>specijalna i generalna prevencija), s tim da ne treba zanemariti ni činjenicu da su novčane kazne naplaćene za prekršaje propisane odlukama </a:t>
            </a:r>
            <a:r>
              <a:rPr lang="hr-HR" sz="1400" dirty="0" err="1">
                <a:latin typeface="Georgia" pitchFamily="18" charset="0"/>
              </a:rPr>
              <a:t>JLS</a:t>
            </a:r>
            <a:r>
              <a:rPr lang="hr-HR" sz="1400" dirty="0">
                <a:latin typeface="Georgia" pitchFamily="18" charset="0"/>
              </a:rPr>
              <a:t> prihod proračuna te </a:t>
            </a:r>
            <a:r>
              <a:rPr lang="hr-HR" sz="1400" dirty="0" err="1">
                <a:latin typeface="Georgia" pitchFamily="18" charset="0"/>
              </a:rPr>
              <a:t>JLS</a:t>
            </a:r>
            <a:r>
              <a:rPr lang="hr-HR" sz="1400" b="1" dirty="0">
                <a:latin typeface="Georgia" pitchFamily="18" charset="0"/>
              </a:rPr>
              <a:t> </a:t>
            </a:r>
            <a:r>
              <a:rPr lang="hr-HR" sz="1400" dirty="0">
                <a:latin typeface="Georgia" pitchFamily="18" charset="0"/>
              </a:rPr>
              <a:t>na čijem su području prekršaji počinjeni.</a:t>
            </a:r>
          </a:p>
          <a:p>
            <a:pPr marL="68580" indent="0" algn="just">
              <a:lnSpc>
                <a:spcPct val="150000"/>
              </a:lnSpc>
              <a:buNone/>
            </a:pPr>
            <a:endParaRPr lang="hr-HR" sz="1600" dirty="0">
              <a:effectLst>
                <a:outerShdw blurRad="38100" dist="38100" dir="2700000" algn="tl">
                  <a:srgbClr val="000000">
                    <a:alpha val="43137"/>
                  </a:srgbClr>
                </a:outerShdw>
              </a:effectLst>
              <a:latin typeface="Georgia" pitchFamily="18" charset="0"/>
            </a:endParaRPr>
          </a:p>
          <a:p>
            <a:pPr marL="68580" indent="0" algn="just">
              <a:lnSpc>
                <a:spcPct val="150000"/>
              </a:lnSpc>
              <a:buNone/>
            </a:pPr>
            <a:r>
              <a:rPr lang="hr-HR" sz="1600" i="1" dirty="0">
                <a:latin typeface="Georgia" pitchFamily="18"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C:\Users\TeaT\AppData\Local\Microsoft\Windows\Temporary Internet Files\Content.Outlook\Y23DDSFY\LOGO_VELIKI_UGRH.jpg"/>
          <p:cNvPicPr/>
          <p:nvPr/>
        </p:nvPicPr>
        <p:blipFill>
          <a:blip r:embed="rId2" cstate="print">
            <a:lum bright="-10000" contrast="-13000"/>
            <a:extLst>
              <a:ext uri="{28A0092B-C50C-407E-A947-70E740481C1C}">
                <a14:useLocalDpi xmlns:a14="http://schemas.microsoft.com/office/drawing/2010/main" val="0"/>
              </a:ext>
            </a:extLst>
          </a:blip>
          <a:srcRect/>
          <a:stretch>
            <a:fillRect/>
          </a:stretch>
        </p:blipFill>
        <p:spPr bwMode="auto">
          <a:xfrm>
            <a:off x="1428728" y="4786322"/>
            <a:ext cx="1135286" cy="735897"/>
          </a:xfrm>
          <a:prstGeom prst="rect">
            <a:avLst/>
          </a:prstGeom>
          <a:solidFill>
            <a:schemeClr val="bg2"/>
          </a:solidFill>
          <a:ln>
            <a:solidFill>
              <a:schemeClr val="tx2">
                <a:lumMod val="20000"/>
                <a:lumOff val="80000"/>
              </a:schemeClr>
            </a:solidFill>
          </a:ln>
        </p:spPr>
      </p:pic>
      <p:sp>
        <p:nvSpPr>
          <p:cNvPr id="3" name="Rezervirano mjesto sadržaja 2"/>
          <p:cNvSpPr>
            <a:spLocks noGrp="1"/>
          </p:cNvSpPr>
          <p:nvPr>
            <p:ph idx="1"/>
          </p:nvPr>
        </p:nvSpPr>
        <p:spPr>
          <a:xfrm>
            <a:off x="1285852" y="928670"/>
            <a:ext cx="6980250" cy="4234792"/>
          </a:xfrm>
        </p:spPr>
        <p:txBody>
          <a:bodyPr anchor="ctr">
            <a:normAutofit fontScale="92500" lnSpcReduction="20000"/>
          </a:bodyPr>
          <a:lstStyle/>
          <a:p>
            <a:pPr marL="0" indent="0" algn="ctr">
              <a:buNone/>
            </a:pPr>
            <a:endParaRPr lang="hr-HR" sz="4800" dirty="0">
              <a:effectLst>
                <a:outerShdw blurRad="38100" dist="38100" dir="2700000" algn="tl">
                  <a:srgbClr val="000000">
                    <a:alpha val="43137"/>
                  </a:srgbClr>
                </a:outerShdw>
              </a:effectLst>
              <a:latin typeface="Georgia" pitchFamily="18" charset="0"/>
              <a:cs typeface="Arial" panose="020B0604020202020204" pitchFamily="34" charset="0"/>
            </a:endParaRPr>
          </a:p>
          <a:p>
            <a:pPr marL="0" indent="0" algn="ctr">
              <a:buNone/>
            </a:pPr>
            <a:r>
              <a:rPr lang="hr-HR" sz="4800" dirty="0">
                <a:effectLst>
                  <a:outerShdw blurRad="38100" dist="38100" dir="2700000" algn="tl">
                    <a:srgbClr val="000000">
                      <a:alpha val="43137"/>
                    </a:srgbClr>
                  </a:outerShdw>
                </a:effectLst>
                <a:latin typeface="Georgia" pitchFamily="18" charset="0"/>
                <a:cs typeface="Arial" panose="020B0604020202020204" pitchFamily="34" charset="0"/>
              </a:rPr>
              <a:t>Hvala na pažnji!</a:t>
            </a: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hr-H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a:buNone/>
            </a:pPr>
            <a:r>
              <a:rPr lang="hr-HR" sz="1800" b="1" i="1" dirty="0">
                <a:latin typeface="Georgia" pitchFamily="18" charset="0"/>
                <a:cs typeface="Arial" panose="020B0604020202020204" pitchFamily="34" charset="0"/>
              </a:rPr>
              <a:t>Matko </a:t>
            </a:r>
            <a:r>
              <a:rPr lang="hr-HR" sz="1800" b="1" i="1" dirty="0" err="1">
                <a:latin typeface="Georgia" pitchFamily="18" charset="0"/>
                <a:cs typeface="Arial" panose="020B0604020202020204" pitchFamily="34" charset="0"/>
              </a:rPr>
              <a:t>Lovreta</a:t>
            </a:r>
            <a:r>
              <a:rPr lang="hr-HR" sz="1800" b="1" i="1" dirty="0">
                <a:latin typeface="Georgia" pitchFamily="18" charset="0"/>
                <a:cs typeface="Arial" panose="020B0604020202020204" pitchFamily="34" charset="0"/>
              </a:rPr>
              <a:t>, </a:t>
            </a:r>
            <a:r>
              <a:rPr lang="hr-HR" sz="1800" b="1" i="1" dirty="0" err="1">
                <a:latin typeface="Georgia" pitchFamily="18" charset="0"/>
                <a:cs typeface="Arial" panose="020B0604020202020204" pitchFamily="34" charset="0"/>
              </a:rPr>
              <a:t>dipl.iur</a:t>
            </a:r>
            <a:r>
              <a:rPr lang="hr-HR" sz="1800" b="1" i="1" dirty="0">
                <a:latin typeface="Georgia" pitchFamily="18" charset="0"/>
                <a:cs typeface="Arial" panose="020B0604020202020204" pitchFamily="34" charset="0"/>
              </a:rPr>
              <a:t>.</a:t>
            </a:r>
          </a:p>
          <a:p>
            <a:pPr>
              <a:buNone/>
            </a:pPr>
            <a:r>
              <a:rPr lang="hr-HR" sz="1800" i="1" dirty="0">
                <a:latin typeface="Georgia" pitchFamily="18" charset="0"/>
                <a:cs typeface="Arial" panose="020B0604020202020204" pitchFamily="34" charset="0"/>
              </a:rPr>
              <a:t>pročelnik Upravnog odjela za komunalne djelatnosti </a:t>
            </a:r>
          </a:p>
          <a:p>
            <a:pPr>
              <a:buNone/>
            </a:pPr>
            <a:r>
              <a:rPr lang="hr-HR" sz="1800" i="1" dirty="0">
                <a:latin typeface="Georgia" pitchFamily="18" charset="0"/>
                <a:cs typeface="Arial" panose="020B0604020202020204" pitchFamily="34" charset="0"/>
              </a:rPr>
              <a:t>Grada Makarske</a:t>
            </a:r>
            <a:endParaRPr lang="hr-HR" sz="1800" dirty="0">
              <a:latin typeface="Georgia" pitchFamily="18"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34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71538" y="1071546"/>
            <a:ext cx="7704667" cy="5285460"/>
          </a:xfrm>
        </p:spPr>
        <p:txBody>
          <a:bodyPr>
            <a:normAutofit/>
          </a:bodyPr>
          <a:lstStyle/>
          <a:p>
            <a:pPr marL="0" indent="0" algn="just">
              <a:buNone/>
            </a:pPr>
            <a:r>
              <a:rPr lang="hr-HR" sz="1700" dirty="0">
                <a:solidFill>
                  <a:srgbClr val="FF0000"/>
                </a:solidFill>
                <a:effectLst>
                  <a:outerShdw blurRad="38100" dist="38100" dir="2700000" algn="tl">
                    <a:srgbClr val="000000">
                      <a:alpha val="43137"/>
                    </a:srgbClr>
                  </a:outerShdw>
                </a:effectLst>
                <a:latin typeface="Georgia" pitchFamily="18" charset="0"/>
              </a:rPr>
              <a:t>Nadzor nad provedbom odluka </a:t>
            </a:r>
            <a:r>
              <a:rPr lang="hr-HR" sz="1700" dirty="0">
                <a:latin typeface="Georgia" pitchFamily="18" charset="0"/>
              </a:rPr>
              <a:t>gradskih, odnosno općinskih vijeća </a:t>
            </a:r>
            <a:r>
              <a:rPr lang="hr-HR" sz="1700" i="1" dirty="0">
                <a:latin typeface="Georgia" pitchFamily="18" charset="0"/>
              </a:rPr>
              <a:t>(Odluka o komunalnom redu, </a:t>
            </a:r>
            <a:r>
              <a:rPr lang="en-US" sz="1700" i="1" dirty="0" err="1">
                <a:latin typeface="Georgia" pitchFamily="18" charset="0"/>
              </a:rPr>
              <a:t>Odluka</a:t>
            </a:r>
            <a:r>
              <a:rPr lang="hr-HR" sz="1700" i="1" dirty="0">
                <a:latin typeface="Georgia" pitchFamily="18" charset="0"/>
              </a:rPr>
              <a:t> o obavljanju dimnjačarskih poslova</a:t>
            </a:r>
            <a:r>
              <a:rPr lang="en-US" sz="1700" i="1" dirty="0">
                <a:latin typeface="Georgia" pitchFamily="18" charset="0"/>
              </a:rPr>
              <a:t>, </a:t>
            </a:r>
            <a:r>
              <a:rPr lang="en-US" sz="1700" i="1" dirty="0" err="1">
                <a:latin typeface="Georgia" pitchFamily="18" charset="0"/>
              </a:rPr>
              <a:t>Odluka</a:t>
            </a:r>
            <a:r>
              <a:rPr lang="hr-HR" sz="1700" i="1" dirty="0">
                <a:latin typeface="Georgia" pitchFamily="18" charset="0"/>
              </a:rPr>
              <a:t> o uvjetima i načinu držanja kućnih ljubimaca i načinu postupanja s napuštenim i izgubljenim životinjama te divljim životinjama, </a:t>
            </a:r>
            <a:r>
              <a:rPr lang="en-US" sz="1700" i="1" dirty="0" err="1">
                <a:latin typeface="Georgia" pitchFamily="18" charset="0"/>
              </a:rPr>
              <a:t>Odluka</a:t>
            </a:r>
            <a:r>
              <a:rPr lang="en-US" sz="1700" i="1" dirty="0">
                <a:latin typeface="Georgia" pitchFamily="18" charset="0"/>
              </a:rPr>
              <a:t> o </a:t>
            </a:r>
            <a:r>
              <a:rPr lang="en-US" sz="1700" i="1" dirty="0" err="1">
                <a:latin typeface="Georgia" pitchFamily="18" charset="0"/>
              </a:rPr>
              <a:t>nerazvrstanim</a:t>
            </a:r>
            <a:r>
              <a:rPr lang="hr-HR" sz="1700" i="1" dirty="0">
                <a:latin typeface="Georgia" pitchFamily="18" charset="0"/>
              </a:rPr>
              <a:t> </a:t>
            </a:r>
            <a:r>
              <a:rPr lang="en-US" sz="1700" i="1" dirty="0" err="1">
                <a:latin typeface="Georgia" pitchFamily="18" charset="0"/>
              </a:rPr>
              <a:t>cestama</a:t>
            </a:r>
            <a:r>
              <a:rPr lang="en-US" sz="1700" i="1" dirty="0">
                <a:latin typeface="Georgia" pitchFamily="18" charset="0"/>
              </a:rPr>
              <a:t>, </a:t>
            </a:r>
            <a:r>
              <a:rPr lang="en-US" sz="1700" i="1" dirty="0" err="1">
                <a:latin typeface="Georgia" pitchFamily="18" charset="0"/>
              </a:rPr>
              <a:t>Odluka</a:t>
            </a:r>
            <a:r>
              <a:rPr lang="en-US" sz="1700" i="1" dirty="0">
                <a:latin typeface="Georgia" pitchFamily="18" charset="0"/>
              </a:rPr>
              <a:t> o </a:t>
            </a:r>
            <a:r>
              <a:rPr lang="en-US" sz="1700" i="1" dirty="0" err="1">
                <a:latin typeface="Georgia" pitchFamily="18" charset="0"/>
              </a:rPr>
              <a:t>javnom</a:t>
            </a:r>
            <a:r>
              <a:rPr lang="hr-HR" sz="1700" i="1" dirty="0">
                <a:latin typeface="Georgia" pitchFamily="18" charset="0"/>
              </a:rPr>
              <a:t> </a:t>
            </a:r>
            <a:r>
              <a:rPr lang="en-US" sz="1700" i="1" dirty="0" err="1">
                <a:latin typeface="Georgia" pitchFamily="18" charset="0"/>
              </a:rPr>
              <a:t>redu</a:t>
            </a:r>
            <a:r>
              <a:rPr lang="hr-HR" sz="1700" i="1" dirty="0">
                <a:latin typeface="Georgia" pitchFamily="18" charset="0"/>
              </a:rPr>
              <a:t> </a:t>
            </a:r>
            <a:r>
              <a:rPr lang="en-US" sz="1700" i="1" dirty="0" err="1">
                <a:latin typeface="Georgia" pitchFamily="18" charset="0"/>
              </a:rPr>
              <a:t>i</a:t>
            </a:r>
            <a:r>
              <a:rPr lang="hr-HR" sz="1700" i="1" dirty="0">
                <a:latin typeface="Georgia" pitchFamily="18" charset="0"/>
              </a:rPr>
              <a:t> </a:t>
            </a:r>
            <a:r>
              <a:rPr lang="en-US" sz="1700" i="1" dirty="0" err="1">
                <a:latin typeface="Georgia" pitchFamily="18" charset="0"/>
              </a:rPr>
              <a:t>miru</a:t>
            </a:r>
            <a:r>
              <a:rPr lang="en-US" sz="1700" i="1" dirty="0">
                <a:latin typeface="Georgia" pitchFamily="18" charset="0"/>
              </a:rPr>
              <a:t>,</a:t>
            </a:r>
            <a:r>
              <a:rPr lang="hr-HR" sz="1700" i="1" dirty="0">
                <a:latin typeface="Georgia" pitchFamily="18" charset="0"/>
              </a:rPr>
              <a:t> Odluka o radnom vremenu ugostiteljskih objekata, Odluka o određivanju prostora na kojima mogu biti ugostiteljski objekti na javnim površinama i o vanjskom izgledu tih objekata, Odluka o privremenoj zabrani izvođenja građevinskih radova i </a:t>
            </a:r>
            <a:r>
              <a:rPr lang="hr-HR" sz="1700" i="1" dirty="0" err="1">
                <a:latin typeface="Georgia" pitchFamily="18" charset="0"/>
              </a:rPr>
              <a:t>dr</a:t>
            </a:r>
            <a:r>
              <a:rPr lang="hr-HR" sz="1700" i="1" dirty="0">
                <a:latin typeface="Georgia" pitchFamily="18" charset="0"/>
              </a:rPr>
              <a:t>.) </a:t>
            </a:r>
            <a:r>
              <a:rPr lang="hr-HR" sz="1700" dirty="0">
                <a:latin typeface="Georgia" pitchFamily="18" charset="0"/>
              </a:rPr>
              <a:t>provode </a:t>
            </a:r>
            <a:r>
              <a:rPr lang="hr-HR" sz="1700" dirty="0">
                <a:solidFill>
                  <a:srgbClr val="FF0000"/>
                </a:solidFill>
                <a:effectLst>
                  <a:outerShdw blurRad="38100" dist="38100" dir="2700000" algn="tl">
                    <a:srgbClr val="000000">
                      <a:alpha val="43137"/>
                    </a:srgbClr>
                  </a:outerShdw>
                </a:effectLst>
                <a:latin typeface="Georgia" pitchFamily="18" charset="0"/>
              </a:rPr>
              <a:t>komunalni redari</a:t>
            </a:r>
            <a:r>
              <a:rPr lang="hr-HR" sz="1700" dirty="0">
                <a:latin typeface="Georgia" pitchFamily="18" charset="0"/>
              </a:rPr>
              <a:t> kao službenici tijela jedinice lokalne samouprave sukladno svojim ovlastima.</a:t>
            </a:r>
          </a:p>
          <a:p>
            <a:pPr marL="0" indent="0" algn="just">
              <a:buNone/>
            </a:pPr>
            <a:r>
              <a:rPr lang="hr-HR" sz="1700" dirty="0">
                <a:latin typeface="Georgia" pitchFamily="18" charset="0"/>
              </a:rPr>
              <a:t>Komunalni redari u okviru svoje nadležnosti prilikom vršenja nadzora nad provedbom odluka svojih gradskih odnosno općinskih vijeća, kao i brojnih zakonskih te </a:t>
            </a:r>
            <a:r>
              <a:rPr lang="hr-HR" sz="1700" dirty="0" err="1">
                <a:latin typeface="Georgia" pitchFamily="18" charset="0"/>
              </a:rPr>
              <a:t>podzakonskim</a:t>
            </a:r>
            <a:r>
              <a:rPr lang="hr-HR" sz="1700" dirty="0">
                <a:latin typeface="Georgia" pitchFamily="18" charset="0"/>
              </a:rPr>
              <a:t> propisa, pored Zakona o općem upravnom postupku (Narodne novine broj 47/09) kao temeljnog </a:t>
            </a:r>
            <a:r>
              <a:rPr lang="hr-HR" sz="1700" dirty="0" err="1">
                <a:latin typeface="Georgia" pitchFamily="18" charset="0"/>
              </a:rPr>
              <a:t>postupovnog</a:t>
            </a:r>
            <a:r>
              <a:rPr lang="hr-HR" sz="1700" dirty="0">
                <a:latin typeface="Georgia" pitchFamily="18" charset="0"/>
              </a:rPr>
              <a:t> zakona koji primjenjuju u upravnom postupku, neposredno primjenjuju i </a:t>
            </a:r>
            <a:r>
              <a:rPr lang="hr-HR" sz="1700" b="1" dirty="0">
                <a:latin typeface="Georgia" pitchFamily="18" charset="0"/>
              </a:rPr>
              <a:t>Prekršajni zakon  (Narodne novine broj, 107/07, 39/13, 157/13, 110/15  i 70/17 i 118/18) </a:t>
            </a:r>
            <a:r>
              <a:rPr lang="hr-HR" sz="1700" dirty="0">
                <a:latin typeface="Georgia" pitchFamily="18" charset="0"/>
              </a:rPr>
              <a:t>kao opći propis (</a:t>
            </a:r>
            <a:r>
              <a:rPr lang="hr-HR" sz="1700" dirty="0" err="1">
                <a:latin typeface="Georgia" pitchFamily="18" charset="0"/>
              </a:rPr>
              <a:t>lex</a:t>
            </a:r>
            <a:r>
              <a:rPr lang="hr-HR" sz="1700" dirty="0">
                <a:latin typeface="Georgia" pitchFamily="18" charset="0"/>
              </a:rPr>
              <a:t> </a:t>
            </a:r>
            <a:r>
              <a:rPr lang="hr-HR" sz="1700" dirty="0" err="1">
                <a:latin typeface="Georgia" pitchFamily="18" charset="0"/>
              </a:rPr>
              <a:t>generalis</a:t>
            </a:r>
            <a:r>
              <a:rPr lang="hr-HR" sz="1700" dirty="0">
                <a:latin typeface="Georgia" pitchFamily="18" charset="0"/>
              </a:rPr>
              <a:t>) kojim se propisuju odredbe koje se odnose na sve prekršaje propisane u drugim zakonima i drugim propisima kojima se propisuju prekršaji i njihove sankcije.</a:t>
            </a:r>
          </a:p>
          <a:p>
            <a:pPr marL="0" indent="0" algn="just">
              <a:buNone/>
            </a:pPr>
            <a:endParaRPr lang="hr-HR" sz="1800" dirty="0">
              <a:latin typeface="Georgia" pitchFamily="18" charset="0"/>
            </a:endParaRPr>
          </a:p>
        </p:txBody>
      </p:sp>
      <p:sp>
        <p:nvSpPr>
          <p:cNvPr id="5" name="Podnaslov 2"/>
          <p:cNvSpPr txBox="1">
            <a:spLocks/>
          </p:cNvSpPr>
          <p:nvPr/>
        </p:nvSpPr>
        <p:spPr>
          <a:xfrm>
            <a:off x="1214414" y="214290"/>
            <a:ext cx="7358114" cy="669408"/>
          </a:xfrm>
          <a:prstGeom prst="rect">
            <a:avLst/>
          </a:prstGeom>
        </p:spPr>
        <p:txBody>
          <a:bodyPr vert="horz" lIns="91440" tIns="45720" rIns="91440" bIns="45720" rtlCol="0" anchor="ctr">
            <a:normAutofit/>
          </a:bodyPr>
          <a:lstStyle/>
          <a:p>
            <a:pPr marR="0" lvl="0" algn="l" defTabSz="457200" rtl="0" eaLnBrk="1" fontAlgn="auto" latinLnBrk="0" hangingPunct="1">
              <a:lnSpc>
                <a:spcPct val="100000"/>
              </a:lnSpc>
              <a:spcBef>
                <a:spcPct val="20000"/>
              </a:spcBef>
              <a:spcAft>
                <a:spcPts val="600"/>
              </a:spcAft>
              <a:buClr>
                <a:schemeClr val="accent1">
                  <a:lumMod val="75000"/>
                </a:schemeClr>
              </a:buClr>
              <a:buSzPct val="145000"/>
              <a:tabLst>
                <a:tab pos="0" algn="l"/>
              </a:tabLst>
              <a:defRPr/>
            </a:pPr>
            <a:r>
              <a:rPr kumimoji="0" lang="hr-HR"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Georgia" pitchFamily="18" charset="0"/>
              </a:rPr>
              <a:t>Tko vrši nadzor nad provedbom Odluka gradskih/općinskih vijeća?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1538" y="142852"/>
            <a:ext cx="7704667" cy="500066"/>
          </a:xfrm>
        </p:spPr>
        <p:txBody>
          <a:bodyPr>
            <a:normAutofit fontScale="90000"/>
          </a:bodyPr>
          <a:lstStyle/>
          <a:p>
            <a:br>
              <a:rPr lang="hr-HR" sz="2800" b="1" dirty="0">
                <a:latin typeface="Georgia" pitchFamily="18" charset="0"/>
              </a:rPr>
            </a:br>
            <a:br>
              <a:rPr lang="hr-HR" sz="2800" b="1" dirty="0">
                <a:latin typeface="Georgia" pitchFamily="18" charset="0"/>
              </a:rPr>
            </a:br>
            <a:r>
              <a:rPr lang="hr-HR" sz="2200" b="1" dirty="0">
                <a:effectLst>
                  <a:outerShdw blurRad="38100" dist="38100" dir="2700000" algn="tl">
                    <a:srgbClr val="000000">
                      <a:alpha val="43137"/>
                    </a:srgbClr>
                  </a:outerShdw>
                </a:effectLst>
                <a:latin typeface="Georgia" pitchFamily="18" charset="0"/>
              </a:rPr>
              <a:t>Prekršajni zakon </a:t>
            </a:r>
            <a:br>
              <a:rPr lang="hr-HR" sz="2200" b="1" dirty="0">
                <a:effectLst>
                  <a:outerShdw blurRad="38100" dist="38100" dir="2700000" algn="tl">
                    <a:srgbClr val="000000">
                      <a:alpha val="43137"/>
                    </a:srgbClr>
                  </a:outerShdw>
                </a:effectLst>
                <a:latin typeface="Georgia" pitchFamily="18" charset="0"/>
              </a:rPr>
            </a:br>
            <a:r>
              <a:rPr lang="hr-HR" sz="2000" dirty="0">
                <a:effectLst>
                  <a:outerShdw blurRad="38100" dist="38100" dir="2700000" algn="tl">
                    <a:srgbClr val="000000">
                      <a:alpha val="43137"/>
                    </a:srgbClr>
                  </a:outerShdw>
                </a:effectLst>
                <a:latin typeface="Georgia" pitchFamily="18" charset="0"/>
              </a:rPr>
              <a:t>(NN broj, 107/07, 39/13, 157/13, 110/15  i 70/17 i 118/18)</a:t>
            </a:r>
            <a:br>
              <a:rPr lang="hr-HR" sz="2000" dirty="0">
                <a:effectLst>
                  <a:outerShdw blurRad="38100" dist="38100" dir="2700000" algn="tl">
                    <a:srgbClr val="000000">
                      <a:alpha val="43137"/>
                    </a:srgbClr>
                  </a:outerShdw>
                </a:effectLst>
                <a:latin typeface="Georgia" pitchFamily="18" charset="0"/>
              </a:rPr>
            </a:br>
            <a:endParaRPr lang="hr-HR" sz="20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1000100" y="857232"/>
            <a:ext cx="7947585" cy="5286412"/>
          </a:xfrm>
        </p:spPr>
        <p:txBody>
          <a:bodyPr>
            <a:noAutofit/>
          </a:bodyPr>
          <a:lstStyle/>
          <a:p>
            <a:pPr>
              <a:buNone/>
            </a:pPr>
            <a:endParaRPr lang="hr-HR" sz="1600" dirty="0">
              <a:solidFill>
                <a:srgbClr val="FF0000"/>
              </a:solidFill>
              <a:effectLst>
                <a:outerShdw blurRad="38100" dist="38100" dir="2700000" algn="tl">
                  <a:srgbClr val="000000">
                    <a:alpha val="43137"/>
                  </a:srgbClr>
                </a:outerShdw>
              </a:effectLst>
              <a:latin typeface="Georgia" pitchFamily="18" charset="0"/>
            </a:endParaRPr>
          </a:p>
          <a:p>
            <a:pPr>
              <a:buNone/>
            </a:pPr>
            <a:endParaRPr lang="hr-HR" sz="1600" dirty="0">
              <a:solidFill>
                <a:srgbClr val="FF0000"/>
              </a:solidFill>
              <a:effectLst>
                <a:outerShdw blurRad="38100" dist="38100" dir="2700000" algn="tl">
                  <a:srgbClr val="000000">
                    <a:alpha val="43137"/>
                  </a:srgbClr>
                </a:outerShdw>
              </a:effectLst>
              <a:latin typeface="Georgia" pitchFamily="18" charset="0"/>
            </a:endParaRPr>
          </a:p>
          <a:p>
            <a:pPr>
              <a:buNone/>
            </a:pPr>
            <a:r>
              <a:rPr lang="hr-HR" sz="1600" dirty="0">
                <a:solidFill>
                  <a:srgbClr val="FF0000"/>
                </a:solidFill>
                <a:effectLst>
                  <a:outerShdw blurRad="38100" dist="38100" dir="2700000" algn="tl">
                    <a:srgbClr val="000000">
                      <a:alpha val="43137"/>
                    </a:srgbClr>
                  </a:outerShdw>
                </a:effectLst>
                <a:latin typeface="Georgia" pitchFamily="18" charset="0"/>
              </a:rPr>
              <a:t>Načelo zakonitosti </a:t>
            </a:r>
            <a:r>
              <a:rPr lang="hr-HR" sz="1600" b="1" dirty="0">
                <a:solidFill>
                  <a:srgbClr val="FF0000"/>
                </a:solidFill>
                <a:latin typeface="Georgia" pitchFamily="18" charset="0"/>
              </a:rPr>
              <a:t>- </a:t>
            </a:r>
            <a:r>
              <a:rPr lang="hr-HR" sz="1600" i="1" dirty="0">
                <a:latin typeface="Georgia" pitchFamily="18" charset="0"/>
              </a:rPr>
              <a:t>Članak 2. PZ-a </a:t>
            </a:r>
            <a:endParaRPr lang="hr-HR" sz="1600" b="1" dirty="0">
              <a:solidFill>
                <a:srgbClr val="FF0000"/>
              </a:solidFill>
              <a:latin typeface="Georgia" pitchFamily="18" charset="0"/>
            </a:endParaRPr>
          </a:p>
          <a:p>
            <a:pPr marL="0" indent="0" algn="just">
              <a:buNone/>
            </a:pPr>
            <a:r>
              <a:rPr lang="hr-HR" sz="1600" dirty="0">
                <a:latin typeface="Georgia" pitchFamily="18" charset="0"/>
              </a:rPr>
              <a:t>Nitko ne može biti kažnjen niti se prema njemu može primijeniti druga </a:t>
            </a:r>
            <a:r>
              <a:rPr lang="hr-HR" sz="1600" dirty="0" err="1">
                <a:latin typeface="Georgia" pitchFamily="18" charset="0"/>
              </a:rPr>
              <a:t>prekršajnopravna</a:t>
            </a:r>
            <a:r>
              <a:rPr lang="hr-HR" sz="1600" dirty="0">
                <a:latin typeface="Georgia" pitchFamily="18" charset="0"/>
              </a:rPr>
              <a:t> sankcija </a:t>
            </a:r>
            <a:r>
              <a:rPr lang="hr-HR" sz="1600" b="1" dirty="0">
                <a:latin typeface="Georgia" pitchFamily="18" charset="0"/>
              </a:rPr>
              <a:t>za djelo koje prije nego je bilo počinjeno </a:t>
            </a:r>
            <a:r>
              <a:rPr lang="hr-HR" sz="1600" dirty="0">
                <a:latin typeface="Georgia" pitchFamily="18" charset="0"/>
              </a:rPr>
              <a:t>nije bilo zakonom ili međunarodnim pravom ili </a:t>
            </a:r>
            <a:r>
              <a:rPr lang="hr-HR" sz="1600" b="1" dirty="0">
                <a:latin typeface="Georgia" pitchFamily="18" charset="0"/>
              </a:rPr>
              <a:t>odlukom jedinice lokalne i područne (regionalne) samouprave određeno kao prekršaj </a:t>
            </a:r>
            <a:r>
              <a:rPr lang="hr-HR" sz="1600" dirty="0">
                <a:latin typeface="Georgia" pitchFamily="18" charset="0"/>
              </a:rPr>
              <a:t>i za koji zakonom ili odlukom jedinice lokalne i područne (regionalne) samouprave</a:t>
            </a:r>
            <a:r>
              <a:rPr lang="hr-HR" sz="1600" b="1" dirty="0">
                <a:latin typeface="Georgia" pitchFamily="18" charset="0"/>
              </a:rPr>
              <a:t> nije bilo propisano koja se vrsta i mjera </a:t>
            </a:r>
            <a:r>
              <a:rPr lang="hr-HR" sz="1600" b="1" dirty="0" err="1">
                <a:latin typeface="Georgia" pitchFamily="18" charset="0"/>
              </a:rPr>
              <a:t>prekršajnopravne</a:t>
            </a:r>
            <a:r>
              <a:rPr lang="hr-HR" sz="1600" b="1" dirty="0">
                <a:latin typeface="Georgia" pitchFamily="18" charset="0"/>
              </a:rPr>
              <a:t> sankcije počinitelju može izreći, odnosno primijeniti.</a:t>
            </a:r>
          </a:p>
          <a:p>
            <a:pPr marL="0" indent="0" algn="just">
              <a:buNone/>
            </a:pPr>
            <a:r>
              <a:rPr lang="hr-HR" sz="1600" dirty="0">
                <a:solidFill>
                  <a:srgbClr val="FF0000"/>
                </a:solidFill>
                <a:effectLst>
                  <a:outerShdw blurRad="38100" dist="38100" dir="2700000" algn="tl">
                    <a:srgbClr val="000000">
                      <a:alpha val="43137"/>
                    </a:srgbClr>
                  </a:outerShdw>
                </a:effectLst>
                <a:latin typeface="Georgia" pitchFamily="18" charset="0"/>
              </a:rPr>
              <a:t>Opća svrha </a:t>
            </a:r>
            <a:r>
              <a:rPr lang="hr-HR" sz="1600" dirty="0" err="1">
                <a:solidFill>
                  <a:srgbClr val="FF0000"/>
                </a:solidFill>
                <a:effectLst>
                  <a:outerShdw blurRad="38100" dist="38100" dir="2700000" algn="tl">
                    <a:srgbClr val="000000">
                      <a:alpha val="43137"/>
                    </a:srgbClr>
                  </a:outerShdw>
                </a:effectLst>
                <a:latin typeface="Georgia" pitchFamily="18" charset="0"/>
              </a:rPr>
              <a:t>prekršajnopravnih</a:t>
            </a:r>
            <a:r>
              <a:rPr lang="hr-HR" sz="1600" dirty="0">
                <a:solidFill>
                  <a:srgbClr val="FF0000"/>
                </a:solidFill>
                <a:effectLst>
                  <a:outerShdw blurRad="38100" dist="38100" dir="2700000" algn="tl">
                    <a:srgbClr val="000000">
                      <a:alpha val="43137"/>
                    </a:srgbClr>
                  </a:outerShdw>
                </a:effectLst>
                <a:latin typeface="Georgia" pitchFamily="18" charset="0"/>
              </a:rPr>
              <a:t> sankcija </a:t>
            </a:r>
            <a:r>
              <a:rPr lang="hr-HR" sz="1600" i="1" dirty="0">
                <a:latin typeface="Georgia" pitchFamily="18" charset="0"/>
              </a:rPr>
              <a:t>- Članak 6. PZ-a</a:t>
            </a:r>
            <a:endParaRPr lang="hr-HR" sz="1600" b="1" dirty="0">
              <a:latin typeface="Georgia" pitchFamily="18" charset="0"/>
            </a:endParaRPr>
          </a:p>
          <a:p>
            <a:pPr marL="0" indent="0" algn="just">
              <a:buNone/>
            </a:pPr>
            <a:r>
              <a:rPr lang="hr-HR" sz="1600" b="1" dirty="0">
                <a:latin typeface="Georgia" pitchFamily="18" charset="0"/>
              </a:rPr>
              <a:t>Opća svrha propisivanja i izricanja ili primjene svih </a:t>
            </a:r>
            <a:r>
              <a:rPr lang="hr-HR" sz="1600" b="1" dirty="0" err="1">
                <a:latin typeface="Georgia" pitchFamily="18" charset="0"/>
              </a:rPr>
              <a:t>prekršajnopravnih</a:t>
            </a:r>
            <a:r>
              <a:rPr lang="hr-HR" sz="1600" b="1" dirty="0">
                <a:latin typeface="Georgia" pitchFamily="18" charset="0"/>
              </a:rPr>
              <a:t> sankcija </a:t>
            </a:r>
            <a:r>
              <a:rPr lang="hr-HR" sz="1600" dirty="0">
                <a:latin typeface="Georgia" pitchFamily="18" charset="0"/>
              </a:rPr>
              <a:t>je da svi građani poštuju pravni sustav i da nitko ne počini prekršaj, te da se počinitelji prekršaja ubuduće tako ponašaju. </a:t>
            </a:r>
            <a:r>
              <a:rPr lang="hr-HR" sz="1600" dirty="0">
                <a:solidFill>
                  <a:srgbClr val="FF0000"/>
                </a:solidFill>
                <a:effectLst>
                  <a:outerShdw blurRad="38100" dist="38100" dir="2700000" algn="tl">
                    <a:srgbClr val="000000">
                      <a:alpha val="43137"/>
                    </a:srgbClr>
                  </a:outerShdw>
                </a:effectLst>
                <a:latin typeface="Georgia" pitchFamily="18" charset="0"/>
              </a:rPr>
              <a:t>(generalna i specijalna prevencija)</a:t>
            </a:r>
            <a:r>
              <a:rPr lang="hr-HR" sz="1600" i="1" dirty="0">
                <a:latin typeface="Georgia" pitchFamily="18" charset="0"/>
              </a:rPr>
              <a:t> </a:t>
            </a:r>
          </a:p>
          <a:p>
            <a:pPr>
              <a:buNone/>
            </a:pPr>
            <a:r>
              <a:rPr lang="hr-HR" sz="1600" b="1" dirty="0">
                <a:latin typeface="Georgia" pitchFamily="18" charset="0"/>
              </a:rPr>
              <a:t>Primjena </a:t>
            </a:r>
            <a:r>
              <a:rPr lang="hr-HR" sz="1600" b="1" dirty="0" err="1">
                <a:latin typeface="Georgia" pitchFamily="18" charset="0"/>
              </a:rPr>
              <a:t>materijalnopravnih</a:t>
            </a:r>
            <a:r>
              <a:rPr lang="hr-HR" sz="1600" b="1" dirty="0">
                <a:latin typeface="Georgia" pitchFamily="18" charset="0"/>
              </a:rPr>
              <a:t> odredbi Prekršajnog zakona - </a:t>
            </a:r>
            <a:r>
              <a:rPr lang="hr-HR" sz="1600" i="1" dirty="0">
                <a:latin typeface="Georgia" pitchFamily="18" charset="0"/>
              </a:rPr>
              <a:t>Članak 11. PZ-a</a:t>
            </a:r>
          </a:p>
          <a:p>
            <a:pPr marL="0" indent="0">
              <a:buNone/>
            </a:pPr>
            <a:r>
              <a:rPr lang="pl-PL" sz="1600" dirty="0">
                <a:latin typeface="Georgia" pitchFamily="18" charset="0"/>
              </a:rPr>
              <a:t>Materijalnopravne odredbe Prekršajnog zakona odnose se na sve prekršaje propisane zakonima i drugim propisima kojima se </a:t>
            </a:r>
            <a:r>
              <a:rPr lang="hr-HR" sz="1600" dirty="0">
                <a:latin typeface="Georgia" pitchFamily="18" charset="0"/>
              </a:rPr>
              <a:t>propisuju prekršaji.</a:t>
            </a:r>
            <a:r>
              <a:rPr lang="hr-HR" sz="1600" b="1" dirty="0">
                <a:latin typeface="Georgia" pitchFamily="18" charset="0"/>
              </a:rPr>
              <a:t> </a:t>
            </a:r>
          </a:p>
          <a:p>
            <a:pPr marL="0" indent="0">
              <a:buNone/>
            </a:pPr>
            <a:endParaRPr lang="hr-HR" sz="1600" b="1" dirty="0">
              <a:latin typeface="Georgia" pitchFamily="18" charset="0"/>
            </a:endParaRPr>
          </a:p>
          <a:p>
            <a:pPr>
              <a:buNone/>
            </a:pPr>
            <a:endParaRPr lang="hr-HR" sz="1500" dirty="0">
              <a:latin typeface="Georg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PRESUDA - 1.png"/>
          <p:cNvPicPr>
            <a:picLocks noGrp="1" noChangeAspect="1"/>
          </p:cNvPicPr>
          <p:nvPr>
            <p:ph idx="1"/>
          </p:nvPr>
        </p:nvPicPr>
        <p:blipFill>
          <a:blip r:embed="rId2" cstate="print"/>
          <a:stretch>
            <a:fillRect/>
          </a:stretch>
        </p:blipFill>
        <p:spPr>
          <a:xfrm>
            <a:off x="1115616" y="188640"/>
            <a:ext cx="3960440" cy="5832648"/>
          </a:xfrm>
        </p:spPr>
      </p:pic>
      <p:pic>
        <p:nvPicPr>
          <p:cNvPr id="5" name="Slika 4" descr="PRESUDA - 2.png"/>
          <p:cNvPicPr>
            <a:picLocks noChangeAspect="1"/>
          </p:cNvPicPr>
          <p:nvPr/>
        </p:nvPicPr>
        <p:blipFill>
          <a:blip r:embed="rId3" cstate="print"/>
          <a:stretch>
            <a:fillRect/>
          </a:stretch>
        </p:blipFill>
        <p:spPr>
          <a:xfrm>
            <a:off x="4932040" y="188640"/>
            <a:ext cx="4032448" cy="5832648"/>
          </a:xfrm>
          <a:prstGeom prst="rect">
            <a:avLst/>
          </a:prstGeom>
        </p:spPr>
      </p:pic>
    </p:spTree>
    <p:extLst>
      <p:ext uri="{BB962C8B-B14F-4D97-AF65-F5344CB8AC3E}">
        <p14:creationId xmlns:p14="http://schemas.microsoft.com/office/powerpoint/2010/main" val="197548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1538" y="785794"/>
            <a:ext cx="7847543" cy="1285884"/>
          </a:xfrm>
        </p:spPr>
        <p:txBody>
          <a:bodyPr>
            <a:normAutofit fontScale="90000"/>
          </a:bodyPr>
          <a:lstStyle/>
          <a:p>
            <a:pPr algn="l"/>
            <a:br>
              <a:rPr lang="hr-HR" sz="2200" b="1" dirty="0">
                <a:latin typeface="Georgia" pitchFamily="18" charset="0"/>
              </a:rPr>
            </a:br>
            <a:r>
              <a:rPr lang="hr-HR" sz="2000" b="1" dirty="0">
                <a:latin typeface="Georgia" pitchFamily="18" charset="0"/>
              </a:rPr>
              <a:t>Zastara prekršajnog progona </a:t>
            </a:r>
            <a:r>
              <a:rPr lang="hr-HR" sz="2000" i="1" dirty="0">
                <a:latin typeface="Georgia" pitchFamily="18" charset="0"/>
              </a:rPr>
              <a:t>- članak 13. PZ-a</a:t>
            </a:r>
            <a:br>
              <a:rPr lang="hr-HR" sz="1200" i="1" dirty="0">
                <a:latin typeface="Georgia" pitchFamily="18" charset="0"/>
              </a:rPr>
            </a:br>
            <a:br>
              <a:rPr lang="hr-HR" sz="2000" b="1" dirty="0">
                <a:latin typeface="Georgia" pitchFamily="18" charset="0"/>
              </a:rPr>
            </a:br>
            <a:r>
              <a:rPr lang="hr-HR" sz="2000" dirty="0">
                <a:latin typeface="Georgia" pitchFamily="18" charset="0"/>
              </a:rPr>
              <a:t>Prekršajni progon zastarijeva nakon </a:t>
            </a:r>
            <a:r>
              <a:rPr lang="hr-HR" sz="2000" dirty="0">
                <a:solidFill>
                  <a:srgbClr val="FF0000"/>
                </a:solidFill>
                <a:effectLst>
                  <a:outerShdw blurRad="38100" dist="38100" dir="2700000" algn="tl">
                    <a:srgbClr val="000000">
                      <a:alpha val="43137"/>
                    </a:srgbClr>
                  </a:outerShdw>
                </a:effectLst>
                <a:latin typeface="Georgia" pitchFamily="18" charset="0"/>
              </a:rPr>
              <a:t>četiri godine</a:t>
            </a:r>
            <a:r>
              <a:rPr lang="hr-HR" sz="2000" dirty="0">
                <a:latin typeface="Georgia" pitchFamily="18" charset="0"/>
              </a:rPr>
              <a:t>.</a:t>
            </a:r>
            <a:br>
              <a:rPr lang="hr-HR" sz="2000" dirty="0">
                <a:latin typeface="Georgia" pitchFamily="18" charset="0"/>
              </a:rPr>
            </a:br>
            <a:r>
              <a:rPr lang="pl-PL" sz="2000" dirty="0">
                <a:latin typeface="Georgia" pitchFamily="18" charset="0"/>
              </a:rPr>
              <a:t>Prekršajni progon zastarijeva nakon </a:t>
            </a:r>
            <a:r>
              <a:rPr lang="pl-PL" sz="2000" b="1" dirty="0">
                <a:solidFill>
                  <a:srgbClr val="FF0000"/>
                </a:solidFill>
                <a:effectLst>
                  <a:outerShdw blurRad="38100" dist="38100" dir="2700000" algn="tl">
                    <a:srgbClr val="000000">
                      <a:alpha val="43137"/>
                    </a:srgbClr>
                  </a:outerShdw>
                </a:effectLst>
                <a:latin typeface="Georgia" pitchFamily="18" charset="0"/>
              </a:rPr>
              <a:t>tri godine </a:t>
            </a:r>
            <a:r>
              <a:rPr lang="pl-PL" sz="2000" dirty="0">
                <a:latin typeface="Georgia" pitchFamily="18" charset="0"/>
              </a:rPr>
              <a:t>za prekršaje za </a:t>
            </a:r>
            <a:r>
              <a:rPr lang="hr-HR" sz="2000" dirty="0">
                <a:latin typeface="Georgia" pitchFamily="18" charset="0"/>
              </a:rPr>
              <a:t>koje je ovlašteni tužitelj </a:t>
            </a:r>
            <a:r>
              <a:rPr lang="hr-HR" sz="2000" b="1" dirty="0">
                <a:effectLst>
                  <a:outerShdw blurRad="38100" dist="38100" dir="2700000" algn="tl">
                    <a:srgbClr val="000000">
                      <a:alpha val="43137"/>
                    </a:srgbClr>
                  </a:outerShdw>
                </a:effectLst>
                <a:latin typeface="Georgia" pitchFamily="18" charset="0"/>
              </a:rPr>
              <a:t>obvezan izdati prekršajni nalog</a:t>
            </a:r>
            <a:r>
              <a:rPr lang="hr-HR" sz="2000" dirty="0">
                <a:latin typeface="Georgia" pitchFamily="18" charset="0"/>
              </a:rPr>
              <a:t>.</a:t>
            </a:r>
          </a:p>
        </p:txBody>
      </p:sp>
      <p:sp>
        <p:nvSpPr>
          <p:cNvPr id="3" name="Rezervirano mjesto sadržaja 2"/>
          <p:cNvSpPr>
            <a:spLocks noGrp="1"/>
          </p:cNvSpPr>
          <p:nvPr>
            <p:ph idx="1"/>
          </p:nvPr>
        </p:nvSpPr>
        <p:spPr>
          <a:xfrm>
            <a:off x="1000068" y="2214554"/>
            <a:ext cx="8143932" cy="4000528"/>
          </a:xfrm>
        </p:spPr>
        <p:txBody>
          <a:bodyPr>
            <a:normAutofit/>
          </a:bodyPr>
          <a:lstStyle/>
          <a:p>
            <a:pPr>
              <a:buNone/>
            </a:pPr>
            <a:r>
              <a:rPr lang="hr-HR" sz="1800" b="1" dirty="0">
                <a:latin typeface="Georgia" pitchFamily="18" charset="0"/>
              </a:rPr>
              <a:t>Tijek zastare prekršajnog progona </a:t>
            </a:r>
            <a:r>
              <a:rPr lang="hr-HR" sz="1800" i="1" dirty="0">
                <a:latin typeface="Georgia" pitchFamily="18" charset="0"/>
              </a:rPr>
              <a:t>- članak 13.a PZ-a</a:t>
            </a:r>
          </a:p>
          <a:p>
            <a:pPr marL="0" indent="0">
              <a:buNone/>
            </a:pPr>
            <a:r>
              <a:rPr lang="hr-HR" sz="1800" dirty="0">
                <a:latin typeface="Georgia" pitchFamily="18" charset="0"/>
              </a:rPr>
              <a:t>Zastara prekršajnog progona počinje teći </a:t>
            </a:r>
            <a:r>
              <a:rPr lang="hr-HR" sz="1800" dirty="0">
                <a:solidFill>
                  <a:srgbClr val="FF0000"/>
                </a:solidFill>
                <a:effectLst>
                  <a:outerShdw blurRad="38100" dist="38100" dir="2700000" algn="tl">
                    <a:srgbClr val="000000">
                      <a:alpha val="43137"/>
                    </a:srgbClr>
                  </a:outerShdw>
                </a:effectLst>
                <a:latin typeface="Georgia" pitchFamily="18" charset="0"/>
              </a:rPr>
              <a:t>danom kad je prekršaj počinjen</a:t>
            </a:r>
            <a:r>
              <a:rPr lang="hr-HR" sz="1800" dirty="0">
                <a:solidFill>
                  <a:srgbClr val="FF0000"/>
                </a:solidFill>
                <a:latin typeface="Georgia" pitchFamily="18" charset="0"/>
              </a:rPr>
              <a:t>.</a:t>
            </a:r>
          </a:p>
          <a:p>
            <a:pPr marL="0" indent="0">
              <a:buNone/>
            </a:pPr>
            <a:endParaRPr lang="hr-HR" sz="1200" dirty="0">
              <a:solidFill>
                <a:srgbClr val="FF0000"/>
              </a:solidFill>
              <a:latin typeface="Georgia" pitchFamily="18" charset="0"/>
            </a:endParaRPr>
          </a:p>
          <a:p>
            <a:pPr>
              <a:buNone/>
            </a:pPr>
            <a:r>
              <a:rPr lang="hr-HR" sz="1800" b="1" dirty="0">
                <a:latin typeface="Georgia" pitchFamily="18" charset="0"/>
              </a:rPr>
              <a:t>Zastara izvršenja </a:t>
            </a:r>
            <a:r>
              <a:rPr lang="hr-HR" sz="1800" b="1" dirty="0" err="1">
                <a:latin typeface="Georgia" pitchFamily="18" charset="0"/>
              </a:rPr>
              <a:t>prekršajnopravnih</a:t>
            </a:r>
            <a:r>
              <a:rPr lang="hr-HR" sz="1800" b="1" dirty="0">
                <a:latin typeface="Georgia" pitchFamily="18" charset="0"/>
              </a:rPr>
              <a:t> sankcija </a:t>
            </a:r>
            <a:r>
              <a:rPr lang="hr-HR" sz="1800" i="1" dirty="0">
                <a:latin typeface="Georgia" pitchFamily="18" charset="0"/>
              </a:rPr>
              <a:t>- članak 14. PZ-a</a:t>
            </a:r>
          </a:p>
          <a:p>
            <a:pPr marL="0" indent="0" algn="just">
              <a:buNone/>
            </a:pPr>
            <a:r>
              <a:rPr lang="hr-HR" sz="1800" dirty="0">
                <a:latin typeface="Georgia" pitchFamily="18" charset="0"/>
              </a:rPr>
              <a:t>Izrečena </a:t>
            </a:r>
            <a:r>
              <a:rPr lang="hr-HR" sz="1800" dirty="0" err="1">
                <a:latin typeface="Georgia" pitchFamily="18" charset="0"/>
              </a:rPr>
              <a:t>prekršajnopravna</a:t>
            </a:r>
            <a:r>
              <a:rPr lang="hr-HR" sz="1800" dirty="0">
                <a:latin typeface="Georgia" pitchFamily="18" charset="0"/>
              </a:rPr>
              <a:t> sankcija ne može se izvršiti kad od pravomoćnosti odluke kojom je izrečena, protekne </a:t>
            </a:r>
            <a:r>
              <a:rPr lang="hr-HR" sz="1800" dirty="0">
                <a:solidFill>
                  <a:srgbClr val="FF0000"/>
                </a:solidFill>
                <a:effectLst>
                  <a:outerShdw blurRad="38100" dist="38100" dir="2700000" algn="tl">
                    <a:srgbClr val="000000">
                      <a:alpha val="43137"/>
                    </a:srgbClr>
                  </a:outerShdw>
                </a:effectLst>
                <a:latin typeface="Georgia" pitchFamily="18" charset="0"/>
              </a:rPr>
              <a:t>tri godine</a:t>
            </a:r>
            <a:r>
              <a:rPr lang="hr-HR" sz="1800" dirty="0">
                <a:latin typeface="Georgia" pitchFamily="18" charset="0"/>
              </a:rPr>
              <a:t>.</a:t>
            </a:r>
          </a:p>
          <a:p>
            <a:pPr>
              <a:buNone/>
            </a:pPr>
            <a:endParaRPr lang="hr-HR" sz="1200" b="1" dirty="0">
              <a:latin typeface="Georgia" pitchFamily="18" charset="0"/>
            </a:endParaRPr>
          </a:p>
          <a:p>
            <a:pPr>
              <a:buNone/>
            </a:pPr>
            <a:r>
              <a:rPr lang="hr-HR" sz="1800" b="1" dirty="0">
                <a:latin typeface="Georgia" pitchFamily="18" charset="0"/>
              </a:rPr>
              <a:t>Tijek zastare izvršenja </a:t>
            </a:r>
            <a:r>
              <a:rPr lang="hr-HR" sz="1800" b="1" dirty="0" err="1">
                <a:latin typeface="Georgia" pitchFamily="18" charset="0"/>
              </a:rPr>
              <a:t>prekršajnopravnih</a:t>
            </a:r>
            <a:r>
              <a:rPr lang="hr-HR" sz="1800" b="1" dirty="0">
                <a:latin typeface="Georgia" pitchFamily="18" charset="0"/>
              </a:rPr>
              <a:t> sankcija </a:t>
            </a:r>
            <a:r>
              <a:rPr lang="hr-HR" sz="1800" i="1" dirty="0">
                <a:latin typeface="Georgia" pitchFamily="18" charset="0"/>
              </a:rPr>
              <a:t>- članak 14.a PZ-a</a:t>
            </a:r>
          </a:p>
          <a:p>
            <a:pPr marL="0" indent="0">
              <a:buNone/>
            </a:pPr>
            <a:r>
              <a:rPr lang="hr-HR" sz="1800" dirty="0">
                <a:latin typeface="Georgia" pitchFamily="18" charset="0"/>
              </a:rPr>
              <a:t>Zastara izvršenja </a:t>
            </a:r>
            <a:r>
              <a:rPr lang="hr-HR" sz="1800" dirty="0" err="1">
                <a:latin typeface="Georgia" pitchFamily="18" charset="0"/>
              </a:rPr>
              <a:t>prekršajnopravne</a:t>
            </a:r>
            <a:r>
              <a:rPr lang="hr-HR" sz="1800" dirty="0">
                <a:latin typeface="Georgia" pitchFamily="18" charset="0"/>
              </a:rPr>
              <a:t> sankcije počinje teći danom </a:t>
            </a:r>
            <a:r>
              <a:rPr lang="pl-PL" sz="1800" dirty="0">
                <a:latin typeface="Georgia" pitchFamily="18" charset="0"/>
              </a:rPr>
              <a:t>kada je </a:t>
            </a:r>
            <a:r>
              <a:rPr lang="pl-PL" sz="1800" b="1" dirty="0">
                <a:effectLst>
                  <a:outerShdw blurRad="38100" dist="38100" dir="2700000" algn="tl">
                    <a:srgbClr val="000000">
                      <a:alpha val="43137"/>
                    </a:srgbClr>
                  </a:outerShdw>
                </a:effectLst>
                <a:latin typeface="Georgia" pitchFamily="18" charset="0"/>
              </a:rPr>
              <a:t>odluka </a:t>
            </a:r>
            <a:r>
              <a:rPr lang="pl-PL" sz="1800" dirty="0">
                <a:latin typeface="Georgia" pitchFamily="18" charset="0"/>
              </a:rPr>
              <a:t>kojom je prekršajnopravna sankcija izrečena </a:t>
            </a:r>
            <a:r>
              <a:rPr lang="hr-HR" sz="1800" b="1" dirty="0">
                <a:effectLst>
                  <a:outerShdw blurRad="38100" dist="38100" dir="2700000" algn="tl">
                    <a:srgbClr val="000000">
                      <a:alpha val="43137"/>
                    </a:srgbClr>
                  </a:outerShdw>
                </a:effectLst>
                <a:latin typeface="Georgia" pitchFamily="18" charset="0"/>
              </a:rPr>
              <a:t>postala pravomoćna</a:t>
            </a:r>
            <a:r>
              <a:rPr lang="hr-HR" sz="1800" dirty="0">
                <a:latin typeface="Georgia" pitchFamily="18" charset="0"/>
              </a:rPr>
              <a:t>. </a:t>
            </a:r>
          </a:p>
        </p:txBody>
      </p:sp>
      <p:sp>
        <p:nvSpPr>
          <p:cNvPr id="4" name="Pravokutnik 3"/>
          <p:cNvSpPr/>
          <p:nvPr/>
        </p:nvSpPr>
        <p:spPr>
          <a:xfrm>
            <a:off x="3857620" y="357166"/>
            <a:ext cx="1617751" cy="430887"/>
          </a:xfrm>
          <a:prstGeom prst="rect">
            <a:avLst/>
          </a:prstGeom>
        </p:spPr>
        <p:txBody>
          <a:bodyPr wrap="none">
            <a:spAutoFit/>
          </a:bodyPr>
          <a:lstStyle/>
          <a:p>
            <a:r>
              <a:rPr lang="hr-HR" sz="2200" b="1" dirty="0">
                <a:ln w="3175" cmpd="sng">
                  <a:noFill/>
                </a:ln>
                <a:solidFill>
                  <a:prstClr val="black"/>
                </a:solidFill>
                <a:effectLst>
                  <a:outerShdw blurRad="38100" dist="38100" dir="2700000" algn="tl">
                    <a:srgbClr val="000000">
                      <a:alpha val="43137"/>
                    </a:srgbClr>
                  </a:outerShdw>
                </a:effectLst>
                <a:latin typeface="Georgia" pitchFamily="18" charset="0"/>
                <a:ea typeface="+mj-ea"/>
                <a:cs typeface="+mj-cs"/>
              </a:rPr>
              <a:t>ZASTARA</a:t>
            </a:r>
            <a:endParaRPr lang="hr-HR"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00100" y="357166"/>
            <a:ext cx="7559130" cy="3071834"/>
          </a:xfrm>
        </p:spPr>
        <p:txBody>
          <a:bodyPr>
            <a:normAutofit fontScale="90000"/>
          </a:bodyPr>
          <a:lstStyle/>
          <a:p>
            <a:pPr algn="l"/>
            <a:r>
              <a:rPr lang="hr-HR" sz="1800" b="1" dirty="0">
                <a:latin typeface="Georgia" pitchFamily="18" charset="0"/>
              </a:rPr>
              <a:t>SUBJEKTI PREKRŠAJNOG POSTUPKA </a:t>
            </a:r>
            <a:br>
              <a:rPr lang="hr-HR" sz="1800" b="1" dirty="0">
                <a:latin typeface="Georgia" pitchFamily="18" charset="0"/>
              </a:rPr>
            </a:br>
            <a:r>
              <a:rPr lang="hr-HR" sz="1800" b="1" dirty="0">
                <a:latin typeface="Georgia" pitchFamily="18" charset="0"/>
              </a:rPr>
              <a:t>Stranke i sudionici u postupku - </a:t>
            </a:r>
            <a:r>
              <a:rPr lang="hr-HR" sz="1800" i="1" dirty="0">
                <a:latin typeface="Georgia" pitchFamily="18" charset="0"/>
              </a:rPr>
              <a:t>članak 108. PZ-a</a:t>
            </a:r>
            <a:br>
              <a:rPr lang="hr-HR" sz="1800" b="1" dirty="0">
                <a:latin typeface="Georgia" pitchFamily="18" charset="0"/>
              </a:rPr>
            </a:br>
            <a:br>
              <a:rPr lang="hr-HR" sz="1800" b="1" dirty="0">
                <a:latin typeface="Georgia" pitchFamily="18" charset="0"/>
              </a:rPr>
            </a:br>
            <a:r>
              <a:rPr lang="pl-PL" sz="1600" b="1" dirty="0">
                <a:latin typeface="Georgia" pitchFamily="18" charset="0"/>
              </a:rPr>
              <a:t>Stranke</a:t>
            </a:r>
            <a:r>
              <a:rPr lang="pl-PL" sz="1600" dirty="0">
                <a:latin typeface="Georgia" pitchFamily="18" charset="0"/>
              </a:rPr>
              <a:t> u prekršajnom postupku su:</a:t>
            </a:r>
            <a:br>
              <a:rPr lang="pl-PL" sz="1600" dirty="0">
                <a:latin typeface="Georgia" pitchFamily="18" charset="0"/>
              </a:rPr>
            </a:br>
            <a:r>
              <a:rPr lang="pl-PL" sz="1600" dirty="0">
                <a:latin typeface="Georgia" pitchFamily="18" charset="0"/>
              </a:rPr>
              <a:t>       </a:t>
            </a:r>
            <a:r>
              <a:rPr lang="hr-HR" sz="1600" b="1" i="1" dirty="0">
                <a:solidFill>
                  <a:srgbClr val="FF0000"/>
                </a:solidFill>
                <a:effectLst>
                  <a:outerShdw blurRad="38100" dist="38100" dir="2700000" algn="tl">
                    <a:srgbClr val="000000">
                      <a:alpha val="43137"/>
                    </a:srgbClr>
                  </a:outerShdw>
                </a:effectLst>
                <a:latin typeface="Georgia" pitchFamily="18" charset="0"/>
              </a:rPr>
              <a:t>1. ovlašteni tužitelj</a:t>
            </a:r>
            <a:br>
              <a:rPr lang="hr-HR" sz="1600" b="1" i="1" dirty="0">
                <a:solidFill>
                  <a:srgbClr val="FF0000"/>
                </a:solidFill>
                <a:effectLst>
                  <a:outerShdw blurRad="38100" dist="38100" dir="2700000" algn="tl">
                    <a:srgbClr val="000000">
                      <a:alpha val="43137"/>
                    </a:srgbClr>
                  </a:outerShdw>
                </a:effectLst>
                <a:latin typeface="Georgia" pitchFamily="18" charset="0"/>
              </a:rPr>
            </a:br>
            <a:r>
              <a:rPr lang="hr-HR" sz="1600" b="1" i="1" dirty="0">
                <a:solidFill>
                  <a:srgbClr val="FF0000"/>
                </a:solidFill>
                <a:effectLst>
                  <a:outerShdw blurRad="38100" dist="38100" dir="2700000" algn="tl">
                    <a:srgbClr val="000000">
                      <a:alpha val="43137"/>
                    </a:srgbClr>
                  </a:outerShdw>
                </a:effectLst>
                <a:latin typeface="Georgia" pitchFamily="18" charset="0"/>
              </a:rPr>
              <a:t>       2. okrivljenik</a:t>
            </a:r>
            <a:br>
              <a:rPr lang="hr-HR" sz="1600" b="1" dirty="0">
                <a:solidFill>
                  <a:srgbClr val="FF0000"/>
                </a:solidFill>
                <a:effectLst>
                  <a:outerShdw blurRad="38100" dist="38100" dir="2700000" algn="tl">
                    <a:srgbClr val="000000">
                      <a:alpha val="43137"/>
                    </a:srgbClr>
                  </a:outerShdw>
                </a:effectLst>
                <a:latin typeface="Georgia" pitchFamily="18" charset="0"/>
              </a:rPr>
            </a:br>
            <a:br>
              <a:rPr lang="hr-HR" sz="1600" b="1" dirty="0">
                <a:solidFill>
                  <a:srgbClr val="FF0000"/>
                </a:solidFill>
                <a:effectLst>
                  <a:outerShdw blurRad="38100" dist="38100" dir="2700000" algn="tl">
                    <a:srgbClr val="000000">
                      <a:alpha val="43137"/>
                    </a:srgbClr>
                  </a:outerShdw>
                </a:effectLst>
                <a:latin typeface="Georgia" pitchFamily="18" charset="0"/>
              </a:rPr>
            </a:br>
            <a:r>
              <a:rPr lang="pl-PL" sz="1600" b="1" dirty="0">
                <a:latin typeface="Georgia" pitchFamily="18" charset="0"/>
              </a:rPr>
              <a:t>Sudionici</a:t>
            </a:r>
            <a:r>
              <a:rPr lang="pl-PL" sz="1600" dirty="0">
                <a:latin typeface="Georgia" pitchFamily="18" charset="0"/>
              </a:rPr>
              <a:t> u prekršajnom postupku su:</a:t>
            </a:r>
            <a:br>
              <a:rPr lang="pl-PL" sz="1600" dirty="0">
                <a:latin typeface="Georgia" pitchFamily="18" charset="0"/>
              </a:rPr>
            </a:br>
            <a:r>
              <a:rPr lang="pl-PL" sz="1600" dirty="0">
                <a:latin typeface="Georgia" pitchFamily="18" charset="0"/>
              </a:rPr>
              <a:t>       </a:t>
            </a:r>
            <a:r>
              <a:rPr lang="hr-HR" sz="1600" dirty="0">
                <a:latin typeface="Georgia" pitchFamily="18" charset="0"/>
              </a:rPr>
              <a:t>1. </a:t>
            </a:r>
            <a:r>
              <a:rPr lang="hr-HR" sz="1600" i="1" dirty="0">
                <a:latin typeface="Georgia" pitchFamily="18" charset="0"/>
              </a:rPr>
              <a:t>branitelj okrivljenika,</a:t>
            </a:r>
            <a:br>
              <a:rPr lang="hr-HR" sz="1600" i="1" dirty="0">
                <a:latin typeface="Georgia" pitchFamily="18" charset="0"/>
              </a:rPr>
            </a:br>
            <a:r>
              <a:rPr lang="hr-HR" sz="1600" i="1" dirty="0">
                <a:latin typeface="Georgia" pitchFamily="18" charset="0"/>
              </a:rPr>
              <a:t>       </a:t>
            </a:r>
            <a:r>
              <a:rPr lang="pl-PL" sz="1600" i="1" dirty="0">
                <a:latin typeface="Georgia" pitchFamily="18" charset="0"/>
              </a:rPr>
              <a:t>2. zakonski zastupnik ili opunomoćenik,</a:t>
            </a:r>
            <a:br>
              <a:rPr lang="pl-PL" sz="1600" i="1" dirty="0">
                <a:latin typeface="Georgia" pitchFamily="18" charset="0"/>
              </a:rPr>
            </a:br>
            <a:r>
              <a:rPr lang="pl-PL" sz="1600" i="1" dirty="0">
                <a:latin typeface="Georgia" pitchFamily="18" charset="0"/>
              </a:rPr>
              <a:t>       </a:t>
            </a:r>
            <a:r>
              <a:rPr lang="hr-HR" sz="1600" i="1" dirty="0">
                <a:latin typeface="Georgia" pitchFamily="18" charset="0"/>
              </a:rPr>
              <a:t>3. </a:t>
            </a:r>
            <a:r>
              <a:rPr lang="hr-HR" sz="1600" i="1" dirty="0" err="1">
                <a:latin typeface="Georgia" pitchFamily="18" charset="0"/>
              </a:rPr>
              <a:t>oštećenik</a:t>
            </a:r>
            <a:r>
              <a:rPr lang="hr-HR" sz="1600" i="1" dirty="0">
                <a:latin typeface="Georgia" pitchFamily="18" charset="0"/>
              </a:rPr>
              <a:t>,</a:t>
            </a:r>
            <a:br>
              <a:rPr lang="hr-HR" sz="1600" i="1" dirty="0">
                <a:latin typeface="Georgia" pitchFamily="18" charset="0"/>
              </a:rPr>
            </a:br>
            <a:r>
              <a:rPr lang="hr-HR" sz="1600" i="1" dirty="0">
                <a:latin typeface="Georgia" pitchFamily="18" charset="0"/>
              </a:rPr>
              <a:t>       4. druga osoba koje se tiče vođenje određenog prekršajnog postupka</a:t>
            </a:r>
          </a:p>
        </p:txBody>
      </p:sp>
      <p:sp>
        <p:nvSpPr>
          <p:cNvPr id="5" name="Rezervirano mjesto sadržaja 2"/>
          <p:cNvSpPr>
            <a:spLocks noGrp="1"/>
          </p:cNvSpPr>
          <p:nvPr>
            <p:ph idx="1"/>
          </p:nvPr>
        </p:nvSpPr>
        <p:spPr>
          <a:xfrm>
            <a:off x="928663" y="3500438"/>
            <a:ext cx="7715304" cy="2837188"/>
          </a:xfrm>
        </p:spPr>
        <p:txBody>
          <a:bodyPr>
            <a:normAutofit fontScale="92500" lnSpcReduction="10000"/>
          </a:bodyPr>
          <a:lstStyle/>
          <a:p>
            <a:pPr>
              <a:buNone/>
            </a:pPr>
            <a:r>
              <a:rPr lang="hr-HR" sz="1700" b="1" dirty="0">
                <a:latin typeface="Georgia" pitchFamily="18" charset="0"/>
              </a:rPr>
              <a:t>OVLAŠTENI TUŽITELJ </a:t>
            </a:r>
            <a:r>
              <a:rPr lang="hr-HR" sz="1700" i="1" dirty="0">
                <a:latin typeface="Georgia" pitchFamily="18" charset="0"/>
              </a:rPr>
              <a:t>- članak 109. PZ-a</a:t>
            </a:r>
          </a:p>
          <a:p>
            <a:pPr marL="627063" indent="-541338">
              <a:buNone/>
            </a:pPr>
            <a:r>
              <a:rPr lang="hr-HR" sz="1500" dirty="0">
                <a:latin typeface="Georgia" pitchFamily="18" charset="0"/>
              </a:rPr>
              <a:t>(1) Ovlašteni tužitelji su:</a:t>
            </a:r>
            <a:br>
              <a:rPr lang="hr-HR" sz="1500" dirty="0">
                <a:latin typeface="Georgia" pitchFamily="18" charset="0"/>
              </a:rPr>
            </a:br>
            <a:r>
              <a:rPr lang="hr-HR" sz="1500" dirty="0">
                <a:latin typeface="Georgia" pitchFamily="18" charset="0"/>
              </a:rPr>
              <a:t>1. državni odvjetnik,</a:t>
            </a:r>
            <a:br>
              <a:rPr lang="hr-HR" sz="1500" dirty="0">
                <a:latin typeface="Georgia" pitchFamily="18" charset="0"/>
              </a:rPr>
            </a:br>
            <a:r>
              <a:rPr lang="hr-HR" sz="1500" dirty="0">
                <a:latin typeface="Georgia" pitchFamily="18" charset="0"/>
              </a:rPr>
              <a:t>2. </a:t>
            </a:r>
            <a:r>
              <a:rPr lang="hr-HR" sz="1500" b="1" dirty="0">
                <a:latin typeface="Georgia" pitchFamily="18" charset="0"/>
              </a:rPr>
              <a:t>tijelo državne uprave </a:t>
            </a:r>
            <a:r>
              <a:rPr lang="hr-HR" sz="1500" dirty="0">
                <a:latin typeface="Georgia" pitchFamily="18" charset="0"/>
              </a:rPr>
              <a:t>(ministarstva, središnji državni uredi, državne upravne     organizacije i uredi državne uprave u županijama),</a:t>
            </a:r>
            <a:br>
              <a:rPr lang="hr-HR" sz="1500" b="1" dirty="0">
                <a:latin typeface="Georgia" pitchFamily="18" charset="0"/>
              </a:rPr>
            </a:br>
            <a:r>
              <a:rPr lang="hr-HR" sz="1500" dirty="0">
                <a:latin typeface="Georgia" pitchFamily="18" charset="0"/>
              </a:rPr>
              <a:t>3. pravna osoba s javnim ovlastima,</a:t>
            </a:r>
            <a:br>
              <a:rPr lang="hr-HR" sz="1500" dirty="0">
                <a:latin typeface="Georgia" pitchFamily="18" charset="0"/>
              </a:rPr>
            </a:br>
            <a:r>
              <a:rPr lang="hr-HR" sz="1500" dirty="0">
                <a:latin typeface="Georgia" pitchFamily="18" charset="0"/>
              </a:rPr>
              <a:t>4. oštećenik.</a:t>
            </a:r>
          </a:p>
          <a:p>
            <a:pPr algn="just">
              <a:buNone/>
            </a:pPr>
            <a:r>
              <a:rPr lang="hr-HR" sz="1500" dirty="0">
                <a:latin typeface="Georgia" pitchFamily="18" charset="0"/>
              </a:rPr>
              <a:t>(8)Prema ovome Zakonu, </a:t>
            </a:r>
            <a:r>
              <a:rPr lang="hr-HR" sz="1500" b="1" dirty="0">
                <a:latin typeface="Georgia" pitchFamily="18" charset="0"/>
              </a:rPr>
              <a:t>tijela jedinica lokalne i područne (regionalne) samouprave</a:t>
            </a:r>
            <a:r>
              <a:rPr lang="hr-HR" sz="1500" dirty="0">
                <a:latin typeface="Georgia" pitchFamily="18" charset="0"/>
              </a:rPr>
              <a:t> imaju iste ovlasti, prava i obveze kada je riječ o prekršajima iz njihove nadležnosti. </a:t>
            </a:r>
            <a:r>
              <a:rPr lang="hr-HR" sz="1500" dirty="0">
                <a:solidFill>
                  <a:srgbClr val="FF0000"/>
                </a:solidFill>
                <a:latin typeface="Georgia" pitchFamily="18" charset="0"/>
              </a:rPr>
              <a:t>Odredbe ovoga Zakona koje se odnose na tijela državne uprave, na odgovarajući se način primjenjuju i na tijela jedinice lokalne i područne (regionalne) samouprave kada je riječ o prekršajima iz njihove nadležnosti.</a:t>
            </a:r>
          </a:p>
          <a:p>
            <a:endParaRPr lang="hr-H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214414" y="71414"/>
            <a:ext cx="7733271" cy="6357982"/>
          </a:xfrm>
        </p:spPr>
        <p:txBody>
          <a:bodyPr>
            <a:noAutofit/>
          </a:bodyPr>
          <a:lstStyle/>
          <a:p>
            <a:pPr>
              <a:buNone/>
            </a:pPr>
            <a:endParaRPr lang="hr-HR" sz="1800" dirty="0">
              <a:latin typeface="Georgia" pitchFamily="18" charset="0"/>
            </a:endParaRPr>
          </a:p>
          <a:p>
            <a:pPr marL="0" indent="0">
              <a:buNone/>
            </a:pPr>
            <a:endParaRPr lang="hr-HR" sz="1400" b="1" dirty="0">
              <a:ln w="3175" cmpd="sng">
                <a:noFill/>
              </a:ln>
              <a:solidFill>
                <a:prstClr val="black"/>
              </a:solidFill>
              <a:latin typeface="Georgia" pitchFamily="18" charset="0"/>
            </a:endParaRPr>
          </a:p>
          <a:p>
            <a:pPr marL="0" indent="0">
              <a:buNone/>
            </a:pPr>
            <a:r>
              <a:rPr lang="vi-VN" sz="1600" b="1" dirty="0">
                <a:ln w="3175" cmpd="sng">
                  <a:noFill/>
                </a:ln>
                <a:solidFill>
                  <a:prstClr val="black"/>
                </a:solidFill>
                <a:latin typeface="Georgia" pitchFamily="18" charset="0"/>
              </a:rPr>
              <a:t>Pokretanje prekršajnog postupka</a:t>
            </a:r>
            <a:r>
              <a:rPr lang="hr-HR" sz="1600" b="1" dirty="0">
                <a:ln w="3175" cmpd="sng">
                  <a:noFill/>
                </a:ln>
                <a:solidFill>
                  <a:prstClr val="black"/>
                </a:solidFill>
                <a:latin typeface="Georgia" pitchFamily="18" charset="0"/>
              </a:rPr>
              <a:t> </a:t>
            </a:r>
            <a:r>
              <a:rPr lang="hr-HR" sz="1400" b="1" dirty="0">
                <a:ln w="3175" cmpd="sng">
                  <a:noFill/>
                </a:ln>
                <a:solidFill>
                  <a:prstClr val="black"/>
                </a:solidFill>
                <a:latin typeface="Georgia" pitchFamily="18" charset="0"/>
              </a:rPr>
              <a:t>- </a:t>
            </a:r>
            <a:r>
              <a:rPr lang="vi-VN" sz="1400" i="1" dirty="0">
                <a:ln w="3175" cmpd="sng">
                  <a:noFill/>
                </a:ln>
                <a:solidFill>
                  <a:prstClr val="black"/>
                </a:solidFill>
                <a:latin typeface="Georgia" pitchFamily="18" charset="0"/>
              </a:rPr>
              <a:t>članak 157. </a:t>
            </a:r>
            <a:r>
              <a:rPr lang="hr-HR" sz="1400" i="1" dirty="0">
                <a:ln w="3175" cmpd="sng">
                  <a:noFill/>
                </a:ln>
                <a:solidFill>
                  <a:prstClr val="black"/>
                </a:solidFill>
                <a:latin typeface="Georgia" pitchFamily="18" charset="0"/>
              </a:rPr>
              <a:t>PZ-a</a:t>
            </a:r>
            <a:br>
              <a:rPr lang="hr-HR" sz="1400" dirty="0">
                <a:ln w="3175" cmpd="sng">
                  <a:noFill/>
                </a:ln>
                <a:solidFill>
                  <a:prstClr val="black"/>
                </a:solidFill>
                <a:latin typeface="Georgia" pitchFamily="18" charset="0"/>
              </a:rPr>
            </a:br>
            <a:endParaRPr lang="hr-HR" sz="1400" dirty="0">
              <a:ln w="3175" cmpd="sng">
                <a:noFill/>
              </a:ln>
              <a:solidFill>
                <a:prstClr val="black"/>
              </a:solidFill>
              <a:latin typeface="Georgia" pitchFamily="18" charset="0"/>
            </a:endParaRPr>
          </a:p>
          <a:p>
            <a:pPr marL="0" indent="0">
              <a:buNone/>
            </a:pPr>
            <a:r>
              <a:rPr lang="vi-VN" sz="1400" dirty="0">
                <a:ln w="3175" cmpd="sng">
                  <a:noFill/>
                </a:ln>
                <a:solidFill>
                  <a:prstClr val="black"/>
                </a:solidFill>
                <a:latin typeface="Georgia" pitchFamily="18" charset="0"/>
              </a:rPr>
              <a:t>(1) Ako ovim Zakonom nije drukčije određeno, </a:t>
            </a:r>
            <a:r>
              <a:rPr lang="vi-VN" sz="1400" b="1" dirty="0">
                <a:ln w="3175" cmpd="sng">
                  <a:noFill/>
                </a:ln>
                <a:solidFill>
                  <a:prstClr val="black"/>
                </a:solidFill>
                <a:effectLst>
                  <a:outerShdw blurRad="38100" dist="38100" dir="2700000" algn="tl">
                    <a:srgbClr val="000000">
                      <a:alpha val="43137"/>
                    </a:srgbClr>
                  </a:outerShdw>
                </a:effectLst>
                <a:latin typeface="Georgia" pitchFamily="18" charset="0"/>
              </a:rPr>
              <a:t>prekršajni se postupak pokreće</a:t>
            </a:r>
            <a:r>
              <a:rPr lang="vi-VN" sz="1400" dirty="0">
                <a:ln w="3175" cmpd="sng">
                  <a:noFill/>
                </a:ln>
                <a:solidFill>
                  <a:prstClr val="black"/>
                </a:solidFill>
                <a:latin typeface="Georgia" pitchFamily="18" charset="0"/>
              </a:rPr>
              <a:t>: </a:t>
            </a:r>
            <a:br>
              <a:rPr lang="hr-HR" sz="1400" dirty="0">
                <a:ln w="3175" cmpd="sng">
                  <a:noFill/>
                </a:ln>
                <a:solidFill>
                  <a:prstClr val="black"/>
                </a:solidFill>
                <a:latin typeface="Georgia" pitchFamily="18" charset="0"/>
              </a:rPr>
            </a:br>
            <a:r>
              <a:rPr lang="hr-HR" sz="1400" dirty="0">
                <a:ln w="3175" cmpd="sng">
                  <a:noFill/>
                </a:ln>
                <a:solidFill>
                  <a:prstClr val="black"/>
                </a:solidFill>
                <a:latin typeface="Georgia" pitchFamily="18" charset="0"/>
              </a:rPr>
              <a:t>           </a:t>
            </a:r>
            <a:r>
              <a:rPr lang="vi-VN" sz="1400" dirty="0">
                <a:ln w="3175" cmpd="sng">
                  <a:noFill/>
                </a:ln>
                <a:solidFill>
                  <a:srgbClr val="FF0000"/>
                </a:solidFill>
                <a:latin typeface="Georgia" pitchFamily="18" charset="0"/>
              </a:rPr>
              <a:t>1.</a:t>
            </a:r>
            <a:r>
              <a:rPr lang="vi-VN" sz="1400" dirty="0">
                <a:ln w="3175" cmpd="sng">
                  <a:noFill/>
                </a:ln>
                <a:solidFill>
                  <a:prstClr val="black"/>
                </a:solidFill>
                <a:latin typeface="Georgia" pitchFamily="18" charset="0"/>
              </a:rPr>
              <a:t> </a:t>
            </a:r>
            <a:r>
              <a:rPr lang="vi-VN" sz="1400" dirty="0">
                <a:ln w="3175" cmpd="sng">
                  <a:noFill/>
                </a:ln>
                <a:solidFill>
                  <a:srgbClr val="FF0000"/>
                </a:solidFill>
                <a:latin typeface="Georgia" pitchFamily="18" charset="0"/>
              </a:rPr>
              <a:t>izdavanjem prekršajnog naloga, </a:t>
            </a:r>
            <a:br>
              <a:rPr lang="hr-HR" sz="1400" dirty="0">
                <a:ln w="3175" cmpd="sng">
                  <a:noFill/>
                </a:ln>
                <a:solidFill>
                  <a:srgbClr val="FF0000"/>
                </a:solidFill>
                <a:latin typeface="Georgia" pitchFamily="18" charset="0"/>
              </a:rPr>
            </a:br>
            <a:r>
              <a:rPr lang="hr-HR" sz="1400" dirty="0">
                <a:ln w="3175" cmpd="sng">
                  <a:noFill/>
                </a:ln>
                <a:solidFill>
                  <a:srgbClr val="FF0000"/>
                </a:solidFill>
                <a:latin typeface="Georgia" pitchFamily="18" charset="0"/>
              </a:rPr>
              <a:t>           </a:t>
            </a:r>
            <a:r>
              <a:rPr lang="vi-VN" sz="1400" dirty="0">
                <a:ln w="3175" cmpd="sng">
                  <a:noFill/>
                </a:ln>
                <a:solidFill>
                  <a:srgbClr val="FF0000"/>
                </a:solidFill>
                <a:latin typeface="Georgia" pitchFamily="18" charset="0"/>
              </a:rPr>
              <a:t>2. podnošenjem optužnog prijedloga ovlaštenog tužitelja. </a:t>
            </a:r>
            <a:br>
              <a:rPr lang="hr-HR" sz="1400" dirty="0">
                <a:ln w="3175" cmpd="sng">
                  <a:noFill/>
                </a:ln>
                <a:solidFill>
                  <a:srgbClr val="FF0000"/>
                </a:solidFill>
                <a:latin typeface="Georgia" pitchFamily="18" charset="0"/>
              </a:rPr>
            </a:br>
            <a:endParaRPr lang="hr-HR" sz="1400" dirty="0">
              <a:latin typeface="Georgia" pitchFamily="18" charset="0"/>
            </a:endParaRPr>
          </a:p>
          <a:p>
            <a:pPr algn="ctr">
              <a:buNone/>
            </a:pPr>
            <a:r>
              <a:rPr lang="hr-HR" sz="1400" dirty="0">
                <a:latin typeface="Georgia" pitchFamily="18" charset="0"/>
              </a:rPr>
              <a:t>Članak 229. PZ-a</a:t>
            </a:r>
          </a:p>
          <a:p>
            <a:pPr>
              <a:buNone/>
            </a:pPr>
            <a:r>
              <a:rPr lang="hr-HR" sz="1400" dirty="0">
                <a:latin typeface="Georgia" pitchFamily="18" charset="0"/>
              </a:rPr>
              <a:t>(1) Prema uvjetima ovoga Zakona, </a:t>
            </a:r>
            <a:r>
              <a:rPr lang="hr-HR" sz="1400" dirty="0">
                <a:solidFill>
                  <a:srgbClr val="FF0000"/>
                </a:solidFill>
                <a:effectLst>
                  <a:outerShdw blurRad="38100" dist="38100" dir="2700000" algn="tl">
                    <a:srgbClr val="000000">
                      <a:alpha val="43137"/>
                    </a:srgbClr>
                  </a:outerShdw>
                </a:effectLst>
                <a:latin typeface="Georgia" pitchFamily="18" charset="0"/>
              </a:rPr>
              <a:t>prekršajni </a:t>
            </a:r>
            <a:r>
              <a:rPr lang="hr-HR" sz="1400" dirty="0">
                <a:latin typeface="Georgia" pitchFamily="18" charset="0"/>
              </a:rPr>
              <a:t>su </a:t>
            </a:r>
            <a:r>
              <a:rPr lang="hr-HR" sz="1400" dirty="0">
                <a:solidFill>
                  <a:srgbClr val="FF0000"/>
                </a:solidFill>
                <a:effectLst>
                  <a:outerShdw blurRad="38100" dist="38100" dir="2700000" algn="tl">
                    <a:srgbClr val="000000">
                      <a:alpha val="43137"/>
                    </a:srgbClr>
                  </a:outerShdw>
                </a:effectLst>
                <a:latin typeface="Georgia" pitchFamily="18" charset="0"/>
              </a:rPr>
              <a:t>nalog</a:t>
            </a:r>
            <a:r>
              <a:rPr lang="hr-HR" sz="1400" dirty="0">
                <a:effectLst>
                  <a:outerShdw blurRad="38100" dist="38100" dir="2700000" algn="tl">
                    <a:srgbClr val="000000">
                      <a:alpha val="43137"/>
                    </a:srgbClr>
                  </a:outerShdw>
                </a:effectLst>
                <a:latin typeface="Georgia" pitchFamily="18" charset="0"/>
              </a:rPr>
              <a:t> </a:t>
            </a:r>
            <a:r>
              <a:rPr lang="hr-HR" sz="1400" dirty="0">
                <a:latin typeface="Georgia" pitchFamily="18" charset="0"/>
              </a:rPr>
              <a:t>ovlašteni izdati: </a:t>
            </a:r>
          </a:p>
          <a:p>
            <a:pPr>
              <a:buNone/>
            </a:pPr>
            <a:r>
              <a:rPr lang="hr-HR" sz="1400" dirty="0">
                <a:latin typeface="Georgia" pitchFamily="18" charset="0"/>
              </a:rPr>
              <a:t>		1.  sud, </a:t>
            </a:r>
          </a:p>
          <a:p>
            <a:pPr>
              <a:buNone/>
            </a:pPr>
            <a:r>
              <a:rPr lang="hr-HR" sz="1400" dirty="0">
                <a:latin typeface="Georgia" pitchFamily="18" charset="0"/>
              </a:rPr>
              <a:t>		2. tijelo državne uprave koje vodi prekršajni postupak, </a:t>
            </a:r>
          </a:p>
          <a:p>
            <a:pPr>
              <a:buNone/>
            </a:pPr>
            <a:r>
              <a:rPr lang="hr-HR" sz="1400" dirty="0">
                <a:latin typeface="Georgia" pitchFamily="18" charset="0"/>
              </a:rPr>
              <a:t>		3. </a:t>
            </a:r>
            <a:r>
              <a:rPr lang="hr-HR" sz="1400" b="1" dirty="0">
                <a:solidFill>
                  <a:srgbClr val="FF0000"/>
                </a:solidFill>
                <a:effectLst>
                  <a:outerShdw blurRad="38100" dist="38100" dir="2700000" algn="tl">
                    <a:srgbClr val="000000">
                      <a:alpha val="43137"/>
                    </a:srgbClr>
                  </a:outerShdw>
                </a:effectLst>
                <a:latin typeface="Georgia" pitchFamily="18" charset="0"/>
              </a:rPr>
              <a:t>ovlašteni tužitelji iz članka 109. stavka 1. točke 1. i 2. ovoga  Zakona </a:t>
            </a:r>
            <a:r>
              <a:rPr lang="hr-HR" sz="1400" dirty="0">
                <a:latin typeface="Georgia" pitchFamily="18" charset="0"/>
              </a:rPr>
              <a:t>te državne agencije osnivač kojih je Hrvatski sabor i Vlada Republike Hrvatske. </a:t>
            </a:r>
          </a:p>
          <a:p>
            <a:pPr lvl="0" algn="ctr">
              <a:buNone/>
              <a:defRPr/>
            </a:pPr>
            <a:r>
              <a:rPr lang="hr-HR" sz="1400" dirty="0">
                <a:latin typeface="Georgia" pitchFamily="18" charset="0"/>
              </a:rPr>
              <a:t>Članak 233. PZ-a</a:t>
            </a:r>
          </a:p>
          <a:p>
            <a:pPr marL="0" lvl="0" indent="0">
              <a:buNone/>
              <a:defRPr/>
            </a:pPr>
            <a:r>
              <a:rPr lang="hr-HR" sz="1400" dirty="0">
                <a:latin typeface="Georgia" pitchFamily="18" charset="0"/>
              </a:rPr>
              <a:t>(1) Tijela državne uprave kao ovlašteni tužitelji mogu izdati </a:t>
            </a:r>
            <a:r>
              <a:rPr lang="hr-HR" sz="1400" b="1" dirty="0">
                <a:latin typeface="Georgia" pitchFamily="18" charset="0"/>
              </a:rPr>
              <a:t>prekršajni  nalog </a:t>
            </a:r>
            <a:r>
              <a:rPr lang="hr-HR" sz="1400" dirty="0">
                <a:latin typeface="Georgia" pitchFamily="18" charset="0"/>
              </a:rPr>
              <a:t>ako su utvrdili prekršaj:</a:t>
            </a:r>
          </a:p>
          <a:p>
            <a:pPr marL="180975" lvl="0" indent="-180975">
              <a:buNone/>
              <a:defRPr/>
            </a:pPr>
            <a:r>
              <a:rPr lang="hr-HR" sz="1400" b="1" dirty="0">
                <a:latin typeface="Georgia" pitchFamily="18" charset="0"/>
              </a:rPr>
              <a:t>1.</a:t>
            </a:r>
            <a:r>
              <a:rPr lang="hr-HR" sz="1400" dirty="0">
                <a:latin typeface="Georgia" pitchFamily="18" charset="0"/>
              </a:rPr>
              <a:t> </a:t>
            </a:r>
            <a:r>
              <a:rPr lang="hr-HR" sz="1400" b="1" dirty="0">
                <a:latin typeface="Georgia" pitchFamily="18" charset="0"/>
              </a:rPr>
              <a:t>neposrednim opažanjem ili obavljenim nadzorom </a:t>
            </a:r>
            <a:r>
              <a:rPr lang="hr-HR" sz="1400" dirty="0">
                <a:latin typeface="Georgia" pitchFamily="18" charset="0"/>
              </a:rPr>
              <a:t>njihovih ovlaštenih službenih osoba pri obavljanju inspekcijskog ili drugog nadzora iz njihove nadležnosti, koje su o tome sačinile službenu  bilješku ili zapisnik, ili</a:t>
            </a:r>
          </a:p>
          <a:p>
            <a:pPr marL="180975" lvl="0" indent="-180975">
              <a:buNone/>
              <a:defRPr/>
            </a:pPr>
            <a:r>
              <a:rPr lang="hr-HR" sz="1400" b="1" dirty="0">
                <a:latin typeface="Georgia" pitchFamily="18" charset="0"/>
              </a:rPr>
              <a:t>2. na temelju vjerodostojne dokumentacije</a:t>
            </a:r>
            <a:r>
              <a:rPr lang="hr-HR" sz="1400" dirty="0">
                <a:latin typeface="Georgia" pitchFamily="18" charset="0"/>
              </a:rPr>
              <a:t>, uključivši i zapisnik o očevidu nadležnog tijela, </a:t>
            </a:r>
          </a:p>
          <a:p>
            <a:pPr marL="180975" lvl="0" indent="-180975">
              <a:buNone/>
              <a:defRPr/>
            </a:pPr>
            <a:r>
              <a:rPr lang="hr-HR" sz="1400" b="1" dirty="0">
                <a:latin typeface="Georgia" pitchFamily="18" charset="0"/>
              </a:rPr>
              <a:t>3. upotrebom propisanih tehničkih uređaja </a:t>
            </a:r>
            <a:r>
              <a:rPr lang="hr-HR" sz="1400" dirty="0">
                <a:latin typeface="Georgia" pitchFamily="18" charset="0"/>
              </a:rPr>
              <a:t>ili provođenjem odgovarajućih propisanih    laboratorijskih </a:t>
            </a:r>
            <a:r>
              <a:rPr lang="hr-HR" sz="1400" b="1" dirty="0">
                <a:latin typeface="Georgia" pitchFamily="18" charset="0"/>
              </a:rPr>
              <a:t>analiza i vještačenja</a:t>
            </a:r>
            <a:r>
              <a:rPr lang="hr-HR" sz="1400" dirty="0">
                <a:latin typeface="Georgia" pitchFamily="18" charset="0"/>
              </a:rPr>
              <a:t>.</a:t>
            </a:r>
          </a:p>
          <a:p>
            <a:pPr marL="342900" lvl="0" indent="-342900">
              <a:buAutoNum type="arabicParenBoth"/>
              <a:tabLst>
                <a:tab pos="271463" algn="l"/>
              </a:tabLst>
              <a:defRPr/>
            </a:pPr>
            <a:endParaRPr lang="hr-HR" sz="1400" dirty="0">
              <a:latin typeface="Georgia" pitchFamily="18" charset="0"/>
            </a:endParaRPr>
          </a:p>
          <a:p>
            <a:pPr marL="342900" lvl="0" indent="-342900">
              <a:buAutoNum type="arabicParenBoth"/>
              <a:tabLst>
                <a:tab pos="271463" algn="l"/>
              </a:tabLst>
              <a:defRPr/>
            </a:pPr>
            <a:endParaRPr lang="hr-HR" sz="1400" dirty="0">
              <a:latin typeface="Georgia"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Gomil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5491</Words>
  <Application>Microsoft Office PowerPoint</Application>
  <PresentationFormat>Prikaz na zaslonu (4:3)</PresentationFormat>
  <Paragraphs>185</Paragraphs>
  <Slides>36</Slides>
  <Notes>0</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36</vt:i4>
      </vt:variant>
    </vt:vector>
  </HeadingPairs>
  <TitlesOfParts>
    <vt:vector size="43" baseType="lpstr">
      <vt:lpstr>Arial</vt:lpstr>
      <vt:lpstr>Calibri</vt:lpstr>
      <vt:lpstr>Century Gothic</vt:lpstr>
      <vt:lpstr>Corbel</vt:lpstr>
      <vt:lpstr>Georgia</vt:lpstr>
      <vt:lpstr>Wingdings</vt:lpstr>
      <vt:lpstr>Parallax</vt:lpstr>
      <vt:lpstr>PowerPoint prezentacija</vt:lpstr>
      <vt:lpstr>PowerPoint prezentacija</vt:lpstr>
      <vt:lpstr>PowerPoint prezentacija</vt:lpstr>
      <vt:lpstr>PowerPoint prezentacija</vt:lpstr>
      <vt:lpstr>  Prekršajni zakon  (NN broj, 107/07, 39/13, 157/13, 110/15  i 70/17 i 118/18) </vt:lpstr>
      <vt:lpstr>PowerPoint prezentacija</vt:lpstr>
      <vt:lpstr> Zastara prekršajnog progona - članak 13. PZ-a  Prekršajni progon zastarijeva nakon četiri godine. Prekršajni progon zastarijeva nakon tri godine za prekršaje za koje je ovlašteni tužitelj obvezan izdati prekršajni nalog.</vt:lpstr>
      <vt:lpstr>SUBJEKTI PREKRŠAJNOG POSTUPKA  Stranke i sudionici u postupku - članak 108. PZ-a  Stranke u prekršajnom postupku su:        1. ovlašteni tužitelj        2. okrivljenik  Sudionici u prekršajnom postupku su:        1. branitelj okrivljenika,        2. zakonski zastupnik ili opunomoćenik,        3. oštećenik,        4. druga osoba koje se tiče vođenje određenog prekršajnog postupka</vt:lpstr>
      <vt:lpstr>PowerPoint prezentacija</vt:lpstr>
      <vt:lpstr>PowerPoint prezentacija</vt:lpstr>
      <vt:lpstr>  Ovlašteni tužitelj će izdanim prekršajnim nalogom, odnosno obaveznim prekršajnim nalogom upozoriti okrivljenika u smislu članka 109.a st.1.t. 2.-8. PZ-a (pisana obavijest počinitelju prekršaja), odnosno:            -   da u tijeku postupka može slobodno iznijeti obranu ili dostaviti pisanu obranu, uskratiti        iznošenje obrane ili odgovor na pojedino pitanje,  -   da kod tijela postupka ima pravo razgledati spis i upoznati se s dokazima protiv njega,  -   da se u postupku može braniti sam ili uz pomoć branitelja po vlastitom izboru, ali da          zbog nedolaska branitelja na raspravu odnosno ročište ili uzimanja branitelja tek na       raspravi odnosno ročištu, rasprava odnosno ročište se neće odgoditi,  -   da tijekom postupka može podnositi prijedloge za provođenje dokaza u svoju obranu,  -   da se rasprava pred tijelom postupka može održati i u njegovoj odsutnosti i donijeti       odluka o prekršaju,  -   da je do pravomoćnog završetka postupka i završetka postupka izvršenja dužan       obavijestiti tijelo postupka o svakoj promjeni adrese prebivališta i boravišta odnosno       sjedišta, jer će mu se, ako tako ne postupi, ili ako izbjegava dostavu, sva pismena       dostaviti putem oglasne ploče tijela postupka,  -   da u postupku ima pravo upotrebljavati svoj jezik, odnosno pravo da mu se osigura       tumač ako se postupak ili pojedina radnja u postupku ne vodi na njegovom jeziku te da       se tog prava može odreći ako zna jezik na kojem se vodi postupak ili provodi pojedina       radnja, </vt:lpstr>
      <vt:lpstr>PowerPoint prezentacija</vt:lpstr>
      <vt:lpstr>PowerPoint prezentacija</vt:lpstr>
      <vt:lpstr>PowerPoint prezentacija</vt:lpstr>
      <vt:lpstr>    Obaveznim prekršajnim nalogom osim novčane kazne može se izreći i paušalna svota troška izdavanja obaveznog prekršajnog naloga do 200,00 kn i stvarni troškovi nastali utvrđivanjem prekršaja upotrebom tehničkih sredstava ili provođenjem potrebnih analiza i vještačenja. (članaka 239. st.4. PZ-a)   Novčana kazna smatrat će se u cjelini plaćenom ako okrivljenik u ostavljenom roku plati dvije trećine izrečene novčane kazne. (članak 152. st.3. PZ-a)     </vt:lpstr>
      <vt:lpstr>PowerPoint prezentacija</vt:lpstr>
      <vt:lpstr>ŽURNI POSTUPAK  - Uvjeti za vođenje - članak 221. PZ-a  (1) Žurni se prekršajni postupak vodi:      1. za prekršaje za koje je kao jedina kazna propisana novčana kazna             do 10.000,00 za fizičku osobu, novčana kazna do 30.000,00 kuna           za pravnu osobu i do 10.000,00  kuna za odgovornu osobu u           pravnoj osobi,      2. protiv maloljetnog počinitelja prekršaja,       3. protiv uhićenika (članak 134. stavak 4.),       4. protiv okrivljenika kojem je određeno zadržavanje (članak 135.              stavak 1.),       5. protiv okrivljenika koji nema stalno prebivalište ili boravak u             Republici   Hrvatskoj,       6. po prigovoru protiv obaveznog prekršajnog naloga, zbog poricanja             prekršaja.  (2) Žurni se postupak može na prijedlog tužitelja provesti i za prekršaje          kod   kojih je propisana kazna veća od one navedene u stavku 1. točki        1. ovoga članka,   ali u tom slučaju općinski sud ne može izreći veću        kaznu od one predviđene u stavku 1. točki 1. ovoga članka.</vt:lpstr>
      <vt:lpstr>PowerPoint prezentacija</vt:lpstr>
      <vt:lpstr>Optužni prijedlog za prekršaj propisan Zakonom o komunalnom gospodarstvu ili Odlukom o komunalnom redu koji u nadzoru utvrdi komunalni redar podnosi upravno tijelo - (čelnik tijela: PROČELNIK !!!!) (članak 112.st.3. ZKG-a)   odnosi se i na PREKRŠAJNI NALOG te OBVEZNI PREKRŠAJNI NALOG !!!! </vt:lpstr>
      <vt:lpstr>PowerPoint prezentacija</vt:lpstr>
      <vt:lpstr>NAPLATA NOVČANE KAZNE NA MJESTU POČINJENJA PREKRŠAJA članak 245. PZ-a</vt:lpstr>
      <vt:lpstr>PowerPoint prezentacija</vt:lpstr>
      <vt:lpstr>PowerPoint prezentacija</vt:lpstr>
      <vt:lpstr>PowerPoint prezentacija</vt:lpstr>
      <vt:lpstr>PowerPoint prezentacija</vt:lpstr>
      <vt:lpstr> DOSTAVA  </vt:lpstr>
      <vt:lpstr>     (7) Dopisi za koje u ovom Zakonu nije propisano da se moraju osobno dostaviti dostavljaju se također osobno, no oni se, ako se primatelj ne zatekne u stanu ili na poslu, mogu predati kojem od njegovih punoljetnih članova domaćinstva, koji su dužni primiti dopis. Ako se oni ne zateknu u stanu, dopis će se predati  nadstojniku ili susjedu, ako oni na to pristanu. Ako se dopis dostavlja osobi na poslu, a ona se tamo ne zatekne, dopis se može ostaviti osobi ovlaštenoj za primanje pošte koja ga je dužna primiti, ili osobi koja je zaposlena na istome mjestu, ako ona pristane da primi podnesak.  (8) Ako se utvrdi da je osoba kojoj se dopis ima dostaviti odsutna i da joj ga osobe iz stavka 7. ovoga članka zbog toga ne mogu predati na vrijeme, dopis će se vratiti uz naznaku gdje se odsutni nalazi.                              (9) Dostava pravnim osobama obavlja se predajom pismena osobi ovlaštenoj za primanje pismena ili drugoj osobi koja radi za pravnu osobu.   </vt:lpstr>
      <vt:lpstr>PowerPoint prezentacija</vt:lpstr>
      <vt:lpstr>OPTUŽNI PRIJEDLOG  PISANA OBAVIJEST POČINITELJU PREKRŠAJA - članak 109.a PZ-a  Prije podnošenja optužnog prijedloga nadležnom sudu protiv počinitelja prekršaja ovlašteni tužitelj dužan je utvrditi točnu adresu prebivališta i boravišta počinitelja odnosno sjedišta počinitelja i uručiti mu PISANU OBAVIJEST na jeziku koji razumije:  1. o prekršaju za koji namjerava protiv njega podnijeti optužni prijedlog, s činjeničnim i         pravnim opisom prekršaja, 2. da u tijeku postupka može slobodno iznijeti obranu ili dostaviti pisanu obranu, uskratiti        iznošenje obrane ili odgovor na pojedino pitanje, 3. da kod tijela postupka ima pravo razgledati spis i upoznati se s dokazima protiv njega, 4. da se u postupku može braniti sam ili uz pomoć branitelja po vlastitom izboru, ali da zbog       nedolaska branitelja na raspravu odnosno ročište ili uzimanja branitelja tek na raspravi       odnosno ročištu, rasprava odnosno ročište se neće odgoditi, 5. da tijekom postupka može podnositi prijedloge za provođenje dokaza u svoju obranu, 6. da se rasprava pred tijelom postupka može održati i u njegovoj odsutnosti i donijeti odluka         o prekršaju, 7. da je do pravomoćnog završetka postupka i završetka postupka izvršenja dužan obavijestiti       tijelo postupka o svakoj promjeni adrese prebivališta i boravišta odnosno sjedišta, jer će mu       se, ako tako ne postupi, ili ako izbjegava dostavu, sva pismena dostaviti putem oglasne       ploče tijela postupka, 8. da u postupku ima pravo upotrebljavati svoj jezik, odnosno pravo da mu se osigura tumač      ako se postupak ili pojedina radnja u postupku ne vodi na njegovom jeziku te da se tog      prava može odreći ako zna jezik na kojem se vodi postupak ili provodi pojedina radnja, 9. da ima pravo na sporazumijevanje u smislu članka 109.e ovog Zakona. </vt:lpstr>
      <vt:lpstr>Članak 109.a st.2. i 3. PZ-a  Pisana obavijest sastavlja se u dva primjerka koju će vlastoručno potpisati počinitelj, čime potvrđuje njezin primitak, i ovlaštena službena osoba ovlaštenog tužitelja.  Jedan primjerak obavijesti prilaže se uz optužni prijedlog, a drugi se uručuje počinitelju.  Ako počinitelj prilikom uručenja pisane obavijesti odbije njezin primitak ili svojim potpisom potvrditi njezin primitak, dostavljač će zabilježiti na dostavnici datum i sat i razlog odbijanja primitka a pisana obavijest ostavit će se primatelju tako što će mu se na pogodan način učiniti dostupnim i to će se zabilježiti, čime se dostava smatra uredno obavljenom.</vt:lpstr>
      <vt:lpstr>    Sadržaj optužnog prijedloga Članak 160.    </vt:lpstr>
      <vt:lpstr>PowerPoint prezentacija</vt:lpstr>
      <vt:lpstr>Ispitivanje optužnog prijedloga - članak 161. st.4. PZ-a</vt:lpstr>
      <vt:lpstr>PowerPoint prezentacija</vt:lpstr>
      <vt:lpstr>ZAKLJUČAK</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PREKRŠAJNI ZAKON      - postupanje i ovlasti komunalnog redarstva</dc:title>
  <dc:creator>Matko Lovreta</dc:creator>
  <cp:lastModifiedBy>Matko Lovreta</cp:lastModifiedBy>
  <cp:revision>55</cp:revision>
  <dcterms:created xsi:type="dcterms:W3CDTF">2019-02-01T09:17:31Z</dcterms:created>
  <dcterms:modified xsi:type="dcterms:W3CDTF">2020-02-11T12:19:24Z</dcterms:modified>
</cp:coreProperties>
</file>