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C736-B46A-47FC-A886-792DEE0BA179}" type="datetimeFigureOut">
              <a:rPr lang="hr-HR" smtClean="0"/>
              <a:t>3.2.2020.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A5A50E0-16BD-4827-BECD-6E4D84ECB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54360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C736-B46A-47FC-A886-792DEE0BA179}" type="datetimeFigureOut">
              <a:rPr lang="hr-HR" smtClean="0"/>
              <a:t>3.2.2020.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A5A50E0-16BD-4827-BECD-6E4D84ECB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9394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C736-B46A-47FC-A886-792DEE0BA179}" type="datetimeFigureOut">
              <a:rPr lang="hr-HR" smtClean="0"/>
              <a:t>3.2.2020.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A5A50E0-16BD-4827-BECD-6E4D84ECB27D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63588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C736-B46A-47FC-A886-792DEE0BA179}" type="datetimeFigureOut">
              <a:rPr lang="hr-HR" smtClean="0"/>
              <a:t>3.2.2020.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A5A50E0-16BD-4827-BECD-6E4D84ECB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47061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C736-B46A-47FC-A886-792DEE0BA179}" type="datetimeFigureOut">
              <a:rPr lang="hr-HR" smtClean="0"/>
              <a:t>3.2.2020.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A5A50E0-16BD-4827-BECD-6E4D84ECB27D}" type="slidenum">
              <a:rPr lang="hr-HR" smtClean="0"/>
              <a:t>‹#›</a:t>
            </a:fld>
            <a:endParaRPr lang="hr-H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95302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C736-B46A-47FC-A886-792DEE0BA179}" type="datetimeFigureOut">
              <a:rPr lang="hr-HR" smtClean="0"/>
              <a:t>3.2.2020.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A5A50E0-16BD-4827-BECD-6E4D84ECB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99475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C736-B46A-47FC-A886-792DEE0BA179}" type="datetimeFigureOut">
              <a:rPr lang="hr-HR" smtClean="0"/>
              <a:t>3.2.2020.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A50E0-16BD-4827-BECD-6E4D84ECB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109025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C736-B46A-47FC-A886-792DEE0BA179}" type="datetimeFigureOut">
              <a:rPr lang="hr-HR" smtClean="0"/>
              <a:t>3.2.2020.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A50E0-16BD-4827-BECD-6E4D84ECB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2763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C736-B46A-47FC-A886-792DEE0BA179}" type="datetimeFigureOut">
              <a:rPr lang="hr-HR" smtClean="0"/>
              <a:t>3.2.2020.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A50E0-16BD-4827-BECD-6E4D84ECB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88415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C736-B46A-47FC-A886-792DEE0BA179}" type="datetimeFigureOut">
              <a:rPr lang="hr-HR" smtClean="0"/>
              <a:t>3.2.2020.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A5A50E0-16BD-4827-BECD-6E4D84ECB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0728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C736-B46A-47FC-A886-792DEE0BA179}" type="datetimeFigureOut">
              <a:rPr lang="hr-HR" smtClean="0"/>
              <a:t>3.2.2020.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A5A50E0-16BD-4827-BECD-6E4D84ECB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7617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C736-B46A-47FC-A886-792DEE0BA179}" type="datetimeFigureOut">
              <a:rPr lang="hr-HR" smtClean="0"/>
              <a:t>3.2.2020.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A5A50E0-16BD-4827-BECD-6E4D84ECB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51583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C736-B46A-47FC-A886-792DEE0BA179}" type="datetimeFigureOut">
              <a:rPr lang="hr-HR" smtClean="0"/>
              <a:t>3.2.2020.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A50E0-16BD-4827-BECD-6E4D84ECB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71863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C736-B46A-47FC-A886-792DEE0BA179}" type="datetimeFigureOut">
              <a:rPr lang="hr-HR" smtClean="0"/>
              <a:t>3.2.2020.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A50E0-16BD-4827-BECD-6E4D84ECB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09448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C736-B46A-47FC-A886-792DEE0BA179}" type="datetimeFigureOut">
              <a:rPr lang="hr-HR" smtClean="0"/>
              <a:t>3.2.2020.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A50E0-16BD-4827-BECD-6E4D84ECB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38769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C736-B46A-47FC-A886-792DEE0BA179}" type="datetimeFigureOut">
              <a:rPr lang="hr-HR" smtClean="0"/>
              <a:t>3.2.2020.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A5A50E0-16BD-4827-BECD-6E4D84ECB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3068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7C736-B46A-47FC-A886-792DEE0BA179}" type="datetimeFigureOut">
              <a:rPr lang="hr-HR" smtClean="0"/>
              <a:t>3.2.2020.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A5A50E0-16BD-4827-BECD-6E4D84ECB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0261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A8B71BA-9EBE-46C7-9BDD-04E90762DB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1268835"/>
          </a:xfrm>
        </p:spPr>
        <p:txBody>
          <a:bodyPr/>
          <a:lstStyle/>
          <a:p>
            <a:r>
              <a:rPr lang="hr-HR" dirty="0"/>
              <a:t>Ustavni sud - Uredba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1C54CF6-ED46-4334-8AB9-563F0CFAEC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5100506"/>
            <a:ext cx="8915399" cy="803156"/>
          </a:xfrm>
        </p:spPr>
        <p:txBody>
          <a:bodyPr/>
          <a:lstStyle/>
          <a:p>
            <a:pPr algn="r"/>
            <a:r>
              <a:rPr lang="hr-HR" dirty="0"/>
              <a:t>Sonja Polonijo</a:t>
            </a:r>
          </a:p>
          <a:p>
            <a:pPr algn="r"/>
            <a:r>
              <a:rPr lang="hr-HR" dirty="0"/>
              <a:t>sonjapolonijo@gmail.com</a:t>
            </a:r>
          </a:p>
        </p:txBody>
      </p:sp>
    </p:spTree>
    <p:extLst>
      <p:ext uri="{BB962C8B-B14F-4D97-AF65-F5344CB8AC3E}">
        <p14:creationId xmlns:p14="http://schemas.microsoft.com/office/powerpoint/2010/main" val="2726044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7B46740-5B48-4D31-BA69-38DA1DEA5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Uredba o gospodarenju komunalnim otpadom (NN 50/17, </a:t>
            </a:r>
            <a:r>
              <a:rPr lang="hr-HR" dirty="0">
                <a:solidFill>
                  <a:srgbClr val="C00000"/>
                </a:solidFill>
              </a:rPr>
              <a:t>84/19</a:t>
            </a:r>
            <a:r>
              <a:rPr lang="hr-HR" dirty="0"/>
              <a:t>)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277B2A0-5138-4A07-B878-5AECCD013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hr-HR" dirty="0"/>
              <a:t>cijena javne usluge: </a:t>
            </a:r>
          </a:p>
          <a:p>
            <a:pPr lvl="1">
              <a:lnSpc>
                <a:spcPct val="150000"/>
              </a:lnSpc>
            </a:pPr>
            <a:r>
              <a:rPr lang="hr-HR" dirty="0"/>
              <a:t>postojanje fiksnog dijela cijene (</a:t>
            </a:r>
            <a:r>
              <a:rPr lang="hr-HR" dirty="0" err="1"/>
              <a:t>OMJU</a:t>
            </a:r>
            <a:r>
              <a:rPr lang="hr-HR" dirty="0"/>
              <a:t>)</a:t>
            </a:r>
          </a:p>
          <a:p>
            <a:pPr lvl="1">
              <a:lnSpc>
                <a:spcPct val="150000"/>
              </a:lnSpc>
            </a:pPr>
            <a:r>
              <a:rPr lang="hr-HR" dirty="0"/>
              <a:t>kategorije/potkategorije korisnika</a:t>
            </a:r>
          </a:p>
          <a:p>
            <a:pPr lvl="1">
              <a:lnSpc>
                <a:spcPct val="150000"/>
              </a:lnSpc>
            </a:pPr>
            <a:r>
              <a:rPr lang="hr-HR" dirty="0"/>
              <a:t>fiksni dio jednak za sve korisnike unutar  kategorije/potkategorije</a:t>
            </a:r>
          </a:p>
          <a:p>
            <a:pPr lvl="1">
              <a:lnSpc>
                <a:spcPct val="150000"/>
              </a:lnSpc>
            </a:pPr>
            <a:r>
              <a:rPr lang="hr-HR" dirty="0"/>
              <a:t>ugovorna kazna (općenito, posebno kod zajedničkih spremnika)</a:t>
            </a:r>
          </a:p>
          <a:p>
            <a:pPr>
              <a:lnSpc>
                <a:spcPct val="150000"/>
              </a:lnSpc>
            </a:pPr>
            <a:r>
              <a:rPr lang="hr-HR" dirty="0"/>
              <a:t>„poticajna naknada” – kriteriji (bazna godina 2015, nedosljednost uvažavanja % odvojeno sakupljenog komunalnog otpada u </a:t>
            </a:r>
            <a:r>
              <a:rPr lang="hr-HR" dirty="0" err="1"/>
              <a:t>JLS</a:t>
            </a:r>
            <a:r>
              <a:rPr lang="hr-H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72156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13698B3-2A7D-4617-B157-9AFE0946D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Ocjena zakonitosti i ustavnosti: </a:t>
            </a:r>
            <a:r>
              <a:rPr lang="hr-HR" dirty="0">
                <a:solidFill>
                  <a:srgbClr val="C00000"/>
                </a:solidFill>
              </a:rPr>
              <a:t>podnositelji prijedloga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325AF20-17D8-4193-BE5D-6C6F77B9B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grupa komunalnih trgovačkih društava </a:t>
            </a:r>
            <a:r>
              <a:rPr lang="hr-HR" dirty="0" err="1"/>
              <a:t>PGŽ</a:t>
            </a:r>
            <a:endParaRPr lang="hr-HR" dirty="0"/>
          </a:p>
          <a:p>
            <a:r>
              <a:rPr lang="hr-HR" dirty="0" err="1"/>
              <a:t>Prekom</a:t>
            </a:r>
            <a:r>
              <a:rPr lang="hr-HR" dirty="0"/>
              <a:t> Prelog, Grad Prelog i prsten susjednih općina</a:t>
            </a:r>
          </a:p>
          <a:p>
            <a:r>
              <a:rPr lang="hr-HR" dirty="0"/>
              <a:t>istarski Gradovi i davatelji javne usluge</a:t>
            </a:r>
          </a:p>
          <a:p>
            <a:r>
              <a:rPr lang="hr-HR" dirty="0"/>
              <a:t>Udruga gradova u RH</a:t>
            </a:r>
          </a:p>
          <a:p>
            <a:r>
              <a:rPr lang="hr-HR" dirty="0"/>
              <a:t>Gradovi Pula, Ludbreg, Krk, Lepoglava, Ozalj, Novalja, Jastrebarsko, Vrbovec, Dugo Selo</a:t>
            </a:r>
          </a:p>
          <a:p>
            <a:r>
              <a:rPr lang="hr-HR" dirty="0"/>
              <a:t>Ljerka </a:t>
            </a:r>
            <a:r>
              <a:rPr lang="hr-HR" dirty="0" err="1"/>
              <a:t>Mintas</a:t>
            </a:r>
            <a:r>
              <a:rPr lang="hr-HR" dirty="0"/>
              <a:t> Hodak, Ante Tičić, Dražen Aničić, Zdravko Jović, Marko </a:t>
            </a:r>
            <a:r>
              <a:rPr lang="hr-HR" dirty="0" err="1"/>
              <a:t>Ebenspanger</a:t>
            </a:r>
            <a:r>
              <a:rPr lang="hr-HR" dirty="0"/>
              <a:t>, Splitski potrošač, Udruga Resnik</a:t>
            </a:r>
          </a:p>
          <a:p>
            <a:r>
              <a:rPr lang="hr-HR" dirty="0"/>
              <a:t>Klub zastupnika SDP-a u Saboru RH</a:t>
            </a:r>
          </a:p>
        </p:txBody>
      </p:sp>
    </p:spTree>
    <p:extLst>
      <p:ext uri="{BB962C8B-B14F-4D97-AF65-F5344CB8AC3E}">
        <p14:creationId xmlns:p14="http://schemas.microsoft.com/office/powerpoint/2010/main" val="1367297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91E6F84-BD81-42F4-BF8D-2904B10E6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Rješenje Ustavnog suda o </a:t>
            </a:r>
            <a:r>
              <a:rPr lang="hr-HR" dirty="0">
                <a:solidFill>
                  <a:srgbClr val="C00000"/>
                </a:solidFill>
              </a:rPr>
              <a:t>privremenoj</a:t>
            </a:r>
            <a:r>
              <a:rPr lang="hr-HR" dirty="0"/>
              <a:t> neprimjeni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7FA6BD9-D3D0-4D0A-B791-B30221106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/>
              <a:t>čl. 2, 3, 5. i 8. Uredbe o izmjenama i dopunama Uredbe (NN 84/19)</a:t>
            </a:r>
          </a:p>
          <a:p>
            <a:r>
              <a:rPr lang="hr-HR" dirty="0"/>
              <a:t>primjenjuju se odredbe Uredbe (NN 50/17) i ostali članci Izmjena (NN 84/19)</a:t>
            </a:r>
          </a:p>
          <a:p>
            <a:r>
              <a:rPr lang="hr-HR" dirty="0">
                <a:solidFill>
                  <a:srgbClr val="C00000"/>
                </a:solidFill>
              </a:rPr>
              <a:t>NE primjenjuju se ni dijelovi Odluka </a:t>
            </a:r>
            <a:r>
              <a:rPr lang="hr-HR" dirty="0" err="1">
                <a:solidFill>
                  <a:srgbClr val="C00000"/>
                </a:solidFill>
              </a:rPr>
              <a:t>JLS</a:t>
            </a:r>
            <a:r>
              <a:rPr lang="hr-HR" dirty="0">
                <a:solidFill>
                  <a:srgbClr val="C00000"/>
                </a:solidFill>
              </a:rPr>
              <a:t> doneseni temeljem čl. 2, 3, 5. i 8. Izmjena!</a:t>
            </a:r>
          </a:p>
          <a:p>
            <a:r>
              <a:rPr lang="hr-HR" dirty="0">
                <a:solidFill>
                  <a:srgbClr val="C00000"/>
                </a:solidFill>
              </a:rPr>
              <a:t>NE primjenjuju se ni cjenici doneseni temeljem čl. 2, 3, 5. i 8. Izmjena!</a:t>
            </a:r>
          </a:p>
          <a:p>
            <a:pPr marL="0" indent="0" algn="ctr">
              <a:buNone/>
            </a:pPr>
            <a:r>
              <a:rPr lang="hr-HR" sz="2400" dirty="0"/>
              <a:t>Što to znači?</a:t>
            </a:r>
          </a:p>
          <a:p>
            <a:r>
              <a:rPr lang="hr-HR" dirty="0"/>
              <a:t>nema kategorija, nema iznosa </a:t>
            </a:r>
            <a:r>
              <a:rPr lang="hr-HR" dirty="0" err="1"/>
              <a:t>OMJU</a:t>
            </a:r>
            <a:r>
              <a:rPr lang="hr-HR" dirty="0"/>
              <a:t> po kategoriji/potkategorijama</a:t>
            </a:r>
          </a:p>
          <a:p>
            <a:r>
              <a:rPr lang="hr-HR" dirty="0"/>
              <a:t>nema ograničenja iznosa ugovorne kazne</a:t>
            </a:r>
          </a:p>
          <a:p>
            <a:r>
              <a:rPr lang="hr-HR" dirty="0"/>
              <a:t>trajno i povremeno korištenje nekretnine i dalje su izjednačeni (</a:t>
            </a:r>
            <a:r>
              <a:rPr lang="hr-HR" dirty="0" err="1"/>
              <a:t>OMJU</a:t>
            </a:r>
            <a:r>
              <a:rPr lang="hr-HR" dirty="0"/>
              <a:t>)</a:t>
            </a:r>
          </a:p>
          <a:p>
            <a:r>
              <a:rPr lang="hr-HR" dirty="0"/>
              <a:t>obveza </a:t>
            </a:r>
            <a:r>
              <a:rPr lang="hr-HR" dirty="0" err="1"/>
              <a:t>čipiranja</a:t>
            </a:r>
            <a:r>
              <a:rPr lang="hr-HR" dirty="0"/>
              <a:t> spremnika, evidencije pražnjenja spremnika, ugovora s korisnikom stoji i dalje!</a:t>
            </a:r>
          </a:p>
          <a:p>
            <a:r>
              <a:rPr lang="hr-HR" dirty="0"/>
              <a:t>treba li opet Odluke davati na odlučivanje predstavničkom tijelu? </a:t>
            </a:r>
            <a:r>
              <a:rPr lang="hr-HR" dirty="0">
                <a:solidFill>
                  <a:srgbClr val="C00000"/>
                </a:solidFill>
              </a:rPr>
              <a:t>NE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72086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41DB00B-F74D-44F5-A0C1-F88A62270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Poticajna naknada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45906C9-09FC-4CD2-93BA-18EF925A3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50000"/>
              </a:lnSpc>
            </a:pPr>
            <a:r>
              <a:rPr lang="hr-HR" dirty="0"/>
              <a:t>zanimljivost: nije spomenuta u obrazloženju</a:t>
            </a:r>
          </a:p>
          <a:p>
            <a:pPr marL="0" indent="0">
              <a:lnSpc>
                <a:spcPct val="250000"/>
              </a:lnSpc>
              <a:buNone/>
            </a:pPr>
            <a:endParaRPr lang="hr-HR" dirty="0"/>
          </a:p>
          <a:p>
            <a:pPr>
              <a:lnSpc>
                <a:spcPct val="150000"/>
              </a:lnSpc>
            </a:pPr>
            <a:r>
              <a:rPr lang="hr-HR" dirty="0"/>
              <a:t>da li </a:t>
            </a:r>
            <a:r>
              <a:rPr lang="hr-HR" dirty="0" err="1"/>
              <a:t>MZOE</a:t>
            </a:r>
            <a:r>
              <a:rPr lang="hr-HR" dirty="0"/>
              <a:t> ide u promjenu Uredbe u tom segmentu (Udruga gradova dala je prijedlog)?</a:t>
            </a:r>
          </a:p>
        </p:txBody>
      </p:sp>
    </p:spTree>
    <p:extLst>
      <p:ext uri="{BB962C8B-B14F-4D97-AF65-F5344CB8AC3E}">
        <p14:creationId xmlns:p14="http://schemas.microsoft.com/office/powerpoint/2010/main" val="1688312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19F4EFA-F987-483C-8308-9F28024DB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Novi Zakon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3857CA2-505A-4909-BBF7-234171E08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300000"/>
              </a:lnSpc>
            </a:pPr>
            <a:r>
              <a:rPr lang="hr-HR" dirty="0"/>
              <a:t>u tijeku je imenovanje članova Povjerenstva od strane </a:t>
            </a:r>
            <a:r>
              <a:rPr lang="hr-HR" dirty="0" err="1"/>
              <a:t>MZOE</a:t>
            </a:r>
            <a:endParaRPr lang="hr-HR" dirty="0"/>
          </a:p>
          <a:p>
            <a:pPr>
              <a:lnSpc>
                <a:spcPct val="150000"/>
              </a:lnSpc>
            </a:pPr>
            <a:r>
              <a:rPr lang="hr-HR" dirty="0"/>
              <a:t>U Planu zakonodavnih aktivnosti predviđeno je njegovo donošenje u drugom kvartalu 2020. godine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82626576"/>
      </p:ext>
    </p:extLst>
  </p:cSld>
  <p:clrMapOvr>
    <a:masterClrMapping/>
  </p:clrMapOvr>
</p:sld>
</file>

<file path=ppt/theme/theme1.xml><?xml version="1.0" encoding="utf-8"?>
<a:theme xmlns:a="http://schemas.openxmlformats.org/drawingml/2006/main" name="Pramen">
  <a:themeElements>
    <a:clrScheme name="Prame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Prame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rame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48</TotalTime>
  <Words>347</Words>
  <Application>Microsoft Office PowerPoint</Application>
  <PresentationFormat>Široki zaslon</PresentationFormat>
  <Paragraphs>36</Paragraphs>
  <Slides>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Pramen</vt:lpstr>
      <vt:lpstr>Ustavni sud - Uredba</vt:lpstr>
      <vt:lpstr>Uredba o gospodarenju komunalnim otpadom (NN 50/17, 84/19)</vt:lpstr>
      <vt:lpstr>Ocjena zakonitosti i ustavnosti: podnositelji prijedloga</vt:lpstr>
      <vt:lpstr>Rješenje Ustavnog suda o privremenoj neprimjeni</vt:lpstr>
      <vt:lpstr>Poticajna naknada</vt:lpstr>
      <vt:lpstr>Novi Zakon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Ustavni sud - Uredba</dc:title>
  <dc:creator>Sonja Polonijo</dc:creator>
  <cp:lastModifiedBy>Sonja Polonijo</cp:lastModifiedBy>
  <cp:revision>8</cp:revision>
  <dcterms:created xsi:type="dcterms:W3CDTF">2020-02-03T06:43:11Z</dcterms:created>
  <dcterms:modified xsi:type="dcterms:W3CDTF">2020-02-03T08:51:10Z</dcterms:modified>
</cp:coreProperties>
</file>