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11" r:id="rId2"/>
    <p:sldId id="275" r:id="rId3"/>
    <p:sldId id="284" r:id="rId4"/>
    <p:sldId id="285" r:id="rId5"/>
    <p:sldId id="320" r:id="rId6"/>
    <p:sldId id="313" r:id="rId7"/>
    <p:sldId id="314" r:id="rId8"/>
    <p:sldId id="315" r:id="rId9"/>
    <p:sldId id="318" r:id="rId10"/>
    <p:sldId id="316" r:id="rId11"/>
    <p:sldId id="317" r:id="rId12"/>
    <p:sldId id="319" r:id="rId13"/>
    <p:sldId id="280" r:id="rId14"/>
    <p:sldId id="322" r:id="rId15"/>
    <p:sldId id="281" r:id="rId16"/>
    <p:sldId id="324" r:id="rId17"/>
    <p:sldId id="323" r:id="rId18"/>
    <p:sldId id="298" r:id="rId19"/>
    <p:sldId id="299" r:id="rId20"/>
    <p:sldId id="300" r:id="rId21"/>
    <p:sldId id="301" r:id="rId22"/>
    <p:sldId id="286" r:id="rId23"/>
    <p:sldId id="303" r:id="rId24"/>
    <p:sldId id="304" r:id="rId25"/>
    <p:sldId id="305" r:id="rId26"/>
    <p:sldId id="306" r:id="rId27"/>
    <p:sldId id="307" r:id="rId28"/>
    <p:sldId id="308" r:id="rId29"/>
    <p:sldId id="309" r:id="rId30"/>
    <p:sldId id="287" r:id="rId31"/>
    <p:sldId id="310" r:id="rId32"/>
    <p:sldId id="325"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94" autoAdjust="0"/>
  </p:normalViewPr>
  <p:slideViewPr>
    <p:cSldViewPr snapToGrid="0">
      <p:cViewPr>
        <p:scale>
          <a:sx n="107" d="100"/>
          <a:sy n="107" d="100"/>
        </p:scale>
        <p:origin x="-102" y="-30"/>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E08F2E-5F06-4CE2-A139-452A1382A6F0}" type="datetimeFigureOut">
              <a:rPr lang="en-US"/>
              <a:pPr/>
              <a:t>2/17/2020</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828588A-5C4E-401A-AECC-B6F63A9DE965}" type="slidenum">
              <a:rPr/>
              <a:p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4C5DC6-1594-414D-9341-ABA08739246C}" type="datetimeFigureOut">
              <a:rPr lang="en-US"/>
              <a:pPr/>
              <a:t>2/17/2020</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542409-6A04-4DC6-AC3A-D3758287A8F2}" type="slidenum">
              <a:rPr/>
              <a:p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2/17/2020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2/17/2020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8691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2/17/2020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2/17/2020</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p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2/17/2020</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p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2/17/2020</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p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2/17/2020</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2/17/2020</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2/17/2020</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2/17/2020</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gipu.gov.hr/UserDocsImages/dokumenti/Inspekcija/Smjernice_primjenaZGI.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onjapolonijo@gmail.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E2D2A86F-F998-4770-A64C-4E5A41DF1561}"/>
              </a:ext>
            </a:extLst>
          </p:cNvPr>
          <p:cNvSpPr>
            <a:spLocks noGrp="1"/>
          </p:cNvSpPr>
          <p:nvPr>
            <p:ph type="title"/>
          </p:nvPr>
        </p:nvSpPr>
        <p:spPr/>
        <p:txBody>
          <a:bodyPr/>
          <a:lstStyle/>
          <a:p>
            <a:r>
              <a:rPr lang="en-US" dirty="0" err="1"/>
              <a:t>Zakonska</a:t>
            </a:r>
            <a:r>
              <a:rPr lang="en-US" dirty="0"/>
              <a:t> </a:t>
            </a:r>
            <a:r>
              <a:rPr lang="en-US" dirty="0" err="1"/>
              <a:t>regulativa</a:t>
            </a:r>
            <a:r>
              <a:rPr lang="en-US" dirty="0"/>
              <a:t> </a:t>
            </a:r>
            <a:r>
              <a:rPr lang="en-US" dirty="0" err="1"/>
              <a:t>i</a:t>
            </a:r>
            <a:r>
              <a:rPr lang="en-US" dirty="0"/>
              <a:t> </a:t>
            </a:r>
            <a:r>
              <a:rPr lang="en-US" dirty="0" err="1"/>
              <a:t>akti</a:t>
            </a:r>
            <a:r>
              <a:rPr lang="en-US" dirty="0"/>
              <a:t> za </a:t>
            </a:r>
            <a:r>
              <a:rPr lang="en-US" dirty="0" err="1"/>
              <a:t>postupanje</a:t>
            </a:r>
            <a:r>
              <a:rPr lang="en-US" dirty="0"/>
              <a:t> </a:t>
            </a:r>
            <a:r>
              <a:rPr lang="en-US" dirty="0" err="1"/>
              <a:t>komunalnog</a:t>
            </a:r>
            <a:r>
              <a:rPr lang="en-US" dirty="0"/>
              <a:t> </a:t>
            </a:r>
            <a:r>
              <a:rPr lang="en-US" dirty="0" err="1"/>
              <a:t>redarstva</a:t>
            </a:r>
            <a:endParaRPr lang="hr-HR" dirty="0"/>
          </a:p>
        </p:txBody>
      </p:sp>
      <p:sp>
        <p:nvSpPr>
          <p:cNvPr id="4" name="Rezervirano mjesto broja slajda 3">
            <a:extLst>
              <a:ext uri="{FF2B5EF4-FFF2-40B4-BE49-F238E27FC236}">
                <a16:creationId xmlns:a16="http://schemas.microsoft.com/office/drawing/2014/main" xmlns="" id="{EACF61FD-A338-403F-847C-D86C10C7BA46}"/>
              </a:ext>
            </a:extLst>
          </p:cNvPr>
          <p:cNvSpPr>
            <a:spLocks noGrp="1"/>
          </p:cNvSpPr>
          <p:nvPr>
            <p:ph type="sldNum" sz="quarter" idx="12"/>
          </p:nvPr>
        </p:nvSpPr>
        <p:spPr/>
        <p:txBody>
          <a:bodyPr/>
          <a:lstStyle/>
          <a:p>
            <a:fld id="{9CD8D479-8942-46E8-A226-A4E01F7A105C}" type="slidenum">
              <a:rPr lang="hr-HR" smtClean="0"/>
              <a:pPr/>
              <a:t>1</a:t>
            </a:fld>
            <a:endParaRPr lang="hr-HR"/>
          </a:p>
        </p:txBody>
      </p:sp>
      <p:sp>
        <p:nvSpPr>
          <p:cNvPr id="5" name="Rezervirano mjesto datuma 4">
            <a:extLst>
              <a:ext uri="{FF2B5EF4-FFF2-40B4-BE49-F238E27FC236}">
                <a16:creationId xmlns:a16="http://schemas.microsoft.com/office/drawing/2014/main" xmlns="" id="{2D18C0A3-4F28-4197-BDAB-C73A9DA08CCA}"/>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
        <p:nvSpPr>
          <p:cNvPr id="6" name="Rezervirano mjesto podnožja 5">
            <a:extLst>
              <a:ext uri="{FF2B5EF4-FFF2-40B4-BE49-F238E27FC236}">
                <a16:creationId xmlns:a16="http://schemas.microsoft.com/office/drawing/2014/main" xmlns="" id="{B0111AF4-13E1-4B45-8777-D0FFAAC9571E}"/>
              </a:ext>
            </a:extLst>
          </p:cNvPr>
          <p:cNvSpPr>
            <a:spLocks noGrp="1"/>
          </p:cNvSpPr>
          <p:nvPr>
            <p:ph type="ftr" sz="quarter" idx="11"/>
          </p:nvPr>
        </p:nvSpPr>
        <p:spPr/>
        <p:txBody>
          <a:bodyPr/>
          <a:lstStyle/>
          <a:p>
            <a:r>
              <a:rPr lang="hr-HR" dirty="0"/>
              <a:t>Komunalno redarstvo</a:t>
            </a:r>
            <a:endParaRPr lang="en-US" dirty="0"/>
          </a:p>
        </p:txBody>
      </p:sp>
      <p:pic>
        <p:nvPicPr>
          <p:cNvPr id="8" name="Rezervirano mjesto sadržaja 7">
            <a:extLst>
              <a:ext uri="{FF2B5EF4-FFF2-40B4-BE49-F238E27FC236}">
                <a16:creationId xmlns:a16="http://schemas.microsoft.com/office/drawing/2014/main" xmlns="" id="{2D189855-CA69-49B0-9359-53B562FE7CE8}"/>
              </a:ext>
            </a:extLst>
          </p:cNvPr>
          <p:cNvPicPr>
            <a:picLocks noGrp="1" noChangeAspect="1"/>
          </p:cNvPicPr>
          <p:nvPr>
            <p:ph idx="1"/>
          </p:nvPr>
        </p:nvPicPr>
        <p:blipFill>
          <a:blip r:embed="rId2"/>
          <a:stretch>
            <a:fillRect/>
          </a:stretch>
        </p:blipFill>
        <p:spPr>
          <a:xfrm>
            <a:off x="2923843" y="1565275"/>
            <a:ext cx="6344313" cy="4621213"/>
          </a:xfrm>
          <a:prstGeom prst="rect">
            <a:avLst/>
          </a:prstGeom>
        </p:spPr>
      </p:pic>
    </p:spTree>
    <p:extLst>
      <p:ext uri="{BB962C8B-B14F-4D97-AF65-F5344CB8AC3E}">
        <p14:creationId xmlns:p14="http://schemas.microsoft.com/office/powerpoint/2010/main" val="34114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3B2927FD-F569-4713-8EA8-9127A6A2CF75}"/>
              </a:ext>
            </a:extLst>
          </p:cNvPr>
          <p:cNvSpPr>
            <a:spLocks noGrp="1"/>
          </p:cNvSpPr>
          <p:nvPr>
            <p:ph idx="1"/>
          </p:nvPr>
        </p:nvSpPr>
        <p:spPr>
          <a:xfrm>
            <a:off x="589411" y="931984"/>
            <a:ext cx="8596668" cy="5591907"/>
          </a:xfrm>
        </p:spPr>
        <p:txBody>
          <a:bodyPr>
            <a:noAutofit/>
          </a:bodyPr>
          <a:lstStyle/>
          <a:p>
            <a:pPr marL="0" indent="0" fontAlgn="base">
              <a:buNone/>
            </a:pPr>
            <a:r>
              <a:rPr lang="hr-HR" sz="2000" i="1" dirty="0"/>
              <a:t>Uklanjanje odbačenog otpada – obveze komunalnog redara</a:t>
            </a:r>
            <a:r>
              <a:rPr lang="en-US" sz="2000" i="1" dirty="0"/>
              <a:t>		5.</a:t>
            </a:r>
            <a:endParaRPr lang="hr-HR" sz="2000" i="1" dirty="0"/>
          </a:p>
          <a:p>
            <a:pPr marL="0" indent="0" fontAlgn="base">
              <a:buNone/>
            </a:pPr>
            <a:r>
              <a:rPr lang="hr-HR" sz="2000" dirty="0"/>
              <a:t>Članak 36.</a:t>
            </a:r>
          </a:p>
          <a:p>
            <a:pPr marL="0" indent="0" fontAlgn="base">
              <a:buNone/>
            </a:pPr>
            <a:r>
              <a:rPr lang="hr-HR" sz="2000" dirty="0">
                <a:solidFill>
                  <a:srgbClr val="C00000"/>
                </a:solidFill>
              </a:rPr>
              <a:t>(3) Radi provedbe mjera iz stavka 1. točke 2. ovoga članka komunalni redar rješenjem naređuje uklanjanje otpada vlasniku nekretnine na kojoj je nepropisno odložen otpad ili posjedniku nekretnine ako vlasnik nekretnine nije poznat ili osobi koja sukladno posebnom propisu upravlja određenim područjem (dobrom), ako je otpad odložen na tom području (dobru) ili osobi koju je zatekao da odbacuje otpad izvan lokacije gospodarenja otpadom. </a:t>
            </a:r>
          </a:p>
          <a:p>
            <a:pPr marL="0" indent="0" fontAlgn="base">
              <a:buNone/>
            </a:pPr>
            <a:r>
              <a:rPr lang="hr-HR" sz="2000" dirty="0"/>
              <a:t>(7) </a:t>
            </a:r>
            <a:r>
              <a:rPr lang="hr-HR" sz="2000" b="1" dirty="0"/>
              <a:t>Ako komunalni redar utvrdi postojanje opravdane sumnje</a:t>
            </a:r>
            <a:r>
              <a:rPr lang="hr-HR" sz="2000" dirty="0"/>
              <a:t> da je opasni ili drugi otpad odbačen na nekretnini čiji vlasnik, odnosno posjednik, ako vlasnik nekretnine nije poznat, odnosno osoba koja, sukladno posebnom propisu, upravlja određenim područjem (dobrom), ne dopušta pristup radi utvrđivanja činjeničnog stanja u vezi odbačenog otpada, komunalni redar ovlašten je </a:t>
            </a:r>
            <a:r>
              <a:rPr lang="hr-HR" sz="2000" b="1" dirty="0"/>
              <a:t>zatražiti nalog suda i asistenciju djelatnika ministarstva nadležnog za unutarnje poslove </a:t>
            </a:r>
            <a:r>
              <a:rPr lang="hr-HR" sz="2000" dirty="0"/>
              <a:t>radi pristupa na nekretninu u svrhu utvrđivanja činjenica.</a:t>
            </a:r>
          </a:p>
        </p:txBody>
      </p:sp>
    </p:spTree>
    <p:extLst>
      <p:ext uri="{BB962C8B-B14F-4D97-AF65-F5344CB8AC3E}">
        <p14:creationId xmlns:p14="http://schemas.microsoft.com/office/powerpoint/2010/main" val="215038352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9C3F1F6D-A715-4CF1-A323-FDCE8E71B23F}"/>
              </a:ext>
            </a:extLst>
          </p:cNvPr>
          <p:cNvSpPr>
            <a:spLocks noGrp="1"/>
          </p:cNvSpPr>
          <p:nvPr>
            <p:ph idx="1"/>
          </p:nvPr>
        </p:nvSpPr>
        <p:spPr>
          <a:xfrm>
            <a:off x="448734" y="635000"/>
            <a:ext cx="9807786" cy="5587999"/>
          </a:xfrm>
        </p:spPr>
        <p:txBody>
          <a:bodyPr/>
          <a:lstStyle/>
          <a:p>
            <a:pPr marL="0" indent="0" fontAlgn="base">
              <a:buNone/>
            </a:pPr>
            <a:r>
              <a:rPr lang="hr-HR" sz="2000" i="1" dirty="0"/>
              <a:t>Uklanjanje odbačenog otpada – obveze komunalnog redara</a:t>
            </a:r>
            <a:r>
              <a:rPr lang="en-US" sz="2000" i="1" dirty="0"/>
              <a:t>			6.</a:t>
            </a:r>
            <a:endParaRPr lang="hr-HR" sz="2000" i="1" dirty="0"/>
          </a:p>
          <a:p>
            <a:pPr marL="0" indent="0" fontAlgn="base">
              <a:buNone/>
            </a:pPr>
            <a:r>
              <a:rPr lang="hr-HR" sz="2000" dirty="0"/>
              <a:t>Članak 36.</a:t>
            </a:r>
          </a:p>
          <a:p>
            <a:pPr marL="0" indent="0" fontAlgn="base">
              <a:buNone/>
            </a:pPr>
            <a:r>
              <a:rPr lang="hr-HR" sz="2000" dirty="0"/>
              <a:t>(4) Rješenjem iz stavka 3. ovoga članka određuje se: lokacija odbačenog otpada, procijenjena količina otpada, obveznik uklanjanja otpada, te obveza uklanjanja otpada predajom ovlaštenoj osobi za gospodarenje tom vrstom otpada u roku koji ne može biti duži od 6 mjeseca od dana zaprimanja rješenja. </a:t>
            </a:r>
          </a:p>
          <a:p>
            <a:pPr marL="0" indent="0" fontAlgn="base">
              <a:buNone/>
            </a:pPr>
            <a:r>
              <a:rPr lang="hr-HR" sz="2000" dirty="0"/>
              <a:t>(6) Istekom roka određenog rješenjem iz stavka 4. ovoga članka komunalni redar utvrđuje ispunjavanje obveze određene rješenjem. Ako komunalni redar utvrdi da obveza određena rješenjem iz stavka 3. ovoga članka nije izvršena, jedinica lokalne samouprave, odnosno Grad Zagreb dužan je osigurati uklanjanje tog otpada predajom ovlaštenoj osobi za gospodarenje tom vrstom otpada</a:t>
            </a:r>
          </a:p>
          <a:p>
            <a:pPr marL="0" indent="0" fontAlgn="base">
              <a:buNone/>
            </a:pPr>
            <a:endParaRPr lang="hr-HR" dirty="0"/>
          </a:p>
          <a:p>
            <a:pPr marL="0" indent="0" fontAlgn="base">
              <a:buNone/>
            </a:pPr>
            <a:endParaRPr lang="hr-HR" dirty="0"/>
          </a:p>
          <a:p>
            <a:endParaRPr lang="hr-HR" dirty="0"/>
          </a:p>
        </p:txBody>
      </p:sp>
    </p:spTree>
    <p:extLst>
      <p:ext uri="{BB962C8B-B14F-4D97-AF65-F5344CB8AC3E}">
        <p14:creationId xmlns:p14="http://schemas.microsoft.com/office/powerpoint/2010/main" val="68748373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C0A6AA24-AC34-41D9-8782-BADA92937234}"/>
              </a:ext>
            </a:extLst>
          </p:cNvPr>
          <p:cNvSpPr>
            <a:spLocks noGrp="1"/>
          </p:cNvSpPr>
          <p:nvPr>
            <p:ph type="title"/>
          </p:nvPr>
        </p:nvSpPr>
        <p:spPr/>
        <p:txBody>
          <a:bodyPr>
            <a:normAutofit/>
          </a:bodyPr>
          <a:lstStyle/>
          <a:p>
            <a:r>
              <a:rPr lang="hr-HR" sz="3200" b="1" dirty="0"/>
              <a:t>Uredba o gospodarenju komunalnim otpadom (NN 50/17, 84/19)</a:t>
            </a:r>
            <a:r>
              <a:rPr lang="en-US" sz="3200" b="1" dirty="0"/>
              <a:t>						7.</a:t>
            </a:r>
            <a:endParaRPr lang="hr-HR" sz="3200" b="1" dirty="0"/>
          </a:p>
        </p:txBody>
      </p:sp>
      <p:sp>
        <p:nvSpPr>
          <p:cNvPr id="3" name="Rezervirano mjesto sadržaja 2">
            <a:extLst>
              <a:ext uri="{FF2B5EF4-FFF2-40B4-BE49-F238E27FC236}">
                <a16:creationId xmlns:a16="http://schemas.microsoft.com/office/drawing/2014/main" xmlns="" id="{744D7AA7-4E89-41D0-9C65-7396B92D1FB1}"/>
              </a:ext>
            </a:extLst>
          </p:cNvPr>
          <p:cNvSpPr>
            <a:spLocks noGrp="1"/>
          </p:cNvSpPr>
          <p:nvPr>
            <p:ph idx="1"/>
          </p:nvPr>
        </p:nvSpPr>
        <p:spPr>
          <a:xfrm>
            <a:off x="677334" y="1712890"/>
            <a:ext cx="8596668" cy="5145109"/>
          </a:xfrm>
        </p:spPr>
        <p:txBody>
          <a:bodyPr>
            <a:noAutofit/>
          </a:bodyPr>
          <a:lstStyle/>
          <a:p>
            <a:pPr>
              <a:buFontTx/>
              <a:buChar char="-"/>
            </a:pPr>
            <a:r>
              <a:rPr lang="hr-HR" sz="2000" dirty="0"/>
              <a:t>Uredbom se propisuje sadržaj odluke o načinu pružanja javne usluge, način gospodarenja komunalnim otpadom u vezi s javnom uslugom prikupljanja miješanog komunalnog otpada i biorazgradivog komunalnog otpada te odvojenog prikupljanja otpadnog papira, metala, stakla, plastike, tekstila, problematičnog otpada i krupnog (glomaznog) otpada, prostorni razmještaj </a:t>
            </a:r>
            <a:r>
              <a:rPr lang="hr-HR" sz="2000" dirty="0" err="1"/>
              <a:t>reciklažnih</a:t>
            </a:r>
            <a:r>
              <a:rPr lang="hr-HR" sz="2000" dirty="0"/>
              <a:t> dvorišta…</a:t>
            </a:r>
          </a:p>
          <a:p>
            <a:pPr>
              <a:buFontTx/>
              <a:buChar char="-"/>
            </a:pPr>
            <a:r>
              <a:rPr lang="hr-HR" sz="2000" dirty="0"/>
              <a:t>Pojedinačno korištenje javne usluge</a:t>
            </a:r>
          </a:p>
          <a:p>
            <a:pPr>
              <a:buFontTx/>
              <a:buChar char="-"/>
            </a:pPr>
            <a:r>
              <a:rPr lang="hr-HR" sz="2000" dirty="0"/>
              <a:t>Cijena: fiksni, varijabilni dio, ugovorna kazna</a:t>
            </a:r>
          </a:p>
          <a:p>
            <a:pPr marL="0" indent="0">
              <a:buNone/>
            </a:pPr>
            <a:r>
              <a:rPr lang="hr-HR" sz="2000" i="1" dirty="0"/>
              <a:t>- Ugovorna kazna </a:t>
            </a:r>
            <a:r>
              <a:rPr lang="hr-HR" sz="2000" dirty="0"/>
              <a:t>je iznos određen Odlukom koji je dužan platiti korisnik usluge u slučaju kad je postupio protivno Ugovoru – NADZOR I NAPLATU KAZNE provodi DAVATELJ USLUGE!!!!!!</a:t>
            </a:r>
          </a:p>
          <a:p>
            <a:pPr>
              <a:buFontTx/>
              <a:buChar char="-"/>
            </a:pPr>
            <a:r>
              <a:rPr lang="hr-HR" sz="2000" b="1" dirty="0">
                <a:solidFill>
                  <a:srgbClr val="FF0000"/>
                </a:solidFill>
              </a:rPr>
              <a:t>KOMUNALNI REDAR NEMA OVLASTI POSTUPANJA temeljem ove UREDBE!!!!!!!!</a:t>
            </a:r>
          </a:p>
        </p:txBody>
      </p:sp>
    </p:spTree>
    <p:extLst>
      <p:ext uri="{BB962C8B-B14F-4D97-AF65-F5344CB8AC3E}">
        <p14:creationId xmlns:p14="http://schemas.microsoft.com/office/powerpoint/2010/main" val="407985320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xmlns="" id="{4437CCB4-16E1-4EE5-8582-F1CDE947BBE8}"/>
              </a:ext>
            </a:extLst>
          </p:cNvPr>
          <p:cNvPicPr>
            <a:picLocks noChangeAspect="1"/>
          </p:cNvPicPr>
          <p:nvPr/>
        </p:nvPicPr>
        <p:blipFill>
          <a:blip r:embed="rId2"/>
          <a:stretch>
            <a:fillRect/>
          </a:stretch>
        </p:blipFill>
        <p:spPr>
          <a:xfrm>
            <a:off x="2466364" y="1468073"/>
            <a:ext cx="7290032" cy="4706223"/>
          </a:xfrm>
          <a:prstGeom prst="rect">
            <a:avLst/>
          </a:prstGeom>
        </p:spPr>
      </p:pic>
      <p:sp>
        <p:nvSpPr>
          <p:cNvPr id="3" name="TekstniOkvir 2">
            <a:extLst>
              <a:ext uri="{FF2B5EF4-FFF2-40B4-BE49-F238E27FC236}">
                <a16:creationId xmlns:a16="http://schemas.microsoft.com/office/drawing/2014/main" xmlns="" id="{52C30D44-C805-4357-A5A6-D7DF4DAEEC3C}"/>
              </a:ext>
            </a:extLst>
          </p:cNvPr>
          <p:cNvSpPr txBox="1"/>
          <p:nvPr/>
        </p:nvSpPr>
        <p:spPr>
          <a:xfrm>
            <a:off x="830509" y="629174"/>
            <a:ext cx="10343627" cy="615553"/>
          </a:xfrm>
          <a:prstGeom prst="rect">
            <a:avLst/>
          </a:prstGeom>
          <a:noFill/>
        </p:spPr>
        <p:txBody>
          <a:bodyPr wrap="square" rtlCol="0">
            <a:spAutoFit/>
          </a:bodyPr>
          <a:lstStyle/>
          <a:p>
            <a:r>
              <a:rPr lang="hr-HR" sz="3400" dirty="0">
                <a:solidFill>
                  <a:schemeClr val="accent1">
                    <a:lumMod val="75000"/>
                  </a:schemeClr>
                </a:solidFill>
              </a:rPr>
              <a:t>Tko postupa – komunalni redar ili davatelj javne usluge? </a:t>
            </a:r>
          </a:p>
        </p:txBody>
      </p:sp>
    </p:spTree>
    <p:extLst>
      <p:ext uri="{BB962C8B-B14F-4D97-AF65-F5344CB8AC3E}">
        <p14:creationId xmlns:p14="http://schemas.microsoft.com/office/powerpoint/2010/main" val="278613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xmlns="" id="{883FD701-22A3-4838-A332-BAEC819CA2D1}"/>
              </a:ext>
            </a:extLst>
          </p:cNvPr>
          <p:cNvSpPr>
            <a:spLocks noGrp="1"/>
          </p:cNvSpPr>
          <p:nvPr>
            <p:ph type="dt" sz="half" idx="10"/>
          </p:nvPr>
        </p:nvSpPr>
        <p:spPr/>
        <p:txBody>
          <a:bodyPr/>
          <a:lstStyle/>
          <a:p>
            <a:fld id="{C21C8A87-6958-4F26-A1E7-3E1FC48C8B2A}" type="datetime1">
              <a:rPr lang="en-US" smtClean="0"/>
              <a:pPr/>
              <a:t>2/17/2020</a:t>
            </a:fld>
            <a:endParaRPr lang="en-US" dirty="0"/>
          </a:p>
        </p:txBody>
      </p:sp>
      <p:sp>
        <p:nvSpPr>
          <p:cNvPr id="3" name="Rezervirano mjesto podnožja 2">
            <a:extLst>
              <a:ext uri="{FF2B5EF4-FFF2-40B4-BE49-F238E27FC236}">
                <a16:creationId xmlns:a16="http://schemas.microsoft.com/office/drawing/2014/main" xmlns="" id="{7E6B6194-DBC4-4738-8E60-2F51800AA761}"/>
              </a:ext>
            </a:extLst>
          </p:cNvPr>
          <p:cNvSpPr>
            <a:spLocks noGrp="1"/>
          </p:cNvSpPr>
          <p:nvPr>
            <p:ph type="ftr" sz="quarter" idx="11"/>
          </p:nvPr>
        </p:nvSpPr>
        <p:spPr/>
        <p:txBody>
          <a:bodyPr/>
          <a:lstStyle/>
          <a:p>
            <a:endParaRPr lang="en-US" dirty="0"/>
          </a:p>
        </p:txBody>
      </p:sp>
      <p:sp>
        <p:nvSpPr>
          <p:cNvPr id="4" name="Rezervirano mjesto broja slajda 3">
            <a:extLst>
              <a:ext uri="{FF2B5EF4-FFF2-40B4-BE49-F238E27FC236}">
                <a16:creationId xmlns:a16="http://schemas.microsoft.com/office/drawing/2014/main" xmlns="" id="{0266FF22-5F7C-411A-93CE-ECEE11E5A324}"/>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Slika 4">
            <a:extLst>
              <a:ext uri="{FF2B5EF4-FFF2-40B4-BE49-F238E27FC236}">
                <a16:creationId xmlns:a16="http://schemas.microsoft.com/office/drawing/2014/main" xmlns="" id="{76D1367F-06DB-4A6B-AFB7-DB41BFEF1E5A}"/>
              </a:ext>
            </a:extLst>
          </p:cNvPr>
          <p:cNvPicPr>
            <a:picLocks noChangeAspect="1"/>
          </p:cNvPicPr>
          <p:nvPr/>
        </p:nvPicPr>
        <p:blipFill>
          <a:blip r:embed="rId2" cstate="print"/>
          <a:stretch>
            <a:fillRect/>
          </a:stretch>
        </p:blipFill>
        <p:spPr>
          <a:xfrm>
            <a:off x="1395342" y="1845578"/>
            <a:ext cx="3148013" cy="4471332"/>
          </a:xfrm>
          <a:prstGeom prst="rect">
            <a:avLst/>
          </a:prstGeom>
        </p:spPr>
      </p:pic>
      <p:sp>
        <p:nvSpPr>
          <p:cNvPr id="6" name="Pravokutnik 5">
            <a:extLst>
              <a:ext uri="{FF2B5EF4-FFF2-40B4-BE49-F238E27FC236}">
                <a16:creationId xmlns:a16="http://schemas.microsoft.com/office/drawing/2014/main" xmlns="" id="{09855993-30E1-4F6E-B661-1DB3F50BBC30}"/>
              </a:ext>
            </a:extLst>
          </p:cNvPr>
          <p:cNvSpPr/>
          <p:nvPr/>
        </p:nvSpPr>
        <p:spPr>
          <a:xfrm>
            <a:off x="1098958" y="777971"/>
            <a:ext cx="10435904" cy="615553"/>
          </a:xfrm>
          <a:prstGeom prst="rect">
            <a:avLst/>
          </a:prstGeom>
        </p:spPr>
        <p:txBody>
          <a:bodyPr wrap="square">
            <a:spAutoFit/>
          </a:bodyPr>
          <a:lstStyle/>
          <a:p>
            <a:r>
              <a:rPr lang="hr-HR" sz="3400" dirty="0">
                <a:solidFill>
                  <a:schemeClr val="accent1">
                    <a:lumMod val="75000"/>
                  </a:schemeClr>
                </a:solidFill>
              </a:rPr>
              <a:t>Tko postupa – komunalni redar ili davatelj javne usluge? </a:t>
            </a:r>
          </a:p>
        </p:txBody>
      </p:sp>
      <p:sp>
        <p:nvSpPr>
          <p:cNvPr id="8" name="Pravokutnik 7">
            <a:extLst>
              <a:ext uri="{FF2B5EF4-FFF2-40B4-BE49-F238E27FC236}">
                <a16:creationId xmlns:a16="http://schemas.microsoft.com/office/drawing/2014/main" xmlns="" id="{B3EEAAFB-3D8A-41B5-A84E-505A09C8943A}"/>
              </a:ext>
            </a:extLst>
          </p:cNvPr>
          <p:cNvSpPr/>
          <p:nvPr/>
        </p:nvSpPr>
        <p:spPr>
          <a:xfrm>
            <a:off x="5176006" y="2828836"/>
            <a:ext cx="3967993" cy="1477328"/>
          </a:xfrm>
          <a:prstGeom prst="rect">
            <a:avLst/>
          </a:prstGeom>
        </p:spPr>
        <p:txBody>
          <a:bodyPr wrap="square">
            <a:spAutoFit/>
          </a:bodyPr>
          <a:lstStyle/>
          <a:p>
            <a:r>
              <a:rPr lang="hr-HR" dirty="0">
                <a:solidFill>
                  <a:srgbClr val="231F20"/>
                </a:solidFill>
                <a:latin typeface="Minion Pro Cond"/>
              </a:rPr>
              <a:t>Čl. 7. </a:t>
            </a:r>
            <a:r>
              <a:rPr lang="hr-HR" dirty="0" err="1">
                <a:solidFill>
                  <a:srgbClr val="231F20"/>
                </a:solidFill>
                <a:latin typeface="Minion Pro Cond"/>
              </a:rPr>
              <a:t>tč</a:t>
            </a:r>
            <a:r>
              <a:rPr lang="hr-HR" dirty="0">
                <a:solidFill>
                  <a:srgbClr val="231F20"/>
                </a:solidFill>
                <a:latin typeface="Minion Pro Cond"/>
              </a:rPr>
              <a:t>. 4. Uredbe: </a:t>
            </a:r>
          </a:p>
          <a:p>
            <a:r>
              <a:rPr lang="hr-HR" dirty="0">
                <a:solidFill>
                  <a:srgbClr val="231F20"/>
                </a:solidFill>
                <a:latin typeface="Minion Pro Cond"/>
              </a:rPr>
              <a:t>korisnik odgovara za postupanje s otpadom i spremnikom na obračunskom mjestu korisnika usluge sukladno Zakonu, ovoj Uredbi i Odluci</a:t>
            </a:r>
            <a:endParaRPr lang="hr-HR" dirty="0"/>
          </a:p>
        </p:txBody>
      </p:sp>
    </p:spTree>
    <p:extLst>
      <p:ext uri="{BB962C8B-B14F-4D97-AF65-F5344CB8AC3E}">
        <p14:creationId xmlns:p14="http://schemas.microsoft.com/office/powerpoint/2010/main" val="353841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xmlns="" id="{E1ABDB9B-EA1A-40E0-B417-752CAEC42569}"/>
              </a:ext>
            </a:extLst>
          </p:cNvPr>
          <p:cNvPicPr>
            <a:picLocks noChangeAspect="1"/>
          </p:cNvPicPr>
          <p:nvPr/>
        </p:nvPicPr>
        <p:blipFill>
          <a:blip r:embed="rId2"/>
          <a:stretch>
            <a:fillRect/>
          </a:stretch>
        </p:blipFill>
        <p:spPr>
          <a:xfrm>
            <a:off x="1233183" y="1691936"/>
            <a:ext cx="5184395" cy="3190457"/>
          </a:xfrm>
          <a:prstGeom prst="rect">
            <a:avLst/>
          </a:prstGeom>
        </p:spPr>
      </p:pic>
      <p:sp>
        <p:nvSpPr>
          <p:cNvPr id="3" name="Pravokutnik 2">
            <a:extLst>
              <a:ext uri="{FF2B5EF4-FFF2-40B4-BE49-F238E27FC236}">
                <a16:creationId xmlns:a16="http://schemas.microsoft.com/office/drawing/2014/main" xmlns="" id="{5660A4D6-3E39-4396-AC0A-E1569BCAC1F6}"/>
              </a:ext>
            </a:extLst>
          </p:cNvPr>
          <p:cNvSpPr/>
          <p:nvPr/>
        </p:nvSpPr>
        <p:spPr>
          <a:xfrm>
            <a:off x="1166070" y="794749"/>
            <a:ext cx="11012576" cy="615553"/>
          </a:xfrm>
          <a:prstGeom prst="rect">
            <a:avLst/>
          </a:prstGeom>
        </p:spPr>
        <p:txBody>
          <a:bodyPr wrap="square">
            <a:spAutoFit/>
          </a:bodyPr>
          <a:lstStyle/>
          <a:p>
            <a:r>
              <a:rPr lang="hr-HR" sz="3400" dirty="0">
                <a:solidFill>
                  <a:schemeClr val="accent1">
                    <a:lumMod val="75000"/>
                  </a:schemeClr>
                </a:solidFill>
              </a:rPr>
              <a:t>Tko postupa – komunalni redar ili davatelj javne usluge? </a:t>
            </a:r>
          </a:p>
        </p:txBody>
      </p:sp>
      <p:sp>
        <p:nvSpPr>
          <p:cNvPr id="7" name="Pravokutnik 6">
            <a:extLst>
              <a:ext uri="{FF2B5EF4-FFF2-40B4-BE49-F238E27FC236}">
                <a16:creationId xmlns:a16="http://schemas.microsoft.com/office/drawing/2014/main" xmlns="" id="{705B3FC3-DA22-4F89-AF75-5FB1D2984730}"/>
              </a:ext>
            </a:extLst>
          </p:cNvPr>
          <p:cNvSpPr/>
          <p:nvPr/>
        </p:nvSpPr>
        <p:spPr>
          <a:xfrm>
            <a:off x="7633980" y="2574069"/>
            <a:ext cx="2827091" cy="2308324"/>
          </a:xfrm>
          <a:prstGeom prst="rect">
            <a:avLst/>
          </a:prstGeom>
        </p:spPr>
        <p:txBody>
          <a:bodyPr wrap="square">
            <a:spAutoFit/>
          </a:bodyPr>
          <a:lstStyle/>
          <a:p>
            <a:r>
              <a:rPr lang="hr-HR" dirty="0">
                <a:solidFill>
                  <a:srgbClr val="231F20"/>
                </a:solidFill>
                <a:latin typeface="Minion Pro Cond"/>
              </a:rPr>
              <a:t>Čl. 7. </a:t>
            </a:r>
            <a:r>
              <a:rPr lang="hr-HR" dirty="0" err="1">
                <a:solidFill>
                  <a:srgbClr val="231F20"/>
                </a:solidFill>
                <a:latin typeface="Minion Pro Cond"/>
              </a:rPr>
              <a:t>tč</a:t>
            </a:r>
            <a:r>
              <a:rPr lang="hr-HR" dirty="0">
                <a:solidFill>
                  <a:srgbClr val="231F20"/>
                </a:solidFill>
                <a:latin typeface="Minion Pro Cond"/>
              </a:rPr>
              <a:t>. 5. Uredbe: </a:t>
            </a:r>
          </a:p>
          <a:p>
            <a:r>
              <a:rPr lang="hr-HR" dirty="0">
                <a:solidFill>
                  <a:srgbClr val="231F20"/>
                </a:solidFill>
                <a:latin typeface="Minion Pro Cond"/>
              </a:rPr>
              <a:t>korisnik zajedno s ostalim korisnicima usluge na istom obračunskom mjestu odgovara za obveze nastale zajedničkim korištenjem spremnika sukladno Zakonu, ovoj Uredbi i Odluci</a:t>
            </a:r>
            <a:endParaRPr lang="hr-HR" dirty="0"/>
          </a:p>
        </p:txBody>
      </p:sp>
    </p:spTree>
    <p:extLst>
      <p:ext uri="{BB962C8B-B14F-4D97-AF65-F5344CB8AC3E}">
        <p14:creationId xmlns:p14="http://schemas.microsoft.com/office/powerpoint/2010/main" val="3212630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xmlns="" id="{D644B488-C1BE-4C0E-8155-CA39B8F26B55}"/>
              </a:ext>
            </a:extLst>
          </p:cNvPr>
          <p:cNvSpPr>
            <a:spLocks noGrp="1"/>
          </p:cNvSpPr>
          <p:nvPr>
            <p:ph type="dt" sz="half" idx="10"/>
          </p:nvPr>
        </p:nvSpPr>
        <p:spPr/>
        <p:txBody>
          <a:bodyPr/>
          <a:lstStyle/>
          <a:p>
            <a:fld id="{0C71ADF8-2CF8-4116-9F55-6B527CFF9640}" type="datetime1">
              <a:rPr lang="en-US" smtClean="0"/>
              <a:pPr/>
              <a:t>2/17/2020</a:t>
            </a:fld>
            <a:endParaRPr lang="en-US" dirty="0"/>
          </a:p>
        </p:txBody>
      </p:sp>
      <p:sp>
        <p:nvSpPr>
          <p:cNvPr id="3" name="Rezervirano mjesto podnožja 2">
            <a:extLst>
              <a:ext uri="{FF2B5EF4-FFF2-40B4-BE49-F238E27FC236}">
                <a16:creationId xmlns:a16="http://schemas.microsoft.com/office/drawing/2014/main" xmlns="" id="{C4F78CF9-E908-4E8A-BFC0-EC25A6905592}"/>
              </a:ext>
            </a:extLst>
          </p:cNvPr>
          <p:cNvSpPr>
            <a:spLocks noGrp="1"/>
          </p:cNvSpPr>
          <p:nvPr>
            <p:ph type="ftr" sz="quarter" idx="11"/>
          </p:nvPr>
        </p:nvSpPr>
        <p:spPr/>
        <p:txBody>
          <a:bodyPr/>
          <a:lstStyle/>
          <a:p>
            <a:endParaRPr lang="en-US" dirty="0"/>
          </a:p>
        </p:txBody>
      </p:sp>
      <p:sp>
        <p:nvSpPr>
          <p:cNvPr id="4" name="Rezervirano mjesto broja slajda 3">
            <a:extLst>
              <a:ext uri="{FF2B5EF4-FFF2-40B4-BE49-F238E27FC236}">
                <a16:creationId xmlns:a16="http://schemas.microsoft.com/office/drawing/2014/main" xmlns="" id="{9DC190AC-2636-4B66-AEC7-79881E8F40B3}"/>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TekstniOkvir 5">
            <a:extLst>
              <a:ext uri="{FF2B5EF4-FFF2-40B4-BE49-F238E27FC236}">
                <a16:creationId xmlns:a16="http://schemas.microsoft.com/office/drawing/2014/main" xmlns="" id="{B227586E-52C3-4D1C-A168-DCC48635C652}"/>
              </a:ext>
            </a:extLst>
          </p:cNvPr>
          <p:cNvSpPr txBox="1"/>
          <p:nvPr/>
        </p:nvSpPr>
        <p:spPr>
          <a:xfrm>
            <a:off x="847288" y="377505"/>
            <a:ext cx="9647340" cy="615553"/>
          </a:xfrm>
          <a:prstGeom prst="rect">
            <a:avLst/>
          </a:prstGeom>
          <a:noFill/>
        </p:spPr>
        <p:txBody>
          <a:bodyPr wrap="square" rtlCol="0">
            <a:spAutoFit/>
          </a:bodyPr>
          <a:lstStyle/>
          <a:p>
            <a:r>
              <a:rPr lang="hr-HR" sz="3400" dirty="0">
                <a:solidFill>
                  <a:schemeClr val="accent1">
                    <a:lumMod val="75000"/>
                  </a:schemeClr>
                </a:solidFill>
              </a:rPr>
              <a:t>Tko postupa – odvoz otpada „od vrata do vrata”?</a:t>
            </a:r>
          </a:p>
        </p:txBody>
      </p:sp>
      <p:pic>
        <p:nvPicPr>
          <p:cNvPr id="7" name="Slika 6">
            <a:extLst>
              <a:ext uri="{FF2B5EF4-FFF2-40B4-BE49-F238E27FC236}">
                <a16:creationId xmlns:a16="http://schemas.microsoft.com/office/drawing/2014/main" xmlns="" id="{A9D66E49-2C2C-4137-9FCE-F86FB91D1788}"/>
              </a:ext>
            </a:extLst>
          </p:cNvPr>
          <p:cNvPicPr>
            <a:picLocks noChangeAspect="1"/>
          </p:cNvPicPr>
          <p:nvPr/>
        </p:nvPicPr>
        <p:blipFill>
          <a:blip r:embed="rId2"/>
          <a:stretch>
            <a:fillRect/>
          </a:stretch>
        </p:blipFill>
        <p:spPr>
          <a:xfrm>
            <a:off x="3288549" y="1635853"/>
            <a:ext cx="4060207" cy="4261608"/>
          </a:xfrm>
          <a:prstGeom prst="rect">
            <a:avLst/>
          </a:prstGeom>
        </p:spPr>
      </p:pic>
      <p:sp>
        <p:nvSpPr>
          <p:cNvPr id="8" name="TekstniOkvir 7">
            <a:extLst>
              <a:ext uri="{FF2B5EF4-FFF2-40B4-BE49-F238E27FC236}">
                <a16:creationId xmlns:a16="http://schemas.microsoft.com/office/drawing/2014/main" xmlns="" id="{BC2A22CA-E346-436F-84B8-4F210F152C87}"/>
              </a:ext>
            </a:extLst>
          </p:cNvPr>
          <p:cNvSpPr txBox="1"/>
          <p:nvPr/>
        </p:nvSpPr>
        <p:spPr>
          <a:xfrm>
            <a:off x="7894040" y="2567031"/>
            <a:ext cx="2508309" cy="923330"/>
          </a:xfrm>
          <a:prstGeom prst="rect">
            <a:avLst/>
          </a:prstGeom>
          <a:noFill/>
        </p:spPr>
        <p:txBody>
          <a:bodyPr wrap="square" rtlCol="0">
            <a:spAutoFit/>
          </a:bodyPr>
          <a:lstStyle/>
          <a:p>
            <a:r>
              <a:rPr lang="hr-HR" dirty="0"/>
              <a:t>Davatelj javne usluge (komunalno društvo) – ugovorne kazne!</a:t>
            </a:r>
          </a:p>
        </p:txBody>
      </p:sp>
    </p:spTree>
    <p:extLst>
      <p:ext uri="{BB962C8B-B14F-4D97-AF65-F5344CB8AC3E}">
        <p14:creationId xmlns:p14="http://schemas.microsoft.com/office/powerpoint/2010/main" val="1488549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xmlns="" id="{5B4BCB71-BF7A-49A6-8DBC-D8AF48C368F7}"/>
              </a:ext>
            </a:extLst>
          </p:cNvPr>
          <p:cNvSpPr>
            <a:spLocks noGrp="1"/>
          </p:cNvSpPr>
          <p:nvPr>
            <p:ph type="dt" sz="half" idx="10"/>
          </p:nvPr>
        </p:nvSpPr>
        <p:spPr/>
        <p:txBody>
          <a:bodyPr/>
          <a:lstStyle/>
          <a:p>
            <a:fld id="{48C181D6-F947-47F6-962B-089FD53A6D60}" type="datetime1">
              <a:rPr lang="en-US" smtClean="0"/>
              <a:pPr/>
              <a:t>2/17/2020</a:t>
            </a:fld>
            <a:endParaRPr lang="en-US" dirty="0"/>
          </a:p>
        </p:txBody>
      </p:sp>
      <p:sp>
        <p:nvSpPr>
          <p:cNvPr id="3" name="Rezervirano mjesto podnožja 2">
            <a:extLst>
              <a:ext uri="{FF2B5EF4-FFF2-40B4-BE49-F238E27FC236}">
                <a16:creationId xmlns:a16="http://schemas.microsoft.com/office/drawing/2014/main" xmlns="" id="{B331144C-8693-4DCA-BD38-B2E509337B55}"/>
              </a:ext>
            </a:extLst>
          </p:cNvPr>
          <p:cNvSpPr>
            <a:spLocks noGrp="1"/>
          </p:cNvSpPr>
          <p:nvPr>
            <p:ph type="ftr" sz="quarter" idx="11"/>
          </p:nvPr>
        </p:nvSpPr>
        <p:spPr/>
        <p:txBody>
          <a:bodyPr/>
          <a:lstStyle/>
          <a:p>
            <a:endParaRPr lang="en-US" dirty="0"/>
          </a:p>
        </p:txBody>
      </p:sp>
      <p:sp>
        <p:nvSpPr>
          <p:cNvPr id="4" name="Rezervirano mjesto broja slajda 3">
            <a:extLst>
              <a:ext uri="{FF2B5EF4-FFF2-40B4-BE49-F238E27FC236}">
                <a16:creationId xmlns:a16="http://schemas.microsoft.com/office/drawing/2014/main" xmlns="" id="{083AA2F4-4650-45AE-BAC3-B174BEF522BA}"/>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Pravokutnik 4">
            <a:extLst>
              <a:ext uri="{FF2B5EF4-FFF2-40B4-BE49-F238E27FC236}">
                <a16:creationId xmlns:a16="http://schemas.microsoft.com/office/drawing/2014/main" xmlns="" id="{5FCBB24A-E6B6-4C11-9135-578B530585FF}"/>
              </a:ext>
            </a:extLst>
          </p:cNvPr>
          <p:cNvSpPr/>
          <p:nvPr/>
        </p:nvSpPr>
        <p:spPr>
          <a:xfrm>
            <a:off x="2405573" y="920584"/>
            <a:ext cx="8271303" cy="615553"/>
          </a:xfrm>
          <a:prstGeom prst="rect">
            <a:avLst/>
          </a:prstGeom>
        </p:spPr>
        <p:txBody>
          <a:bodyPr wrap="none">
            <a:spAutoFit/>
          </a:bodyPr>
          <a:lstStyle/>
          <a:p>
            <a:r>
              <a:rPr lang="hr-HR" sz="3400" dirty="0">
                <a:solidFill>
                  <a:schemeClr val="accent1">
                    <a:lumMod val="75000"/>
                  </a:schemeClr>
                </a:solidFill>
              </a:rPr>
              <a:t>Paradoks: tko postupa na „zelenom otoku”?</a:t>
            </a:r>
          </a:p>
        </p:txBody>
      </p:sp>
      <p:sp>
        <p:nvSpPr>
          <p:cNvPr id="6" name="TekstniOkvir 5">
            <a:extLst>
              <a:ext uri="{FF2B5EF4-FFF2-40B4-BE49-F238E27FC236}">
                <a16:creationId xmlns:a16="http://schemas.microsoft.com/office/drawing/2014/main" xmlns="" id="{BA34E949-2827-408C-B3FE-F9E3795F284E}"/>
              </a:ext>
            </a:extLst>
          </p:cNvPr>
          <p:cNvSpPr txBox="1"/>
          <p:nvPr/>
        </p:nvSpPr>
        <p:spPr>
          <a:xfrm>
            <a:off x="2405573" y="1681733"/>
            <a:ext cx="7969541" cy="1200329"/>
          </a:xfrm>
          <a:prstGeom prst="rect">
            <a:avLst/>
          </a:prstGeom>
          <a:noFill/>
        </p:spPr>
        <p:txBody>
          <a:bodyPr wrap="square" rtlCol="0">
            <a:spAutoFit/>
          </a:bodyPr>
          <a:lstStyle/>
          <a:p>
            <a:r>
              <a:rPr lang="hr-HR" i="1" dirty="0">
                <a:solidFill>
                  <a:schemeClr val="accent1">
                    <a:lumMod val="75000"/>
                  </a:schemeClr>
                </a:solidFill>
              </a:rPr>
              <a:t>Usluga povezana s javnom uslugom</a:t>
            </a:r>
            <a:r>
              <a:rPr lang="hr-HR" i="1" dirty="0"/>
              <a:t> </a:t>
            </a:r>
            <a:r>
              <a:rPr lang="hr-HR" dirty="0"/>
              <a:t>je odvojeno sakupljanje komunalnog otpada putem </a:t>
            </a:r>
            <a:r>
              <a:rPr lang="hr-HR" dirty="0" err="1"/>
              <a:t>reciklažnog</a:t>
            </a:r>
            <a:r>
              <a:rPr lang="hr-HR" dirty="0"/>
              <a:t> dvorišta, mobilnog </a:t>
            </a:r>
            <a:r>
              <a:rPr lang="hr-HR" dirty="0" err="1"/>
              <a:t>reciklažnog</a:t>
            </a:r>
            <a:r>
              <a:rPr lang="hr-HR" dirty="0"/>
              <a:t> dvorišta, </a:t>
            </a:r>
            <a:r>
              <a:rPr lang="hr-HR" dirty="0">
                <a:solidFill>
                  <a:schemeClr val="accent1">
                    <a:lumMod val="75000"/>
                  </a:schemeClr>
                </a:solidFill>
              </a:rPr>
              <a:t>spremnika na javnim površinama</a:t>
            </a:r>
            <a:r>
              <a:rPr lang="hr-HR" dirty="0"/>
              <a:t> i kod korisnika usluge te odvojeno prikupljanje krupnog (glomaznog) komunalnog otpada.</a:t>
            </a:r>
          </a:p>
        </p:txBody>
      </p:sp>
      <p:sp>
        <p:nvSpPr>
          <p:cNvPr id="7" name="TekstniOkvir 6">
            <a:extLst>
              <a:ext uri="{FF2B5EF4-FFF2-40B4-BE49-F238E27FC236}">
                <a16:creationId xmlns:a16="http://schemas.microsoft.com/office/drawing/2014/main" xmlns="" id="{52633364-0FF0-4C84-A8D4-3834587776CD}"/>
              </a:ext>
            </a:extLst>
          </p:cNvPr>
          <p:cNvSpPr txBox="1"/>
          <p:nvPr/>
        </p:nvSpPr>
        <p:spPr>
          <a:xfrm>
            <a:off x="2405572" y="3221372"/>
            <a:ext cx="8271303" cy="646331"/>
          </a:xfrm>
          <a:prstGeom prst="rect">
            <a:avLst/>
          </a:prstGeom>
          <a:noFill/>
        </p:spPr>
        <p:txBody>
          <a:bodyPr wrap="square" rtlCol="0">
            <a:spAutoFit/>
          </a:bodyPr>
          <a:lstStyle/>
          <a:p>
            <a:r>
              <a:rPr lang="hr-HR" dirty="0"/>
              <a:t>Korisnik javne usluge odgovara za postupanje s otpadom i spremnikom </a:t>
            </a:r>
            <a:r>
              <a:rPr lang="hr-HR" dirty="0">
                <a:solidFill>
                  <a:schemeClr val="accent1">
                    <a:lumMod val="75000"/>
                  </a:schemeClr>
                </a:solidFill>
              </a:rPr>
              <a:t>na obračunskom mjestu </a:t>
            </a:r>
            <a:r>
              <a:rPr lang="hr-HR" dirty="0"/>
              <a:t>korisnika usluge.</a:t>
            </a:r>
          </a:p>
        </p:txBody>
      </p:sp>
      <p:sp>
        <p:nvSpPr>
          <p:cNvPr id="8" name="TekstniOkvir 7">
            <a:extLst>
              <a:ext uri="{FF2B5EF4-FFF2-40B4-BE49-F238E27FC236}">
                <a16:creationId xmlns:a16="http://schemas.microsoft.com/office/drawing/2014/main" xmlns="" id="{8BB3885C-5F71-4758-807B-25AE9494F8A2}"/>
              </a:ext>
            </a:extLst>
          </p:cNvPr>
          <p:cNvSpPr txBox="1"/>
          <p:nvPr/>
        </p:nvSpPr>
        <p:spPr>
          <a:xfrm>
            <a:off x="2405572" y="4432566"/>
            <a:ext cx="7894040" cy="646331"/>
          </a:xfrm>
          <a:prstGeom prst="rect">
            <a:avLst/>
          </a:prstGeom>
          <a:noFill/>
        </p:spPr>
        <p:txBody>
          <a:bodyPr wrap="square" rtlCol="0">
            <a:spAutoFit/>
          </a:bodyPr>
          <a:lstStyle/>
          <a:p>
            <a:r>
              <a:rPr lang="hr-HR" dirty="0"/>
              <a:t>Da li je „zeleni otok” obračunsko mjesto (adresa korisnika) – NIJE! </a:t>
            </a:r>
          </a:p>
          <a:p>
            <a:r>
              <a:rPr lang="hr-HR" dirty="0"/>
              <a:t>Tko postupa? </a:t>
            </a:r>
            <a:r>
              <a:rPr lang="hr-HR" dirty="0">
                <a:solidFill>
                  <a:schemeClr val="accent1">
                    <a:lumMod val="75000"/>
                  </a:schemeClr>
                </a:solidFill>
              </a:rPr>
              <a:t>KOMUNALNI REDAR</a:t>
            </a:r>
            <a:r>
              <a:rPr lang="hr-HR" dirty="0"/>
              <a:t>!</a:t>
            </a:r>
          </a:p>
        </p:txBody>
      </p:sp>
    </p:spTree>
    <p:extLst>
      <p:ext uri="{BB962C8B-B14F-4D97-AF65-F5344CB8AC3E}">
        <p14:creationId xmlns:p14="http://schemas.microsoft.com/office/powerpoint/2010/main" val="1811471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DC7BE66-F347-4F79-9E57-640215A8FC19}"/>
              </a:ext>
            </a:extLst>
          </p:cNvPr>
          <p:cNvSpPr>
            <a:spLocks noGrp="1"/>
          </p:cNvSpPr>
          <p:nvPr>
            <p:ph type="title"/>
          </p:nvPr>
        </p:nvSpPr>
        <p:spPr/>
        <p:txBody>
          <a:bodyPr>
            <a:normAutofit fontScale="90000"/>
          </a:bodyPr>
          <a:lstStyle/>
          <a:p>
            <a:r>
              <a:rPr lang="hr-HR" dirty="0"/>
              <a:t>Zakon o zaštiti od buke (NN 30/9, 55/13, 153/13, 41/16, 114/18)								1.</a:t>
            </a:r>
          </a:p>
        </p:txBody>
      </p:sp>
      <p:sp>
        <p:nvSpPr>
          <p:cNvPr id="3" name="Rezervirano mjesto sadržaja 2">
            <a:extLst>
              <a:ext uri="{FF2B5EF4-FFF2-40B4-BE49-F238E27FC236}">
                <a16:creationId xmlns:a16="http://schemas.microsoft.com/office/drawing/2014/main" xmlns="" id="{5241212A-6DED-4C3A-8016-FB5FAECD8925}"/>
              </a:ext>
            </a:extLst>
          </p:cNvPr>
          <p:cNvSpPr>
            <a:spLocks noGrp="1"/>
          </p:cNvSpPr>
          <p:nvPr>
            <p:ph idx="1"/>
          </p:nvPr>
        </p:nvSpPr>
        <p:spPr>
          <a:xfrm>
            <a:off x="1410026" y="1566001"/>
            <a:ext cx="10188415" cy="4620682"/>
          </a:xfrm>
        </p:spPr>
        <p:txBody>
          <a:bodyPr/>
          <a:lstStyle/>
          <a:p>
            <a:pPr marL="0" indent="0">
              <a:buNone/>
            </a:pPr>
            <a:r>
              <a:rPr lang="hr-HR" dirty="0"/>
              <a:t>Članak 16. </a:t>
            </a:r>
          </a:p>
          <a:p>
            <a:pPr marL="0" indent="0">
              <a:buNone/>
            </a:pPr>
            <a:r>
              <a:rPr lang="hr-HR" dirty="0"/>
              <a:t>… nadzor nad provedbom odluka predstavničkih tijela JLS provodi komunalno redarstvo.</a:t>
            </a:r>
          </a:p>
          <a:p>
            <a:pPr marL="0" indent="0">
              <a:buNone/>
            </a:pPr>
            <a:r>
              <a:rPr lang="hr-HR" dirty="0"/>
              <a:t>Odluka JLS regulira:</a:t>
            </a:r>
          </a:p>
          <a:p>
            <a:r>
              <a:rPr lang="hr-HR" dirty="0"/>
              <a:t>u</a:t>
            </a:r>
            <a:r>
              <a:rPr lang="en-US" dirty="0" err="1"/>
              <a:t>porab</a:t>
            </a:r>
            <a:r>
              <a:rPr lang="hr-HR" dirty="0"/>
              <a:t>u</a:t>
            </a:r>
            <a:r>
              <a:rPr lang="en-US" dirty="0"/>
              <a:t> </a:t>
            </a:r>
            <a:r>
              <a:rPr lang="en-US" dirty="0" err="1"/>
              <a:t>akustičkih</a:t>
            </a:r>
            <a:r>
              <a:rPr lang="en-US" dirty="0"/>
              <a:t> </a:t>
            </a:r>
            <a:r>
              <a:rPr lang="en-US" dirty="0" err="1"/>
              <a:t>i</a:t>
            </a:r>
            <a:r>
              <a:rPr lang="en-US" dirty="0"/>
              <a:t> </a:t>
            </a:r>
            <a:r>
              <a:rPr lang="en-US" dirty="0" err="1"/>
              <a:t>elektroakustičkih</a:t>
            </a:r>
            <a:r>
              <a:rPr lang="en-US" dirty="0"/>
              <a:t> </a:t>
            </a:r>
            <a:r>
              <a:rPr lang="en-US" dirty="0" err="1"/>
              <a:t>uređaja</a:t>
            </a:r>
            <a:r>
              <a:rPr lang="en-US" dirty="0"/>
              <a:t> </a:t>
            </a:r>
            <a:r>
              <a:rPr lang="en-US" dirty="0" err="1"/>
              <a:t>na</a:t>
            </a:r>
            <a:r>
              <a:rPr lang="en-US" dirty="0"/>
              <a:t> </a:t>
            </a:r>
            <a:r>
              <a:rPr lang="en-US" dirty="0" err="1"/>
              <a:t>otvorenom</a:t>
            </a:r>
            <a:r>
              <a:rPr lang="en-US" dirty="0"/>
              <a:t> u </a:t>
            </a:r>
            <a:r>
              <a:rPr lang="en-US" dirty="0" err="1"/>
              <a:t>objektima</a:t>
            </a:r>
            <a:r>
              <a:rPr lang="en-US" dirty="0"/>
              <a:t> </a:t>
            </a:r>
            <a:r>
              <a:rPr lang="en-US" dirty="0" err="1"/>
              <a:t>registriranim</a:t>
            </a:r>
            <a:r>
              <a:rPr lang="en-US" dirty="0"/>
              <a:t> za </a:t>
            </a:r>
            <a:r>
              <a:rPr lang="en-US" dirty="0" err="1"/>
              <a:t>obavljanje</a:t>
            </a:r>
            <a:r>
              <a:rPr lang="en-US" dirty="0"/>
              <a:t> </a:t>
            </a:r>
            <a:r>
              <a:rPr lang="en-US" dirty="0" err="1"/>
              <a:t>ugostiteljske</a:t>
            </a:r>
            <a:r>
              <a:rPr lang="en-US" dirty="0"/>
              <a:t> </a:t>
            </a:r>
            <a:r>
              <a:rPr lang="en-US" dirty="0" err="1"/>
              <a:t>djelatnosti</a:t>
            </a:r>
            <a:r>
              <a:rPr lang="en-US" dirty="0"/>
              <a:t> </a:t>
            </a:r>
            <a:r>
              <a:rPr lang="hr-HR" dirty="0"/>
              <a:t>(</a:t>
            </a:r>
            <a:r>
              <a:rPr lang="en-US" dirty="0" err="1"/>
              <a:t>ako</a:t>
            </a:r>
            <a:r>
              <a:rPr lang="en-US" dirty="0"/>
              <a:t> </a:t>
            </a:r>
            <a:r>
              <a:rPr lang="hr-HR" dirty="0"/>
              <a:t>akt JLS ne određuje drugačije, </a:t>
            </a:r>
            <a:r>
              <a:rPr lang="en-US" dirty="0"/>
              <a:t>ne </a:t>
            </a:r>
            <a:r>
              <a:rPr lang="en-US" dirty="0" err="1"/>
              <a:t>smije</a:t>
            </a:r>
            <a:r>
              <a:rPr lang="en-US" dirty="0"/>
              <a:t> </a:t>
            </a:r>
            <a:r>
              <a:rPr lang="en-US" dirty="0" err="1"/>
              <a:t>prelaziti</a:t>
            </a:r>
            <a:r>
              <a:rPr lang="en-US" dirty="0"/>
              <a:t> </a:t>
            </a:r>
            <a:r>
              <a:rPr lang="hr-HR" dirty="0"/>
              <a:t>vrijeme nakon 24.00 sati),</a:t>
            </a:r>
          </a:p>
          <a:p>
            <a:r>
              <a:rPr lang="hr-HR" dirty="0"/>
              <a:t>lokacije (ulice, trgovi, dijelovi, zone…)  na kojima buka smije prekoračiti dopuštenu granicu (javni skupovi i priredbe), putevi dolaska i odlaska sudionika</a:t>
            </a:r>
          </a:p>
          <a:p>
            <a:endParaRPr lang="hr-HR" dirty="0"/>
          </a:p>
          <a:p>
            <a:pPr marL="0" indent="0">
              <a:buNone/>
            </a:pPr>
            <a:endParaRPr lang="hr-HR" dirty="0"/>
          </a:p>
        </p:txBody>
      </p:sp>
      <p:sp>
        <p:nvSpPr>
          <p:cNvPr id="4" name="Rezervirano mjesto broja slajda 3">
            <a:extLst>
              <a:ext uri="{FF2B5EF4-FFF2-40B4-BE49-F238E27FC236}">
                <a16:creationId xmlns:a16="http://schemas.microsoft.com/office/drawing/2014/main" xmlns="" id="{1B11818A-301A-4F4B-AC1D-9DB2C003952D}"/>
              </a:ext>
            </a:extLst>
          </p:cNvPr>
          <p:cNvSpPr>
            <a:spLocks noGrp="1"/>
          </p:cNvSpPr>
          <p:nvPr>
            <p:ph type="sldNum" sz="quarter" idx="12"/>
          </p:nvPr>
        </p:nvSpPr>
        <p:spPr/>
        <p:txBody>
          <a:bodyPr/>
          <a:lstStyle/>
          <a:p>
            <a:fld id="{9CD8D479-8942-46E8-A226-A4E01F7A105C}" type="slidenum">
              <a:rPr lang="hr-HR" smtClean="0"/>
              <a:pPr/>
              <a:t>18</a:t>
            </a:fld>
            <a:endParaRPr lang="hr-HR"/>
          </a:p>
        </p:txBody>
      </p:sp>
      <p:sp>
        <p:nvSpPr>
          <p:cNvPr id="5" name="Rezervirano mjesto datuma 4">
            <a:extLst>
              <a:ext uri="{FF2B5EF4-FFF2-40B4-BE49-F238E27FC236}">
                <a16:creationId xmlns:a16="http://schemas.microsoft.com/office/drawing/2014/main" xmlns="" id="{66E57E37-B351-438A-AF2B-8724510B5C4F}"/>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Tree>
    <p:extLst>
      <p:ext uri="{BB962C8B-B14F-4D97-AF65-F5344CB8AC3E}">
        <p14:creationId xmlns:p14="http://schemas.microsoft.com/office/powerpoint/2010/main" val="37966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F1D6698-A75E-4DA5-99AB-BD28E4C128B3}"/>
              </a:ext>
            </a:extLst>
          </p:cNvPr>
          <p:cNvSpPr>
            <a:spLocks noGrp="1"/>
          </p:cNvSpPr>
          <p:nvPr>
            <p:ph type="title"/>
          </p:nvPr>
        </p:nvSpPr>
        <p:spPr/>
        <p:txBody>
          <a:bodyPr/>
          <a:lstStyle/>
          <a:p>
            <a:r>
              <a:rPr lang="hr-HR" dirty="0"/>
              <a:t>Zakon o zaštiti od buke 					2.</a:t>
            </a:r>
          </a:p>
        </p:txBody>
      </p:sp>
      <p:sp>
        <p:nvSpPr>
          <p:cNvPr id="3" name="Rezervirano mjesto sadržaja 2">
            <a:extLst>
              <a:ext uri="{FF2B5EF4-FFF2-40B4-BE49-F238E27FC236}">
                <a16:creationId xmlns:a16="http://schemas.microsoft.com/office/drawing/2014/main" xmlns="" id="{A53DAB4C-CA10-4EB2-9B3D-91624FC0FB37}"/>
              </a:ext>
            </a:extLst>
          </p:cNvPr>
          <p:cNvSpPr>
            <a:spLocks noGrp="1"/>
          </p:cNvSpPr>
          <p:nvPr>
            <p:ph idx="1"/>
          </p:nvPr>
        </p:nvSpPr>
        <p:spPr/>
        <p:txBody>
          <a:bodyPr>
            <a:normAutofit/>
          </a:bodyPr>
          <a:lstStyle/>
          <a:p>
            <a:pPr marL="0" indent="0">
              <a:buNone/>
            </a:pPr>
            <a:r>
              <a:rPr lang="hr-HR" dirty="0"/>
              <a:t>Komunalni redari su ovlašteni:</a:t>
            </a:r>
            <a:endParaRPr lang="en-US" dirty="0"/>
          </a:p>
          <a:p>
            <a:pPr>
              <a:buFontTx/>
              <a:buChar char="-"/>
            </a:pPr>
            <a:r>
              <a:rPr lang="en-US" dirty="0" err="1"/>
              <a:t>zatražiti</a:t>
            </a:r>
            <a:r>
              <a:rPr lang="en-US" dirty="0"/>
              <a:t> od </a:t>
            </a:r>
            <a:r>
              <a:rPr lang="en-US" dirty="0" err="1"/>
              <a:t>vlasnika</a:t>
            </a:r>
            <a:r>
              <a:rPr lang="hr-HR" dirty="0"/>
              <a:t> / organizatora</a:t>
            </a:r>
            <a:r>
              <a:rPr lang="en-US" dirty="0"/>
              <a:t> </a:t>
            </a:r>
            <a:r>
              <a:rPr lang="en-US" dirty="0" err="1">
                <a:solidFill>
                  <a:srgbClr val="FF0000"/>
                </a:solidFill>
              </a:rPr>
              <a:t>rješenje</a:t>
            </a:r>
            <a:r>
              <a:rPr lang="en-US" dirty="0">
                <a:solidFill>
                  <a:srgbClr val="FF0000"/>
                </a:solidFill>
              </a:rPr>
              <a:t> </a:t>
            </a:r>
            <a:r>
              <a:rPr lang="en-US" dirty="0" err="1">
                <a:solidFill>
                  <a:srgbClr val="FF0000"/>
                </a:solidFill>
              </a:rPr>
              <a:t>sanitarne</a:t>
            </a:r>
            <a:r>
              <a:rPr lang="en-US" dirty="0">
                <a:solidFill>
                  <a:srgbClr val="FF0000"/>
                </a:solidFill>
              </a:rPr>
              <a:t> </a:t>
            </a:r>
            <a:r>
              <a:rPr lang="en-US" dirty="0" err="1">
                <a:solidFill>
                  <a:srgbClr val="FF0000"/>
                </a:solidFill>
              </a:rPr>
              <a:t>inspekcije</a:t>
            </a:r>
            <a:r>
              <a:rPr lang="en-US" dirty="0">
                <a:solidFill>
                  <a:srgbClr val="FF0000"/>
                </a:solidFill>
              </a:rPr>
              <a:t> o </a:t>
            </a:r>
            <a:r>
              <a:rPr lang="en-US" dirty="0" err="1">
                <a:solidFill>
                  <a:srgbClr val="FF0000"/>
                </a:solidFill>
              </a:rPr>
              <a:t>zadovoljavanju</a:t>
            </a:r>
            <a:r>
              <a:rPr lang="en-US" dirty="0">
                <a:solidFill>
                  <a:srgbClr val="FF0000"/>
                </a:solidFill>
              </a:rPr>
              <a:t> </a:t>
            </a:r>
            <a:r>
              <a:rPr lang="en-US" dirty="0" err="1">
                <a:solidFill>
                  <a:srgbClr val="FF0000"/>
                </a:solidFill>
              </a:rPr>
              <a:t>uvjeta</a:t>
            </a:r>
            <a:r>
              <a:rPr lang="en-US" dirty="0">
                <a:solidFill>
                  <a:srgbClr val="FF0000"/>
                </a:solidFill>
              </a:rPr>
              <a:t> </a:t>
            </a:r>
            <a:r>
              <a:rPr lang="en-US" dirty="0" err="1">
                <a:solidFill>
                  <a:srgbClr val="FF0000"/>
                </a:solidFill>
              </a:rPr>
              <a:t>zaštite</a:t>
            </a:r>
            <a:r>
              <a:rPr lang="en-US" dirty="0">
                <a:solidFill>
                  <a:srgbClr val="FF0000"/>
                </a:solidFill>
              </a:rPr>
              <a:t> od buke</a:t>
            </a:r>
            <a:r>
              <a:rPr lang="en-US" dirty="0"/>
              <a:t>,</a:t>
            </a:r>
            <a:endParaRPr lang="hr-HR" dirty="0"/>
          </a:p>
          <a:p>
            <a:pPr>
              <a:buFontTx/>
              <a:buChar char="-"/>
            </a:pPr>
            <a:r>
              <a:rPr lang="en-US" dirty="0"/>
              <a:t> </a:t>
            </a:r>
            <a:r>
              <a:rPr lang="hr-HR" dirty="0"/>
              <a:t>pregledati da li su uređaji delimitirani.</a:t>
            </a:r>
          </a:p>
          <a:p>
            <a:pPr marL="0" indent="0">
              <a:buNone/>
            </a:pPr>
            <a:endParaRPr lang="hr-HR" dirty="0"/>
          </a:p>
          <a:p>
            <a:pPr marL="0" indent="0">
              <a:buNone/>
            </a:pPr>
            <a:r>
              <a:rPr lang="hr-HR" dirty="0"/>
              <a:t>Komunalni redari rješenjem naređuju </a:t>
            </a:r>
            <a:r>
              <a:rPr lang="hr-HR" u="sng" dirty="0"/>
              <a:t>upravne mjere po čl.18.st.1, </a:t>
            </a:r>
            <a:r>
              <a:rPr lang="hr-HR" u="sng" dirty="0" err="1"/>
              <a:t>tč</a:t>
            </a:r>
            <a:r>
              <a:rPr lang="hr-HR" u="sng" dirty="0"/>
              <a:t>. 1-4</a:t>
            </a:r>
            <a:r>
              <a:rPr lang="hr-HR" dirty="0"/>
              <a:t>:</a:t>
            </a:r>
          </a:p>
          <a:p>
            <a:pPr marL="457200" indent="-457200">
              <a:buFont typeface="+mj-lt"/>
              <a:buAutoNum type="arabicPeriod"/>
            </a:pPr>
            <a:r>
              <a:rPr lang="hr-HR" dirty="0"/>
              <a:t>naređuju akustična mjerenja osobama koje koriste izvore buke</a:t>
            </a:r>
          </a:p>
          <a:p>
            <a:pPr marL="457200" indent="-457200">
              <a:buFont typeface="+mj-lt"/>
              <a:buAutoNum type="arabicPeriod"/>
            </a:pPr>
            <a:r>
              <a:rPr lang="hr-HR" dirty="0"/>
              <a:t>naređuju poduzimanje propisanih utvrđenih mjera zaštite od buke</a:t>
            </a:r>
          </a:p>
          <a:p>
            <a:pPr marL="457200" indent="-457200">
              <a:buFont typeface="+mj-lt"/>
              <a:buAutoNum type="arabicPeriod"/>
            </a:pPr>
            <a:r>
              <a:rPr lang="hr-HR" dirty="0"/>
              <a:t>zabranjuju uporabu izvora buke prije poduzimanja mjera zaštite</a:t>
            </a:r>
          </a:p>
          <a:p>
            <a:pPr marL="457200" indent="-457200">
              <a:buFont typeface="+mj-lt"/>
              <a:buAutoNum type="arabicPeriod"/>
            </a:pPr>
            <a:r>
              <a:rPr lang="hr-HR" dirty="0"/>
              <a:t>zabranjuju obavljanje djelatnosti (ako mjera 3. ne može imati efekta)</a:t>
            </a:r>
          </a:p>
        </p:txBody>
      </p:sp>
      <p:sp>
        <p:nvSpPr>
          <p:cNvPr id="4" name="Rezervirano mjesto broja slajda 3">
            <a:extLst>
              <a:ext uri="{FF2B5EF4-FFF2-40B4-BE49-F238E27FC236}">
                <a16:creationId xmlns:a16="http://schemas.microsoft.com/office/drawing/2014/main" xmlns="" id="{CC318C7F-C13E-45AC-91C9-0DAF9D5D2B33}"/>
              </a:ext>
            </a:extLst>
          </p:cNvPr>
          <p:cNvSpPr>
            <a:spLocks noGrp="1"/>
          </p:cNvSpPr>
          <p:nvPr>
            <p:ph type="sldNum" sz="quarter" idx="12"/>
          </p:nvPr>
        </p:nvSpPr>
        <p:spPr/>
        <p:txBody>
          <a:bodyPr/>
          <a:lstStyle/>
          <a:p>
            <a:fld id="{9CD8D479-8942-46E8-A226-A4E01F7A105C}" type="slidenum">
              <a:rPr lang="hr-HR" smtClean="0"/>
              <a:pPr/>
              <a:t>19</a:t>
            </a:fld>
            <a:endParaRPr lang="hr-HR"/>
          </a:p>
        </p:txBody>
      </p:sp>
      <p:sp>
        <p:nvSpPr>
          <p:cNvPr id="5" name="Rezervirano mjesto datuma 4">
            <a:extLst>
              <a:ext uri="{FF2B5EF4-FFF2-40B4-BE49-F238E27FC236}">
                <a16:creationId xmlns:a16="http://schemas.microsoft.com/office/drawing/2014/main" xmlns="" id="{E1F37D7C-B696-4970-A8F3-BD15F9C3C22B}"/>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Tree>
    <p:extLst>
      <p:ext uri="{BB962C8B-B14F-4D97-AF65-F5344CB8AC3E}">
        <p14:creationId xmlns:p14="http://schemas.microsoft.com/office/powerpoint/2010/main" val="144195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Komunalno</a:t>
            </a:r>
            <a:r>
              <a:rPr lang="en-US" dirty="0"/>
              <a:t> </a:t>
            </a:r>
            <a:r>
              <a:rPr lang="en-US" dirty="0" err="1"/>
              <a:t>redarstvo</a:t>
            </a:r>
            <a:r>
              <a:rPr lang="en-US" dirty="0"/>
              <a:t> </a:t>
            </a:r>
            <a:r>
              <a:rPr lang="en-US" dirty="0" err="1"/>
              <a:t>postupa</a:t>
            </a:r>
            <a:r>
              <a:rPr lang="en-US" dirty="0"/>
              <a:t> po </a:t>
            </a:r>
            <a:r>
              <a:rPr lang="en-US" dirty="0" err="1"/>
              <a:t>sljedećim</a:t>
            </a:r>
            <a:r>
              <a:rPr lang="en-US" dirty="0"/>
              <a:t> </a:t>
            </a:r>
            <a:r>
              <a:rPr lang="hr-HR" dirty="0"/>
              <a:t>zakonskim i </a:t>
            </a:r>
            <a:r>
              <a:rPr lang="hr-HR" dirty="0" err="1"/>
              <a:t>podzakonskim</a:t>
            </a:r>
            <a:r>
              <a:rPr lang="hr-HR" dirty="0"/>
              <a:t> aktima:</a:t>
            </a:r>
            <a:r>
              <a:rPr lang="en-US" dirty="0"/>
              <a:t> </a:t>
            </a:r>
            <a:br>
              <a:rPr lang="en-US" dirty="0"/>
            </a:br>
            <a:endParaRPr lang="en-US" dirty="0"/>
          </a:p>
        </p:txBody>
      </p:sp>
      <p:sp>
        <p:nvSpPr>
          <p:cNvPr id="3" name="Content Placeholder 2"/>
          <p:cNvSpPr>
            <a:spLocks noGrp="1"/>
          </p:cNvSpPr>
          <p:nvPr>
            <p:ph idx="1"/>
          </p:nvPr>
        </p:nvSpPr>
        <p:spPr>
          <a:xfrm>
            <a:off x="1410027" y="1249960"/>
            <a:ext cx="9371948" cy="4936723"/>
          </a:xfrm>
        </p:spPr>
        <p:txBody>
          <a:bodyPr>
            <a:normAutofit/>
          </a:bodyPr>
          <a:lstStyle/>
          <a:p>
            <a:pPr>
              <a:buNone/>
            </a:pPr>
            <a:r>
              <a:rPr lang="hr-BA" dirty="0"/>
              <a:t>			</a:t>
            </a:r>
          </a:p>
          <a:p>
            <a:r>
              <a:rPr lang="en-US" dirty="0" err="1"/>
              <a:t>Zakon</a:t>
            </a:r>
            <a:r>
              <a:rPr lang="en-US" dirty="0"/>
              <a:t> o </a:t>
            </a:r>
            <a:r>
              <a:rPr lang="en-US" dirty="0" err="1"/>
              <a:t>komunalnom</a:t>
            </a:r>
            <a:r>
              <a:rPr lang="en-US" dirty="0"/>
              <a:t> </a:t>
            </a:r>
            <a:r>
              <a:rPr lang="en-US" dirty="0" err="1"/>
              <a:t>gospodarstvu</a:t>
            </a:r>
            <a:r>
              <a:rPr lang="en-US" dirty="0"/>
              <a:t> </a:t>
            </a:r>
            <a:r>
              <a:rPr lang="hr-HR" dirty="0"/>
              <a:t>(</a:t>
            </a:r>
            <a:r>
              <a:rPr lang="en-US" dirty="0"/>
              <a:t>NN 68/18</a:t>
            </a:r>
            <a:r>
              <a:rPr lang="hr-HR" dirty="0"/>
              <a:t>, 110/18)</a:t>
            </a:r>
          </a:p>
          <a:p>
            <a:r>
              <a:rPr lang="en-US" dirty="0" err="1"/>
              <a:t>Zakon</a:t>
            </a:r>
            <a:r>
              <a:rPr lang="en-US" dirty="0"/>
              <a:t> o </a:t>
            </a:r>
            <a:r>
              <a:rPr lang="en-US" dirty="0" err="1"/>
              <a:t>održivom</a:t>
            </a:r>
            <a:r>
              <a:rPr lang="en-US" dirty="0"/>
              <a:t> </a:t>
            </a:r>
            <a:r>
              <a:rPr lang="en-US" dirty="0" err="1"/>
              <a:t>gospodarenju</a:t>
            </a:r>
            <a:r>
              <a:rPr lang="en-US" dirty="0"/>
              <a:t> </a:t>
            </a:r>
            <a:r>
              <a:rPr lang="en-US" dirty="0" err="1"/>
              <a:t>otpadom</a:t>
            </a:r>
            <a:r>
              <a:rPr lang="en-US" dirty="0"/>
              <a:t> </a:t>
            </a:r>
            <a:r>
              <a:rPr lang="hr-HR" dirty="0"/>
              <a:t>(</a:t>
            </a:r>
            <a:r>
              <a:rPr lang="en-US" dirty="0"/>
              <a:t>NN 94/13 , 73/17</a:t>
            </a:r>
            <a:r>
              <a:rPr lang="hr-BA" dirty="0"/>
              <a:t>, 14/19, 98/19</a:t>
            </a:r>
            <a:r>
              <a:rPr lang="hr-HR" dirty="0"/>
              <a:t>)</a:t>
            </a:r>
            <a:endParaRPr lang="en-US" dirty="0"/>
          </a:p>
          <a:p>
            <a:r>
              <a:rPr lang="en-US" dirty="0" err="1"/>
              <a:t>Zakon</a:t>
            </a:r>
            <a:r>
              <a:rPr lang="en-US" dirty="0"/>
              <a:t> o </a:t>
            </a:r>
            <a:r>
              <a:rPr lang="en-US" dirty="0" err="1"/>
              <a:t>zaštiti</a:t>
            </a:r>
            <a:r>
              <a:rPr lang="en-US" dirty="0"/>
              <a:t> </a:t>
            </a:r>
            <a:r>
              <a:rPr lang="en-US" dirty="0" err="1"/>
              <a:t>od</a:t>
            </a:r>
            <a:r>
              <a:rPr lang="en-US" dirty="0"/>
              <a:t> </a:t>
            </a:r>
            <a:r>
              <a:rPr lang="en-US" dirty="0" err="1"/>
              <a:t>buke</a:t>
            </a:r>
            <a:r>
              <a:rPr lang="en-US" dirty="0"/>
              <a:t> </a:t>
            </a:r>
            <a:r>
              <a:rPr lang="hr-HR" dirty="0"/>
              <a:t>(</a:t>
            </a:r>
            <a:r>
              <a:rPr lang="en-US" dirty="0"/>
              <a:t>NN 30/9 , 55/13 , 153/13 , 41/16</a:t>
            </a:r>
            <a:r>
              <a:rPr lang="hr-HR" dirty="0"/>
              <a:t>, 114/18)</a:t>
            </a:r>
            <a:r>
              <a:rPr lang="en-US" dirty="0"/>
              <a:t> </a:t>
            </a:r>
          </a:p>
          <a:p>
            <a:r>
              <a:rPr lang="en-US" dirty="0" err="1"/>
              <a:t>Zakon</a:t>
            </a:r>
            <a:r>
              <a:rPr lang="en-US" dirty="0"/>
              <a:t> o </a:t>
            </a:r>
            <a:r>
              <a:rPr lang="en-US" dirty="0" err="1"/>
              <a:t>građevinskoj</a:t>
            </a:r>
            <a:r>
              <a:rPr lang="en-US" dirty="0"/>
              <a:t> </a:t>
            </a:r>
            <a:r>
              <a:rPr lang="en-US" dirty="0" err="1"/>
              <a:t>inspekciji</a:t>
            </a:r>
            <a:r>
              <a:rPr lang="en-US" dirty="0"/>
              <a:t> </a:t>
            </a:r>
            <a:r>
              <a:rPr lang="hr-HR" dirty="0"/>
              <a:t>(</a:t>
            </a:r>
            <a:r>
              <a:rPr lang="en-US" dirty="0"/>
              <a:t>NN 153/13</a:t>
            </a:r>
            <a:r>
              <a:rPr lang="hr-HR" dirty="0"/>
              <a:t>)</a:t>
            </a:r>
          </a:p>
          <a:p>
            <a:r>
              <a:rPr lang="pl-PL" dirty="0"/>
              <a:t>Pravilnik o jednostavnim i drugim građevinama i radovima ( NN 112/17, 34/18, 36/19, 98/19)</a:t>
            </a:r>
          </a:p>
          <a:p>
            <a:r>
              <a:rPr lang="pl-PL" dirty="0"/>
              <a:t>Zakon o zaštiti od svjetlosnog onečišćenja (NN 14/19) </a:t>
            </a:r>
            <a:endParaRPr lang="en-US" dirty="0"/>
          </a:p>
          <a:p>
            <a:r>
              <a:rPr lang="en-US" dirty="0" err="1"/>
              <a:t>Zakon</a:t>
            </a:r>
            <a:r>
              <a:rPr lang="en-US" dirty="0"/>
              <a:t> o </a:t>
            </a:r>
            <a:r>
              <a:rPr lang="en-US" dirty="0" err="1"/>
              <a:t>zaštiti</a:t>
            </a:r>
            <a:r>
              <a:rPr lang="en-US" dirty="0"/>
              <a:t> </a:t>
            </a:r>
            <a:r>
              <a:rPr lang="en-US" dirty="0" err="1"/>
              <a:t>životinja</a:t>
            </a:r>
            <a:r>
              <a:rPr lang="en-US" dirty="0"/>
              <a:t> </a:t>
            </a:r>
            <a:r>
              <a:rPr lang="hr-HR" dirty="0"/>
              <a:t>(</a:t>
            </a:r>
            <a:r>
              <a:rPr lang="en-US" dirty="0"/>
              <a:t>NN 102/17</a:t>
            </a:r>
            <a:r>
              <a:rPr lang="hr-HR" dirty="0"/>
              <a:t>, 32/19)</a:t>
            </a:r>
            <a:endParaRPr lang="en-US" dirty="0"/>
          </a:p>
          <a:p>
            <a:r>
              <a:rPr lang="en-US" dirty="0" err="1"/>
              <a:t>Zakon</a:t>
            </a:r>
            <a:r>
              <a:rPr lang="en-US" dirty="0"/>
              <a:t> o </a:t>
            </a:r>
            <a:r>
              <a:rPr lang="en-US" dirty="0" err="1"/>
              <a:t>prijevozu</a:t>
            </a:r>
            <a:r>
              <a:rPr lang="en-US" dirty="0"/>
              <a:t> u </a:t>
            </a:r>
            <a:r>
              <a:rPr lang="en-US" dirty="0" err="1"/>
              <a:t>cestovnom</a:t>
            </a:r>
            <a:r>
              <a:rPr lang="en-US" dirty="0"/>
              <a:t> </a:t>
            </a:r>
            <a:r>
              <a:rPr lang="en-US" dirty="0" err="1"/>
              <a:t>prometu</a:t>
            </a:r>
            <a:r>
              <a:rPr lang="en-US" dirty="0"/>
              <a:t> </a:t>
            </a:r>
            <a:r>
              <a:rPr lang="hr-HR" dirty="0"/>
              <a:t>(</a:t>
            </a:r>
            <a:r>
              <a:rPr lang="en-US" dirty="0"/>
              <a:t>NN 41/18</a:t>
            </a:r>
            <a:r>
              <a:rPr lang="hr-HR" dirty="0"/>
              <a:t>, 98/19)</a:t>
            </a:r>
            <a:endParaRPr lang="en-US" dirty="0"/>
          </a:p>
          <a:p>
            <a:r>
              <a:rPr lang="en-US" dirty="0" err="1"/>
              <a:t>Zakon</a:t>
            </a:r>
            <a:r>
              <a:rPr lang="en-US" dirty="0"/>
              <a:t> o </a:t>
            </a:r>
            <a:r>
              <a:rPr lang="en-US" dirty="0" err="1"/>
              <a:t>ugostiteljskoj</a:t>
            </a:r>
            <a:r>
              <a:rPr lang="en-US" dirty="0"/>
              <a:t> </a:t>
            </a:r>
            <a:r>
              <a:rPr lang="en-US" dirty="0" err="1"/>
              <a:t>djelatnosti</a:t>
            </a:r>
            <a:r>
              <a:rPr lang="en-US" dirty="0"/>
              <a:t> </a:t>
            </a:r>
            <a:r>
              <a:rPr lang="hr-HR" dirty="0"/>
              <a:t>(</a:t>
            </a:r>
            <a:r>
              <a:rPr lang="en-US" dirty="0"/>
              <a:t>NN 85/15, 121/16</a:t>
            </a:r>
            <a:r>
              <a:rPr lang="hr-HR" dirty="0"/>
              <a:t>, 99/18, 25/19, 98/19)</a:t>
            </a: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CD8D479-8942-46E8-A226-A4E01F7A105C}" type="slidenum">
              <a:rPr lang="en-US" smtClean="0"/>
              <a:pPr/>
              <a:t>2</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2/17/2020</a:t>
            </a:fld>
            <a:endParaRPr lang="en-US" dirty="0"/>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C43CE195-62ED-45DD-9A26-ECC5B784CCB2}"/>
              </a:ext>
            </a:extLst>
          </p:cNvPr>
          <p:cNvSpPr>
            <a:spLocks noGrp="1"/>
          </p:cNvSpPr>
          <p:nvPr>
            <p:ph type="title"/>
          </p:nvPr>
        </p:nvSpPr>
        <p:spPr/>
        <p:txBody>
          <a:bodyPr/>
          <a:lstStyle/>
          <a:p>
            <a:r>
              <a:rPr lang="hr-HR" dirty="0"/>
              <a:t>Zakon o zaštiti od buke					3.</a:t>
            </a:r>
          </a:p>
        </p:txBody>
      </p:sp>
      <p:sp>
        <p:nvSpPr>
          <p:cNvPr id="3" name="Rezervirano mjesto sadržaja 2">
            <a:extLst>
              <a:ext uri="{FF2B5EF4-FFF2-40B4-BE49-F238E27FC236}">
                <a16:creationId xmlns:a16="http://schemas.microsoft.com/office/drawing/2014/main" xmlns="" id="{BF61131B-A7E4-4900-8F71-4082429509D9}"/>
              </a:ext>
            </a:extLst>
          </p:cNvPr>
          <p:cNvSpPr>
            <a:spLocks noGrp="1"/>
          </p:cNvSpPr>
          <p:nvPr>
            <p:ph idx="1"/>
          </p:nvPr>
        </p:nvSpPr>
        <p:spPr/>
        <p:txBody>
          <a:bodyPr/>
          <a:lstStyle/>
          <a:p>
            <a:pPr marL="0" indent="0">
              <a:buNone/>
            </a:pPr>
            <a:r>
              <a:rPr lang="hr-HR" dirty="0"/>
              <a:t>Komunalni redari </a:t>
            </a:r>
            <a:r>
              <a:rPr lang="hr-HR" u="sng" dirty="0"/>
              <a:t>predlažu pokretanje prekršajnog postupka </a:t>
            </a:r>
            <a:r>
              <a:rPr lang="hr-HR" dirty="0"/>
              <a:t>po čl.19.st.1. </a:t>
            </a:r>
            <a:r>
              <a:rPr lang="hr-HR" dirty="0" err="1"/>
              <a:t>tč</a:t>
            </a:r>
            <a:r>
              <a:rPr lang="hr-HR" dirty="0"/>
              <a:t>. 1,2,3,4,9 Zakona:</a:t>
            </a:r>
          </a:p>
          <a:p>
            <a:pPr marL="0" indent="0">
              <a:buNone/>
            </a:pPr>
            <a:endParaRPr lang="hr-HR" dirty="0"/>
          </a:p>
          <a:p>
            <a:pPr marL="457200" indent="-457200">
              <a:buFont typeface="+mj-lt"/>
              <a:buAutoNum type="arabicPeriod"/>
            </a:pPr>
            <a:r>
              <a:rPr lang="hr-HR" dirty="0"/>
              <a:t>ako pravna ili fizička osoba ne provodi zaštitu od buke</a:t>
            </a:r>
          </a:p>
          <a:p>
            <a:pPr marL="457200" indent="-457200">
              <a:buFont typeface="+mj-lt"/>
              <a:buAutoNum type="arabicPeriod"/>
            </a:pPr>
            <a:r>
              <a:rPr lang="hr-HR" dirty="0"/>
              <a:t>ako obavlja radove, djelatnosti i sl. koje u boravišnim prostorima uzrokuju buku štetnu po zdravlje ljudi</a:t>
            </a:r>
          </a:p>
          <a:p>
            <a:pPr marL="457200" indent="-457200">
              <a:buFont typeface="+mj-lt"/>
              <a:buAutoNum type="arabicPeriod"/>
            </a:pPr>
            <a:r>
              <a:rPr lang="hr-HR" dirty="0"/>
              <a:t>ako rabi </a:t>
            </a:r>
            <a:r>
              <a:rPr lang="hr-HR" dirty="0" err="1"/>
              <a:t>elektroakust</a:t>
            </a:r>
            <a:r>
              <a:rPr lang="hr-HR" dirty="0"/>
              <a:t>. Ili akustičke uređaje na otvorenom suprotno gradskoj odluci</a:t>
            </a:r>
          </a:p>
          <a:p>
            <a:pPr marL="457200" indent="-457200">
              <a:buFont typeface="+mj-lt"/>
              <a:buAutoNum type="arabicPeriod"/>
            </a:pPr>
            <a:r>
              <a:rPr lang="hr-HR" dirty="0"/>
              <a:t>ako buka ad 3. prelazi najviše dopuštene razine buke na otvorenom</a:t>
            </a:r>
          </a:p>
          <a:p>
            <a:pPr marL="457200" indent="-457200">
              <a:buFont typeface="+mj-lt"/>
              <a:buAutoNum type="arabicPeriod"/>
            </a:pPr>
            <a:r>
              <a:rPr lang="hr-HR" dirty="0"/>
              <a:t>ako pravna ili fizička osoba ne provede naređene ili propisane mjere zaštite </a:t>
            </a:r>
          </a:p>
          <a:p>
            <a:pPr marL="457200" indent="-457200">
              <a:buFont typeface="+mj-lt"/>
              <a:buAutoNum type="arabicPeriod"/>
            </a:pPr>
            <a:endParaRPr lang="hr-HR" dirty="0"/>
          </a:p>
          <a:p>
            <a:pPr marL="457200" indent="-457200">
              <a:buFont typeface="+mj-lt"/>
              <a:buAutoNum type="arabicPeriod"/>
            </a:pPr>
            <a:endParaRPr lang="hr-HR" dirty="0"/>
          </a:p>
        </p:txBody>
      </p:sp>
      <p:sp>
        <p:nvSpPr>
          <p:cNvPr id="4" name="Rezervirano mjesto broja slajda 3">
            <a:extLst>
              <a:ext uri="{FF2B5EF4-FFF2-40B4-BE49-F238E27FC236}">
                <a16:creationId xmlns:a16="http://schemas.microsoft.com/office/drawing/2014/main" xmlns="" id="{252DA76B-7D61-4941-8376-0CBCD208D312}"/>
              </a:ext>
            </a:extLst>
          </p:cNvPr>
          <p:cNvSpPr>
            <a:spLocks noGrp="1"/>
          </p:cNvSpPr>
          <p:nvPr>
            <p:ph type="sldNum" sz="quarter" idx="12"/>
          </p:nvPr>
        </p:nvSpPr>
        <p:spPr/>
        <p:txBody>
          <a:bodyPr/>
          <a:lstStyle/>
          <a:p>
            <a:fld id="{9CD8D479-8942-46E8-A226-A4E01F7A105C}" type="slidenum">
              <a:rPr lang="hr-HR" smtClean="0"/>
              <a:pPr/>
              <a:t>20</a:t>
            </a:fld>
            <a:endParaRPr lang="hr-HR"/>
          </a:p>
        </p:txBody>
      </p:sp>
      <p:sp>
        <p:nvSpPr>
          <p:cNvPr id="5" name="Rezervirano mjesto datuma 4">
            <a:extLst>
              <a:ext uri="{FF2B5EF4-FFF2-40B4-BE49-F238E27FC236}">
                <a16:creationId xmlns:a16="http://schemas.microsoft.com/office/drawing/2014/main" xmlns="" id="{469E9DD0-4964-4ECA-BC33-C1E9E7BD62DF}"/>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Tree>
    <p:extLst>
      <p:ext uri="{BB962C8B-B14F-4D97-AF65-F5344CB8AC3E}">
        <p14:creationId xmlns:p14="http://schemas.microsoft.com/office/powerpoint/2010/main" val="20583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7444DB5-BC01-429C-AF85-140CF73317D6}"/>
              </a:ext>
            </a:extLst>
          </p:cNvPr>
          <p:cNvSpPr>
            <a:spLocks noGrp="1"/>
          </p:cNvSpPr>
          <p:nvPr>
            <p:ph type="title"/>
          </p:nvPr>
        </p:nvSpPr>
        <p:spPr/>
        <p:txBody>
          <a:bodyPr/>
          <a:lstStyle/>
          <a:p>
            <a:r>
              <a:rPr lang="hr-HR" dirty="0"/>
              <a:t>Zakon o zaštiti od buke					4.</a:t>
            </a:r>
          </a:p>
        </p:txBody>
      </p:sp>
      <p:sp>
        <p:nvSpPr>
          <p:cNvPr id="3" name="Rezervirano mjesto sadržaja 2">
            <a:extLst>
              <a:ext uri="{FF2B5EF4-FFF2-40B4-BE49-F238E27FC236}">
                <a16:creationId xmlns:a16="http://schemas.microsoft.com/office/drawing/2014/main" xmlns="" id="{FDCBF4C2-6C87-4335-84B8-1AE169072136}"/>
              </a:ext>
            </a:extLst>
          </p:cNvPr>
          <p:cNvSpPr>
            <a:spLocks noGrp="1"/>
          </p:cNvSpPr>
          <p:nvPr>
            <p:ph idx="1"/>
          </p:nvPr>
        </p:nvSpPr>
        <p:spPr/>
        <p:txBody>
          <a:bodyPr/>
          <a:lstStyle/>
          <a:p>
            <a:pPr marL="0" indent="0">
              <a:buNone/>
            </a:pPr>
            <a:endParaRPr lang="hr-HR" dirty="0"/>
          </a:p>
          <a:p>
            <a:pPr marL="0" indent="0">
              <a:buNone/>
            </a:pPr>
            <a:r>
              <a:rPr lang="hr-HR" dirty="0"/>
              <a:t>Komunalni redari ovlašteni su po čl. 19. st. 5. i 6. </a:t>
            </a:r>
            <a:r>
              <a:rPr lang="hr-HR" u="sng" dirty="0"/>
              <a:t>na licu mjesta naplatiti kaznu</a:t>
            </a:r>
            <a:r>
              <a:rPr lang="hr-HR" dirty="0"/>
              <a:t> odgovornoj osobi u pravnoj osobi i fizičkoj osobi koja obavlja djelatnost za koju treba provesti mjere zaštite od buke, a osoba postupa suprotno odluci </a:t>
            </a:r>
            <a:r>
              <a:rPr lang="hr-HR" dirty="0" err="1"/>
              <a:t>JLS</a:t>
            </a:r>
            <a:r>
              <a:rPr lang="hr-HR" dirty="0"/>
              <a:t>. </a:t>
            </a:r>
          </a:p>
          <a:p>
            <a:pPr marL="0" indent="0">
              <a:buNone/>
            </a:pPr>
            <a:r>
              <a:rPr lang="hr-HR" b="1" dirty="0"/>
              <a:t>Čl. 19. st. 5. i 6.</a:t>
            </a:r>
          </a:p>
          <a:p>
            <a:pPr marL="457200" indent="-457200">
              <a:buFont typeface="+mj-lt"/>
              <a:buAutoNum type="arabicPeriod"/>
            </a:pPr>
            <a:r>
              <a:rPr lang="hr-HR" dirty="0"/>
              <a:t>prvi prekršaj 1.000 kn</a:t>
            </a:r>
          </a:p>
          <a:p>
            <a:pPr marL="457200" indent="-457200">
              <a:buFont typeface="+mj-lt"/>
              <a:buAutoNum type="arabicPeriod"/>
            </a:pPr>
            <a:r>
              <a:rPr lang="hr-HR" dirty="0"/>
              <a:t>drugi istovjetni prekršaj 3.000 kn</a:t>
            </a:r>
          </a:p>
          <a:p>
            <a:pPr marL="0" indent="0">
              <a:buNone/>
            </a:pPr>
            <a:r>
              <a:rPr lang="hr-HR" b="1" dirty="0"/>
              <a:t>Članak 33. Prekršajnog zakona</a:t>
            </a:r>
          </a:p>
          <a:p>
            <a:pPr marL="0" indent="0">
              <a:buNone/>
            </a:pPr>
            <a:r>
              <a:rPr lang="hr-HR" dirty="0"/>
              <a:t>(6) Za prekršaj propisan odlukom jedinice lokalne i područne (regionalne) samouprave, za počinitelja prekršaja fizičku osobu ne može biti propisana ni izrečena novčana kazna u iznosu manjem od 100,00 kuna ni većem od 2.000,00 kuna.</a:t>
            </a:r>
          </a:p>
          <a:p>
            <a:pPr marL="0" indent="0">
              <a:buNone/>
            </a:pPr>
            <a:endParaRPr lang="hr-HR" dirty="0"/>
          </a:p>
        </p:txBody>
      </p:sp>
      <p:sp>
        <p:nvSpPr>
          <p:cNvPr id="4" name="Rezervirano mjesto broja slajda 3">
            <a:extLst>
              <a:ext uri="{FF2B5EF4-FFF2-40B4-BE49-F238E27FC236}">
                <a16:creationId xmlns:a16="http://schemas.microsoft.com/office/drawing/2014/main" xmlns="" id="{18035B58-3DB6-4051-8996-99AF267BB4FB}"/>
              </a:ext>
            </a:extLst>
          </p:cNvPr>
          <p:cNvSpPr>
            <a:spLocks noGrp="1"/>
          </p:cNvSpPr>
          <p:nvPr>
            <p:ph type="sldNum" sz="quarter" idx="12"/>
          </p:nvPr>
        </p:nvSpPr>
        <p:spPr/>
        <p:txBody>
          <a:bodyPr/>
          <a:lstStyle/>
          <a:p>
            <a:fld id="{9CD8D479-8942-46E8-A226-A4E01F7A105C}" type="slidenum">
              <a:rPr lang="hr-HR" smtClean="0"/>
              <a:pPr/>
              <a:t>21</a:t>
            </a:fld>
            <a:endParaRPr lang="hr-HR"/>
          </a:p>
        </p:txBody>
      </p:sp>
      <p:sp>
        <p:nvSpPr>
          <p:cNvPr id="5" name="Rezervirano mjesto datuma 4">
            <a:extLst>
              <a:ext uri="{FF2B5EF4-FFF2-40B4-BE49-F238E27FC236}">
                <a16:creationId xmlns:a16="http://schemas.microsoft.com/office/drawing/2014/main" xmlns="" id="{984EF713-DA72-42E5-9EE8-AE483497E17D}"/>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Tree>
    <p:extLst>
      <p:ext uri="{BB962C8B-B14F-4D97-AF65-F5344CB8AC3E}">
        <p14:creationId xmlns:p14="http://schemas.microsoft.com/office/powerpoint/2010/main" val="383241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F7C67-C4F3-4A95-8164-10A7974D2A55}"/>
              </a:ext>
            </a:extLst>
          </p:cNvPr>
          <p:cNvSpPr>
            <a:spLocks noGrp="1"/>
          </p:cNvSpPr>
          <p:nvPr>
            <p:ph type="title"/>
          </p:nvPr>
        </p:nvSpPr>
        <p:spPr/>
        <p:txBody>
          <a:bodyPr/>
          <a:lstStyle/>
          <a:p>
            <a:r>
              <a:rPr lang="hr-HR" dirty="0"/>
              <a:t>Zakon o zaštiti od buke					5.					</a:t>
            </a:r>
            <a:endParaRPr lang="en-US" dirty="0"/>
          </a:p>
        </p:txBody>
      </p:sp>
      <p:sp>
        <p:nvSpPr>
          <p:cNvPr id="3" name="Content Placeholder 2">
            <a:extLst>
              <a:ext uri="{FF2B5EF4-FFF2-40B4-BE49-F238E27FC236}">
                <a16:creationId xmlns:a16="http://schemas.microsoft.com/office/drawing/2014/main" xmlns="" id="{0BA034D8-8031-4D4C-9637-E12AB1BDDC0A}"/>
              </a:ext>
            </a:extLst>
          </p:cNvPr>
          <p:cNvSpPr>
            <a:spLocks noGrp="1"/>
          </p:cNvSpPr>
          <p:nvPr>
            <p:ph idx="1"/>
          </p:nvPr>
        </p:nvSpPr>
        <p:spPr>
          <a:xfrm>
            <a:off x="1410027" y="1554480"/>
            <a:ext cx="9371948" cy="4632203"/>
          </a:xfrm>
        </p:spPr>
        <p:txBody>
          <a:bodyPr>
            <a:normAutofit/>
          </a:bodyPr>
          <a:lstStyle/>
          <a:p>
            <a:pPr marL="0" indent="0">
              <a:buNone/>
            </a:pPr>
            <a:r>
              <a:rPr lang="hr-HR" b="1" dirty="0"/>
              <a:t>Ukoliko se utvrdi prekršaj ovlašteni su:</a:t>
            </a:r>
          </a:p>
          <a:p>
            <a:pPr>
              <a:buFontTx/>
              <a:buChar char="-"/>
            </a:pPr>
            <a:r>
              <a:rPr lang="hr-HR" b="1" dirty="0"/>
              <a:t>ZABRANITI UPORABU IZVORA BUKE DO PODUZIMANJA MJERA ZAŠTITE OD BUKE</a:t>
            </a:r>
          </a:p>
          <a:p>
            <a:pPr>
              <a:buFontTx/>
              <a:buChar char="-"/>
            </a:pPr>
            <a:r>
              <a:rPr lang="hr-HR" b="1" dirty="0"/>
              <a:t>NAREDITI PODUZIMANJE PROPISANIH UTVRĐENIH MJERA ZA ZAŠTITU OD BUKE</a:t>
            </a:r>
          </a:p>
          <a:p>
            <a:pPr>
              <a:buFontTx/>
              <a:buChar char="-"/>
            </a:pPr>
            <a:r>
              <a:rPr lang="hr-HR" b="1" dirty="0"/>
              <a:t>ZABRANITI OBAVLJANJE DJELATNOSTI AKO JE ISTA ZAPOČETA BEZ RJEŠENJA NADLEŽNOG MINISTARSTVA</a:t>
            </a:r>
          </a:p>
          <a:p>
            <a:pPr>
              <a:buFontTx/>
              <a:buChar char="-"/>
            </a:pPr>
            <a:r>
              <a:rPr lang="hr-HR" b="1" dirty="0"/>
              <a:t>PODNIJETI OPTUŽNI PRIJEDLOG/OBAVEZNI PREKRŠAJNI NALOG</a:t>
            </a:r>
            <a:endParaRPr lang="en-US" b="1" dirty="0"/>
          </a:p>
        </p:txBody>
      </p:sp>
      <p:sp>
        <p:nvSpPr>
          <p:cNvPr id="4" name="Slide Number Placeholder 3">
            <a:extLst>
              <a:ext uri="{FF2B5EF4-FFF2-40B4-BE49-F238E27FC236}">
                <a16:creationId xmlns:a16="http://schemas.microsoft.com/office/drawing/2014/main" xmlns="" id="{DC69E5A8-AF8E-443F-AA08-786C50D0F648}"/>
              </a:ext>
            </a:extLst>
          </p:cNvPr>
          <p:cNvSpPr>
            <a:spLocks noGrp="1"/>
          </p:cNvSpPr>
          <p:nvPr>
            <p:ph type="sldNum" sz="quarter" idx="12"/>
          </p:nvPr>
        </p:nvSpPr>
        <p:spPr/>
        <p:txBody>
          <a:bodyPr/>
          <a:lstStyle/>
          <a:p>
            <a:fld id="{9CD8D479-8942-46E8-A226-A4E01F7A105C}" type="slidenum">
              <a:rPr lang="en-US" smtClean="0"/>
              <a:pPr/>
              <a:t>22</a:t>
            </a:fld>
            <a:endParaRPr lang="en-US"/>
          </a:p>
        </p:txBody>
      </p:sp>
      <p:sp>
        <p:nvSpPr>
          <p:cNvPr id="5" name="Date Placeholder 4">
            <a:extLst>
              <a:ext uri="{FF2B5EF4-FFF2-40B4-BE49-F238E27FC236}">
                <a16:creationId xmlns:a16="http://schemas.microsoft.com/office/drawing/2014/main" xmlns="" id="{98916A51-4845-444E-A85F-6F5B5209EAA9}"/>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Tree>
    <p:extLst>
      <p:ext uri="{BB962C8B-B14F-4D97-AF65-F5344CB8AC3E}">
        <p14:creationId xmlns:p14="http://schemas.microsoft.com/office/powerpoint/2010/main" val="31344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6AB8226-3180-462E-8782-EF80F9921A1C}"/>
              </a:ext>
            </a:extLst>
          </p:cNvPr>
          <p:cNvSpPr>
            <a:spLocks noGrp="1"/>
          </p:cNvSpPr>
          <p:nvPr>
            <p:ph type="title"/>
          </p:nvPr>
        </p:nvSpPr>
        <p:spPr>
          <a:xfrm>
            <a:off x="1410026" y="276087"/>
            <a:ext cx="10380921" cy="847197"/>
          </a:xfrm>
        </p:spPr>
        <p:txBody>
          <a:bodyPr>
            <a:normAutofit fontScale="90000"/>
          </a:bodyPr>
          <a:lstStyle/>
          <a:p>
            <a:r>
              <a:rPr lang="hr-HR" dirty="0"/>
              <a:t>Zakon o zaštiti od svjetlosnog onečišćenja (NN 14/19)	1.</a:t>
            </a:r>
          </a:p>
        </p:txBody>
      </p:sp>
      <p:sp>
        <p:nvSpPr>
          <p:cNvPr id="3" name="Rezervirano mjesto sadržaja 2">
            <a:extLst>
              <a:ext uri="{FF2B5EF4-FFF2-40B4-BE49-F238E27FC236}">
                <a16:creationId xmlns:a16="http://schemas.microsoft.com/office/drawing/2014/main" xmlns="" id="{A2236252-D2D1-4FE8-8D26-CCA60D7EBCFC}"/>
              </a:ext>
            </a:extLst>
          </p:cNvPr>
          <p:cNvSpPr>
            <a:spLocks noGrp="1"/>
          </p:cNvSpPr>
          <p:nvPr>
            <p:ph idx="1"/>
          </p:nvPr>
        </p:nvSpPr>
        <p:spPr>
          <a:xfrm>
            <a:off x="1410027" y="1411705"/>
            <a:ext cx="9371948" cy="4774978"/>
          </a:xfrm>
        </p:spPr>
        <p:txBody>
          <a:bodyPr>
            <a:normAutofit fontScale="77500" lnSpcReduction="20000"/>
          </a:bodyPr>
          <a:lstStyle/>
          <a:p>
            <a:pPr marL="0" indent="0">
              <a:buNone/>
            </a:pPr>
            <a:endParaRPr lang="hr-HR" u="sng" dirty="0"/>
          </a:p>
          <a:p>
            <a:pPr marL="0" indent="0">
              <a:buNone/>
            </a:pPr>
            <a:endParaRPr lang="hr-HR" u="sng" dirty="0"/>
          </a:p>
          <a:p>
            <a:pPr marL="0" indent="0">
              <a:buNone/>
            </a:pPr>
            <a:endParaRPr lang="hr-HR" u="sng" dirty="0"/>
          </a:p>
          <a:p>
            <a:pPr marL="0" indent="0">
              <a:buNone/>
            </a:pPr>
            <a:r>
              <a:rPr lang="hr-HR" u="sng" dirty="0"/>
              <a:t>Na snagu stup</a:t>
            </a:r>
            <a:r>
              <a:rPr lang="en-US" u="sng" dirty="0" err="1"/>
              <a:t>io</a:t>
            </a:r>
            <a:r>
              <a:rPr lang="hr-HR" u="sng" dirty="0"/>
              <a:t> 1.4.2019.</a:t>
            </a:r>
          </a:p>
          <a:p>
            <a:pPr marL="0" indent="0">
              <a:buNone/>
            </a:pPr>
            <a:r>
              <a:rPr lang="hr-HR" dirty="0"/>
              <a:t>Komunalni redar nadzire zabranu iz čl. 11. st. 5:</a:t>
            </a:r>
          </a:p>
          <a:p>
            <a:pPr marL="0" indent="0" fontAlgn="base">
              <a:buNone/>
            </a:pPr>
            <a:r>
              <a:rPr lang="hr-HR" dirty="0"/>
              <a:t>1. uporabu svjetlosnih snopova bilo kakve vrste ili oblika usmjerenih prema nebu ili prema prirodnom vodnom tijelu</a:t>
            </a:r>
          </a:p>
          <a:p>
            <a:pPr marL="0" indent="0" fontAlgn="base">
              <a:buNone/>
            </a:pPr>
            <a:r>
              <a:rPr lang="hr-HR" dirty="0"/>
              <a:t>2. rasvjetljavanje vanjskom rasvjetom otvora (prozora i/ili vrata) zaštićenog ili stambenog prostora iznad vrijednosti propisanih pravilnikom iz članka 9. ovoga Zakona</a:t>
            </a:r>
          </a:p>
          <a:p>
            <a:pPr marL="0" indent="0" fontAlgn="base">
              <a:buNone/>
            </a:pPr>
            <a:r>
              <a:rPr lang="hr-HR" dirty="0"/>
              <a:t>3. postavljanje vanjske rasvjete tako da ona svojim usmjerenjem i izlaznim svjetlosnim tokom svjetlosti na otvorima (prozori i/ili vrata) nepokretnih kulturnih dobara proizvodi emisije veće od dopuštenih razina</a:t>
            </a:r>
          </a:p>
          <a:p>
            <a:pPr marL="0" indent="0" fontAlgn="base">
              <a:buNone/>
            </a:pPr>
            <a:r>
              <a:rPr lang="hr-HR" dirty="0"/>
              <a:t>4.usmjerenje svjetiljki interijera u građevinama s transparentnom fasadom prema vidljivom dijelu neba</a:t>
            </a:r>
          </a:p>
          <a:p>
            <a:pPr marL="0" indent="0" fontAlgn="base">
              <a:buNone/>
            </a:pPr>
            <a:r>
              <a:rPr lang="hr-HR" dirty="0"/>
              <a:t>5. ugrađivanje svjetiljki i ostalih izvora svjetlosti protivno obveznom načinu upravljanja rasvjetljavanjem propisanom pravilnikom iz članka 9. ovoga Zakona</a:t>
            </a:r>
          </a:p>
          <a:p>
            <a:pPr marL="0" indent="0" fontAlgn="base">
              <a:buNone/>
            </a:pPr>
            <a:r>
              <a:rPr lang="hr-HR" dirty="0"/>
              <a:t>6. ugrađivanje svjetiljki i ostalih izvora svjetlosti koji prelaze najviše dopuštene razine rasvjetljavanja okoliša za vanjsku rasvjetu propisane pravilnikom iz članka 9. ovoga Zakona</a:t>
            </a:r>
          </a:p>
          <a:p>
            <a:pPr marL="0" indent="0" fontAlgn="base">
              <a:buNone/>
            </a:pPr>
            <a:endParaRPr lang="hr-HR" dirty="0"/>
          </a:p>
          <a:p>
            <a:endParaRPr lang="hr-HR" dirty="0"/>
          </a:p>
        </p:txBody>
      </p:sp>
      <p:sp>
        <p:nvSpPr>
          <p:cNvPr id="4" name="Rezervirano mjesto broja slajda 3">
            <a:extLst>
              <a:ext uri="{FF2B5EF4-FFF2-40B4-BE49-F238E27FC236}">
                <a16:creationId xmlns:a16="http://schemas.microsoft.com/office/drawing/2014/main" xmlns="" id="{983DFA5B-86B7-4369-B4A9-0C222B2A9D6B}"/>
              </a:ext>
            </a:extLst>
          </p:cNvPr>
          <p:cNvSpPr>
            <a:spLocks noGrp="1"/>
          </p:cNvSpPr>
          <p:nvPr>
            <p:ph type="sldNum" sz="quarter" idx="12"/>
          </p:nvPr>
        </p:nvSpPr>
        <p:spPr/>
        <p:txBody>
          <a:bodyPr/>
          <a:lstStyle/>
          <a:p>
            <a:fld id="{9CD8D479-8942-46E8-A226-A4E01F7A105C}" type="slidenum">
              <a:rPr lang="hr-HR" smtClean="0"/>
              <a:pPr/>
              <a:t>23</a:t>
            </a:fld>
            <a:endParaRPr lang="hr-HR"/>
          </a:p>
        </p:txBody>
      </p:sp>
      <p:sp>
        <p:nvSpPr>
          <p:cNvPr id="5" name="Rezervirano mjesto datuma 4">
            <a:extLst>
              <a:ext uri="{FF2B5EF4-FFF2-40B4-BE49-F238E27FC236}">
                <a16:creationId xmlns:a16="http://schemas.microsoft.com/office/drawing/2014/main" xmlns="" id="{46B409E4-3D36-48D6-97FF-77475899F668}"/>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
        <p:nvSpPr>
          <p:cNvPr id="6" name="Pravokutnik: zaobljeni kutovi 5">
            <a:extLst>
              <a:ext uri="{FF2B5EF4-FFF2-40B4-BE49-F238E27FC236}">
                <a16:creationId xmlns:a16="http://schemas.microsoft.com/office/drawing/2014/main" xmlns="" id="{3B53E8CB-6AF6-4B31-A9B8-81C463679480}"/>
              </a:ext>
            </a:extLst>
          </p:cNvPr>
          <p:cNvSpPr/>
          <p:nvPr/>
        </p:nvSpPr>
        <p:spPr>
          <a:xfrm>
            <a:off x="2399250" y="1182848"/>
            <a:ext cx="6845417" cy="847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Komunalni redar radi ono što nije u domeni inspekcije!?!</a:t>
            </a:r>
          </a:p>
        </p:txBody>
      </p:sp>
    </p:spTree>
    <p:extLst>
      <p:ext uri="{BB962C8B-B14F-4D97-AF65-F5344CB8AC3E}">
        <p14:creationId xmlns:p14="http://schemas.microsoft.com/office/powerpoint/2010/main" val="294694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5218264-1F7B-4BD1-BC44-9B8A7EFF79E7}"/>
              </a:ext>
            </a:extLst>
          </p:cNvPr>
          <p:cNvSpPr>
            <a:spLocks noGrp="1"/>
          </p:cNvSpPr>
          <p:nvPr>
            <p:ph type="title"/>
          </p:nvPr>
        </p:nvSpPr>
        <p:spPr>
          <a:xfrm>
            <a:off x="1410026" y="276087"/>
            <a:ext cx="10493216" cy="686439"/>
          </a:xfrm>
        </p:spPr>
        <p:txBody>
          <a:bodyPr>
            <a:normAutofit/>
          </a:bodyPr>
          <a:lstStyle/>
          <a:p>
            <a:r>
              <a:rPr lang="hr-HR" dirty="0"/>
              <a:t>Zakon o zaštiti od svjetlosnog onečišćenja 		2.</a:t>
            </a:r>
          </a:p>
        </p:txBody>
      </p:sp>
      <p:sp>
        <p:nvSpPr>
          <p:cNvPr id="3" name="Rezervirano mjesto sadržaja 2">
            <a:extLst>
              <a:ext uri="{FF2B5EF4-FFF2-40B4-BE49-F238E27FC236}">
                <a16:creationId xmlns:a16="http://schemas.microsoft.com/office/drawing/2014/main" xmlns="" id="{CE875D95-60E7-4C66-8344-A65C82379394}"/>
              </a:ext>
            </a:extLst>
          </p:cNvPr>
          <p:cNvSpPr>
            <a:spLocks noGrp="1"/>
          </p:cNvSpPr>
          <p:nvPr>
            <p:ph idx="1"/>
          </p:nvPr>
        </p:nvSpPr>
        <p:spPr>
          <a:xfrm>
            <a:off x="1410027" y="1106905"/>
            <a:ext cx="10300710" cy="5079778"/>
          </a:xfrm>
        </p:spPr>
        <p:txBody>
          <a:bodyPr>
            <a:noAutofit/>
          </a:bodyPr>
          <a:lstStyle/>
          <a:p>
            <a:pPr marL="0" lvl="0" indent="0" fontAlgn="base">
              <a:buNone/>
            </a:pPr>
            <a:r>
              <a:rPr lang="hr-HR" sz="2000" dirty="0">
                <a:solidFill>
                  <a:srgbClr val="4D3E2F"/>
                </a:solidFill>
              </a:rPr>
              <a:t>7. ugradnja ekološki neprihvatljivih svjetiljki</a:t>
            </a:r>
          </a:p>
          <a:p>
            <a:pPr marL="0" lvl="0" indent="0" fontAlgn="base">
              <a:buNone/>
            </a:pPr>
            <a:r>
              <a:rPr lang="hr-HR" sz="2000" dirty="0">
                <a:solidFill>
                  <a:srgbClr val="4D3E2F"/>
                </a:solidFill>
              </a:rPr>
              <a:t>8. postava svjetiljki tako da svijetle u horizont i iznad njega te u prirodna vodna tijela, osim u slučajevima dopuštenim ovim Zakonom</a:t>
            </a:r>
          </a:p>
          <a:p>
            <a:pPr marL="0" lvl="0" indent="0" fontAlgn="base">
              <a:buNone/>
            </a:pPr>
            <a:r>
              <a:rPr lang="hr-HR" sz="2000" dirty="0">
                <a:solidFill>
                  <a:srgbClr val="4D3E2F"/>
                </a:solidFill>
              </a:rPr>
              <a:t>9. da svjetlosni tok svjetiljki pri rasvjetljavanju oglasnih ploča vanjskim svjetiljkama, kod dekorativne i krajobrazne rasvjete te rasvjete pročelja objekta izlazi iz gabarita osvjetljavanja</a:t>
            </a:r>
          </a:p>
          <a:p>
            <a:pPr marL="0" lvl="0" indent="0" fontAlgn="base">
              <a:buNone/>
            </a:pPr>
            <a:r>
              <a:rPr lang="hr-HR" sz="2000" dirty="0">
                <a:solidFill>
                  <a:srgbClr val="4D3E2F"/>
                </a:solidFill>
              </a:rPr>
              <a:t>10. u zaštićenim područjima, radi očuvanja ekosustava i bioraznolikosti, postavljati svjetiljke korelirane temperature boje svjetlosti iznad 2200 K te osvijetljene oglasne ploče</a:t>
            </a:r>
          </a:p>
          <a:p>
            <a:pPr marL="0" lvl="0" indent="0" fontAlgn="base">
              <a:buNone/>
            </a:pPr>
            <a:r>
              <a:rPr lang="hr-HR" sz="2000" dirty="0">
                <a:solidFill>
                  <a:srgbClr val="4D3E2F"/>
                </a:solidFill>
              </a:rPr>
              <a:t>11. postavljati cestovnu i javnu rasvjetu uz prirodna vodna tijela tako da svojim usmjerenjem i izlaznim tijekom svjetlosti na vodenoj površini emitiraju svjetlost veću od emisija propisanih pravilnikom iz članka 9. ovoga Zakona</a:t>
            </a:r>
          </a:p>
          <a:p>
            <a:pPr marL="0" lvl="0" indent="0" fontAlgn="base">
              <a:buNone/>
            </a:pPr>
            <a:r>
              <a:rPr lang="hr-HR" sz="2000" dirty="0">
                <a:solidFill>
                  <a:srgbClr val="4D3E2F"/>
                </a:solidFill>
              </a:rPr>
              <a:t>12. postavljati oglasne ploče tako da zaklanjaju ili smanjuju vidljivost postavljenih prometnih znakova ili zasljepljuju sudionike u prometu ili odvraćaju njihovu pozornost u mjeri koja može biti opasna za sigurnost prometa</a:t>
            </a:r>
          </a:p>
          <a:p>
            <a:pPr marL="0" lvl="0" indent="0" fontAlgn="base">
              <a:buNone/>
            </a:pPr>
            <a:r>
              <a:rPr lang="hr-HR" sz="2000" dirty="0">
                <a:solidFill>
                  <a:srgbClr val="4D3E2F"/>
                </a:solidFill>
              </a:rPr>
              <a:t>13. postavljati oglasne ploče koje emitiraju svjetlost veću od emisija propisanih pravilnikom iz članka 9. ovoga Zakona</a:t>
            </a:r>
            <a:endParaRPr lang="hr-HR" sz="2000" dirty="0"/>
          </a:p>
        </p:txBody>
      </p:sp>
      <p:sp>
        <p:nvSpPr>
          <p:cNvPr id="4" name="Rezervirano mjesto broja slajda 3">
            <a:extLst>
              <a:ext uri="{FF2B5EF4-FFF2-40B4-BE49-F238E27FC236}">
                <a16:creationId xmlns:a16="http://schemas.microsoft.com/office/drawing/2014/main" xmlns="" id="{1EAA56B1-5703-4AC3-A21B-7EACD0943A85}"/>
              </a:ext>
            </a:extLst>
          </p:cNvPr>
          <p:cNvSpPr>
            <a:spLocks noGrp="1"/>
          </p:cNvSpPr>
          <p:nvPr>
            <p:ph type="sldNum" sz="quarter" idx="12"/>
          </p:nvPr>
        </p:nvSpPr>
        <p:spPr/>
        <p:txBody>
          <a:bodyPr/>
          <a:lstStyle/>
          <a:p>
            <a:fld id="{9CD8D479-8942-46E8-A226-A4E01F7A105C}" type="slidenum">
              <a:rPr lang="hr-HR" smtClean="0"/>
              <a:pPr/>
              <a:t>24</a:t>
            </a:fld>
            <a:endParaRPr lang="hr-HR"/>
          </a:p>
        </p:txBody>
      </p:sp>
      <p:sp>
        <p:nvSpPr>
          <p:cNvPr id="5" name="Rezervirano mjesto datuma 4">
            <a:extLst>
              <a:ext uri="{FF2B5EF4-FFF2-40B4-BE49-F238E27FC236}">
                <a16:creationId xmlns:a16="http://schemas.microsoft.com/office/drawing/2014/main" xmlns="" id="{7E975FD0-BA46-4CA3-9B24-10E5A137F149}"/>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
        <p:nvSpPr>
          <p:cNvPr id="6" name="Rezervirano mjesto podnožja 5">
            <a:extLst>
              <a:ext uri="{FF2B5EF4-FFF2-40B4-BE49-F238E27FC236}">
                <a16:creationId xmlns:a16="http://schemas.microsoft.com/office/drawing/2014/main" xmlns="" id="{FAFDA3DE-6203-4B7E-9148-601AD39E57E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4018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A5F3B6B-1396-4D7A-9D77-C504FB8BF68D}"/>
              </a:ext>
            </a:extLst>
          </p:cNvPr>
          <p:cNvSpPr>
            <a:spLocks noGrp="1"/>
          </p:cNvSpPr>
          <p:nvPr>
            <p:ph type="title"/>
          </p:nvPr>
        </p:nvSpPr>
        <p:spPr>
          <a:xfrm>
            <a:off x="1410025" y="276087"/>
            <a:ext cx="10268627" cy="638313"/>
          </a:xfrm>
        </p:spPr>
        <p:txBody>
          <a:bodyPr>
            <a:normAutofit fontScale="90000"/>
          </a:bodyPr>
          <a:lstStyle/>
          <a:p>
            <a:r>
              <a:rPr lang="hr-HR" dirty="0"/>
              <a:t>Zakon o zaštiti od svjetlosnog onečišćenja (NN 14/19)	3.</a:t>
            </a:r>
          </a:p>
        </p:txBody>
      </p:sp>
      <p:sp>
        <p:nvSpPr>
          <p:cNvPr id="3" name="Rezervirano mjesto sadržaja 2">
            <a:extLst>
              <a:ext uri="{FF2B5EF4-FFF2-40B4-BE49-F238E27FC236}">
                <a16:creationId xmlns:a16="http://schemas.microsoft.com/office/drawing/2014/main" xmlns="" id="{D9278ED0-61F6-4A2A-8413-0325E0357C31}"/>
              </a:ext>
            </a:extLst>
          </p:cNvPr>
          <p:cNvSpPr>
            <a:spLocks noGrp="1"/>
          </p:cNvSpPr>
          <p:nvPr>
            <p:ph idx="1"/>
          </p:nvPr>
        </p:nvSpPr>
        <p:spPr>
          <a:xfrm>
            <a:off x="1410027" y="1171074"/>
            <a:ext cx="9371948" cy="5015609"/>
          </a:xfrm>
        </p:spPr>
        <p:txBody>
          <a:bodyPr/>
          <a:lstStyle/>
          <a:p>
            <a:pPr marL="0" indent="0">
              <a:buNone/>
            </a:pPr>
            <a:r>
              <a:rPr lang="hr-HR" dirty="0"/>
              <a:t>Mjere komunalnog redara:</a:t>
            </a:r>
          </a:p>
          <a:p>
            <a:pPr marL="457200" indent="-457200">
              <a:buAutoNum type="arabicPeriod"/>
            </a:pPr>
            <a:r>
              <a:rPr lang="hr-HR" dirty="0"/>
              <a:t>operateru rasvjete naređuje gašenje rasvjete protivne čl.11.st.5.</a:t>
            </a:r>
          </a:p>
          <a:p>
            <a:pPr marL="457200" indent="-457200">
              <a:buAutoNum type="arabicPeriod"/>
            </a:pPr>
            <a:r>
              <a:rPr lang="hr-HR" dirty="0"/>
              <a:t>operateru rasvjete naređuje gašenje dekorativne ili prigodne vanjske rasvjete zgrada ili površina ako je prekoračeno dopušteno trajanje određeno planom rada dekorativne ili prigodne vanjske rasvjete JLS</a:t>
            </a:r>
          </a:p>
          <a:p>
            <a:pPr marL="457200" indent="-457200">
              <a:buAutoNum type="arabicPeriod"/>
            </a:pPr>
            <a:r>
              <a:rPr lang="hr-HR" dirty="0"/>
              <a:t>vlasniku oglasne ploče naređuje usklađenje sa Zakonom</a:t>
            </a:r>
          </a:p>
          <a:p>
            <a:pPr marL="457200" indent="-457200">
              <a:buAutoNum type="arabicPeriod"/>
            </a:pPr>
            <a:r>
              <a:rPr lang="hr-HR" dirty="0"/>
              <a:t>ako uoči nezakonitosti po kojima nije ovlašten postupati, dužan je odmah obavijestiti inspekciju</a:t>
            </a:r>
          </a:p>
          <a:p>
            <a:pPr marL="457200" indent="-457200">
              <a:buAutoNum type="arabicPeriod"/>
            </a:pPr>
            <a:endParaRPr lang="hr-HR" dirty="0"/>
          </a:p>
          <a:p>
            <a:pPr marL="457200" indent="-457200">
              <a:buAutoNum type="arabicPeriod"/>
            </a:pPr>
            <a:endParaRPr lang="hr-HR" dirty="0"/>
          </a:p>
          <a:p>
            <a:pPr marL="0" indent="0">
              <a:buNone/>
            </a:pPr>
            <a:r>
              <a:rPr lang="hr-HR" dirty="0">
                <a:solidFill>
                  <a:schemeClr val="accent1">
                    <a:lumMod val="75000"/>
                  </a:schemeClr>
                </a:solidFill>
              </a:rPr>
              <a:t>Ministar će u roku od 12 mjeseci donijeti Pravilnik, JLS u daljnjih 12 mjeseci plan rasvjete i akcijski plan rekonstrukcije – usklađenje u roku od 12 godina!</a:t>
            </a:r>
          </a:p>
          <a:p>
            <a:pPr marL="457200" indent="-457200">
              <a:buAutoNum type="arabicPeriod"/>
            </a:pPr>
            <a:endParaRPr lang="hr-HR" dirty="0"/>
          </a:p>
          <a:p>
            <a:pPr marL="457200" indent="-457200">
              <a:buAutoNum type="arabicPeriod"/>
            </a:pPr>
            <a:endParaRPr lang="hr-HR" dirty="0"/>
          </a:p>
        </p:txBody>
      </p:sp>
      <p:sp>
        <p:nvSpPr>
          <p:cNvPr id="4" name="Rezervirano mjesto broja slajda 3">
            <a:extLst>
              <a:ext uri="{FF2B5EF4-FFF2-40B4-BE49-F238E27FC236}">
                <a16:creationId xmlns:a16="http://schemas.microsoft.com/office/drawing/2014/main" xmlns="" id="{5AD6B528-6F24-4262-A732-8A8265164794}"/>
              </a:ext>
            </a:extLst>
          </p:cNvPr>
          <p:cNvSpPr>
            <a:spLocks noGrp="1"/>
          </p:cNvSpPr>
          <p:nvPr>
            <p:ph type="sldNum" sz="quarter" idx="12"/>
          </p:nvPr>
        </p:nvSpPr>
        <p:spPr/>
        <p:txBody>
          <a:bodyPr/>
          <a:lstStyle/>
          <a:p>
            <a:fld id="{9CD8D479-8942-46E8-A226-A4E01F7A105C}" type="slidenum">
              <a:rPr lang="hr-HR" smtClean="0"/>
              <a:pPr/>
              <a:t>25</a:t>
            </a:fld>
            <a:endParaRPr lang="hr-HR"/>
          </a:p>
        </p:txBody>
      </p:sp>
      <p:sp>
        <p:nvSpPr>
          <p:cNvPr id="5" name="Rezervirano mjesto datuma 4">
            <a:extLst>
              <a:ext uri="{FF2B5EF4-FFF2-40B4-BE49-F238E27FC236}">
                <a16:creationId xmlns:a16="http://schemas.microsoft.com/office/drawing/2014/main" xmlns="" id="{4B74D505-8B76-4623-9AA4-58ADC015FB10}"/>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Tree>
    <p:extLst>
      <p:ext uri="{BB962C8B-B14F-4D97-AF65-F5344CB8AC3E}">
        <p14:creationId xmlns:p14="http://schemas.microsoft.com/office/powerpoint/2010/main" val="420554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E341B959-C74E-47C5-8F69-6B87508057C3}"/>
              </a:ext>
            </a:extLst>
          </p:cNvPr>
          <p:cNvSpPr>
            <a:spLocks noGrp="1"/>
          </p:cNvSpPr>
          <p:nvPr>
            <p:ph type="title"/>
          </p:nvPr>
        </p:nvSpPr>
        <p:spPr/>
        <p:txBody>
          <a:bodyPr/>
          <a:lstStyle/>
          <a:p>
            <a:r>
              <a:rPr lang="hr-HR" dirty="0"/>
              <a:t>Zakon o zaštiti životinja (NN 102/17, 32/19) 	1.</a:t>
            </a:r>
          </a:p>
        </p:txBody>
      </p:sp>
      <p:sp>
        <p:nvSpPr>
          <p:cNvPr id="3" name="Rezervirano mjesto sadržaja 2">
            <a:extLst>
              <a:ext uri="{FF2B5EF4-FFF2-40B4-BE49-F238E27FC236}">
                <a16:creationId xmlns:a16="http://schemas.microsoft.com/office/drawing/2014/main" xmlns="" id="{B2AFE4CE-F89C-46E6-A76A-75B89C28E5AA}"/>
              </a:ext>
            </a:extLst>
          </p:cNvPr>
          <p:cNvSpPr>
            <a:spLocks noGrp="1"/>
          </p:cNvSpPr>
          <p:nvPr>
            <p:ph idx="1"/>
          </p:nvPr>
        </p:nvSpPr>
        <p:spPr/>
        <p:txBody>
          <a:bodyPr/>
          <a:lstStyle/>
          <a:p>
            <a:pPr marL="0" indent="0">
              <a:buNone/>
            </a:pPr>
            <a:r>
              <a:rPr lang="hr-HR" dirty="0"/>
              <a:t>Komunalni redar nadzire provedbu općih akata JLS vezano za:</a:t>
            </a:r>
          </a:p>
          <a:p>
            <a:pPr marL="457200" indent="-457200">
              <a:buFont typeface="+mj-lt"/>
              <a:buAutoNum type="arabicPeriod"/>
            </a:pPr>
            <a:r>
              <a:rPr lang="hr-HR" dirty="0"/>
              <a:t>postupanje s divljim životinjama van staništa</a:t>
            </a:r>
          </a:p>
          <a:p>
            <a:pPr marL="457200" indent="-457200">
              <a:buFont typeface="+mj-lt"/>
              <a:buAutoNum type="arabicPeriod"/>
            </a:pPr>
            <a:r>
              <a:rPr lang="hr-HR" dirty="0"/>
              <a:t>postupanje s kućnim ljubimcima</a:t>
            </a:r>
          </a:p>
          <a:p>
            <a:pPr marL="457200" indent="-457200">
              <a:buFont typeface="+mj-lt"/>
              <a:buAutoNum type="arabicPeriod"/>
            </a:pPr>
            <a:r>
              <a:rPr lang="hr-HR" dirty="0"/>
              <a:t>postupanje s napuštenim ili izgubljenim životinjama</a:t>
            </a:r>
          </a:p>
          <a:p>
            <a:pPr marL="457200" indent="-457200">
              <a:buFont typeface="+mj-lt"/>
              <a:buAutoNum type="arabicPeriod"/>
            </a:pPr>
            <a:endParaRPr lang="hr-HR" dirty="0"/>
          </a:p>
          <a:p>
            <a:pPr marL="0" indent="0">
              <a:buNone/>
            </a:pPr>
            <a:r>
              <a:rPr lang="hr-HR" dirty="0"/>
              <a:t>Postupa temeljem procjene rizika, nasumičnim odabirom mjesta nadzora ili po saznanju (prijavi).</a:t>
            </a:r>
          </a:p>
          <a:p>
            <a:pPr marL="0" indent="0">
              <a:buNone/>
            </a:pPr>
            <a:r>
              <a:rPr lang="hr-HR" dirty="0"/>
              <a:t>Naplaćuje kaznu propisanu općim aktom JLS.</a:t>
            </a:r>
          </a:p>
          <a:p>
            <a:pPr marL="0" indent="0">
              <a:buNone/>
            </a:pPr>
            <a:r>
              <a:rPr lang="hr-HR" dirty="0"/>
              <a:t>Nadzor </a:t>
            </a:r>
            <a:r>
              <a:rPr lang="hr-HR" dirty="0" err="1"/>
              <a:t>mikročipiranja</a:t>
            </a:r>
            <a:r>
              <a:rPr lang="hr-HR" dirty="0"/>
              <a:t> – 30.06.2018.</a:t>
            </a:r>
          </a:p>
          <a:p>
            <a:pPr marL="0" indent="0">
              <a:buNone/>
            </a:pPr>
            <a:r>
              <a:rPr lang="hr-HR" dirty="0"/>
              <a:t>Policija mu pruža pomoć ako se očekuje otpor.</a:t>
            </a:r>
          </a:p>
        </p:txBody>
      </p:sp>
      <p:sp>
        <p:nvSpPr>
          <p:cNvPr id="4" name="Rezervirano mjesto broja slajda 3">
            <a:extLst>
              <a:ext uri="{FF2B5EF4-FFF2-40B4-BE49-F238E27FC236}">
                <a16:creationId xmlns:a16="http://schemas.microsoft.com/office/drawing/2014/main" xmlns="" id="{E9887F95-103C-4A2F-8AC0-903BA4B3276E}"/>
              </a:ext>
            </a:extLst>
          </p:cNvPr>
          <p:cNvSpPr>
            <a:spLocks noGrp="1"/>
          </p:cNvSpPr>
          <p:nvPr>
            <p:ph type="sldNum" sz="quarter" idx="12"/>
          </p:nvPr>
        </p:nvSpPr>
        <p:spPr/>
        <p:txBody>
          <a:bodyPr/>
          <a:lstStyle/>
          <a:p>
            <a:fld id="{9CD8D479-8942-46E8-A226-A4E01F7A105C}" type="slidenum">
              <a:rPr lang="hr-HR" smtClean="0"/>
              <a:pPr/>
              <a:t>26</a:t>
            </a:fld>
            <a:endParaRPr lang="hr-HR"/>
          </a:p>
        </p:txBody>
      </p:sp>
      <p:sp>
        <p:nvSpPr>
          <p:cNvPr id="5" name="Rezervirano mjesto datuma 4">
            <a:extLst>
              <a:ext uri="{FF2B5EF4-FFF2-40B4-BE49-F238E27FC236}">
                <a16:creationId xmlns:a16="http://schemas.microsoft.com/office/drawing/2014/main" xmlns="" id="{31B57F94-FBF7-4A3B-8CD8-799254188F23}"/>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
        <p:nvSpPr>
          <p:cNvPr id="6" name="Rezervirano mjesto podnožja 5">
            <a:extLst>
              <a:ext uri="{FF2B5EF4-FFF2-40B4-BE49-F238E27FC236}">
                <a16:creationId xmlns:a16="http://schemas.microsoft.com/office/drawing/2014/main" xmlns="" id="{3B6D0660-4E66-4C3C-914C-C19DD5A128B2}"/>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259590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8CB9100-0E2A-44E7-B10D-4048CE37BB17}"/>
              </a:ext>
            </a:extLst>
          </p:cNvPr>
          <p:cNvSpPr>
            <a:spLocks noGrp="1"/>
          </p:cNvSpPr>
          <p:nvPr>
            <p:ph type="title"/>
          </p:nvPr>
        </p:nvSpPr>
        <p:spPr>
          <a:xfrm>
            <a:off x="1410026" y="276087"/>
            <a:ext cx="9371949" cy="622271"/>
          </a:xfrm>
        </p:spPr>
        <p:txBody>
          <a:bodyPr/>
          <a:lstStyle/>
          <a:p>
            <a:r>
              <a:rPr lang="hr-HR" dirty="0"/>
              <a:t>Zakon o zaštiti životinja 					2.</a:t>
            </a:r>
          </a:p>
        </p:txBody>
      </p:sp>
      <p:sp>
        <p:nvSpPr>
          <p:cNvPr id="3" name="Rezervirano mjesto sadržaja 2">
            <a:extLst>
              <a:ext uri="{FF2B5EF4-FFF2-40B4-BE49-F238E27FC236}">
                <a16:creationId xmlns:a16="http://schemas.microsoft.com/office/drawing/2014/main" xmlns="" id="{57AB6BD5-19D1-41FD-B74C-91D9AE041492}"/>
              </a:ext>
            </a:extLst>
          </p:cNvPr>
          <p:cNvSpPr>
            <a:spLocks noGrp="1"/>
          </p:cNvSpPr>
          <p:nvPr>
            <p:ph idx="1"/>
          </p:nvPr>
        </p:nvSpPr>
        <p:spPr>
          <a:xfrm>
            <a:off x="1410027" y="1042737"/>
            <a:ext cx="9371948" cy="5143946"/>
          </a:xfrm>
        </p:spPr>
        <p:txBody>
          <a:bodyPr/>
          <a:lstStyle/>
          <a:p>
            <a:pPr marL="0" indent="0">
              <a:buNone/>
            </a:pPr>
            <a:r>
              <a:rPr lang="hr-HR" dirty="0"/>
              <a:t>Komunalni redar je ovlašten:</a:t>
            </a:r>
          </a:p>
          <a:p>
            <a:pPr marL="0" indent="0" fontAlgn="base">
              <a:buNone/>
            </a:pPr>
            <a:r>
              <a:rPr lang="hr-HR" dirty="0"/>
              <a:t>– pregledati isprave na temelju kojih se može utvrditi identitet stranke i drugih osoba nazočnih nadzoru</a:t>
            </a:r>
          </a:p>
          <a:p>
            <a:pPr marL="0" indent="0" fontAlgn="base">
              <a:buNone/>
            </a:pPr>
            <a:r>
              <a:rPr lang="hr-HR" dirty="0"/>
              <a:t>– ući u prostore/prostorije u kojima se drže kućni ljubimci</a:t>
            </a:r>
          </a:p>
          <a:p>
            <a:pPr marL="0" indent="0" fontAlgn="base">
              <a:buNone/>
            </a:pPr>
            <a:r>
              <a:rPr lang="hr-HR" dirty="0"/>
              <a:t>– uzimati izjave stranaka i drugih osoba</a:t>
            </a:r>
          </a:p>
          <a:p>
            <a:pPr marL="0" indent="0" fontAlgn="base">
              <a:buNone/>
            </a:pPr>
            <a:r>
              <a:rPr lang="hr-HR" dirty="0"/>
              <a:t>– zatražiti od stranke podatke i dokumentaciju</a:t>
            </a:r>
          </a:p>
          <a:p>
            <a:pPr marL="0" indent="0" fontAlgn="base">
              <a:buNone/>
            </a:pPr>
            <a:r>
              <a:rPr lang="hr-HR" dirty="0"/>
              <a:t>– prikupljati dokaze na vizualni i drugi odgovarajući način</a:t>
            </a:r>
          </a:p>
          <a:p>
            <a:pPr marL="0" indent="0" fontAlgn="base">
              <a:buNone/>
            </a:pPr>
            <a:r>
              <a:rPr lang="hr-HR" dirty="0"/>
              <a:t>– očitati mikročip</a:t>
            </a:r>
          </a:p>
          <a:p>
            <a:pPr marL="0" indent="0" fontAlgn="base">
              <a:buNone/>
            </a:pPr>
            <a:r>
              <a:rPr lang="hr-HR" dirty="0"/>
              <a:t>– obavljati druge radnje u skladu sa svrhom nadzora</a:t>
            </a:r>
          </a:p>
          <a:p>
            <a:pPr marL="0" indent="0" fontAlgn="base">
              <a:buNone/>
            </a:pPr>
            <a:r>
              <a:rPr lang="hr-HR" dirty="0"/>
              <a:t>– podnositi kaznenu prijavu ili optužni prijedlog.</a:t>
            </a:r>
          </a:p>
          <a:p>
            <a:pPr marL="0" indent="0">
              <a:buNone/>
            </a:pPr>
            <a:r>
              <a:rPr lang="hr-HR" dirty="0"/>
              <a:t>Obavještava </a:t>
            </a:r>
            <a:r>
              <a:rPr lang="hr-HR" dirty="0" err="1"/>
              <a:t>vet</a:t>
            </a:r>
            <a:r>
              <a:rPr lang="hr-HR" dirty="0"/>
              <a:t>. inspektora (odluku o oduzimanju donosi inspektor), sklonište.</a:t>
            </a:r>
          </a:p>
        </p:txBody>
      </p:sp>
      <p:sp>
        <p:nvSpPr>
          <p:cNvPr id="4" name="Rezervirano mjesto broja slajda 3">
            <a:extLst>
              <a:ext uri="{FF2B5EF4-FFF2-40B4-BE49-F238E27FC236}">
                <a16:creationId xmlns:a16="http://schemas.microsoft.com/office/drawing/2014/main" xmlns="" id="{164381F2-F289-4007-B968-D63A07E3F976}"/>
              </a:ext>
            </a:extLst>
          </p:cNvPr>
          <p:cNvSpPr>
            <a:spLocks noGrp="1"/>
          </p:cNvSpPr>
          <p:nvPr>
            <p:ph type="sldNum" sz="quarter" idx="12"/>
          </p:nvPr>
        </p:nvSpPr>
        <p:spPr/>
        <p:txBody>
          <a:bodyPr/>
          <a:lstStyle/>
          <a:p>
            <a:fld id="{9CD8D479-8942-46E8-A226-A4E01F7A105C}" type="slidenum">
              <a:rPr lang="hr-HR" smtClean="0"/>
              <a:pPr/>
              <a:t>27</a:t>
            </a:fld>
            <a:endParaRPr lang="hr-HR"/>
          </a:p>
        </p:txBody>
      </p:sp>
      <p:sp>
        <p:nvSpPr>
          <p:cNvPr id="5" name="Rezervirano mjesto datuma 4">
            <a:extLst>
              <a:ext uri="{FF2B5EF4-FFF2-40B4-BE49-F238E27FC236}">
                <a16:creationId xmlns:a16="http://schemas.microsoft.com/office/drawing/2014/main" xmlns="" id="{5058515A-FD8A-4651-91A6-EF29AE1E0DE3}"/>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Tree>
    <p:extLst>
      <p:ext uri="{BB962C8B-B14F-4D97-AF65-F5344CB8AC3E}">
        <p14:creationId xmlns:p14="http://schemas.microsoft.com/office/powerpoint/2010/main" val="342904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07A5DFF-9F1E-444D-BFEF-85AE4605CBB6}"/>
              </a:ext>
            </a:extLst>
          </p:cNvPr>
          <p:cNvSpPr>
            <a:spLocks noGrp="1"/>
          </p:cNvSpPr>
          <p:nvPr>
            <p:ph type="title"/>
          </p:nvPr>
        </p:nvSpPr>
        <p:spPr>
          <a:xfrm>
            <a:off x="1410025" y="276087"/>
            <a:ext cx="10552675" cy="686439"/>
          </a:xfrm>
        </p:spPr>
        <p:txBody>
          <a:bodyPr>
            <a:normAutofit fontScale="90000"/>
          </a:bodyPr>
          <a:lstStyle/>
          <a:p>
            <a:r>
              <a:rPr lang="hr-HR" dirty="0"/>
              <a:t/>
            </a:r>
            <a:br>
              <a:rPr lang="hr-HR" dirty="0"/>
            </a:br>
            <a:r>
              <a:rPr lang="hr-HR" dirty="0"/>
              <a:t/>
            </a:r>
            <a:br>
              <a:rPr lang="hr-HR" dirty="0"/>
            </a:br>
            <a:r>
              <a:rPr lang="hr-HR" dirty="0"/>
              <a:t>Zakon o prijevozu u cestovnom prometu (NN 41/18, 98/19)	</a:t>
            </a:r>
          </a:p>
        </p:txBody>
      </p:sp>
      <p:sp>
        <p:nvSpPr>
          <p:cNvPr id="3" name="Rezervirano mjesto sadržaja 2">
            <a:extLst>
              <a:ext uri="{FF2B5EF4-FFF2-40B4-BE49-F238E27FC236}">
                <a16:creationId xmlns:a16="http://schemas.microsoft.com/office/drawing/2014/main" xmlns="" id="{D319D1D8-CAFC-4113-941C-C570EC66725A}"/>
              </a:ext>
            </a:extLst>
          </p:cNvPr>
          <p:cNvSpPr>
            <a:spLocks noGrp="1"/>
          </p:cNvSpPr>
          <p:nvPr>
            <p:ph idx="1"/>
          </p:nvPr>
        </p:nvSpPr>
        <p:spPr>
          <a:xfrm>
            <a:off x="1410027" y="1203158"/>
            <a:ext cx="9371948" cy="4983525"/>
          </a:xfrm>
        </p:spPr>
        <p:txBody>
          <a:bodyPr>
            <a:normAutofit/>
          </a:bodyPr>
          <a:lstStyle/>
          <a:p>
            <a:r>
              <a:rPr lang="hr-HR" sz="2800" dirty="0">
                <a:solidFill>
                  <a:schemeClr val="accent1">
                    <a:lumMod val="75000"/>
                  </a:schemeClr>
                </a:solidFill>
              </a:rPr>
              <a:t>Autotaksi</a:t>
            </a:r>
            <a:r>
              <a:rPr lang="hr-HR" sz="2800" dirty="0"/>
              <a:t> na području JLS – komunalni i/ili prometni redar imaju ovlast pregleda dokumentacije, licencije, dozvola, vozila i vozača.</a:t>
            </a:r>
          </a:p>
          <a:p>
            <a:r>
              <a:rPr lang="hr-HR" sz="2800" dirty="0">
                <a:solidFill>
                  <a:schemeClr val="accent1">
                    <a:lumMod val="75000"/>
                  </a:schemeClr>
                </a:solidFill>
              </a:rPr>
              <a:t>Komunalni prijevoz putnika </a:t>
            </a:r>
            <a:r>
              <a:rPr lang="hr-HR" sz="2800" dirty="0"/>
              <a:t>obavlja se temeljem ugovora sklopljenog između prijevoznika i jedinice lokalne samouprave na čijem području se takav prijevoz organizira i obavlja, sukladno odluci jedinice lokalne samouprave o komunalnom prijevozu, odredbama ovoga Zakona te odredbama Uredbe (EZ) br. 1370/2007. – ovo je </a:t>
            </a:r>
            <a:r>
              <a:rPr lang="hr-HR" sz="2800" dirty="0">
                <a:solidFill>
                  <a:schemeClr val="accent1">
                    <a:lumMod val="75000"/>
                  </a:schemeClr>
                </a:solidFill>
              </a:rPr>
              <a:t>uslužna komunalna djelatnost (ZKG)</a:t>
            </a:r>
          </a:p>
        </p:txBody>
      </p:sp>
      <p:sp>
        <p:nvSpPr>
          <p:cNvPr id="4" name="Rezervirano mjesto broja slajda 3">
            <a:extLst>
              <a:ext uri="{FF2B5EF4-FFF2-40B4-BE49-F238E27FC236}">
                <a16:creationId xmlns:a16="http://schemas.microsoft.com/office/drawing/2014/main" xmlns="" id="{7FBEB9B4-D2A5-44E9-8113-231DE2D79B4F}"/>
              </a:ext>
            </a:extLst>
          </p:cNvPr>
          <p:cNvSpPr>
            <a:spLocks noGrp="1"/>
          </p:cNvSpPr>
          <p:nvPr>
            <p:ph type="sldNum" sz="quarter" idx="12"/>
          </p:nvPr>
        </p:nvSpPr>
        <p:spPr/>
        <p:txBody>
          <a:bodyPr/>
          <a:lstStyle/>
          <a:p>
            <a:fld id="{9CD8D479-8942-46E8-A226-A4E01F7A105C}" type="slidenum">
              <a:rPr lang="hr-HR" smtClean="0"/>
              <a:pPr/>
              <a:t>28</a:t>
            </a:fld>
            <a:endParaRPr lang="hr-HR"/>
          </a:p>
        </p:txBody>
      </p:sp>
      <p:sp>
        <p:nvSpPr>
          <p:cNvPr id="5" name="Rezervirano mjesto datuma 4">
            <a:extLst>
              <a:ext uri="{FF2B5EF4-FFF2-40B4-BE49-F238E27FC236}">
                <a16:creationId xmlns:a16="http://schemas.microsoft.com/office/drawing/2014/main" xmlns="" id="{20387CE2-F54A-4B5D-BC5F-1CC74097B8FA}"/>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Tree>
    <p:extLst>
      <p:ext uri="{BB962C8B-B14F-4D97-AF65-F5344CB8AC3E}">
        <p14:creationId xmlns:p14="http://schemas.microsoft.com/office/powerpoint/2010/main" val="60360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B9AD633-F84F-4D91-A350-394A2B0E3ABB}"/>
              </a:ext>
            </a:extLst>
          </p:cNvPr>
          <p:cNvSpPr>
            <a:spLocks noGrp="1"/>
          </p:cNvSpPr>
          <p:nvPr>
            <p:ph type="title"/>
          </p:nvPr>
        </p:nvSpPr>
        <p:spPr>
          <a:xfrm>
            <a:off x="906011" y="276087"/>
            <a:ext cx="10712741" cy="734566"/>
          </a:xfrm>
        </p:spPr>
        <p:txBody>
          <a:bodyPr>
            <a:normAutofit fontScale="90000"/>
          </a:bodyPr>
          <a:lstStyle/>
          <a:p>
            <a:r>
              <a:rPr lang="hr-HR" dirty="0"/>
              <a:t>Zakon o </a:t>
            </a:r>
            <a:r>
              <a:rPr lang="hr-HR" dirty="0" err="1"/>
              <a:t>ugost</a:t>
            </a:r>
            <a:r>
              <a:rPr lang="hr-HR" dirty="0"/>
              <a:t>. djelatnosti (NN 85/15, 121/16, 99/18, 25/19, 98/19)</a:t>
            </a:r>
          </a:p>
        </p:txBody>
      </p:sp>
      <p:sp>
        <p:nvSpPr>
          <p:cNvPr id="3" name="Rezervirano mjesto sadržaja 2">
            <a:extLst>
              <a:ext uri="{FF2B5EF4-FFF2-40B4-BE49-F238E27FC236}">
                <a16:creationId xmlns:a16="http://schemas.microsoft.com/office/drawing/2014/main" xmlns="" id="{34834F14-F732-457E-ADA6-A0AE36179FB5}"/>
              </a:ext>
            </a:extLst>
          </p:cNvPr>
          <p:cNvSpPr>
            <a:spLocks noGrp="1"/>
          </p:cNvSpPr>
          <p:nvPr>
            <p:ph idx="1"/>
          </p:nvPr>
        </p:nvSpPr>
        <p:spPr>
          <a:xfrm>
            <a:off x="1410027" y="1411705"/>
            <a:ext cx="9371948" cy="4774978"/>
          </a:xfrm>
        </p:spPr>
        <p:txBody>
          <a:bodyPr>
            <a:normAutofit lnSpcReduction="10000"/>
          </a:bodyPr>
          <a:lstStyle/>
          <a:p>
            <a:pPr marL="0" indent="0">
              <a:buNone/>
            </a:pPr>
            <a:r>
              <a:rPr lang="hr-HR" dirty="0"/>
              <a:t>Nadzor zabrane kampiranja van kampova (privatno vlasništvo, javna površina):</a:t>
            </a:r>
          </a:p>
          <a:p>
            <a:r>
              <a:rPr lang="hr-HR" dirty="0"/>
              <a:t>optužni prijedlog ili</a:t>
            </a:r>
          </a:p>
          <a:p>
            <a:r>
              <a:rPr lang="hr-HR" dirty="0"/>
              <a:t>prekršajni nalog ili</a:t>
            </a:r>
          </a:p>
          <a:p>
            <a:r>
              <a:rPr lang="hr-HR" dirty="0"/>
              <a:t>novčana kazna na mjestu izvršenja prekršaja</a:t>
            </a:r>
          </a:p>
          <a:p>
            <a:endParaRPr lang="hr-HR" dirty="0"/>
          </a:p>
          <a:p>
            <a:pPr marL="0" indent="0">
              <a:buNone/>
            </a:pPr>
            <a:r>
              <a:rPr lang="hr-HR" dirty="0"/>
              <a:t>Nadzor turističkog inspektora i komunalnog redara:</a:t>
            </a:r>
          </a:p>
          <a:p>
            <a:r>
              <a:rPr lang="hr-HR" dirty="0"/>
              <a:t>usmeni nalog – zabrana kampiranja na 60 dana, </a:t>
            </a:r>
          </a:p>
          <a:p>
            <a:r>
              <a:rPr lang="hr-HR" dirty="0"/>
              <a:t>pečaćenje opreme, </a:t>
            </a:r>
          </a:p>
          <a:p>
            <a:r>
              <a:rPr lang="hr-HR" dirty="0"/>
              <a:t>pisano rješenje u roku od 8 dana</a:t>
            </a:r>
          </a:p>
          <a:p>
            <a:endParaRPr lang="hr-HR" dirty="0"/>
          </a:p>
          <a:p>
            <a:pPr marL="0" indent="0">
              <a:buNone/>
            </a:pPr>
            <a:r>
              <a:rPr lang="hr-HR" dirty="0">
                <a:solidFill>
                  <a:schemeClr val="accent1">
                    <a:lumMod val="75000"/>
                  </a:schemeClr>
                </a:solidFill>
              </a:rPr>
              <a:t>JLS, JU i dr. pravne osobe aktima određuju prostor, uvjete i trajanje za </a:t>
            </a:r>
            <a:r>
              <a:rPr lang="hr-HR" dirty="0" err="1">
                <a:solidFill>
                  <a:schemeClr val="accent1">
                    <a:lumMod val="75000"/>
                  </a:schemeClr>
                </a:solidFill>
              </a:rPr>
              <a:t>org</a:t>
            </a:r>
            <a:r>
              <a:rPr lang="hr-HR" dirty="0">
                <a:solidFill>
                  <a:schemeClr val="accent1">
                    <a:lumMod val="75000"/>
                  </a:schemeClr>
                </a:solidFill>
              </a:rPr>
              <a:t>. kampiranje van kampova (manifestacije) – nadzor komunalni redar!</a:t>
            </a:r>
          </a:p>
        </p:txBody>
      </p:sp>
      <p:sp>
        <p:nvSpPr>
          <p:cNvPr id="4" name="Rezervirano mjesto broja slajda 3">
            <a:extLst>
              <a:ext uri="{FF2B5EF4-FFF2-40B4-BE49-F238E27FC236}">
                <a16:creationId xmlns:a16="http://schemas.microsoft.com/office/drawing/2014/main" xmlns="" id="{5A0E6D4F-3C0C-4054-ABAE-E26AF2C6CA7B}"/>
              </a:ext>
            </a:extLst>
          </p:cNvPr>
          <p:cNvSpPr>
            <a:spLocks noGrp="1"/>
          </p:cNvSpPr>
          <p:nvPr>
            <p:ph type="sldNum" sz="quarter" idx="12"/>
          </p:nvPr>
        </p:nvSpPr>
        <p:spPr/>
        <p:txBody>
          <a:bodyPr/>
          <a:lstStyle/>
          <a:p>
            <a:fld id="{9CD8D479-8942-46E8-A226-A4E01F7A105C}" type="slidenum">
              <a:rPr lang="hr-HR" smtClean="0"/>
              <a:pPr/>
              <a:t>29</a:t>
            </a:fld>
            <a:endParaRPr lang="hr-HR"/>
          </a:p>
        </p:txBody>
      </p:sp>
      <p:sp>
        <p:nvSpPr>
          <p:cNvPr id="5" name="Rezervirano mjesto datuma 4">
            <a:extLst>
              <a:ext uri="{FF2B5EF4-FFF2-40B4-BE49-F238E27FC236}">
                <a16:creationId xmlns:a16="http://schemas.microsoft.com/office/drawing/2014/main" xmlns="" id="{98F2D7BA-3050-41B7-BDBC-393360CFC8FA}"/>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Tree>
    <p:extLst>
      <p:ext uri="{BB962C8B-B14F-4D97-AF65-F5344CB8AC3E}">
        <p14:creationId xmlns:p14="http://schemas.microsoft.com/office/powerpoint/2010/main" val="150329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B980E84-0F1B-4FFA-B634-95FCFE4B30CA}"/>
              </a:ext>
            </a:extLst>
          </p:cNvPr>
          <p:cNvSpPr>
            <a:spLocks noGrp="1"/>
          </p:cNvSpPr>
          <p:nvPr>
            <p:ph idx="1"/>
          </p:nvPr>
        </p:nvSpPr>
        <p:spPr>
          <a:xfrm>
            <a:off x="1410027" y="674557"/>
            <a:ext cx="9371948" cy="5512126"/>
          </a:xfrm>
        </p:spPr>
        <p:txBody>
          <a:bodyPr>
            <a:normAutofit lnSpcReduction="10000"/>
          </a:bodyPr>
          <a:lstStyle/>
          <a:p>
            <a:pPr marL="0" indent="0">
              <a:buNone/>
            </a:pPr>
            <a:endParaRPr lang="en-US" dirty="0"/>
          </a:p>
          <a:p>
            <a:r>
              <a:rPr lang="hr-HR" dirty="0"/>
              <a:t>Zakon o sigurnosti prometa na cestama (NN </a:t>
            </a:r>
            <a:r>
              <a:rPr lang="nn-NO" dirty="0"/>
              <a:t>67/08, 48/10, 74/11, 80/13, 158/13, 92/14, 64/15, 108/17</a:t>
            </a:r>
            <a:r>
              <a:rPr lang="hr-HR" dirty="0"/>
              <a:t>, 70/19)</a:t>
            </a:r>
          </a:p>
          <a:p>
            <a:r>
              <a:rPr lang="en-US" dirty="0" err="1"/>
              <a:t>Zakon</a:t>
            </a:r>
            <a:r>
              <a:rPr lang="en-US" dirty="0"/>
              <a:t> o </a:t>
            </a:r>
            <a:r>
              <a:rPr lang="en-US" dirty="0" err="1"/>
              <a:t>cestama</a:t>
            </a:r>
            <a:r>
              <a:rPr lang="en-US" dirty="0"/>
              <a:t> </a:t>
            </a:r>
            <a:r>
              <a:rPr lang="hr-HR" dirty="0"/>
              <a:t>(</a:t>
            </a:r>
            <a:r>
              <a:rPr lang="en-US" dirty="0"/>
              <a:t>NN 84/11 , 22/13 , 54/13 , 148/13 , 92/14</a:t>
            </a:r>
            <a:r>
              <a:rPr lang="hr-HR" dirty="0"/>
              <a:t>, 110/19)</a:t>
            </a:r>
          </a:p>
          <a:p>
            <a:r>
              <a:rPr lang="hr-HR" dirty="0"/>
              <a:t>Pravilnik o energetskom pregledu zgrade i energetskom certificiranju (NN 88/17)</a:t>
            </a:r>
          </a:p>
          <a:p>
            <a:r>
              <a:rPr lang="hr-HR" dirty="0"/>
              <a:t>Smjernice komunalnim redarima za primjenu zakona o građevinskoj inspekciji (</a:t>
            </a:r>
            <a:r>
              <a:rPr lang="hr-HR" dirty="0">
                <a:hlinkClick r:id="rId2"/>
              </a:rPr>
              <a:t>https://mgipu.gov.hr/UserDocsImages//dokumenti/Inspekcija//Smjernice_primjenaZGI.pdf</a:t>
            </a:r>
            <a:r>
              <a:rPr lang="hr-HR" dirty="0"/>
              <a:t>)</a:t>
            </a:r>
          </a:p>
          <a:p>
            <a:r>
              <a:rPr lang="hr-HR" dirty="0"/>
              <a:t>Pravilnik o agrotehničkim mjerama (NN 22/19)</a:t>
            </a:r>
            <a:endParaRPr lang="en-US" dirty="0"/>
          </a:p>
          <a:p>
            <a:pPr>
              <a:buNone/>
            </a:pPr>
            <a:r>
              <a:rPr lang="hr-HR" dirty="0"/>
              <a:t>			</a:t>
            </a:r>
            <a:r>
              <a:rPr lang="hr-HR" b="1" dirty="0"/>
              <a:t>KAKO?</a:t>
            </a:r>
            <a:endParaRPr lang="hr-HR" dirty="0"/>
          </a:p>
          <a:p>
            <a:r>
              <a:rPr lang="en-US" dirty="0" err="1"/>
              <a:t>Prekršajni</a:t>
            </a:r>
            <a:r>
              <a:rPr lang="en-US" dirty="0"/>
              <a:t> </a:t>
            </a:r>
            <a:r>
              <a:rPr lang="en-US" dirty="0" err="1"/>
              <a:t>zakon</a:t>
            </a:r>
            <a:r>
              <a:rPr lang="en-US" dirty="0"/>
              <a:t> </a:t>
            </a:r>
            <a:r>
              <a:rPr lang="hr-HR" dirty="0"/>
              <a:t>(</a:t>
            </a:r>
            <a:r>
              <a:rPr lang="en-US" dirty="0"/>
              <a:t>NN 107/07 , 39/13 , 157/13 , 110/15 , 70/17</a:t>
            </a:r>
            <a:r>
              <a:rPr lang="hr-HR" dirty="0"/>
              <a:t>, 118/18)</a:t>
            </a:r>
            <a:endParaRPr lang="en-US" dirty="0"/>
          </a:p>
          <a:p>
            <a:r>
              <a:rPr lang="en-US" dirty="0" err="1"/>
              <a:t>Zakon</a:t>
            </a:r>
            <a:r>
              <a:rPr lang="en-US" dirty="0"/>
              <a:t> o </a:t>
            </a:r>
            <a:r>
              <a:rPr lang="en-US" dirty="0" err="1"/>
              <a:t>općem</a:t>
            </a:r>
            <a:r>
              <a:rPr lang="en-US" dirty="0"/>
              <a:t> </a:t>
            </a:r>
            <a:r>
              <a:rPr lang="en-US" dirty="0" err="1"/>
              <a:t>upravnom</a:t>
            </a:r>
            <a:r>
              <a:rPr lang="en-US" dirty="0"/>
              <a:t> </a:t>
            </a:r>
            <a:r>
              <a:rPr lang="en-US" dirty="0" err="1"/>
              <a:t>postupku</a:t>
            </a:r>
            <a:r>
              <a:rPr lang="en-US" dirty="0"/>
              <a:t> </a:t>
            </a:r>
            <a:r>
              <a:rPr lang="hr-HR" dirty="0"/>
              <a:t>(</a:t>
            </a:r>
            <a:r>
              <a:rPr lang="en-US" dirty="0"/>
              <a:t>NN 47/09</a:t>
            </a:r>
            <a:r>
              <a:rPr lang="hr-HR" dirty="0"/>
              <a:t>)</a:t>
            </a:r>
          </a:p>
          <a:p>
            <a:r>
              <a:rPr lang="en-US" dirty="0" err="1"/>
              <a:t>Ovršni</a:t>
            </a:r>
            <a:r>
              <a:rPr lang="en-US" dirty="0"/>
              <a:t> </a:t>
            </a:r>
            <a:r>
              <a:rPr lang="en-US" dirty="0" err="1"/>
              <a:t>zakon</a:t>
            </a:r>
            <a:r>
              <a:rPr lang="en-US" dirty="0"/>
              <a:t> </a:t>
            </a:r>
            <a:r>
              <a:rPr lang="hr-HR" dirty="0"/>
              <a:t>(</a:t>
            </a:r>
            <a:r>
              <a:rPr lang="en-US" dirty="0"/>
              <a:t>NN 112/12, 25/13, 93/14, 55/16, 73/17</a:t>
            </a:r>
            <a:r>
              <a:rPr lang="hr-HR" dirty="0"/>
              <a:t> - novi zakon još nije objavljen?!?)</a:t>
            </a:r>
            <a:endParaRPr lang="en-US" dirty="0"/>
          </a:p>
          <a:p>
            <a:endParaRPr lang="en-US" dirty="0"/>
          </a:p>
          <a:p>
            <a:endParaRPr lang="hr-HR" dirty="0"/>
          </a:p>
          <a:p>
            <a:endParaRPr lang="en-US" dirty="0"/>
          </a:p>
        </p:txBody>
      </p:sp>
      <p:sp>
        <p:nvSpPr>
          <p:cNvPr id="4" name="Slide Number Placeholder 3">
            <a:extLst>
              <a:ext uri="{FF2B5EF4-FFF2-40B4-BE49-F238E27FC236}">
                <a16:creationId xmlns:a16="http://schemas.microsoft.com/office/drawing/2014/main" xmlns="" id="{326D1C6D-0122-46CF-B113-10E9DB81C579}"/>
              </a:ext>
            </a:extLst>
          </p:cNvPr>
          <p:cNvSpPr>
            <a:spLocks noGrp="1"/>
          </p:cNvSpPr>
          <p:nvPr>
            <p:ph type="sldNum" sz="quarter" idx="12"/>
          </p:nvPr>
        </p:nvSpPr>
        <p:spPr/>
        <p:txBody>
          <a:bodyPr/>
          <a:lstStyle/>
          <a:p>
            <a:fld id="{9CD8D479-8942-46E8-A226-A4E01F7A105C}" type="slidenum">
              <a:rPr lang="en-US" smtClean="0"/>
              <a:pPr/>
              <a:t>3</a:t>
            </a:fld>
            <a:endParaRPr lang="en-US"/>
          </a:p>
        </p:txBody>
      </p:sp>
      <p:sp>
        <p:nvSpPr>
          <p:cNvPr id="5" name="Date Placeholder 4">
            <a:extLst>
              <a:ext uri="{FF2B5EF4-FFF2-40B4-BE49-F238E27FC236}">
                <a16:creationId xmlns:a16="http://schemas.microsoft.com/office/drawing/2014/main" xmlns="" id="{FBA9997F-D3C9-4ECB-B980-870439B90CFC}"/>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Tree>
    <p:extLst>
      <p:ext uri="{BB962C8B-B14F-4D97-AF65-F5344CB8AC3E}">
        <p14:creationId xmlns:p14="http://schemas.microsoft.com/office/powerpoint/2010/main" val="331750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4AB29BD8-BFEC-46F1-863D-00235B75E56B}"/>
              </a:ext>
            </a:extLst>
          </p:cNvPr>
          <p:cNvSpPr>
            <a:spLocks noGrp="1"/>
          </p:cNvSpPr>
          <p:nvPr>
            <p:ph type="title"/>
          </p:nvPr>
        </p:nvSpPr>
        <p:spPr/>
        <p:txBody>
          <a:bodyPr/>
          <a:lstStyle/>
          <a:p>
            <a:r>
              <a:rPr lang="hr-HR" dirty="0"/>
              <a:t>Zakon o građevinskoj inspekciji – posebna tema</a:t>
            </a:r>
          </a:p>
        </p:txBody>
      </p:sp>
      <p:sp>
        <p:nvSpPr>
          <p:cNvPr id="3" name="Rezervirano mjesto sadržaja 2">
            <a:extLst>
              <a:ext uri="{FF2B5EF4-FFF2-40B4-BE49-F238E27FC236}">
                <a16:creationId xmlns:a16="http://schemas.microsoft.com/office/drawing/2014/main" xmlns="" id="{46D13FEA-391C-4539-8010-9004BD434CF5}"/>
              </a:ext>
            </a:extLst>
          </p:cNvPr>
          <p:cNvSpPr>
            <a:spLocks noGrp="1"/>
          </p:cNvSpPr>
          <p:nvPr>
            <p:ph idx="1"/>
          </p:nvPr>
        </p:nvSpPr>
        <p:spPr/>
        <p:txBody>
          <a:bodyPr/>
          <a:lstStyle/>
          <a:p>
            <a:pPr marL="0" indent="0">
              <a:buNone/>
            </a:pPr>
            <a:r>
              <a:rPr lang="hr-HR" dirty="0"/>
              <a:t>U provedbi zakona komunalni redar je ovlašten utvrditi zakonitost građenja i provedbe zahvata u prostoru koje nisu građenje, i to SAMO ZA GRAĐEVINE ZA KOJE NIJE POTREBAN AKT O GRAĐENJU (GRAĐEVINSKA DOZVOLA).</a:t>
            </a:r>
          </a:p>
          <a:p>
            <a:pPr marL="0" indent="0">
              <a:buNone/>
            </a:pPr>
            <a:r>
              <a:rPr lang="hr-HR" dirty="0"/>
              <a:t>U PROVEDBI JE OVLAŠTEN:</a:t>
            </a:r>
          </a:p>
          <a:p>
            <a:pPr>
              <a:buFontTx/>
              <a:buChar char="-"/>
            </a:pPr>
            <a:r>
              <a:rPr lang="hr-HR" dirty="0"/>
              <a:t>ući na građevinsko zemljište,</a:t>
            </a:r>
          </a:p>
          <a:p>
            <a:pPr>
              <a:buFontTx/>
              <a:buChar char="-"/>
            </a:pPr>
            <a:r>
              <a:rPr lang="hr-HR" dirty="0"/>
              <a:t>zatražiti i pregledati isprave,</a:t>
            </a:r>
          </a:p>
          <a:p>
            <a:pPr>
              <a:buFontTx/>
              <a:buChar char="-"/>
            </a:pPr>
            <a:r>
              <a:rPr lang="hr-HR" dirty="0"/>
              <a:t>uzimati izjave i prikupljati dokaze,</a:t>
            </a:r>
          </a:p>
          <a:p>
            <a:pPr>
              <a:buFontTx/>
              <a:buChar char="-"/>
            </a:pPr>
            <a:r>
              <a:rPr lang="hr-HR" dirty="0"/>
              <a:t>podnijeti optužni prijedlog (ukoliko utvrdi povredu propisa). </a:t>
            </a:r>
          </a:p>
        </p:txBody>
      </p:sp>
      <p:sp>
        <p:nvSpPr>
          <p:cNvPr id="4" name="Rezervirano mjesto broja slajda 3">
            <a:extLst>
              <a:ext uri="{FF2B5EF4-FFF2-40B4-BE49-F238E27FC236}">
                <a16:creationId xmlns:a16="http://schemas.microsoft.com/office/drawing/2014/main" xmlns="" id="{529FEA97-A676-4A26-966C-1927A9747AA2}"/>
              </a:ext>
            </a:extLst>
          </p:cNvPr>
          <p:cNvSpPr>
            <a:spLocks noGrp="1"/>
          </p:cNvSpPr>
          <p:nvPr>
            <p:ph type="sldNum" sz="quarter" idx="12"/>
          </p:nvPr>
        </p:nvSpPr>
        <p:spPr/>
        <p:txBody>
          <a:bodyPr/>
          <a:lstStyle/>
          <a:p>
            <a:fld id="{9CD8D479-8942-46E8-A226-A4E01F7A105C}" type="slidenum">
              <a:rPr lang="hr-HR" smtClean="0"/>
              <a:pPr/>
              <a:t>30</a:t>
            </a:fld>
            <a:endParaRPr lang="hr-HR"/>
          </a:p>
        </p:txBody>
      </p:sp>
      <p:sp>
        <p:nvSpPr>
          <p:cNvPr id="5" name="Rezervirano mjesto datuma 4">
            <a:extLst>
              <a:ext uri="{FF2B5EF4-FFF2-40B4-BE49-F238E27FC236}">
                <a16:creationId xmlns:a16="http://schemas.microsoft.com/office/drawing/2014/main" xmlns="" id="{F4ABCEDB-730A-49DA-BB8F-E8689B9B55DA}"/>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
        <p:nvSpPr>
          <p:cNvPr id="6" name="Rezervirano mjesto podnožja 5">
            <a:extLst>
              <a:ext uri="{FF2B5EF4-FFF2-40B4-BE49-F238E27FC236}">
                <a16:creationId xmlns:a16="http://schemas.microsoft.com/office/drawing/2014/main" xmlns="" id="{DA6AB274-9D45-40E4-B08F-1836E054514E}"/>
              </a:ext>
            </a:extLst>
          </p:cNvPr>
          <p:cNvSpPr>
            <a:spLocks noGrp="1"/>
          </p:cNvSpPr>
          <p:nvPr>
            <p:ph type="ftr" sz="quarter" idx="11"/>
          </p:nvPr>
        </p:nvSpPr>
        <p:spPr/>
        <p:txBody>
          <a:bodyPr/>
          <a:lstStyle/>
          <a:p>
            <a:r>
              <a:rPr lang="en-US"/>
              <a:t>Add a footer</a:t>
            </a:r>
            <a:endParaRPr lang="en-US" dirty="0"/>
          </a:p>
        </p:txBody>
      </p:sp>
    </p:spTree>
    <p:extLst>
      <p:ext uri="{BB962C8B-B14F-4D97-AF65-F5344CB8AC3E}">
        <p14:creationId xmlns:p14="http://schemas.microsoft.com/office/powerpoint/2010/main" val="243469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C16C374E-6D6F-48C0-861C-F357D65103F2}"/>
              </a:ext>
            </a:extLst>
          </p:cNvPr>
          <p:cNvSpPr>
            <a:spLocks noGrp="1"/>
          </p:cNvSpPr>
          <p:nvPr>
            <p:ph type="title"/>
          </p:nvPr>
        </p:nvSpPr>
        <p:spPr/>
        <p:txBody>
          <a:bodyPr/>
          <a:lstStyle/>
          <a:p>
            <a:r>
              <a:rPr lang="hr-HR" dirty="0"/>
              <a:t>Agrotehničke mjere</a:t>
            </a:r>
          </a:p>
        </p:txBody>
      </p:sp>
      <p:sp>
        <p:nvSpPr>
          <p:cNvPr id="3" name="Rezervirano mjesto sadržaja 2">
            <a:extLst>
              <a:ext uri="{FF2B5EF4-FFF2-40B4-BE49-F238E27FC236}">
                <a16:creationId xmlns:a16="http://schemas.microsoft.com/office/drawing/2014/main" xmlns="" id="{B56741D8-A2FE-46A1-92A5-A161A9CACCEC}"/>
              </a:ext>
            </a:extLst>
          </p:cNvPr>
          <p:cNvSpPr>
            <a:spLocks noGrp="1"/>
          </p:cNvSpPr>
          <p:nvPr>
            <p:ph idx="1"/>
          </p:nvPr>
        </p:nvSpPr>
        <p:spPr/>
        <p:txBody>
          <a:bodyPr/>
          <a:lstStyle/>
          <a:p>
            <a:pPr fontAlgn="base"/>
            <a:r>
              <a:rPr lang="hr-HR" dirty="0"/>
              <a:t>Gradsko vijeće za svoje područje propisuje potrebne agrotehničke mjere u slučajevima u kojima bi propuštanje tih mjera nanijelo štetu, onemogućilo ili smanjilo poljoprivrednu proizvodnju.</a:t>
            </a:r>
          </a:p>
          <a:p>
            <a:pPr fontAlgn="base"/>
            <a:r>
              <a:rPr lang="hr-HR" dirty="0"/>
              <a:t>Jedinice lokalne samouprave podnose Ministarstvu poljoprivrede i Hrvatskoj agenciji za poljoprivredu i hranu – Centar za tlo sa sjedištem u Osijeku, godišnje izvješće o primjeni propisanih mjera do 31. ožujka svake tekuće godine za prethodnu godinu.</a:t>
            </a:r>
          </a:p>
          <a:p>
            <a:pPr fontAlgn="base"/>
            <a:r>
              <a:rPr lang="hr-HR" dirty="0"/>
              <a:t>Godišnje izvješće izrađuje se na Obrascu 1., Tablici Excel (</a:t>
            </a:r>
            <a:r>
              <a:rPr lang="hr-HR" dirty="0" err="1"/>
              <a:t>xls</a:t>
            </a:r>
            <a:r>
              <a:rPr lang="hr-HR" dirty="0"/>
              <a:t>) formatu u prilogu Pravilnika i dostavlja se u elektronskom obliku.</a:t>
            </a:r>
          </a:p>
          <a:p>
            <a:pPr fontAlgn="base"/>
            <a:endParaRPr lang="hr-HR" dirty="0"/>
          </a:p>
          <a:p>
            <a:pPr fontAlgn="base"/>
            <a:r>
              <a:rPr lang="hr-HR" dirty="0">
                <a:solidFill>
                  <a:schemeClr val="accent1">
                    <a:lumMod val="75000"/>
                  </a:schemeClr>
                </a:solidFill>
              </a:rPr>
              <a:t>Nosioci nadzora provedbe mjera na terenu: poljoprivredni redar/komunalni redar/poljoprivredni inspektor</a:t>
            </a:r>
          </a:p>
          <a:p>
            <a:endParaRPr lang="hr-HR" dirty="0"/>
          </a:p>
        </p:txBody>
      </p:sp>
      <p:sp>
        <p:nvSpPr>
          <p:cNvPr id="4" name="Rezervirano mjesto broja slajda 3">
            <a:extLst>
              <a:ext uri="{FF2B5EF4-FFF2-40B4-BE49-F238E27FC236}">
                <a16:creationId xmlns:a16="http://schemas.microsoft.com/office/drawing/2014/main" xmlns="" id="{03C217A7-4DE5-4367-9632-DB775287387D}"/>
              </a:ext>
            </a:extLst>
          </p:cNvPr>
          <p:cNvSpPr>
            <a:spLocks noGrp="1"/>
          </p:cNvSpPr>
          <p:nvPr>
            <p:ph type="sldNum" sz="quarter" idx="12"/>
          </p:nvPr>
        </p:nvSpPr>
        <p:spPr/>
        <p:txBody>
          <a:bodyPr/>
          <a:lstStyle/>
          <a:p>
            <a:fld id="{9CD8D479-8942-46E8-A226-A4E01F7A105C}" type="slidenum">
              <a:rPr lang="hr-HR" smtClean="0"/>
              <a:pPr/>
              <a:t>31</a:t>
            </a:fld>
            <a:endParaRPr lang="hr-HR"/>
          </a:p>
        </p:txBody>
      </p:sp>
      <p:sp>
        <p:nvSpPr>
          <p:cNvPr id="5" name="Rezervirano mjesto datuma 4">
            <a:extLst>
              <a:ext uri="{FF2B5EF4-FFF2-40B4-BE49-F238E27FC236}">
                <a16:creationId xmlns:a16="http://schemas.microsoft.com/office/drawing/2014/main" xmlns="" id="{0C021426-4205-4447-8A76-598EA15A40EF}"/>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Tree>
    <p:extLst>
      <p:ext uri="{BB962C8B-B14F-4D97-AF65-F5344CB8AC3E}">
        <p14:creationId xmlns:p14="http://schemas.microsoft.com/office/powerpoint/2010/main" val="359274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153" y="1321116"/>
            <a:ext cx="6088054" cy="1183566"/>
          </a:xfrm>
        </p:spPr>
        <p:txBody>
          <a:bodyPr>
            <a:normAutofit/>
          </a:bodyPr>
          <a:lstStyle/>
          <a:p>
            <a:r>
              <a:rPr lang="hr-BA" sz="6000" dirty="0"/>
              <a:t>Hvala na pažnji!</a:t>
            </a:r>
          </a:p>
        </p:txBody>
      </p:sp>
      <p:sp>
        <p:nvSpPr>
          <p:cNvPr id="4" name="Slide Number Placeholder 3"/>
          <p:cNvSpPr>
            <a:spLocks noGrp="1"/>
          </p:cNvSpPr>
          <p:nvPr>
            <p:ph type="sldNum" sz="quarter" idx="12"/>
          </p:nvPr>
        </p:nvSpPr>
        <p:spPr/>
        <p:txBody>
          <a:bodyPr/>
          <a:lstStyle/>
          <a:p>
            <a:fld id="{9CD8D479-8942-46E8-A226-A4E01F7A105C}" type="slidenum">
              <a:rPr lang="hr-BA" smtClean="0"/>
              <a:pPr/>
              <a:t>32</a:t>
            </a:fld>
            <a:endParaRPr lang="hr-BA"/>
          </a:p>
        </p:txBody>
      </p:sp>
      <p:sp>
        <p:nvSpPr>
          <p:cNvPr id="5" name="Date Placeholder 4"/>
          <p:cNvSpPr>
            <a:spLocks noGrp="1"/>
          </p:cNvSpPr>
          <p:nvPr>
            <p:ph type="dt" sz="half" idx="10"/>
          </p:nvPr>
        </p:nvSpPr>
        <p:spPr/>
        <p:txBody>
          <a:bodyPr/>
          <a:lstStyle/>
          <a:p>
            <a:fld id="{6DD1B487-36FD-4CED-B07A-1A81FC6540B1}" type="datetime1">
              <a:rPr lang="en-US" smtClean="0"/>
              <a:pPr/>
              <a:t>2/17/2020</a:t>
            </a:fld>
            <a:endParaRPr lang="en-US" dirty="0"/>
          </a:p>
        </p:txBody>
      </p:sp>
      <p:sp>
        <p:nvSpPr>
          <p:cNvPr id="6" name="Footer Placeholder 5"/>
          <p:cNvSpPr>
            <a:spLocks noGrp="1"/>
          </p:cNvSpPr>
          <p:nvPr>
            <p:ph type="ftr" sz="quarter" idx="11"/>
          </p:nvPr>
        </p:nvSpPr>
        <p:spPr/>
        <p:txBody>
          <a:bodyPr/>
          <a:lstStyle/>
          <a:p>
            <a:r>
              <a:rPr lang="hr-BA" dirty="0"/>
              <a:t>Edukacija komunalnih redara</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5048381" y="2833024"/>
            <a:ext cx="2095238" cy="2085714"/>
          </a:xfrm>
          <a:prstGeom prst="rect">
            <a:avLst/>
          </a:prstGeom>
          <a:noFill/>
          <a:ln w="9525">
            <a:noFill/>
            <a:miter lim="800000"/>
            <a:headEnd/>
            <a:tailEnd/>
          </a:ln>
          <a:effectLst/>
        </p:spPr>
      </p:pic>
      <p:sp>
        <p:nvSpPr>
          <p:cNvPr id="8" name="TextBox 7"/>
          <p:cNvSpPr txBox="1"/>
          <p:nvPr/>
        </p:nvSpPr>
        <p:spPr>
          <a:xfrm>
            <a:off x="7903029" y="5251269"/>
            <a:ext cx="3958045" cy="646331"/>
          </a:xfrm>
          <a:prstGeom prst="rect">
            <a:avLst/>
          </a:prstGeom>
          <a:noFill/>
        </p:spPr>
        <p:txBody>
          <a:bodyPr wrap="square" rtlCol="0">
            <a:spAutoFit/>
          </a:bodyPr>
          <a:lstStyle/>
          <a:p>
            <a:r>
              <a:rPr lang="hr-BA" dirty="0">
                <a:hlinkClick r:id="rId3"/>
              </a:rPr>
              <a:t>sonjapolonijo@gmail.com</a:t>
            </a:r>
            <a:endParaRPr lang="hr-BA" dirty="0"/>
          </a:p>
          <a:p>
            <a:r>
              <a:rPr lang="hr-BA" dirty="0"/>
              <a:t>091-241-0770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7B6BB4-50DC-44C0-AD68-E0CDFAA849D1}"/>
              </a:ext>
            </a:extLst>
          </p:cNvPr>
          <p:cNvSpPr>
            <a:spLocks noGrp="1"/>
          </p:cNvSpPr>
          <p:nvPr>
            <p:ph type="title"/>
          </p:nvPr>
        </p:nvSpPr>
        <p:spPr/>
        <p:txBody>
          <a:bodyPr/>
          <a:lstStyle/>
          <a:p>
            <a:r>
              <a:rPr lang="en-US" dirty="0" err="1"/>
              <a:t>Akti</a:t>
            </a:r>
            <a:r>
              <a:rPr lang="en-US" dirty="0"/>
              <a:t> </a:t>
            </a:r>
            <a:r>
              <a:rPr lang="en-US" dirty="0" err="1"/>
              <a:t>jedinica</a:t>
            </a:r>
            <a:r>
              <a:rPr lang="en-US" dirty="0"/>
              <a:t> </a:t>
            </a:r>
            <a:r>
              <a:rPr lang="en-US" dirty="0" err="1"/>
              <a:t>lokalne</a:t>
            </a:r>
            <a:r>
              <a:rPr lang="en-US" dirty="0"/>
              <a:t> </a:t>
            </a:r>
            <a:r>
              <a:rPr lang="en-US" dirty="0" err="1"/>
              <a:t>samouprave</a:t>
            </a:r>
            <a:r>
              <a:rPr lang="en-US" dirty="0"/>
              <a:t> (JLS) </a:t>
            </a:r>
          </a:p>
        </p:txBody>
      </p:sp>
      <p:sp>
        <p:nvSpPr>
          <p:cNvPr id="3" name="Content Placeholder 2">
            <a:extLst>
              <a:ext uri="{FF2B5EF4-FFF2-40B4-BE49-F238E27FC236}">
                <a16:creationId xmlns:a16="http://schemas.microsoft.com/office/drawing/2014/main" xmlns="" id="{7ED246B0-0A02-4402-B4C8-9FEC41C2EA68}"/>
              </a:ext>
            </a:extLst>
          </p:cNvPr>
          <p:cNvSpPr>
            <a:spLocks noGrp="1"/>
          </p:cNvSpPr>
          <p:nvPr>
            <p:ph idx="1"/>
          </p:nvPr>
        </p:nvSpPr>
        <p:spPr>
          <a:xfrm>
            <a:off x="1410027" y="1566001"/>
            <a:ext cx="9371948" cy="4549986"/>
          </a:xfrm>
        </p:spPr>
        <p:txBody>
          <a:bodyPr/>
          <a:lstStyle/>
          <a:p>
            <a:r>
              <a:rPr lang="en-US" dirty="0" err="1"/>
              <a:t>Odluka</a:t>
            </a:r>
            <a:r>
              <a:rPr lang="en-US" dirty="0"/>
              <a:t> o </a:t>
            </a:r>
            <a:r>
              <a:rPr lang="en-US" dirty="0" err="1"/>
              <a:t>komunalnom</a:t>
            </a:r>
            <a:r>
              <a:rPr lang="en-US" dirty="0"/>
              <a:t> </a:t>
            </a:r>
            <a:r>
              <a:rPr lang="en-US" dirty="0" err="1"/>
              <a:t>redu</a:t>
            </a:r>
            <a:endParaRPr lang="en-US" dirty="0"/>
          </a:p>
          <a:p>
            <a:r>
              <a:rPr lang="en-US" dirty="0" err="1"/>
              <a:t>Odluka</a:t>
            </a:r>
            <a:r>
              <a:rPr lang="en-US" dirty="0"/>
              <a:t> o </a:t>
            </a:r>
            <a:r>
              <a:rPr lang="en-US" dirty="0" err="1"/>
              <a:t>dimnjačarskoj</a:t>
            </a:r>
            <a:r>
              <a:rPr lang="en-US" dirty="0"/>
              <a:t> </a:t>
            </a:r>
            <a:r>
              <a:rPr lang="en-US" dirty="0" err="1"/>
              <a:t>službi</a:t>
            </a:r>
            <a:r>
              <a:rPr lang="en-US" dirty="0"/>
              <a:t> </a:t>
            </a:r>
          </a:p>
          <a:p>
            <a:r>
              <a:rPr lang="en-US" dirty="0" err="1"/>
              <a:t>Odluka</a:t>
            </a:r>
            <a:r>
              <a:rPr lang="en-US" dirty="0"/>
              <a:t> o </a:t>
            </a:r>
            <a:r>
              <a:rPr lang="en-US" dirty="0" err="1"/>
              <a:t>ugostiteljskoj</a:t>
            </a:r>
            <a:r>
              <a:rPr lang="en-US" dirty="0"/>
              <a:t> </a:t>
            </a:r>
            <a:r>
              <a:rPr lang="en-US" dirty="0" err="1"/>
              <a:t>djelatnosti</a:t>
            </a:r>
            <a:endParaRPr lang="hr-HR" dirty="0"/>
          </a:p>
          <a:p>
            <a:r>
              <a:rPr lang="hr-HR" dirty="0"/>
              <a:t>Odluka o uređenju prometa</a:t>
            </a:r>
            <a:endParaRPr lang="en-US" dirty="0"/>
          </a:p>
          <a:p>
            <a:r>
              <a:rPr lang="en-US" dirty="0" err="1"/>
              <a:t>Odluka</a:t>
            </a:r>
            <a:r>
              <a:rPr lang="en-US" dirty="0"/>
              <a:t> o </a:t>
            </a:r>
            <a:r>
              <a:rPr lang="en-US" dirty="0" err="1"/>
              <a:t>nerazvrstanim</a:t>
            </a:r>
            <a:r>
              <a:rPr lang="en-US" dirty="0"/>
              <a:t> </a:t>
            </a:r>
            <a:r>
              <a:rPr lang="en-US" dirty="0" err="1"/>
              <a:t>cestama</a:t>
            </a:r>
            <a:endParaRPr lang="en-US" dirty="0"/>
          </a:p>
          <a:p>
            <a:r>
              <a:rPr lang="en-US" dirty="0" err="1"/>
              <a:t>Odluka</a:t>
            </a:r>
            <a:r>
              <a:rPr lang="en-US" dirty="0"/>
              <a:t> o </a:t>
            </a:r>
            <a:r>
              <a:rPr lang="en-US" dirty="0" err="1"/>
              <a:t>autotaksi</a:t>
            </a:r>
            <a:r>
              <a:rPr lang="en-US" dirty="0"/>
              <a:t> </a:t>
            </a:r>
            <a:r>
              <a:rPr lang="en-US" dirty="0" err="1"/>
              <a:t>prijevozu</a:t>
            </a:r>
            <a:endParaRPr lang="en-US" dirty="0"/>
          </a:p>
          <a:p>
            <a:r>
              <a:rPr lang="en-US" dirty="0" err="1"/>
              <a:t>Odluka</a:t>
            </a:r>
            <a:r>
              <a:rPr lang="en-US" dirty="0"/>
              <a:t> o </a:t>
            </a:r>
            <a:r>
              <a:rPr lang="en-US" dirty="0" err="1"/>
              <a:t>držanju</a:t>
            </a:r>
            <a:r>
              <a:rPr lang="en-US" dirty="0"/>
              <a:t> </a:t>
            </a:r>
            <a:r>
              <a:rPr lang="en-US" dirty="0" err="1"/>
              <a:t>i</a:t>
            </a:r>
            <a:r>
              <a:rPr lang="en-US" dirty="0"/>
              <a:t> </a:t>
            </a:r>
            <a:r>
              <a:rPr lang="en-US" dirty="0" err="1"/>
              <a:t>postupanju</a:t>
            </a:r>
            <a:r>
              <a:rPr lang="en-US" dirty="0"/>
              <a:t> </a:t>
            </a:r>
            <a:r>
              <a:rPr lang="en-US" dirty="0" err="1"/>
              <a:t>sa</a:t>
            </a:r>
            <a:r>
              <a:rPr lang="en-US" dirty="0"/>
              <a:t> </a:t>
            </a:r>
            <a:r>
              <a:rPr lang="en-US" dirty="0" err="1"/>
              <a:t>psima</a:t>
            </a:r>
            <a:r>
              <a:rPr lang="en-US" dirty="0"/>
              <a:t> </a:t>
            </a:r>
            <a:r>
              <a:rPr lang="en-US" dirty="0" err="1"/>
              <a:t>i</a:t>
            </a:r>
            <a:r>
              <a:rPr lang="en-US" dirty="0"/>
              <a:t> </a:t>
            </a:r>
            <a:r>
              <a:rPr lang="en-US" dirty="0" err="1"/>
              <a:t>mačkama</a:t>
            </a:r>
            <a:r>
              <a:rPr lang="en-US" dirty="0"/>
              <a:t>, o </a:t>
            </a:r>
            <a:r>
              <a:rPr lang="en-US" dirty="0" err="1"/>
              <a:t>načinu</a:t>
            </a:r>
            <a:r>
              <a:rPr lang="en-US" dirty="0"/>
              <a:t> </a:t>
            </a:r>
            <a:r>
              <a:rPr lang="en-US" dirty="0" err="1"/>
              <a:t>postupanja</a:t>
            </a:r>
            <a:r>
              <a:rPr lang="en-US" dirty="0"/>
              <a:t> s </a:t>
            </a:r>
            <a:r>
              <a:rPr lang="en-US" dirty="0" err="1"/>
              <a:t>neupisanim</a:t>
            </a:r>
            <a:r>
              <a:rPr lang="en-US" dirty="0"/>
              <a:t> </a:t>
            </a:r>
            <a:r>
              <a:rPr lang="en-US" dirty="0" err="1"/>
              <a:t>psima</a:t>
            </a:r>
            <a:r>
              <a:rPr lang="en-US" dirty="0"/>
              <a:t> </a:t>
            </a:r>
            <a:r>
              <a:rPr lang="en-US" dirty="0" err="1"/>
              <a:t>te</a:t>
            </a:r>
            <a:r>
              <a:rPr lang="en-US" dirty="0"/>
              <a:t> </a:t>
            </a:r>
            <a:r>
              <a:rPr lang="en-US" dirty="0" err="1"/>
              <a:t>napuštenim</a:t>
            </a:r>
            <a:r>
              <a:rPr lang="en-US" dirty="0"/>
              <a:t> </a:t>
            </a:r>
            <a:r>
              <a:rPr lang="en-US" dirty="0" err="1"/>
              <a:t>i</a:t>
            </a:r>
            <a:r>
              <a:rPr lang="en-US" dirty="0"/>
              <a:t> </a:t>
            </a:r>
            <a:r>
              <a:rPr lang="en-US" dirty="0" err="1"/>
              <a:t>izgubljenim</a:t>
            </a:r>
            <a:r>
              <a:rPr lang="en-US" dirty="0"/>
              <a:t> </a:t>
            </a:r>
            <a:r>
              <a:rPr lang="en-US" dirty="0" err="1"/>
              <a:t>životinjama</a:t>
            </a:r>
            <a:endParaRPr lang="en-US" dirty="0"/>
          </a:p>
          <a:p>
            <a:r>
              <a:rPr lang="en-US" dirty="0" err="1"/>
              <a:t>Odluka</a:t>
            </a:r>
            <a:r>
              <a:rPr lang="en-US" dirty="0"/>
              <a:t> o </a:t>
            </a:r>
            <a:r>
              <a:rPr lang="en-US" dirty="0" err="1"/>
              <a:t>agrotehničkim</a:t>
            </a:r>
            <a:r>
              <a:rPr lang="en-US" dirty="0"/>
              <a:t> </a:t>
            </a:r>
            <a:r>
              <a:rPr lang="en-US" dirty="0" err="1"/>
              <a:t>mjerama</a:t>
            </a:r>
            <a:r>
              <a:rPr lang="en-US" dirty="0"/>
              <a:t> </a:t>
            </a:r>
            <a:endParaRPr lang="hr-HR" dirty="0"/>
          </a:p>
          <a:p>
            <a:r>
              <a:rPr lang="hr-HR" dirty="0"/>
              <a:t>Plan rasvjete, Akcijski plan rasvjete</a:t>
            </a:r>
            <a:endParaRPr lang="en-US" dirty="0"/>
          </a:p>
        </p:txBody>
      </p:sp>
      <p:sp>
        <p:nvSpPr>
          <p:cNvPr id="4" name="Slide Number Placeholder 3">
            <a:extLst>
              <a:ext uri="{FF2B5EF4-FFF2-40B4-BE49-F238E27FC236}">
                <a16:creationId xmlns:a16="http://schemas.microsoft.com/office/drawing/2014/main" xmlns="" id="{CD3ED68C-8830-4386-9106-BBC829770253}"/>
              </a:ext>
            </a:extLst>
          </p:cNvPr>
          <p:cNvSpPr>
            <a:spLocks noGrp="1"/>
          </p:cNvSpPr>
          <p:nvPr>
            <p:ph type="sldNum" sz="quarter" idx="12"/>
          </p:nvPr>
        </p:nvSpPr>
        <p:spPr/>
        <p:txBody>
          <a:bodyPr/>
          <a:lstStyle/>
          <a:p>
            <a:fld id="{9CD8D479-8942-46E8-A226-A4E01F7A105C}" type="slidenum">
              <a:rPr lang="en-US" smtClean="0"/>
              <a:pPr/>
              <a:t>4</a:t>
            </a:fld>
            <a:endParaRPr lang="en-US"/>
          </a:p>
        </p:txBody>
      </p:sp>
      <p:sp>
        <p:nvSpPr>
          <p:cNvPr id="5" name="Date Placeholder 4">
            <a:extLst>
              <a:ext uri="{FF2B5EF4-FFF2-40B4-BE49-F238E27FC236}">
                <a16:creationId xmlns:a16="http://schemas.microsoft.com/office/drawing/2014/main" xmlns="" id="{AD4ACB2D-F134-4FA3-A74E-994FEF829476}"/>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Tree>
    <p:extLst>
      <p:ext uri="{BB962C8B-B14F-4D97-AF65-F5344CB8AC3E}">
        <p14:creationId xmlns:p14="http://schemas.microsoft.com/office/powerpoint/2010/main" val="40003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BBD8C14-C632-42B6-950A-B3647C34512D}"/>
              </a:ext>
            </a:extLst>
          </p:cNvPr>
          <p:cNvSpPr>
            <a:spLocks noGrp="1"/>
          </p:cNvSpPr>
          <p:nvPr>
            <p:ph type="title"/>
          </p:nvPr>
        </p:nvSpPr>
        <p:spPr/>
        <p:txBody>
          <a:bodyPr/>
          <a:lstStyle/>
          <a:p>
            <a:r>
              <a:rPr lang="hr-HR" dirty="0"/>
              <a:t>ZKG (NN 68/18, 110/18)</a:t>
            </a:r>
          </a:p>
        </p:txBody>
      </p:sp>
      <p:sp>
        <p:nvSpPr>
          <p:cNvPr id="3" name="Rezervirano mjesto sadržaja 2">
            <a:extLst>
              <a:ext uri="{FF2B5EF4-FFF2-40B4-BE49-F238E27FC236}">
                <a16:creationId xmlns:a16="http://schemas.microsoft.com/office/drawing/2014/main" xmlns="" id="{8950B2DE-C65F-4BE7-AA96-AA0B5C678521}"/>
              </a:ext>
            </a:extLst>
          </p:cNvPr>
          <p:cNvSpPr>
            <a:spLocks noGrp="1"/>
          </p:cNvSpPr>
          <p:nvPr>
            <p:ph idx="1"/>
          </p:nvPr>
        </p:nvSpPr>
        <p:spPr/>
        <p:txBody>
          <a:bodyPr/>
          <a:lstStyle/>
          <a:p>
            <a:pPr marL="0" indent="0">
              <a:buNone/>
            </a:pPr>
            <a:r>
              <a:rPr lang="hr-HR" b="1" dirty="0"/>
              <a:t>Odluka o komunalnom redu</a:t>
            </a:r>
            <a:r>
              <a:rPr lang="hr-HR" dirty="0"/>
              <a:t> (čl. 104.):</a:t>
            </a:r>
          </a:p>
          <a:p>
            <a:r>
              <a:rPr lang="hr-HR" dirty="0"/>
              <a:t>uređenje naselja (i privatnog vlasništva vidljivog s površine javne namjene)</a:t>
            </a:r>
          </a:p>
          <a:p>
            <a:r>
              <a:rPr lang="hr-HR" dirty="0"/>
              <a:t>korištenje površina javne namjene</a:t>
            </a:r>
          </a:p>
          <a:p>
            <a:r>
              <a:rPr lang="hr-HR" dirty="0"/>
              <a:t>održavanje čistoće</a:t>
            </a:r>
          </a:p>
          <a:p>
            <a:r>
              <a:rPr lang="hr-HR" b="1" dirty="0"/>
              <a:t>mjere</a:t>
            </a:r>
            <a:r>
              <a:rPr lang="hr-HR" dirty="0"/>
              <a:t> za provođenje navedenog – </a:t>
            </a:r>
            <a:r>
              <a:rPr lang="hr-HR" b="1" dirty="0"/>
              <a:t>nadzor</a:t>
            </a:r>
            <a:r>
              <a:rPr lang="hr-HR" dirty="0"/>
              <a:t> provodi komunalno redarstvo</a:t>
            </a:r>
          </a:p>
          <a:p>
            <a:r>
              <a:rPr lang="hr-HR" dirty="0"/>
              <a:t>optužni prijedlog podnosi upravno tijelo</a:t>
            </a:r>
          </a:p>
          <a:p>
            <a:endParaRPr lang="hr-HR" dirty="0"/>
          </a:p>
          <a:p>
            <a:endParaRPr lang="hr-HR" dirty="0"/>
          </a:p>
          <a:p>
            <a:r>
              <a:rPr lang="hr-HR" dirty="0"/>
              <a:t>obveze i ovlaštenja komunalnog redara definirana  u ZKG (čl. 109. – 117.)</a:t>
            </a:r>
          </a:p>
        </p:txBody>
      </p:sp>
      <p:sp>
        <p:nvSpPr>
          <p:cNvPr id="4" name="Rezervirano mjesto broja slajda 3">
            <a:extLst>
              <a:ext uri="{FF2B5EF4-FFF2-40B4-BE49-F238E27FC236}">
                <a16:creationId xmlns:a16="http://schemas.microsoft.com/office/drawing/2014/main" xmlns="" id="{5CCB5BDA-3E37-4C12-8E55-D0E65E933901}"/>
              </a:ext>
            </a:extLst>
          </p:cNvPr>
          <p:cNvSpPr>
            <a:spLocks noGrp="1"/>
          </p:cNvSpPr>
          <p:nvPr>
            <p:ph type="sldNum" sz="quarter" idx="12"/>
          </p:nvPr>
        </p:nvSpPr>
        <p:spPr/>
        <p:txBody>
          <a:bodyPr/>
          <a:lstStyle/>
          <a:p>
            <a:fld id="{9CD8D479-8942-46E8-A226-A4E01F7A105C}" type="slidenum">
              <a:rPr lang="hr-HR" smtClean="0"/>
              <a:pPr/>
              <a:t>5</a:t>
            </a:fld>
            <a:endParaRPr lang="hr-HR"/>
          </a:p>
        </p:txBody>
      </p:sp>
      <p:sp>
        <p:nvSpPr>
          <p:cNvPr id="5" name="Rezervirano mjesto datuma 4">
            <a:extLst>
              <a:ext uri="{FF2B5EF4-FFF2-40B4-BE49-F238E27FC236}">
                <a16:creationId xmlns:a16="http://schemas.microsoft.com/office/drawing/2014/main" xmlns="" id="{F870070F-233D-4A72-B730-3B9E5B64E457}"/>
              </a:ext>
            </a:extLst>
          </p:cNvPr>
          <p:cNvSpPr>
            <a:spLocks noGrp="1"/>
          </p:cNvSpPr>
          <p:nvPr>
            <p:ph type="dt" sz="half" idx="10"/>
          </p:nvPr>
        </p:nvSpPr>
        <p:spPr/>
        <p:txBody>
          <a:bodyPr/>
          <a:lstStyle/>
          <a:p>
            <a:fld id="{6DD1B487-36FD-4CED-B07A-1A81FC6540B1}" type="datetime1">
              <a:rPr lang="en-US" smtClean="0"/>
              <a:pPr/>
              <a:t>2/17/2020</a:t>
            </a:fld>
            <a:endParaRPr lang="en-US" dirty="0"/>
          </a:p>
        </p:txBody>
      </p:sp>
    </p:spTree>
    <p:extLst>
      <p:ext uri="{BB962C8B-B14F-4D97-AF65-F5344CB8AC3E}">
        <p14:creationId xmlns:p14="http://schemas.microsoft.com/office/powerpoint/2010/main" val="272382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0B556F1-D596-48F9-A250-91EB59149BCC}"/>
              </a:ext>
            </a:extLst>
          </p:cNvPr>
          <p:cNvSpPr>
            <a:spLocks noGrp="1"/>
          </p:cNvSpPr>
          <p:nvPr>
            <p:ph type="title"/>
          </p:nvPr>
        </p:nvSpPr>
        <p:spPr>
          <a:xfrm>
            <a:off x="677334" y="609600"/>
            <a:ext cx="11158108" cy="859436"/>
          </a:xfrm>
        </p:spPr>
        <p:txBody>
          <a:bodyPr>
            <a:normAutofit fontScale="90000"/>
          </a:bodyPr>
          <a:lstStyle/>
          <a:p>
            <a:r>
              <a:rPr lang="hr-HR" sz="3200" b="1" dirty="0"/>
              <a:t>Zakon o održivom gospodarenju otpadom </a:t>
            </a:r>
            <a:br>
              <a:rPr lang="hr-HR" sz="3200" b="1" dirty="0"/>
            </a:br>
            <a:r>
              <a:rPr lang="hr-HR" sz="3200" b="1" dirty="0"/>
              <a:t>(NN 94/13, 73/17, 14/19, 98/19)						</a:t>
            </a:r>
            <a:r>
              <a:rPr lang="hr-HR" sz="3200" b="1" dirty="0">
                <a:solidFill>
                  <a:schemeClr val="tx1"/>
                </a:solidFill>
              </a:rPr>
              <a:t>1.</a:t>
            </a:r>
            <a:endParaRPr lang="hr-HR" sz="3200" b="1" dirty="0"/>
          </a:p>
        </p:txBody>
      </p:sp>
      <p:sp>
        <p:nvSpPr>
          <p:cNvPr id="3" name="Rezervirano mjesto sadržaja 2">
            <a:extLst>
              <a:ext uri="{FF2B5EF4-FFF2-40B4-BE49-F238E27FC236}">
                <a16:creationId xmlns:a16="http://schemas.microsoft.com/office/drawing/2014/main" xmlns="" id="{27873C04-E196-4CB1-A160-E97DADBF7DD3}"/>
              </a:ext>
            </a:extLst>
          </p:cNvPr>
          <p:cNvSpPr>
            <a:spLocks noGrp="1"/>
          </p:cNvSpPr>
          <p:nvPr>
            <p:ph idx="1"/>
          </p:nvPr>
        </p:nvSpPr>
        <p:spPr>
          <a:xfrm>
            <a:off x="677334" y="1622739"/>
            <a:ext cx="8596668" cy="4765182"/>
          </a:xfrm>
        </p:spPr>
        <p:txBody>
          <a:bodyPr>
            <a:normAutofit fontScale="92500" lnSpcReduction="10000"/>
          </a:bodyPr>
          <a:lstStyle/>
          <a:p>
            <a:pPr marL="0" indent="0" fontAlgn="base">
              <a:buNone/>
            </a:pPr>
            <a:r>
              <a:rPr lang="hr-HR" sz="2200" i="1" dirty="0"/>
              <a:t>Obveze </a:t>
            </a:r>
            <a:r>
              <a:rPr lang="hr-HR" sz="2200" i="1" dirty="0">
                <a:solidFill>
                  <a:srgbClr val="C00000"/>
                </a:solidFill>
              </a:rPr>
              <a:t>izvršnog tijela </a:t>
            </a:r>
            <a:r>
              <a:rPr lang="hr-HR" sz="2200" i="1" dirty="0"/>
              <a:t>jedinice lokalne samouprave </a:t>
            </a:r>
          </a:p>
          <a:p>
            <a:pPr marL="0" indent="0" fontAlgn="base">
              <a:buNone/>
            </a:pPr>
            <a:r>
              <a:rPr lang="hr-HR" sz="2200" dirty="0"/>
              <a:t>Članak 28.</a:t>
            </a:r>
          </a:p>
          <a:p>
            <a:pPr marL="0" indent="0" fontAlgn="base">
              <a:buNone/>
            </a:pPr>
            <a:r>
              <a:rPr lang="hr-HR" sz="2200" dirty="0"/>
              <a:t>(1) </a:t>
            </a:r>
            <a:r>
              <a:rPr lang="hr-HR" sz="2200" dirty="0">
                <a:solidFill>
                  <a:srgbClr val="C00000"/>
                </a:solidFill>
              </a:rPr>
              <a:t>Izvršno tijelo JLS</a:t>
            </a:r>
            <a:r>
              <a:rPr lang="hr-HR" sz="2200" dirty="0"/>
              <a:t> samouprave dužno je na svom području osigurati:</a:t>
            </a:r>
          </a:p>
          <a:p>
            <a:pPr marL="457200" indent="-457200" algn="just" fontAlgn="base">
              <a:buClrTx/>
              <a:buFont typeface="+mj-lt"/>
              <a:buAutoNum type="arabicPeriod"/>
            </a:pPr>
            <a:r>
              <a:rPr lang="hr-HR" sz="2200" dirty="0"/>
              <a:t>javnu uslugu i uslugu povezanu s javnom uslugom na način propisan zakonom </a:t>
            </a:r>
            <a:r>
              <a:rPr lang="hr-HR" sz="2200" dirty="0">
                <a:solidFill>
                  <a:srgbClr val="C00000"/>
                </a:solidFill>
              </a:rPr>
              <a:t>i uredbom</a:t>
            </a:r>
          </a:p>
          <a:p>
            <a:pPr marL="457200" indent="-457200" algn="just" fontAlgn="base">
              <a:buClrTx/>
              <a:buFont typeface="+mj-lt"/>
              <a:buAutoNum type="arabicPeriod"/>
            </a:pPr>
            <a:r>
              <a:rPr lang="hr-HR" sz="2200" dirty="0"/>
              <a:t>odvojeno prikupljanje </a:t>
            </a:r>
            <a:r>
              <a:rPr lang="hr-HR" sz="2200" dirty="0">
                <a:solidFill>
                  <a:srgbClr val="C00000"/>
                </a:solidFill>
              </a:rPr>
              <a:t>problematičnog otpada, </a:t>
            </a:r>
            <a:r>
              <a:rPr lang="hr-HR" sz="2200" dirty="0"/>
              <a:t>otpadnog papira </a:t>
            </a:r>
            <a:r>
              <a:rPr lang="hr-HR" sz="2200" dirty="0">
                <a:solidFill>
                  <a:srgbClr val="C00000"/>
                </a:solidFill>
              </a:rPr>
              <a:t>i kartona</a:t>
            </a:r>
            <a:r>
              <a:rPr lang="hr-HR" sz="2200" dirty="0"/>
              <a:t>, metala, stakla, plastike i tekstila, krupnog (glomaznog) komunalnog otpada </a:t>
            </a:r>
            <a:r>
              <a:rPr lang="hr-HR" sz="2200" dirty="0">
                <a:solidFill>
                  <a:srgbClr val="C00000"/>
                </a:solidFill>
              </a:rPr>
              <a:t>i otpada propisanog pravilnikom čl.86.st.4. zakona</a:t>
            </a:r>
          </a:p>
          <a:p>
            <a:pPr marL="457200" indent="-457200" fontAlgn="base">
              <a:buClrTx/>
              <a:buFont typeface="+mj-lt"/>
              <a:buAutoNum type="arabicPeriod"/>
            </a:pPr>
            <a:r>
              <a:rPr lang="hr-HR" sz="2200" b="1" dirty="0"/>
              <a:t>sprječavanje odbacivanja otpada na način suprotan ovom Zakonu te uklanjanje tako odbačenog otpada,</a:t>
            </a:r>
          </a:p>
          <a:p>
            <a:pPr marL="457200" indent="-457200" fontAlgn="base">
              <a:buClrTx/>
              <a:buFont typeface="+mj-lt"/>
              <a:buAutoNum type="arabicPeriod"/>
            </a:pPr>
            <a:r>
              <a:rPr lang="hr-HR" sz="2200" dirty="0"/>
              <a:t>provedbu Plana,</a:t>
            </a:r>
          </a:p>
          <a:p>
            <a:pPr marL="457200" indent="-457200" fontAlgn="base">
              <a:buClrTx/>
              <a:buFont typeface="+mj-lt"/>
              <a:buAutoNum type="arabicPeriod"/>
            </a:pPr>
            <a:r>
              <a:rPr lang="hr-HR" sz="2200" dirty="0"/>
              <a:t>donošenje i provedbu plana gospodarenja otpadom JLS</a:t>
            </a:r>
          </a:p>
          <a:p>
            <a:pPr marL="457200" indent="-457200" fontAlgn="base">
              <a:buClrTx/>
              <a:buFont typeface="+mj-lt"/>
              <a:buAutoNum type="arabicPeriod"/>
            </a:pPr>
            <a:r>
              <a:rPr lang="hr-HR" sz="2200" dirty="0"/>
              <a:t>provođenje </a:t>
            </a:r>
            <a:r>
              <a:rPr lang="hr-HR" sz="2200" dirty="0" err="1"/>
              <a:t>izobrazno</a:t>
            </a:r>
            <a:r>
              <a:rPr lang="hr-HR" sz="2200" dirty="0"/>
              <a:t>-informativne aktivnosti na svom području i</a:t>
            </a:r>
          </a:p>
          <a:p>
            <a:pPr marL="457200" indent="-457200" fontAlgn="base">
              <a:buClrTx/>
              <a:buFont typeface="+mj-lt"/>
              <a:buAutoNum type="arabicPeriod"/>
            </a:pPr>
            <a:r>
              <a:rPr lang="hr-HR" sz="2200" b="1" dirty="0"/>
              <a:t>mogućnost provedbe akcija prikupljanja otpada.</a:t>
            </a:r>
          </a:p>
          <a:p>
            <a:endParaRPr lang="hr-HR" dirty="0"/>
          </a:p>
        </p:txBody>
      </p:sp>
    </p:spTree>
    <p:extLst>
      <p:ext uri="{BB962C8B-B14F-4D97-AF65-F5344CB8AC3E}">
        <p14:creationId xmlns:p14="http://schemas.microsoft.com/office/powerpoint/2010/main" val="124392820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xmlns="" id="{E7154CF4-A8F3-4C2E-B6AE-598E1AA071EA}"/>
              </a:ext>
            </a:extLst>
          </p:cNvPr>
          <p:cNvSpPr>
            <a:spLocks noGrp="1"/>
          </p:cNvSpPr>
          <p:nvPr>
            <p:ph idx="1"/>
          </p:nvPr>
        </p:nvSpPr>
        <p:spPr>
          <a:xfrm>
            <a:off x="677334" y="1428751"/>
            <a:ext cx="9514416" cy="4612612"/>
          </a:xfrm>
        </p:spPr>
        <p:txBody>
          <a:bodyPr/>
          <a:lstStyle/>
          <a:p>
            <a:r>
              <a:rPr lang="hr-HR" sz="2000" dirty="0"/>
              <a:t>Kaznu za neprovođenje ili lošu provedbu ZOGO-a i Uredbe na području JLS plaća iz džepa načelnik / gradonačelnik (30.000 – 100.000 kuna)</a:t>
            </a:r>
          </a:p>
          <a:p>
            <a:r>
              <a:rPr lang="hr-HR" sz="2000" dirty="0"/>
              <a:t>Što to znači?</a:t>
            </a:r>
          </a:p>
          <a:p>
            <a:pPr marL="685800" lvl="1"/>
            <a:r>
              <a:rPr lang="hr-HR" sz="2000" dirty="0"/>
              <a:t>gradonačelnik je </a:t>
            </a:r>
            <a:r>
              <a:rPr lang="hr-HR" sz="2000" b="1" u="sng" dirty="0">
                <a:solidFill>
                  <a:schemeClr val="tx1"/>
                </a:solidFill>
              </a:rPr>
              <a:t>osobno</a:t>
            </a:r>
            <a:r>
              <a:rPr lang="hr-HR" sz="2000" dirty="0"/>
              <a:t> odgovoran za donošenje i provedbu plana i odluka (o gospodarenju komunalnim otpadom u JLS, mjerama za sprečavanje nepropisnog odlaganja otpada…), dostavu odluka i izvješća, cjenik, zakonitost rada komunalnog društva u domeni dozvola, nenamjensko trošenje sredstava namjenske naknade za gradnju građevina za gospodarenje otpadom, zatvaranje odlagališta, odvojeno sakupljanje raznih kategorija otpada… </a:t>
            </a:r>
          </a:p>
          <a:p>
            <a:pPr marL="0" indent="0">
              <a:buNone/>
            </a:pPr>
            <a:endParaRPr lang="hr-HR" sz="2000" dirty="0"/>
          </a:p>
          <a:p>
            <a:pPr marL="0" indent="0">
              <a:buNone/>
            </a:pPr>
            <a:endParaRPr lang="hr-HR" dirty="0"/>
          </a:p>
          <a:p>
            <a:pPr marL="0" indent="0">
              <a:buNone/>
            </a:pPr>
            <a:endParaRPr lang="hr-HR" dirty="0"/>
          </a:p>
        </p:txBody>
      </p:sp>
      <p:sp>
        <p:nvSpPr>
          <p:cNvPr id="4" name="Title 3"/>
          <p:cNvSpPr>
            <a:spLocks noGrp="1"/>
          </p:cNvSpPr>
          <p:nvPr>
            <p:ph type="title"/>
          </p:nvPr>
        </p:nvSpPr>
        <p:spPr/>
        <p:txBody>
          <a:bodyPr/>
          <a:lstStyle/>
          <a:p>
            <a:r>
              <a:rPr lang="en-US" dirty="0" err="1"/>
              <a:t>Posljedice</a:t>
            </a:r>
            <a:r>
              <a:rPr lang="en-US" dirty="0"/>
              <a:t> (</a:t>
            </a:r>
            <a:r>
              <a:rPr lang="en-US" dirty="0" err="1"/>
              <a:t>čl</a:t>
            </a:r>
            <a:r>
              <a:rPr lang="en-US" dirty="0"/>
              <a:t>. 168. </a:t>
            </a:r>
            <a:r>
              <a:rPr lang="en-US" dirty="0" err="1"/>
              <a:t>i</a:t>
            </a:r>
            <a:r>
              <a:rPr lang="en-US" dirty="0"/>
              <a:t> 169.)				2.</a:t>
            </a:r>
          </a:p>
        </p:txBody>
      </p:sp>
    </p:spTree>
    <p:extLst>
      <p:ext uri="{BB962C8B-B14F-4D97-AF65-F5344CB8AC3E}">
        <p14:creationId xmlns:p14="http://schemas.microsoft.com/office/powerpoint/2010/main" val="213650486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FFF2491-EA35-4F62-A059-397A3C44DC80}"/>
              </a:ext>
            </a:extLst>
          </p:cNvPr>
          <p:cNvSpPr>
            <a:spLocks noGrp="1"/>
          </p:cNvSpPr>
          <p:nvPr>
            <p:ph type="title"/>
          </p:nvPr>
        </p:nvSpPr>
        <p:spPr>
          <a:xfrm>
            <a:off x="677334" y="609600"/>
            <a:ext cx="10066866" cy="666750"/>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hr-HR" dirty="0"/>
              <a:t>Posljedice (čl. 169.)</a:t>
            </a:r>
            <a:r>
              <a:rPr lang="en-US" dirty="0"/>
              <a:t>		</a:t>
            </a:r>
            <a:r>
              <a:rPr lang="hr-HR" dirty="0"/>
              <a:t>				</a:t>
            </a:r>
            <a:r>
              <a:rPr lang="en-US" dirty="0">
                <a:solidFill>
                  <a:schemeClr val="tx1"/>
                </a:solidFill>
              </a:rPr>
              <a:t>3</a:t>
            </a:r>
            <a:r>
              <a:rPr lang="hr-HR" dirty="0">
                <a:solidFill>
                  <a:schemeClr val="tx1"/>
                </a:solidFill>
              </a:rPr>
              <a:t>.</a:t>
            </a:r>
            <a:r>
              <a:rPr lang="hr-HR" dirty="0"/>
              <a:t>	</a:t>
            </a:r>
          </a:p>
        </p:txBody>
      </p:sp>
      <p:sp>
        <p:nvSpPr>
          <p:cNvPr id="3" name="Rezervirano mjesto sadržaja 2">
            <a:extLst>
              <a:ext uri="{FF2B5EF4-FFF2-40B4-BE49-F238E27FC236}">
                <a16:creationId xmlns:a16="http://schemas.microsoft.com/office/drawing/2014/main" xmlns="" id="{36F1BAAF-7031-43DE-9801-334C565D3C96}"/>
              </a:ext>
            </a:extLst>
          </p:cNvPr>
          <p:cNvSpPr>
            <a:spLocks noGrp="1"/>
          </p:cNvSpPr>
          <p:nvPr>
            <p:ph idx="1"/>
          </p:nvPr>
        </p:nvSpPr>
        <p:spPr>
          <a:xfrm>
            <a:off x="677333" y="1543051"/>
            <a:ext cx="9825684" cy="4928088"/>
          </a:xfrm>
        </p:spPr>
        <p:txBody>
          <a:bodyPr>
            <a:normAutofit lnSpcReduction="10000"/>
          </a:bodyPr>
          <a:lstStyle/>
          <a:p>
            <a:pPr marL="0" indent="0">
              <a:buClrTx/>
              <a:buNone/>
            </a:pPr>
            <a:r>
              <a:rPr lang="hr-HR" dirty="0"/>
              <a:t>Gradonačelnik se kažnjava ako:</a:t>
            </a:r>
          </a:p>
          <a:p>
            <a:pPr fontAlgn="base"/>
            <a:r>
              <a:rPr lang="hr-HR" dirty="0">
                <a:solidFill>
                  <a:srgbClr val="C00000"/>
                </a:solidFill>
              </a:rPr>
              <a:t>komunalni redar ne provede redoviti godišnji nadzor radi utvrđivanja postojanja odbačenog otpada (članak 36. stavak 2. točka 3.),</a:t>
            </a:r>
          </a:p>
          <a:p>
            <a:pPr fontAlgn="base"/>
            <a:r>
              <a:rPr lang="hr-HR" dirty="0">
                <a:solidFill>
                  <a:srgbClr val="C00000"/>
                </a:solidFill>
              </a:rPr>
              <a:t>komunalni redar rješenjem ne naredi uklanjanje otpada vlasniku nekretnine na kojoj je nepropisno odložen otpad, ili posjedniku nekretnine, ako vlasnik nekretnine nije poznat ili osobi koja sukladno posebnom propisu upravlja određenim područjem (dobrom), ako je otpad odložen na tom području (dobru) ili osobi koja je zatečena da odbacuje otpad izvan lokacije gospodarenja otpadom (članak 36. stavak 3.),</a:t>
            </a:r>
          </a:p>
          <a:p>
            <a:pPr fontAlgn="base"/>
            <a:r>
              <a:rPr lang="hr-HR" dirty="0">
                <a:solidFill>
                  <a:srgbClr val="C00000"/>
                </a:solidFill>
              </a:rPr>
              <a:t>komunalni redar ne utvrdi ispunjenje obveze određene rješenjem (članak 36. stavak 6.),</a:t>
            </a:r>
          </a:p>
          <a:p>
            <a:pPr fontAlgn="base"/>
            <a:r>
              <a:rPr lang="hr-HR" dirty="0">
                <a:solidFill>
                  <a:srgbClr val="C00000"/>
                </a:solidFill>
              </a:rPr>
              <a:t>komunalni redar utvrdi da obveza određena rješenjem iz članka 36. stavka 3. ovoga Zakona nije izvršena, a jedinica lokalne samouprave odnosno Grad Zagreb ne osigura uklanjanje tog otpada predajom ovlaštenoj osobi za gospodarenje tom vrstom otpada (članak 36. stavak 6.).</a:t>
            </a:r>
          </a:p>
          <a:p>
            <a:pPr marL="0" indent="0">
              <a:buClrTx/>
              <a:buNone/>
            </a:pPr>
            <a:endParaRPr lang="hr-HR" dirty="0"/>
          </a:p>
        </p:txBody>
      </p:sp>
    </p:spTree>
    <p:extLst>
      <p:ext uri="{BB962C8B-B14F-4D97-AF65-F5344CB8AC3E}">
        <p14:creationId xmlns:p14="http://schemas.microsoft.com/office/powerpoint/2010/main" val="81647741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EF920DD-A8EC-49A5-BF96-B6C9D13CBD88}"/>
              </a:ext>
            </a:extLst>
          </p:cNvPr>
          <p:cNvSpPr>
            <a:spLocks noGrp="1"/>
          </p:cNvSpPr>
          <p:nvPr>
            <p:ph type="title"/>
          </p:nvPr>
        </p:nvSpPr>
        <p:spPr>
          <a:xfrm>
            <a:off x="677334" y="609600"/>
            <a:ext cx="10275146" cy="914400"/>
          </a:xfrm>
        </p:spPr>
        <p:txBody>
          <a:bodyPr/>
          <a:lstStyle/>
          <a:p>
            <a:r>
              <a:rPr lang="hr-HR" dirty="0"/>
              <a:t>Postupanje komunalnog redara (NN 14/19)</a:t>
            </a:r>
            <a:r>
              <a:rPr lang="en-US" dirty="0"/>
              <a:t>	4.</a:t>
            </a:r>
            <a:r>
              <a:rPr lang="hr-HR" dirty="0"/>
              <a:t>		</a:t>
            </a:r>
          </a:p>
        </p:txBody>
      </p:sp>
      <p:sp>
        <p:nvSpPr>
          <p:cNvPr id="3" name="Rezervirano mjesto sadržaja 2">
            <a:extLst>
              <a:ext uri="{FF2B5EF4-FFF2-40B4-BE49-F238E27FC236}">
                <a16:creationId xmlns:a16="http://schemas.microsoft.com/office/drawing/2014/main" xmlns="" id="{B1B45123-E478-4F2D-9349-175677B29A54}"/>
              </a:ext>
            </a:extLst>
          </p:cNvPr>
          <p:cNvSpPr>
            <a:spLocks noGrp="1"/>
          </p:cNvSpPr>
          <p:nvPr>
            <p:ph idx="1"/>
          </p:nvPr>
        </p:nvSpPr>
        <p:spPr>
          <a:xfrm>
            <a:off x="677334" y="1951039"/>
            <a:ext cx="8596668" cy="3880773"/>
          </a:xfrm>
        </p:spPr>
        <p:txBody>
          <a:bodyPr>
            <a:normAutofit lnSpcReduction="10000"/>
          </a:bodyPr>
          <a:lstStyle/>
          <a:p>
            <a:pPr marL="0" indent="0">
              <a:buNone/>
            </a:pPr>
            <a:r>
              <a:rPr lang="hr-HR" dirty="0">
                <a:solidFill>
                  <a:srgbClr val="C00000"/>
                </a:solidFill>
              </a:rPr>
              <a:t>Članak 147a.</a:t>
            </a:r>
          </a:p>
          <a:p>
            <a:pPr marL="0" indent="0">
              <a:buNone/>
            </a:pPr>
            <a:r>
              <a:rPr lang="hr-HR" dirty="0">
                <a:solidFill>
                  <a:srgbClr val="C00000"/>
                </a:solidFill>
              </a:rPr>
              <a:t>(1) Komunalni redar ovlašten je utvrditi identitet fizičke osobe počinitelja odbacivanja otpada uvidom u osobni identifikacijski dokument ili na drugi odgovarajući način.</a:t>
            </a:r>
          </a:p>
          <a:p>
            <a:pPr marL="0" indent="0">
              <a:buNone/>
            </a:pPr>
            <a:r>
              <a:rPr lang="hr-HR" dirty="0">
                <a:solidFill>
                  <a:srgbClr val="C00000"/>
                </a:solidFill>
              </a:rPr>
              <a:t>(2) Fizička osoba počinitelj odbacivanja otpada dužna je na zahtjev predočiti na uvid komunalnom redaru osobni identifikacijski dokument radi utvrđivanja identiteta počinitelja odbacivanja otpada.</a:t>
            </a:r>
          </a:p>
          <a:p>
            <a:pPr marL="0" indent="0">
              <a:buNone/>
            </a:pPr>
            <a:r>
              <a:rPr lang="hr-HR" dirty="0">
                <a:solidFill>
                  <a:srgbClr val="C00000"/>
                </a:solidFill>
              </a:rPr>
              <a:t>(3) Ako fizička osoba počinitelj odbacivanja otpada na zahtjev komunalnog redara ne predoči na uvid osobni identifikacijski dokument radi provjere identiteta komunalni redar je ovlašten zatražiti pružanje pomoći od djelatnika ministarstva nadležnog za unutarnje poslove radi utvrđivanja identiteta počinitelja odbacivanja otpada.</a:t>
            </a:r>
          </a:p>
          <a:p>
            <a:pPr marL="0" indent="0">
              <a:buNone/>
            </a:pPr>
            <a:endParaRPr lang="hr-HR" dirty="0"/>
          </a:p>
        </p:txBody>
      </p:sp>
    </p:spTree>
    <p:extLst>
      <p:ext uri="{BB962C8B-B14F-4D97-AF65-F5344CB8AC3E}">
        <p14:creationId xmlns:p14="http://schemas.microsoft.com/office/powerpoint/2010/main" val="352122449"/>
      </p:ext>
    </p:extLst>
  </p:cSld>
  <p:clrMapOvr>
    <a:masterClrMapping/>
  </p:clrMapOvr>
  <p:transition spd="med">
    <p:fade/>
  </p:transition>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896</TotalTime>
  <Words>2403</Words>
  <Application>Microsoft Office PowerPoint</Application>
  <PresentationFormat>Custom</PresentationFormat>
  <Paragraphs>269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Ecology 16x9</vt:lpstr>
      <vt:lpstr>Zakonska regulativa i akti za postupanje komunalnog redarstva</vt:lpstr>
      <vt:lpstr>Komunalno redarstvo postupa po sljedećim zakonskim i podzakonskim aktima:  </vt:lpstr>
      <vt:lpstr>PowerPoint Presentation</vt:lpstr>
      <vt:lpstr>Akti jedinica lokalne samouprave (JLS) </vt:lpstr>
      <vt:lpstr>ZKG (NN 68/18, 110/18)</vt:lpstr>
      <vt:lpstr>Zakon o održivom gospodarenju otpadom  (NN 94/13, 73/17, 14/19, 98/19)      1.</vt:lpstr>
      <vt:lpstr>Posljedice (čl. 168. i 169.)    2.</vt:lpstr>
      <vt:lpstr>    Posljedice (čl. 169.)      3. </vt:lpstr>
      <vt:lpstr>Postupanje komunalnog redara (NN 14/19) 4.  </vt:lpstr>
      <vt:lpstr>PowerPoint Presentation</vt:lpstr>
      <vt:lpstr>PowerPoint Presentation</vt:lpstr>
      <vt:lpstr>Uredba o gospodarenju komunalnim otpadom (NN 50/17, 84/19)      7.</vt:lpstr>
      <vt:lpstr>PowerPoint Presentation</vt:lpstr>
      <vt:lpstr>PowerPoint Presentation</vt:lpstr>
      <vt:lpstr>PowerPoint Presentation</vt:lpstr>
      <vt:lpstr>PowerPoint Presentation</vt:lpstr>
      <vt:lpstr>PowerPoint Presentation</vt:lpstr>
      <vt:lpstr>Zakon o zaštiti od buke (NN 30/9, 55/13, 153/13, 41/16, 114/18)        1.</vt:lpstr>
      <vt:lpstr>Zakon o zaštiti od buke      2.</vt:lpstr>
      <vt:lpstr>Zakon o zaštiti od buke     3.</vt:lpstr>
      <vt:lpstr>Zakon o zaštiti od buke     4.</vt:lpstr>
      <vt:lpstr>Zakon o zaštiti od buke     5.     </vt:lpstr>
      <vt:lpstr>Zakon o zaštiti od svjetlosnog onečišćenja (NN 14/19) 1.</vt:lpstr>
      <vt:lpstr>Zakon o zaštiti od svjetlosnog onečišćenja   2.</vt:lpstr>
      <vt:lpstr>Zakon o zaštiti od svjetlosnog onečišćenja (NN 14/19) 3.</vt:lpstr>
      <vt:lpstr>Zakon o zaštiti životinja (NN 102/17, 32/19)  1.</vt:lpstr>
      <vt:lpstr>Zakon o zaštiti životinja      2.</vt:lpstr>
      <vt:lpstr>  Zakon o prijevozu u cestovnom prometu (NN 41/18, 98/19) </vt:lpstr>
      <vt:lpstr>Zakon o ugost. djelatnosti (NN 85/15, 121/16, 99/18, 25/19, 98/19)</vt:lpstr>
      <vt:lpstr>Zakon o građevinskoj inspekciji – posebna tema</vt:lpstr>
      <vt:lpstr>Agrotehničke mjere</vt:lpstr>
      <vt:lpstr>Hvala na pažnji!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Zakonska regulativa i akti za postupanje komunalnog redarstva</dc:title>
  <dc:creator>Alex</dc:creator>
  <cp:lastModifiedBy>pc</cp:lastModifiedBy>
  <cp:revision>86</cp:revision>
  <cp:lastPrinted>2020-01-14T06:05:56Z</cp:lastPrinted>
  <dcterms:created xsi:type="dcterms:W3CDTF">2018-10-19T07:34:06Z</dcterms:created>
  <dcterms:modified xsi:type="dcterms:W3CDTF">2020-02-17T22:17:35Z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