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Jednakokračni trokut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utni trokut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Jednakokračni trokut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1" name="Ravni poveznik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utni trokut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avni poveznik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r-HR"/>
              <a:t>Kliknite da biste uredili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FE40AF4-B81C-4FF0-AC83-029B0C9B01A0}" type="datetimeFigureOut">
              <a:rPr lang="sr-Latn-CS" smtClean="0"/>
              <a:pPr/>
              <a:t>18.2.2020.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164DB17-B977-46BD-8B9F-ACB3B54EABC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889108" cy="1857387"/>
          </a:xfrm>
        </p:spPr>
        <p:txBody>
          <a:bodyPr>
            <a:noAutofit/>
          </a:bodyPr>
          <a:lstStyle/>
          <a:p>
            <a:pPr algn="ctr"/>
            <a:r>
              <a:rPr lang="hr-HR" sz="3600" dirty="0"/>
              <a:t>POSTUPANJE KOMUNALNIH REDARA NA POMORSKOM DOBRU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42910" y="3000372"/>
            <a:ext cx="8031984" cy="1002508"/>
          </a:xfrm>
        </p:spPr>
        <p:txBody>
          <a:bodyPr>
            <a:noAutofit/>
          </a:bodyPr>
          <a:lstStyle/>
          <a:p>
            <a:r>
              <a:rPr lang="hr-HR" sz="3200" dirty="0" err="1"/>
              <a:t>Blagodar</a:t>
            </a:r>
            <a:r>
              <a:rPr lang="hr-HR" sz="3200" dirty="0"/>
              <a:t> </a:t>
            </a:r>
            <a:r>
              <a:rPr lang="hr-HR" sz="3200" dirty="0" err="1"/>
              <a:t>Španja</a:t>
            </a:r>
            <a:r>
              <a:rPr lang="hr-HR" sz="3200" dirty="0"/>
              <a:t>, Voditelj Odsjeka komunalnog redarstva Grada Vodica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Upravljanje pomorskim dobrom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sz="2800" dirty="0"/>
              <a:t>Redovno</a:t>
            </a:r>
          </a:p>
          <a:p>
            <a:pPr>
              <a:buFontTx/>
              <a:buChar char="-"/>
            </a:pPr>
            <a:r>
              <a:rPr lang="hr-HR" sz="2800" dirty="0"/>
              <a:t>Izvanredno</a:t>
            </a:r>
          </a:p>
          <a:p>
            <a:pPr>
              <a:buFontTx/>
              <a:buChar char="-"/>
            </a:pPr>
            <a:r>
              <a:rPr lang="hr-HR" sz="2800" dirty="0"/>
              <a:t>Redovno- godišnji plan upravljanja </a:t>
            </a:r>
            <a:r>
              <a:rPr lang="hr-HR" sz="2800" dirty="0" err="1"/>
              <a:t>pom.dobrom</a:t>
            </a:r>
            <a:r>
              <a:rPr lang="hr-HR" sz="2800" dirty="0"/>
              <a:t> ( </a:t>
            </a:r>
            <a:r>
              <a:rPr lang="hr-HR" sz="2800" dirty="0" err="1"/>
              <a:t>čiščenje</a:t>
            </a:r>
            <a:r>
              <a:rPr lang="hr-HR" sz="2800" dirty="0"/>
              <a:t> i odvoz smeća)</a:t>
            </a:r>
          </a:p>
          <a:p>
            <a:pPr>
              <a:buFontTx/>
              <a:buChar char="-"/>
            </a:pPr>
            <a:r>
              <a:rPr lang="hr-HR" sz="2800" dirty="0"/>
              <a:t>Nadzor ( temeljem odluke o </a:t>
            </a:r>
            <a:r>
              <a:rPr lang="hr-HR" sz="2800" dirty="0" err="1"/>
              <a:t>kom.redu</a:t>
            </a:r>
            <a:r>
              <a:rPr lang="hr-HR" sz="2800" dirty="0"/>
              <a:t> ) na pomorskom dobru u općoj uporabi ( </a:t>
            </a:r>
            <a:r>
              <a:rPr lang="hr-HR" sz="2800" dirty="0" err="1"/>
              <a:t>npr.uređene</a:t>
            </a:r>
            <a:r>
              <a:rPr lang="hr-HR" sz="2800" dirty="0"/>
              <a:t> plaže)</a:t>
            </a:r>
          </a:p>
          <a:p>
            <a:pPr>
              <a:buFontTx/>
              <a:buChar char="-"/>
            </a:pPr>
            <a:r>
              <a:rPr lang="hr-HR" sz="2800" dirty="0"/>
              <a:t>Temelj – zakon o komunalnom gospodarstvu</a:t>
            </a:r>
          </a:p>
          <a:p>
            <a:pPr>
              <a:buFontTx/>
              <a:buChar char="-"/>
            </a:pPr>
            <a:endParaRPr lang="hr-H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Upravljanje pomorskim dobrom</a:t>
            </a:r>
            <a:br>
              <a:rPr lang="hr-HR" dirty="0"/>
            </a:br>
            <a:r>
              <a:rPr lang="hr-HR" dirty="0"/>
              <a:t>                 - drugi dio-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Svrha- gospodarska djelatnost (</a:t>
            </a:r>
            <a:r>
              <a:rPr lang="hr-HR" dirty="0" err="1"/>
              <a:t>mikrolokacije</a:t>
            </a:r>
            <a:r>
              <a:rPr lang="hr-HR" dirty="0"/>
              <a:t>)</a:t>
            </a:r>
          </a:p>
          <a:p>
            <a:r>
              <a:rPr lang="hr-HR" dirty="0"/>
              <a:t>Koncesijsko odobrenje – vijeće </a:t>
            </a:r>
          </a:p>
          <a:p>
            <a:r>
              <a:rPr lang="hr-HR" dirty="0"/>
              <a:t>Uredba o postupku izdavanja na </a:t>
            </a:r>
            <a:r>
              <a:rPr lang="hr-HR" dirty="0" err="1"/>
              <a:t>pom</a:t>
            </a:r>
            <a:r>
              <a:rPr lang="hr-HR" dirty="0"/>
              <a:t>. dobru (NN 36/04, 63/08,133/13 i 63/14).</a:t>
            </a:r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Uredba o postupku izdavanja koncesijskog odobrenja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 kiosci, prikolice, štand i </a:t>
            </a:r>
            <a:r>
              <a:rPr lang="hr-HR" dirty="0" err="1"/>
              <a:t>dr</a:t>
            </a:r>
            <a:r>
              <a:rPr lang="hr-HR" dirty="0"/>
              <a:t>. te montažni </a:t>
            </a:r>
          </a:p>
          <a:p>
            <a:pPr>
              <a:buNone/>
            </a:pPr>
            <a:r>
              <a:rPr lang="hr-HR" dirty="0"/>
              <a:t>     objekti do 12 m2- dopuštena sredstva za   obavljanje djelatnosti</a:t>
            </a:r>
          </a:p>
          <a:p>
            <a:pPr>
              <a:buNone/>
            </a:pPr>
            <a:r>
              <a:rPr lang="hr-HR" dirty="0"/>
              <a:t>  - Vijeće izdaje koncesijsko odobrenje</a:t>
            </a:r>
          </a:p>
          <a:p>
            <a:pPr>
              <a:buNone/>
            </a:pPr>
            <a:r>
              <a:rPr lang="hr-HR" dirty="0"/>
              <a:t>  -  Jednostavne građevine – gradnja bez građevinske dozvole i </a:t>
            </a:r>
            <a:r>
              <a:rPr lang="hr-HR" dirty="0" err="1"/>
              <a:t>gl</a:t>
            </a:r>
            <a:r>
              <a:rPr lang="hr-HR" dirty="0"/>
              <a:t>. Projekta.</a:t>
            </a:r>
          </a:p>
          <a:p>
            <a:pPr>
              <a:buNone/>
            </a:pPr>
            <a:r>
              <a:rPr lang="hr-HR" dirty="0"/>
              <a:t>Temelj- Zakon o </a:t>
            </a:r>
            <a:r>
              <a:rPr lang="hr-HR" dirty="0" err="1"/>
              <a:t>građ</a:t>
            </a:r>
            <a:r>
              <a:rPr lang="hr-HR" dirty="0"/>
              <a:t>. Inspekciji nn 153/13,</a:t>
            </a:r>
          </a:p>
          <a:p>
            <a:pPr>
              <a:buNone/>
            </a:pPr>
            <a:r>
              <a:rPr lang="hr-HR" dirty="0"/>
              <a:t>Pravilnik o jednostavnim građevinama. </a:t>
            </a:r>
          </a:p>
          <a:p>
            <a:pPr>
              <a:buNone/>
            </a:pPr>
            <a:r>
              <a:rPr lang="hr-HR" dirty="0"/>
              <a:t>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          ZAKLJUČAK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800" dirty="0"/>
              <a:t>a) Komunalni redar kada postupa u skladu s     odredbama Zakon o građevinskoj inspekciji ima pravo izvršavati rješenja o uklanjanju građevina na </a:t>
            </a:r>
            <a:r>
              <a:rPr lang="hr-HR" sz="2800" dirty="0" err="1"/>
              <a:t>pom</a:t>
            </a:r>
            <a:r>
              <a:rPr lang="hr-HR" sz="2800" dirty="0"/>
              <a:t>. dobru temeljem pravilnika o </a:t>
            </a:r>
            <a:r>
              <a:rPr lang="hr-HR" sz="2800" dirty="0" err="1"/>
              <a:t>jednost</a:t>
            </a:r>
            <a:r>
              <a:rPr lang="hr-HR" sz="2800" dirty="0"/>
              <a:t>. </a:t>
            </a:r>
            <a:r>
              <a:rPr lang="hr-HR" sz="2800" dirty="0" err="1"/>
              <a:t>građ</a:t>
            </a:r>
            <a:r>
              <a:rPr lang="hr-HR" sz="2800" dirty="0"/>
              <a:t>.</a:t>
            </a:r>
          </a:p>
          <a:p>
            <a:r>
              <a:rPr lang="hr-HR" sz="2800" dirty="0"/>
              <a:t>b) donositi i prisilno izvršavati </a:t>
            </a:r>
            <a:r>
              <a:rPr lang="hr-HR" sz="2800" dirty="0" err="1"/>
              <a:t>izvršavati</a:t>
            </a:r>
            <a:r>
              <a:rPr lang="hr-HR" sz="2800" dirty="0"/>
              <a:t> rješenja kojima se fizičkim i pravnim osobama  naređuju radnje u svrhu održavanje reda na </a:t>
            </a:r>
            <a:r>
              <a:rPr lang="hr-HR" sz="2800" dirty="0" err="1"/>
              <a:t>pom</a:t>
            </a:r>
            <a:r>
              <a:rPr lang="hr-HR" sz="2800" dirty="0"/>
              <a:t>. dobru u općoj uporabi temeljem odredbi Zakona o komunalnom </a:t>
            </a:r>
            <a:r>
              <a:rPr lang="hr-HR" sz="2800"/>
              <a:t>gospodarstvu .</a:t>
            </a:r>
            <a:endParaRPr lang="hr-H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857388"/>
          </a:xfrm>
        </p:spPr>
        <p:txBody>
          <a:bodyPr/>
          <a:lstStyle/>
          <a:p>
            <a:r>
              <a:rPr lang="hr-HR" dirty="0"/>
              <a:t>HVALA NA POZORNOSTI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duševljenje">
  <a:themeElements>
    <a:clrScheme name="Oduševljenj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duševljenj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duševljenj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150</TotalTime>
  <Words>228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Oduševljenje</vt:lpstr>
      <vt:lpstr>POSTUPANJE KOMUNALNIH REDARA NA POMORSKOM DOBRU</vt:lpstr>
      <vt:lpstr>Upravljanje pomorskim dobrom </vt:lpstr>
      <vt:lpstr>Upravljanje pomorskim dobrom                  - drugi dio-</vt:lpstr>
      <vt:lpstr>Uredba o postupku izdavanja koncesijskog odobrenja</vt:lpstr>
      <vt:lpstr>           ZAKLJUČAK</vt:lpstr>
      <vt:lpstr>HVALA NA POZORNOSTI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POSTUPANJE KOMUNALNIH REDARA NA POMORSKOM DOBRU</dc:title>
  <dc:creator>Korisnik</dc:creator>
  <cp:lastModifiedBy>Nives</cp:lastModifiedBy>
  <cp:revision>16</cp:revision>
  <dcterms:created xsi:type="dcterms:W3CDTF">2019-04-12T10:31:53Z</dcterms:created>
  <dcterms:modified xsi:type="dcterms:W3CDTF">2020-02-18T13:14:10Z</dcterms:modified>
</cp:coreProperties>
</file>