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handoutMasterIdLst>
    <p:handoutMasterId r:id="rId29"/>
  </p:handoutMasterIdLst>
  <p:sldIdLst>
    <p:sldId id="410" r:id="rId2"/>
    <p:sldId id="399" r:id="rId3"/>
    <p:sldId id="400" r:id="rId4"/>
    <p:sldId id="401" r:id="rId5"/>
    <p:sldId id="402" r:id="rId6"/>
    <p:sldId id="364" r:id="rId7"/>
    <p:sldId id="403" r:id="rId8"/>
    <p:sldId id="390" r:id="rId9"/>
    <p:sldId id="391" r:id="rId10"/>
    <p:sldId id="371" r:id="rId11"/>
    <p:sldId id="389" r:id="rId12"/>
    <p:sldId id="404" r:id="rId13"/>
    <p:sldId id="405" r:id="rId14"/>
    <p:sldId id="406" r:id="rId15"/>
    <p:sldId id="407" r:id="rId16"/>
    <p:sldId id="367" r:id="rId17"/>
    <p:sldId id="348" r:id="rId18"/>
    <p:sldId id="408" r:id="rId19"/>
    <p:sldId id="334" r:id="rId20"/>
    <p:sldId id="350" r:id="rId21"/>
    <p:sldId id="409" r:id="rId22"/>
    <p:sldId id="396" r:id="rId23"/>
    <p:sldId id="359" r:id="rId24"/>
    <p:sldId id="398" r:id="rId25"/>
    <p:sldId id="326" r:id="rId26"/>
    <p:sldId id="2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oAdria1" initials="E" lastIdx="0" clrIdx="0">
    <p:extLst>
      <p:ext uri="{19B8F6BF-5375-455C-9EA6-DF929625EA0E}">
        <p15:presenceInfo xmlns:p15="http://schemas.microsoft.com/office/powerpoint/2012/main" userId="EkoAdri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9885" autoAdjust="0"/>
  </p:normalViewPr>
  <p:slideViewPr>
    <p:cSldViewPr>
      <p:cViewPr varScale="1">
        <p:scale>
          <a:sx n="110" d="100"/>
          <a:sy n="110" d="100"/>
        </p:scale>
        <p:origin x="1950" y="108"/>
      </p:cViewPr>
      <p:guideLst>
        <p:guide orient="horz" pos="2160"/>
        <p:guide pos="2880"/>
      </p:guideLst>
    </p:cSldViewPr>
  </p:slideViewPr>
  <p:outlineViewPr>
    <p:cViewPr>
      <p:scale>
        <a:sx n="33" d="100"/>
        <a:sy n="33" d="100"/>
      </p:scale>
      <p:origin x="0" y="140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88FDE-22DA-4568-8111-27164711D247}" type="datetimeFigureOut">
              <a:rPr lang="sr-Latn-CS" smtClean="0"/>
              <a:pPr/>
              <a:t>14.9.2020.</a:t>
            </a:fld>
            <a:endParaRPr lang="hr-H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ED7BF6-8E1C-4B31-89F9-932AA8C4F768}" type="slidenum">
              <a:rPr lang="hr-HR" smtClean="0"/>
              <a:pPr/>
              <a:t>‹#›</a:t>
            </a:fld>
            <a:endParaRPr lang="hr-H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06951-0367-4E07-9908-617F461FA852}" type="datetimeFigureOut">
              <a:rPr lang="sr-Latn-CS" smtClean="0"/>
              <a:pPr/>
              <a:t>14.9.2020.</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4ADA9-0AE2-4F20-A45B-5B09C598B75D}"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a:xfrm>
            <a:off x="3623733" y="6117336"/>
            <a:ext cx="3609438" cy="365125"/>
          </a:xfrm>
        </p:spPr>
        <p:txBody>
          <a:bodyPr/>
          <a:lstStyle/>
          <a:p>
            <a:endParaRPr lang="hr-HR"/>
          </a:p>
        </p:txBody>
      </p:sp>
      <p:sp>
        <p:nvSpPr>
          <p:cNvPr id="6" name="Slide Number Placeholder 5"/>
          <p:cNvSpPr>
            <a:spLocks noGrp="1"/>
          </p:cNvSpPr>
          <p:nvPr>
            <p:ph type="sldNum" sz="quarter" idx="12"/>
          </p:nvPr>
        </p:nvSpPr>
        <p:spPr>
          <a:xfrm>
            <a:off x="8275320" y="6117336"/>
            <a:ext cx="411480" cy="365125"/>
          </a:xfrm>
        </p:spPr>
        <p:txBody>
          <a:bodyPr/>
          <a:lstStyle/>
          <a:p>
            <a:fld id="{8178D966-64D2-4460-B505-4208DF9409F2}" type="slidenum">
              <a:rPr lang="hr-HR" smtClean="0"/>
              <a:pPr/>
              <a:t>‹#›</a:t>
            </a:fld>
            <a:endParaRPr lang="hr-H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7857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14.9.2020.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84799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402686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67326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98410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08514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67134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3776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17552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a:xfrm>
            <a:off x="1972647" y="6108173"/>
            <a:ext cx="5314517" cy="365125"/>
          </a:xfrm>
        </p:spPr>
        <p:txBody>
          <a:bodyPr/>
          <a:lstStyle/>
          <a:p>
            <a:endParaRPr lang="hr-HR"/>
          </a:p>
        </p:txBody>
      </p:sp>
      <p:sp>
        <p:nvSpPr>
          <p:cNvPr id="6" name="Slide Number Placeholder 5"/>
          <p:cNvSpPr>
            <a:spLocks noGrp="1"/>
          </p:cNvSpPr>
          <p:nvPr>
            <p:ph type="sldNum" sz="quarter" idx="12"/>
          </p:nvPr>
        </p:nvSpPr>
        <p:spPr>
          <a:xfrm>
            <a:off x="8258967" y="6108173"/>
            <a:ext cx="427833" cy="365125"/>
          </a:xfrm>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24010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14.9.2020.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8273317" y="6116070"/>
            <a:ext cx="413483" cy="365125"/>
          </a:xfrm>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2701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F8AE2-2B78-4A3B-8908-5A5FBDA444E2}" type="datetimeFigureOut">
              <a:rPr lang="hr-HR" smtClean="0"/>
              <a:pPr/>
              <a:t>14.9.2020.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60086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F8AE2-2B78-4A3B-8908-5A5FBDA444E2}" type="datetimeFigureOut">
              <a:rPr lang="hr-HR" smtClean="0"/>
              <a:pPr/>
              <a:t>14.9.2020.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7321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F8AE2-2B78-4A3B-8908-5A5FBDA444E2}" type="datetimeFigureOut">
              <a:rPr lang="hr-HR" smtClean="0"/>
              <a:pPr/>
              <a:t>14.9.2020.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379782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AE2-2B78-4A3B-8908-5A5FBDA444E2}" type="datetimeFigureOut">
              <a:rPr lang="hr-HR" smtClean="0"/>
              <a:pPr/>
              <a:t>14.9.2020.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9494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14.9.2020.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159555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14.9.2020.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val="2866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2F8AE2-2B78-4A3B-8908-5A5FBDA444E2}" type="datetimeFigureOut">
              <a:rPr lang="hr-HR" smtClean="0"/>
              <a:pPr/>
              <a:t>14.9.2020.</a:t>
            </a:fld>
            <a:endParaRPr lang="hr-H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78D966-64D2-4460-B505-4208DF9409F2}" type="slidenum">
              <a:rPr lang="hr-HR" smtClean="0"/>
              <a:pPr/>
              <a:t>‹#›</a:t>
            </a:fld>
            <a:endParaRPr lang="hr-HR"/>
          </a:p>
        </p:txBody>
      </p:sp>
    </p:spTree>
    <p:extLst>
      <p:ext uri="{BB962C8B-B14F-4D97-AF65-F5344CB8AC3E}">
        <p14:creationId xmlns:p14="http://schemas.microsoft.com/office/powerpoint/2010/main" val="16367783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1357290" y="928670"/>
            <a:ext cx="7572396" cy="3214710"/>
          </a:xfrm>
          <a:prstGeom prst="rect">
            <a:avLst/>
          </a:prstGeom>
          <a:effectLst/>
        </p:spPr>
        <p:txBody>
          <a:bodyPr vert="horz" lIns="91440" tIns="45720" rIns="91440" bIns="45720" rtlCol="0" anchor="ctr">
            <a:normAutofit fontScale="25000" lnSpcReduction="20000"/>
          </a:body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hr-HR" sz="16000" b="1"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PREKRŠAJNI ZAKON</a:t>
            </a:r>
            <a:br>
              <a:rPr kumimoji="0" lang="hr-HR" sz="16000" b="1"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hr-HR" sz="11200" b="0"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postupanje i ovlasti komunalnog redarstva</a:t>
            </a:r>
            <a:br>
              <a:rPr kumimoji="0" lang="hr-HR" sz="11200" b="0"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endParaRPr kumimoji="0" lang="hr-HR" sz="11200" b="0" i="0" u="none" strike="noStrike" kern="1200" cap="none" spc="0" normalizeH="0" baseline="0" noProof="0" dirty="0">
              <a:ln w="3175" cmpd="sng">
                <a:noFill/>
              </a:ln>
              <a:solidFill>
                <a:schemeClr val="tx1"/>
              </a:solidFill>
              <a:effectLst>
                <a:outerShdw blurRad="38100" dist="38100" dir="2700000" algn="tl">
                  <a:srgbClr val="000000">
                    <a:alpha val="43137"/>
                  </a:srgbClr>
                </a:outerShdw>
              </a:effectLst>
              <a:uLnTx/>
              <a:uFillTx/>
              <a:latin typeface="Georgia" pitchFamily="18" charset="0"/>
              <a:ea typeface="+mj-ea"/>
              <a:cs typeface="Arial" panose="020B0604020202020204" pitchFamily="34" charset="0"/>
            </a:endParaRPr>
          </a:p>
        </p:txBody>
      </p:sp>
      <p:sp>
        <p:nvSpPr>
          <p:cNvPr id="5" name="Pravokutnik 4"/>
          <p:cNvSpPr/>
          <p:nvPr/>
        </p:nvSpPr>
        <p:spPr>
          <a:xfrm>
            <a:off x="1500166" y="3429000"/>
            <a:ext cx="5072098" cy="338554"/>
          </a:xfrm>
          <a:prstGeom prst="rect">
            <a:avLst/>
          </a:prstGeom>
        </p:spPr>
        <p:txBody>
          <a:bodyPr wrap="square">
            <a:spAutoFit/>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600" b="1" i="1" dirty="0">
                <a:latin typeface="Georgia" pitchFamily="18" charset="0"/>
                <a:cs typeface="Arial" pitchFamily="34" charset="0"/>
              </a:rPr>
              <a:t>UDRUGA GRADOVA - </a:t>
            </a:r>
            <a:r>
              <a:rPr lang="hr-HR" sz="1600" i="1" dirty="0">
                <a:latin typeface="Georgia" pitchFamily="18" charset="0"/>
                <a:cs typeface="Arial" pitchFamily="34" charset="0"/>
              </a:rPr>
              <a:t>Obuka komunalnih redara </a:t>
            </a:r>
            <a:endParaRPr lang="hr-HR" sz="1600" b="1" i="1" dirty="0">
              <a:latin typeface="Georgia" pitchFamily="18" charset="0"/>
              <a:cs typeface="Arial" pitchFamily="34" charset="0"/>
            </a:endParaRPr>
          </a:p>
        </p:txBody>
      </p:sp>
      <p:pic>
        <p:nvPicPr>
          <p:cNvPr id="6" name="Picture 18" descr="C:\Users\TeaT\AppData\Local\Microsoft\Windows\Temporary Internet Files\Content.Outlook\Y23DDSFY\LOGO_VELIKI_UGRH.jpg"/>
          <p:cNvPicPr/>
          <p:nvPr/>
        </p:nvPicPr>
        <p:blipFill>
          <a:blip r:embed="rId2" cstate="print">
            <a:lum bright="-10000" contrast="-13000"/>
            <a:extLst>
              <a:ext uri="{28A0092B-C50C-407E-A947-70E740481C1C}">
                <a14:useLocalDpi xmlns:a14="http://schemas.microsoft.com/office/drawing/2010/main" val="0"/>
              </a:ext>
            </a:extLst>
          </a:blip>
          <a:srcRect/>
          <a:stretch>
            <a:fillRect/>
          </a:stretch>
        </p:blipFill>
        <p:spPr bwMode="auto">
          <a:xfrm>
            <a:off x="2714612" y="5286388"/>
            <a:ext cx="1135286" cy="735897"/>
          </a:xfrm>
          <a:prstGeom prst="rect">
            <a:avLst/>
          </a:prstGeom>
          <a:solidFill>
            <a:schemeClr val="bg2"/>
          </a:solidFill>
          <a:ln>
            <a:solidFill>
              <a:schemeClr val="tx2">
                <a:lumMod val="20000"/>
                <a:lumOff val="80000"/>
              </a:schemeClr>
            </a:solidFill>
          </a:ln>
        </p:spPr>
      </p:pic>
      <p:sp>
        <p:nvSpPr>
          <p:cNvPr id="7" name="Podnaslov 2"/>
          <p:cNvSpPr txBox="1">
            <a:spLocks/>
          </p:cNvSpPr>
          <p:nvPr/>
        </p:nvSpPr>
        <p:spPr>
          <a:xfrm>
            <a:off x="4929190" y="5143512"/>
            <a:ext cx="3309804" cy="1082970"/>
          </a:xfrm>
          <a:prstGeom prst="rect">
            <a:avLst/>
          </a:prstGeom>
        </p:spPr>
        <p:txBody>
          <a:bodyPr vert="horz" lIns="91440" tIns="45720" rIns="91440" bIns="45720" rtlCol="0" anchor="ctr">
            <a:normAutofit fontScale="92500"/>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sz="1700" b="1"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Matko </a:t>
            </a:r>
            <a:r>
              <a:rPr kumimoji="0" lang="hr-HR" sz="1700" b="1" i="1" u="none" strike="noStrike" kern="1200" cap="none" spc="0" normalizeH="0" baseline="0" noProof="0" dirty="0" err="1">
                <a:ln>
                  <a:noFill/>
                </a:ln>
                <a:solidFill>
                  <a:schemeClr val="tx1"/>
                </a:solidFill>
                <a:effectLst/>
                <a:uLnTx/>
                <a:uFillTx/>
                <a:latin typeface="Georgia" pitchFamily="18" charset="0"/>
                <a:ea typeface="+mn-ea"/>
                <a:cs typeface="Arial" panose="020B0604020202020204" pitchFamily="34" charset="0"/>
              </a:rPr>
              <a:t>Lovreta</a:t>
            </a:r>
            <a:r>
              <a:rPr kumimoji="0" lang="hr-HR" sz="1700" b="1"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 </a:t>
            </a:r>
            <a:r>
              <a:rPr kumimoji="0" lang="hr-HR" sz="1700" b="1" i="1" u="none" strike="noStrike" kern="1200" cap="none" spc="0" normalizeH="0" baseline="0" noProof="0" dirty="0" err="1">
                <a:ln>
                  <a:noFill/>
                </a:ln>
                <a:solidFill>
                  <a:schemeClr val="tx1"/>
                </a:solidFill>
                <a:effectLst/>
                <a:uLnTx/>
                <a:uFillTx/>
                <a:latin typeface="Georgia" pitchFamily="18" charset="0"/>
                <a:ea typeface="+mn-ea"/>
                <a:cs typeface="Arial" panose="020B0604020202020204" pitchFamily="34" charset="0"/>
              </a:rPr>
              <a:t>dipl.iur</a:t>
            </a:r>
            <a:r>
              <a:rPr kumimoji="0" lang="hr-HR" sz="1700" b="1"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sz="1400" b="0"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pročelnik Upravnog odjela za komunalne</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sz="1400" b="0" i="1"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rPr>
              <a:t>djelatnosti Grada Makarske</a:t>
            </a:r>
            <a:endParaRPr kumimoji="0" lang="hr-HR" sz="1400" b="0" i="0" u="none" strike="noStrike" kern="1200" cap="none" spc="0" normalizeH="0" baseline="0" noProof="0" dirty="0">
              <a:ln>
                <a:noFill/>
              </a:ln>
              <a:solidFill>
                <a:schemeClr val="tx1"/>
              </a:solidFill>
              <a:effectLst/>
              <a:uLnTx/>
              <a:uFillTx/>
              <a:latin typeface="Georgia" pitchFamily="18"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6537" y="188640"/>
            <a:ext cx="7920880" cy="6286544"/>
          </a:xfrm>
        </p:spPr>
        <p:txBody>
          <a:bodyPr>
            <a:normAutofit fontScale="90000"/>
          </a:bodyPr>
          <a:lstStyle/>
          <a:p>
            <a:pPr algn="l"/>
            <a:r>
              <a:rPr lang="hr-HR" sz="2000" b="1" dirty="0">
                <a:latin typeface="Georgia" pitchFamily="18" charset="0"/>
              </a:rPr>
              <a:t>PISANA OBAVIJEST POČINITELJU PREKRŠAJA </a:t>
            </a:r>
            <a:r>
              <a:rPr lang="hr-HR" sz="1800" i="1" dirty="0">
                <a:latin typeface="Georgia" pitchFamily="18" charset="0"/>
              </a:rPr>
              <a:t>- članak 109.a PZ-a</a:t>
            </a:r>
            <a:br>
              <a:rPr lang="hr-HR" sz="1600" b="1" dirty="0">
                <a:latin typeface="Georgia" pitchFamily="18" charset="0"/>
              </a:rPr>
            </a:br>
            <a:br>
              <a:rPr lang="hr-HR" sz="1600" b="1" dirty="0">
                <a:latin typeface="Georgia" pitchFamily="18" charset="0"/>
              </a:rPr>
            </a:br>
            <a:r>
              <a:rPr lang="hr-HR" sz="1600" b="1" dirty="0">
                <a:latin typeface="Georgia" pitchFamily="18" charset="0"/>
              </a:rPr>
              <a:t>Prije podnošenja optužnog prijedloga </a:t>
            </a:r>
            <a:r>
              <a:rPr lang="hr-HR" sz="1600" dirty="0">
                <a:latin typeface="Georgia" pitchFamily="18" charset="0"/>
              </a:rPr>
              <a:t>nadležnom sudu protiv počinitelja prekršaja ovlašteni tužitelj dužan je utvrditi točnu adresu prebivališta i boravišta počinitelja odnosno sjedišta počinitelja i uručiti mu </a:t>
            </a:r>
            <a:r>
              <a:rPr lang="hr-HR" sz="1600" b="1" dirty="0">
                <a:latin typeface="Georgia" pitchFamily="18" charset="0"/>
              </a:rPr>
              <a:t>PISANU </a:t>
            </a:r>
            <a:r>
              <a:rPr lang="pl-PL" sz="1600" b="1" dirty="0">
                <a:latin typeface="Georgia" pitchFamily="18" charset="0"/>
              </a:rPr>
              <a:t>OBAVIJEST </a:t>
            </a:r>
            <a:r>
              <a:rPr lang="pl-PL" sz="1600" dirty="0">
                <a:latin typeface="Georgia" pitchFamily="18" charset="0"/>
              </a:rPr>
              <a:t>na jeziku koji razumije:</a:t>
            </a:r>
            <a:br>
              <a:rPr lang="pl-PL" sz="1600" dirty="0">
                <a:latin typeface="Georgia" pitchFamily="18" charset="0"/>
              </a:rPr>
            </a:br>
            <a:br>
              <a:rPr lang="pl-PL" sz="1600" dirty="0">
                <a:latin typeface="Georgia" pitchFamily="18" charset="0"/>
              </a:rPr>
            </a:br>
            <a:r>
              <a:rPr lang="hr-HR" sz="1600" i="1" dirty="0">
                <a:latin typeface="Georgia" pitchFamily="18" charset="0"/>
              </a:rPr>
              <a:t>1. o prekršaju za koji namjerava protiv njega podnijeti optužni prijedlog, s činjeničnim i    </a:t>
            </a:r>
            <a:br>
              <a:rPr lang="hr-HR" sz="1600" i="1" dirty="0">
                <a:latin typeface="Georgia" pitchFamily="18" charset="0"/>
              </a:rPr>
            </a:br>
            <a:r>
              <a:rPr lang="hr-HR" sz="1600" i="1" dirty="0">
                <a:latin typeface="Georgia" pitchFamily="18" charset="0"/>
              </a:rPr>
              <a:t>    pravnim opisom prekršaja,</a:t>
            </a:r>
            <a:br>
              <a:rPr lang="hr-HR" sz="1600" i="1" dirty="0">
                <a:latin typeface="Georgia" pitchFamily="18" charset="0"/>
              </a:rPr>
            </a:br>
            <a:r>
              <a:rPr lang="pl-PL" sz="1600" i="1" dirty="0">
                <a:solidFill>
                  <a:srgbClr val="FF0000"/>
                </a:solidFill>
                <a:latin typeface="Georgia" pitchFamily="18" charset="0"/>
              </a:rPr>
              <a:t>2. da u tijeku postupka može slobodno iznijeti obranu ili dostaviti pisanu obranu, uskratiti  </a:t>
            </a:r>
            <a:br>
              <a:rPr lang="pl-PL" sz="1600" i="1" dirty="0">
                <a:solidFill>
                  <a:srgbClr val="FF0000"/>
                </a:solidFill>
                <a:latin typeface="Georgia" pitchFamily="18" charset="0"/>
              </a:rPr>
            </a:br>
            <a:r>
              <a:rPr lang="pl-PL" sz="1600" i="1" dirty="0">
                <a:solidFill>
                  <a:srgbClr val="FF0000"/>
                </a:solidFill>
                <a:latin typeface="Georgia" pitchFamily="18" charset="0"/>
              </a:rPr>
              <a:t>     iznošenje obrane ili odgovor na pojedino </a:t>
            </a:r>
            <a:r>
              <a:rPr lang="hr-HR" sz="1600" i="1" dirty="0">
                <a:solidFill>
                  <a:srgbClr val="FF0000"/>
                </a:solidFill>
                <a:latin typeface="Georgia" pitchFamily="18" charset="0"/>
              </a:rPr>
              <a:t>pitanje,</a:t>
            </a:r>
            <a:br>
              <a:rPr lang="hr-HR" sz="1600" i="1" dirty="0">
                <a:solidFill>
                  <a:srgbClr val="FF0000"/>
                </a:solidFill>
                <a:latin typeface="Georgia" pitchFamily="18" charset="0"/>
              </a:rPr>
            </a:br>
            <a:r>
              <a:rPr lang="hr-HR" sz="1600" i="1" dirty="0">
                <a:solidFill>
                  <a:srgbClr val="FF0000"/>
                </a:solidFill>
                <a:latin typeface="Georgia" pitchFamily="18" charset="0"/>
              </a:rPr>
              <a:t>3. da kod tijela postupka ima pravo razgledati spis i upoznati se s dokazima protiv njega,</a:t>
            </a:r>
            <a:br>
              <a:rPr lang="hr-HR" sz="1600" i="1" dirty="0">
                <a:solidFill>
                  <a:srgbClr val="FF0000"/>
                </a:solidFill>
                <a:latin typeface="Georgia" pitchFamily="18" charset="0"/>
              </a:rPr>
            </a:br>
            <a:r>
              <a:rPr lang="pl-PL" sz="1600" i="1" dirty="0">
                <a:solidFill>
                  <a:srgbClr val="FF0000"/>
                </a:solidFill>
                <a:latin typeface="Georgia" pitchFamily="18" charset="0"/>
              </a:rPr>
              <a:t>4. da se u postupku može braniti sam ili uz pomoć branitelja po </a:t>
            </a:r>
            <a:r>
              <a:rPr lang="hr-HR" sz="1600" i="1" dirty="0">
                <a:solidFill>
                  <a:srgbClr val="FF0000"/>
                </a:solidFill>
                <a:latin typeface="Georgia" pitchFamily="18" charset="0"/>
              </a:rPr>
              <a:t>vlastitom izboru, ali da zbog </a:t>
            </a:r>
            <a:br>
              <a:rPr lang="hr-HR" sz="1600" i="1" dirty="0">
                <a:solidFill>
                  <a:srgbClr val="FF0000"/>
                </a:solidFill>
                <a:latin typeface="Georgia" pitchFamily="18" charset="0"/>
              </a:rPr>
            </a:br>
            <a:r>
              <a:rPr lang="hr-HR" sz="1600" i="1" dirty="0">
                <a:solidFill>
                  <a:srgbClr val="FF0000"/>
                </a:solidFill>
                <a:latin typeface="Georgia" pitchFamily="18" charset="0"/>
              </a:rPr>
              <a:t>     nedolaska branitelja na raspravu odnosno ročište ili uzimanja branitelja tek na raspravi </a:t>
            </a:r>
            <a:br>
              <a:rPr lang="hr-HR" sz="1600" i="1" dirty="0">
                <a:solidFill>
                  <a:srgbClr val="FF0000"/>
                </a:solidFill>
                <a:latin typeface="Georgia" pitchFamily="18" charset="0"/>
              </a:rPr>
            </a:br>
            <a:r>
              <a:rPr lang="hr-HR" sz="1600" i="1" dirty="0">
                <a:solidFill>
                  <a:srgbClr val="FF0000"/>
                </a:solidFill>
                <a:latin typeface="Georgia" pitchFamily="18" charset="0"/>
              </a:rPr>
              <a:t>     odnosno ročištu, rasprava odnosno ročište se neće odgoditi,</a:t>
            </a:r>
            <a:br>
              <a:rPr lang="hr-HR" sz="1600" i="1" dirty="0">
                <a:solidFill>
                  <a:srgbClr val="FF0000"/>
                </a:solidFill>
                <a:latin typeface="Georgia" pitchFamily="18" charset="0"/>
              </a:rPr>
            </a:br>
            <a:r>
              <a:rPr lang="hr-HR" sz="1600" i="1" dirty="0">
                <a:solidFill>
                  <a:srgbClr val="FF0000"/>
                </a:solidFill>
                <a:latin typeface="Georgia" pitchFamily="18" charset="0"/>
              </a:rPr>
              <a:t>5. da tijekom postupka može podnositi prijedloge za provođenje dokaza u svoju obranu,</a:t>
            </a:r>
            <a:br>
              <a:rPr lang="hr-HR" sz="1600" i="1" dirty="0">
                <a:solidFill>
                  <a:srgbClr val="FF0000"/>
                </a:solidFill>
                <a:latin typeface="Georgia" pitchFamily="18" charset="0"/>
              </a:rPr>
            </a:br>
            <a:r>
              <a:rPr lang="hr-HR" sz="1600" i="1" dirty="0">
                <a:solidFill>
                  <a:srgbClr val="FF0000"/>
                </a:solidFill>
                <a:latin typeface="Georgia" pitchFamily="18" charset="0"/>
              </a:rPr>
              <a:t>6. da se rasprava pred tijelom postupka može održati i u njegovoj </a:t>
            </a:r>
            <a:r>
              <a:rPr lang="pl-PL" sz="1600" i="1" dirty="0">
                <a:solidFill>
                  <a:srgbClr val="FF0000"/>
                </a:solidFill>
                <a:latin typeface="Georgia" pitchFamily="18" charset="0"/>
              </a:rPr>
              <a:t>odsutnosti i donijeti odluka   </a:t>
            </a:r>
            <a:br>
              <a:rPr lang="pl-PL" sz="1600" i="1" dirty="0">
                <a:solidFill>
                  <a:srgbClr val="FF0000"/>
                </a:solidFill>
                <a:latin typeface="Georgia" pitchFamily="18" charset="0"/>
              </a:rPr>
            </a:br>
            <a:r>
              <a:rPr lang="pl-PL" sz="1600" i="1" dirty="0">
                <a:solidFill>
                  <a:srgbClr val="FF0000"/>
                </a:solidFill>
                <a:latin typeface="Georgia" pitchFamily="18" charset="0"/>
              </a:rPr>
              <a:t>     o prekršaju,</a:t>
            </a:r>
            <a:br>
              <a:rPr lang="pl-PL" sz="1600" i="1" dirty="0">
                <a:solidFill>
                  <a:srgbClr val="FF0000"/>
                </a:solidFill>
                <a:latin typeface="Georgia" pitchFamily="18" charset="0"/>
              </a:rPr>
            </a:br>
            <a:r>
              <a:rPr lang="pl-PL" sz="1600" i="1" dirty="0">
                <a:solidFill>
                  <a:srgbClr val="FF0000"/>
                </a:solidFill>
                <a:latin typeface="Georgia" pitchFamily="18" charset="0"/>
              </a:rPr>
              <a:t>7. da je do pravomoćnog završetka postupka i završetka postupka </a:t>
            </a:r>
            <a:r>
              <a:rPr lang="hr-HR" sz="1600" i="1" dirty="0">
                <a:solidFill>
                  <a:srgbClr val="FF0000"/>
                </a:solidFill>
                <a:latin typeface="Georgia" pitchFamily="18" charset="0"/>
              </a:rPr>
              <a:t>izvršenja dužan obavijestiti </a:t>
            </a:r>
            <a:br>
              <a:rPr lang="hr-HR" sz="1600" i="1" dirty="0">
                <a:solidFill>
                  <a:srgbClr val="FF0000"/>
                </a:solidFill>
                <a:latin typeface="Georgia" pitchFamily="18" charset="0"/>
              </a:rPr>
            </a:br>
            <a:r>
              <a:rPr lang="hr-HR" sz="1600" i="1" dirty="0">
                <a:solidFill>
                  <a:srgbClr val="FF0000"/>
                </a:solidFill>
                <a:latin typeface="Georgia" pitchFamily="18" charset="0"/>
              </a:rPr>
              <a:t>     tijelo postupka o svakoj promjeni adrese prebivališta i boravišta odnosno sjedišta, jer će mu </a:t>
            </a:r>
            <a:br>
              <a:rPr lang="hr-HR" sz="1600" i="1" dirty="0">
                <a:solidFill>
                  <a:srgbClr val="FF0000"/>
                </a:solidFill>
                <a:latin typeface="Georgia" pitchFamily="18" charset="0"/>
              </a:rPr>
            </a:br>
            <a:r>
              <a:rPr lang="hr-HR" sz="1600" i="1" dirty="0">
                <a:solidFill>
                  <a:srgbClr val="FF0000"/>
                </a:solidFill>
                <a:latin typeface="Georgia" pitchFamily="18" charset="0"/>
              </a:rPr>
              <a:t>     se, ako tako ne postupi, ili ako izbjegava dostavu, sva pismena dostaviti putem oglasne </a:t>
            </a:r>
            <a:br>
              <a:rPr lang="hr-HR" sz="1600" i="1" dirty="0">
                <a:solidFill>
                  <a:srgbClr val="FF0000"/>
                </a:solidFill>
                <a:latin typeface="Georgia" pitchFamily="18" charset="0"/>
              </a:rPr>
            </a:br>
            <a:r>
              <a:rPr lang="hr-HR" sz="1600" i="1" dirty="0">
                <a:solidFill>
                  <a:srgbClr val="FF0000"/>
                </a:solidFill>
                <a:latin typeface="Georgia" pitchFamily="18" charset="0"/>
              </a:rPr>
              <a:t>     ploče tijela postupka,</a:t>
            </a:r>
            <a:br>
              <a:rPr lang="hr-HR" sz="1600" i="1" dirty="0">
                <a:solidFill>
                  <a:srgbClr val="FF0000"/>
                </a:solidFill>
                <a:latin typeface="Georgia" pitchFamily="18" charset="0"/>
              </a:rPr>
            </a:br>
            <a:r>
              <a:rPr lang="hr-HR" sz="1600" i="1" dirty="0">
                <a:solidFill>
                  <a:srgbClr val="FF0000"/>
                </a:solidFill>
                <a:latin typeface="Georgia" pitchFamily="18" charset="0"/>
              </a:rPr>
              <a:t>8. da u postupku ima pravo upotrebljavati svoj jezik, odnosno pravo da mu se osigura tumač </a:t>
            </a:r>
            <a:br>
              <a:rPr lang="hr-HR" sz="1600" i="1" dirty="0">
                <a:solidFill>
                  <a:srgbClr val="FF0000"/>
                </a:solidFill>
                <a:latin typeface="Georgia" pitchFamily="18" charset="0"/>
              </a:rPr>
            </a:br>
            <a:r>
              <a:rPr lang="hr-HR" sz="1600" i="1" dirty="0">
                <a:solidFill>
                  <a:srgbClr val="FF0000"/>
                </a:solidFill>
                <a:latin typeface="Georgia" pitchFamily="18" charset="0"/>
              </a:rPr>
              <a:t>    ako se postupak ili pojedina radnja u postupku ne vodi na njegovom jeziku te da se tog </a:t>
            </a:r>
            <a:br>
              <a:rPr lang="hr-HR" sz="1600" i="1" dirty="0">
                <a:solidFill>
                  <a:srgbClr val="FF0000"/>
                </a:solidFill>
                <a:latin typeface="Georgia" pitchFamily="18" charset="0"/>
              </a:rPr>
            </a:br>
            <a:r>
              <a:rPr lang="hr-HR" sz="1600" i="1" dirty="0">
                <a:solidFill>
                  <a:srgbClr val="FF0000"/>
                </a:solidFill>
                <a:latin typeface="Georgia" pitchFamily="18" charset="0"/>
              </a:rPr>
              <a:t>    prava može </a:t>
            </a:r>
            <a:r>
              <a:rPr lang="pl-PL" sz="1600" i="1" dirty="0">
                <a:solidFill>
                  <a:srgbClr val="FF0000"/>
                </a:solidFill>
                <a:latin typeface="Georgia" pitchFamily="18" charset="0"/>
              </a:rPr>
              <a:t>odreći ako zna jezik na kojem se vodi postupak ili provodi </a:t>
            </a:r>
            <a:r>
              <a:rPr lang="hr-HR" sz="1600" i="1" dirty="0">
                <a:solidFill>
                  <a:srgbClr val="FF0000"/>
                </a:solidFill>
                <a:latin typeface="Georgia" pitchFamily="18" charset="0"/>
              </a:rPr>
              <a:t>pojedina radnja,</a:t>
            </a:r>
            <a:br>
              <a:rPr lang="hr-HR" sz="1600" i="1" dirty="0">
                <a:solidFill>
                  <a:srgbClr val="FF0000"/>
                </a:solidFill>
                <a:latin typeface="Georgia" pitchFamily="18" charset="0"/>
              </a:rPr>
            </a:br>
            <a:r>
              <a:rPr lang="hr-HR" sz="1600" i="1" dirty="0">
                <a:latin typeface="Georgia" pitchFamily="18" charset="0"/>
              </a:rPr>
              <a:t>9. da ima pravo na sporazumijevanje u smislu članka 109.e ovog Zakona.</a:t>
            </a:r>
            <a:br>
              <a:rPr lang="hr-HR" sz="1600" dirty="0">
                <a:latin typeface="Georgia" pitchFamily="18" charset="0"/>
              </a:rPr>
            </a:br>
            <a:endParaRPr lang="hr-HR" sz="1300" dirty="0"/>
          </a:p>
        </p:txBody>
      </p:sp>
      <p:sp>
        <p:nvSpPr>
          <p:cNvPr id="3" name="Lijeva vitičasta zagrada 2"/>
          <p:cNvSpPr/>
          <p:nvPr/>
        </p:nvSpPr>
        <p:spPr>
          <a:xfrm>
            <a:off x="1044639" y="2348880"/>
            <a:ext cx="142876" cy="32861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6" name="Pravokutnik 5"/>
          <p:cNvSpPr/>
          <p:nvPr/>
        </p:nvSpPr>
        <p:spPr>
          <a:xfrm>
            <a:off x="341046" y="4149080"/>
            <a:ext cx="774571" cy="584775"/>
          </a:xfrm>
          <a:prstGeom prst="rect">
            <a:avLst/>
          </a:prstGeom>
        </p:spPr>
        <p:txBody>
          <a:bodyPr wrap="square">
            <a:spAutoFit/>
          </a:bodyPr>
          <a:lstStyle/>
          <a:p>
            <a:r>
              <a:rPr lang="hr-HR" sz="1600" i="1" dirty="0">
                <a:ln w="3175" cmpd="sng">
                  <a:noFill/>
                </a:ln>
                <a:solidFill>
                  <a:prstClr val="black"/>
                </a:solidFill>
                <a:latin typeface="Georgia" pitchFamily="18" charset="0"/>
                <a:ea typeface="+mj-ea"/>
                <a:cs typeface="+mj-cs"/>
              </a:rPr>
              <a:t>za PN </a:t>
            </a:r>
          </a:p>
          <a:p>
            <a:r>
              <a:rPr lang="hr-HR" sz="1600" i="1" dirty="0">
                <a:ln w="3175" cmpd="sng">
                  <a:noFill/>
                </a:ln>
                <a:solidFill>
                  <a:prstClr val="black"/>
                </a:solidFill>
                <a:latin typeface="Georgia" pitchFamily="18" charset="0"/>
                <a:ea typeface="+mj-ea"/>
                <a:cs typeface="+mj-cs"/>
              </a:rPr>
              <a:t>i </a:t>
            </a:r>
            <a:r>
              <a:rPr lang="hr-HR" sz="1600" b="1" i="1" dirty="0">
                <a:ln w="3175" cmpd="sng">
                  <a:noFill/>
                </a:ln>
                <a:solidFill>
                  <a:prstClr val="black"/>
                </a:solidFill>
                <a:effectLst>
                  <a:outerShdw blurRad="38100" dist="38100" dir="2700000" algn="tl">
                    <a:srgbClr val="000000">
                      <a:alpha val="43137"/>
                    </a:srgbClr>
                  </a:outerShdw>
                </a:effectLst>
                <a:latin typeface="Georgia" pitchFamily="18" charset="0"/>
                <a:ea typeface="+mj-ea"/>
                <a:cs typeface="+mj-cs"/>
              </a:rPr>
              <a:t>OPN</a:t>
            </a:r>
            <a:endParaRPr lang="hr-HR" b="1"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p:cNvSpPr txBox="1">
            <a:spLocks/>
          </p:cNvSpPr>
          <p:nvPr/>
        </p:nvSpPr>
        <p:spPr>
          <a:xfrm>
            <a:off x="857224" y="928670"/>
            <a:ext cx="8001056" cy="4643470"/>
          </a:xfrm>
          <a:prstGeom prst="rect">
            <a:avLst/>
          </a:prstGeom>
        </p:spPr>
        <p:txBody>
          <a:bodyPr vert="horz" lIns="91440" tIns="45720" rIns="91440" bIns="45720" rtlCol="0" anchor="ctr">
            <a:noAutofit/>
          </a:bodyPr>
          <a:lstStyle/>
          <a:p>
            <a:pPr marL="285750" lvl="0" indent="-285750" algn="ctr">
              <a:spcBef>
                <a:spcPct val="20000"/>
              </a:spcBef>
              <a:spcAft>
                <a:spcPts val="600"/>
              </a:spcAft>
              <a:buClr>
                <a:schemeClr val="accent1">
                  <a:lumMod val="75000"/>
                </a:schemeClr>
              </a:buClr>
              <a:buSzPct val="145000"/>
            </a:pPr>
            <a:r>
              <a:rPr lang="hr-HR" b="1" dirty="0">
                <a:effectLst>
                  <a:outerShdw blurRad="38100" dist="38100" dir="2700000" algn="tl">
                    <a:srgbClr val="000000">
                      <a:alpha val="43137"/>
                    </a:srgbClr>
                  </a:outerShdw>
                </a:effectLst>
                <a:latin typeface="Georgia" pitchFamily="18" charset="0"/>
              </a:rPr>
              <a:t>OBVEZNI PREKRŠAJNI NALOG </a:t>
            </a:r>
            <a:r>
              <a:rPr lang="hr-HR" dirty="0">
                <a:latin typeface="Georgia" pitchFamily="18" charset="0"/>
              </a:rPr>
              <a:t>(članak 239. - članak 244.  PZ-a)</a:t>
            </a: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Georgia" pitchFamily="18" charset="0"/>
            </a:endParaRP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0" i="0" u="none" strike="noStrike" kern="1200" cap="none" spc="0" normalizeH="0" baseline="0" noProof="0" dirty="0">
                <a:ln>
                  <a:noFill/>
                </a:ln>
                <a:solidFill>
                  <a:schemeClr val="tx1"/>
                </a:solidFill>
                <a:effectLst/>
                <a:uLnTx/>
                <a:uFillTx/>
                <a:latin typeface="Georgia" pitchFamily="18" charset="0"/>
              </a:rPr>
              <a:t>Obavezni prekršajni nalog donose ovlašteni tužitelji iz članka 109. stavka 1.</a:t>
            </a:r>
            <a:endParaRPr lang="hr-HR" baseline="0" dirty="0">
              <a:latin typeface="Georgia" pitchFamily="18" charset="0"/>
            </a:endParaRP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0" i="0" u="none" strike="noStrike" kern="1200" cap="none" spc="0" normalizeH="0" baseline="0" noProof="0" dirty="0">
                <a:ln>
                  <a:noFill/>
                </a:ln>
                <a:solidFill>
                  <a:schemeClr val="tx1"/>
                </a:solidFill>
                <a:effectLst/>
                <a:uLnTx/>
                <a:uFillTx/>
                <a:latin typeface="Georgia" pitchFamily="18" charset="0"/>
              </a:rPr>
              <a:t>točke 1. i 2. ovog Zakona i </a:t>
            </a:r>
            <a:r>
              <a:rPr kumimoji="0" lang="hr-HR" b="1" i="0" u="none" strike="noStrike" kern="1200" cap="none" spc="0" normalizeH="0" baseline="0" noProof="0" dirty="0">
                <a:ln>
                  <a:noFill/>
                </a:ln>
                <a:solidFill>
                  <a:schemeClr val="tx1"/>
                </a:solidFill>
                <a:effectLst/>
                <a:uLnTx/>
                <a:uFillTx/>
                <a:latin typeface="Georgia" pitchFamily="18" charset="0"/>
              </a:rPr>
              <a:t>jedinice </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lokalne i područne (regionalne)</a:t>
            </a:r>
          </a:p>
          <a:p>
            <a:pPr marL="285750" marR="0" lvl="0" indent="-285750" defTabSz="457200" rtl="0" eaLnBrk="1" fontAlgn="auto" latinLnBrk="0" hangingPunct="1">
              <a:lnSpc>
                <a:spcPct val="100000"/>
              </a:lnSpc>
              <a:spcBef>
                <a:spcPct val="20000"/>
              </a:spcBef>
              <a:spcAft>
                <a:spcPts val="600"/>
              </a:spcAft>
              <a:buClr>
                <a:schemeClr val="accent1">
                  <a:lumMod val="75000"/>
                </a:schemeClr>
              </a:buClr>
              <a:buSzPct val="145000"/>
              <a:tabLst/>
              <a:defRPr/>
            </a:pP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samouprave.</a:t>
            </a:r>
            <a:r>
              <a:rPr lang="hr-HR" dirty="0">
                <a:latin typeface="Georgia" pitchFamily="18" charset="0"/>
              </a:rPr>
              <a:t> </a:t>
            </a:r>
            <a:r>
              <a:rPr lang="hr-HR" dirty="0">
                <a:solidFill>
                  <a:srgbClr val="FF0000"/>
                </a:solidFill>
                <a:latin typeface="Georgia" pitchFamily="18" charset="0"/>
              </a:rPr>
              <a:t>članak 143. st.5. PZ-a</a:t>
            </a:r>
          </a:p>
          <a:p>
            <a:pPr>
              <a:spcBef>
                <a:spcPct val="20000"/>
              </a:spcBef>
              <a:spcAft>
                <a:spcPts val="600"/>
              </a:spcAft>
              <a:buClr>
                <a:schemeClr val="accent1">
                  <a:lumMod val="75000"/>
                </a:schemeClr>
              </a:buClr>
              <a:buSzPct val="145000"/>
            </a:pPr>
            <a:endParaRPr kumimoji="0" lang="hr-HR" b="1" i="0" u="none" strike="noStrike" kern="1200" cap="none" spc="0" normalizeH="0" baseline="0" noProof="0" dirty="0">
              <a:ln>
                <a:noFill/>
              </a:ln>
              <a:solidFill>
                <a:schemeClr val="tx1"/>
              </a:solidFill>
              <a:effectLst/>
              <a:uLnTx/>
              <a:uFillTx/>
              <a:latin typeface="Georgia" pitchFamily="18" charset="0"/>
              <a:ea typeface="+mn-ea"/>
              <a:cs typeface="+mn-cs"/>
            </a:endParaRPr>
          </a:p>
          <a:p>
            <a:pPr>
              <a:spcBef>
                <a:spcPct val="20000"/>
              </a:spcBef>
              <a:spcAft>
                <a:spcPts val="600"/>
              </a:spcAft>
              <a:buClr>
                <a:schemeClr val="accent1">
                  <a:lumMod val="75000"/>
                </a:schemeClr>
              </a:buClr>
              <a:buSzPct val="145000"/>
            </a:pP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Pravomoćni</a:t>
            </a:r>
            <a:r>
              <a:rPr kumimoji="0" lang="hr-HR" b="1" i="0" u="none" strike="noStrike" kern="1200" cap="none" spc="0" normalizeH="0" noProof="0" dirty="0">
                <a:ln>
                  <a:noFill/>
                </a:ln>
                <a:solidFill>
                  <a:schemeClr val="tx1"/>
                </a:solidFill>
                <a:effectLst/>
                <a:uLnTx/>
                <a:uFillTx/>
                <a:latin typeface="Georgia" pitchFamily="18" charset="0"/>
                <a:ea typeface="+mn-ea"/>
                <a:cs typeface="+mn-cs"/>
              </a:rPr>
              <a:t> </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PN i OPN (odluka o prekršaju) je </a:t>
            </a:r>
            <a:r>
              <a:rPr kumimoji="0" lang="hr-HR" b="1" i="0" u="none" strike="noStrike" kern="1200" cap="none" spc="0" normalizeH="0" baseline="0" noProof="0" dirty="0">
                <a:ln>
                  <a:noFill/>
                </a:ln>
                <a:solidFill>
                  <a:srgbClr val="FF0000"/>
                </a:solidFill>
                <a:effectLst/>
                <a:uLnTx/>
                <a:uFillTx/>
                <a:latin typeface="Georgia" pitchFamily="18" charset="0"/>
                <a:ea typeface="+mn-ea"/>
                <a:cs typeface="+mn-cs"/>
              </a:rPr>
              <a:t>ovršna isprava !!!</a:t>
            </a:r>
            <a:r>
              <a:rPr lang="hr-HR" b="1" dirty="0">
                <a:solidFill>
                  <a:srgbClr val="FF0000"/>
                </a:solidFill>
                <a:latin typeface="Georgia" pitchFamily="18" charset="0"/>
              </a:rPr>
              <a:t> </a:t>
            </a:r>
            <a:r>
              <a:rPr lang="hr-HR" dirty="0">
                <a:solidFill>
                  <a:srgbClr val="FF0000"/>
                </a:solidFill>
                <a:latin typeface="Georgia" pitchFamily="18" charset="0"/>
              </a:rPr>
              <a:t>članak 143.st.6. PZ-a</a:t>
            </a:r>
          </a:p>
          <a:p>
            <a:pPr>
              <a:spcBef>
                <a:spcPct val="20000"/>
              </a:spcBef>
              <a:spcAft>
                <a:spcPts val="600"/>
              </a:spcAft>
              <a:buClr>
                <a:schemeClr val="accent1">
                  <a:lumMod val="75000"/>
                </a:schemeClr>
              </a:buClr>
              <a:buSzPct val="145000"/>
            </a:pPr>
            <a:endParaRPr lang="hr-HR" dirty="0">
              <a:solidFill>
                <a:srgbClr val="FF0000"/>
              </a:solidFill>
              <a:latin typeface="Georgia" pitchFamily="18" charset="0"/>
            </a:endParaRPr>
          </a:p>
          <a:p>
            <a:pPr algn="just">
              <a:spcBef>
                <a:spcPct val="20000"/>
              </a:spcBef>
              <a:spcAft>
                <a:spcPts val="600"/>
              </a:spcAft>
              <a:buClr>
                <a:schemeClr val="accent1">
                  <a:lumMod val="75000"/>
                </a:schemeClr>
              </a:buClr>
              <a:buSzPct val="145000"/>
            </a:pPr>
            <a:r>
              <a:rPr lang="vi-VN" dirty="0">
                <a:solidFill>
                  <a:srgbClr val="FF0000"/>
                </a:solidFill>
                <a:effectLst>
                  <a:outerShdw blurRad="38100" dist="38100" dir="2700000" algn="tl">
                    <a:srgbClr val="000000">
                      <a:alpha val="43137"/>
                    </a:srgbClr>
                  </a:outerShdw>
                </a:effectLst>
                <a:latin typeface="Georgia" pitchFamily="18" charset="0"/>
              </a:rPr>
              <a:t>U postupku izdavanja obaveznog prekršajnog naloga na odgovarajući se način primjenjuju i odredbe </a:t>
            </a:r>
            <a:r>
              <a:rPr lang="hr-HR" dirty="0">
                <a:solidFill>
                  <a:srgbClr val="FF0000"/>
                </a:solidFill>
                <a:effectLst>
                  <a:outerShdw blurRad="38100" dist="38100" dir="2700000" algn="tl">
                    <a:srgbClr val="000000">
                      <a:alpha val="43137"/>
                    </a:srgbClr>
                  </a:outerShdw>
                </a:effectLst>
                <a:latin typeface="Georgia" pitchFamily="18" charset="0"/>
              </a:rPr>
              <a:t>Prekršajnog z</a:t>
            </a:r>
            <a:r>
              <a:rPr lang="vi-VN" dirty="0">
                <a:solidFill>
                  <a:srgbClr val="FF0000"/>
                </a:solidFill>
                <a:effectLst>
                  <a:outerShdw blurRad="38100" dist="38100" dir="2700000" algn="tl">
                    <a:srgbClr val="000000">
                      <a:alpha val="43137"/>
                    </a:srgbClr>
                  </a:outerShdw>
                </a:effectLst>
                <a:latin typeface="Georgia" pitchFamily="18" charset="0"/>
              </a:rPr>
              <a:t>akona o izdavanju prekršajnog naloga</a:t>
            </a:r>
            <a:r>
              <a:rPr lang="vi-VN" b="1" dirty="0">
                <a:solidFill>
                  <a:srgbClr val="FF0000"/>
                </a:solidFill>
                <a:latin typeface="Georgia" pitchFamily="18" charset="0"/>
              </a:rPr>
              <a:t>, </a:t>
            </a:r>
            <a:r>
              <a:rPr lang="vi-VN" dirty="0">
                <a:latin typeface="Georgia" pitchFamily="18" charset="0"/>
              </a:rPr>
              <a:t>osim ako odredbama </a:t>
            </a:r>
            <a:r>
              <a:rPr lang="hr-HR" dirty="0">
                <a:latin typeface="Georgia" pitchFamily="18" charset="0"/>
              </a:rPr>
              <a:t>Prekršajnog z</a:t>
            </a:r>
            <a:r>
              <a:rPr lang="vi-VN" dirty="0">
                <a:latin typeface="Georgia" pitchFamily="18" charset="0"/>
              </a:rPr>
              <a:t>akona o izdavanju obaveznog prekršajnog naloga nije nešto drukčije određeno. </a:t>
            </a:r>
            <a:r>
              <a:rPr lang="vi-VN" dirty="0">
                <a:solidFill>
                  <a:srgbClr val="FF0000"/>
                </a:solidFill>
                <a:latin typeface="Georgia" pitchFamily="18" charset="0"/>
              </a:rPr>
              <a:t>članak 239. </a:t>
            </a:r>
            <a:r>
              <a:rPr lang="hr-HR" dirty="0">
                <a:solidFill>
                  <a:srgbClr val="FF0000"/>
                </a:solidFill>
                <a:latin typeface="Georgia" pitchFamily="18" charset="0"/>
              </a:rPr>
              <a:t>stavak </a:t>
            </a:r>
            <a:r>
              <a:rPr lang="vi-VN" dirty="0">
                <a:solidFill>
                  <a:srgbClr val="FF0000"/>
                </a:solidFill>
                <a:latin typeface="Georgia" pitchFamily="18" charset="0"/>
              </a:rPr>
              <a:t>5</a:t>
            </a:r>
            <a:r>
              <a:rPr lang="hr-HR" dirty="0">
                <a:solidFill>
                  <a:srgbClr val="FF0000"/>
                </a:solidFill>
                <a:latin typeface="Georgia" pitchFamily="18" charset="0"/>
              </a:rPr>
              <a:t>. PZ-a</a:t>
            </a:r>
            <a:r>
              <a:rPr lang="vi-VN" dirty="0">
                <a:solidFill>
                  <a:srgbClr val="FF0000"/>
                </a:solidFill>
                <a:latin typeface="Georgia" pitchFamily="18" charset="0"/>
              </a:rPr>
              <a:t> </a:t>
            </a:r>
            <a:endParaRPr lang="hr-HR" dirty="0">
              <a:solidFill>
                <a:srgbClr val="FF0000"/>
              </a:solidFill>
              <a:latin typeface="Georgia" pitchFamily="18" charset="0"/>
            </a:endParaRPr>
          </a:p>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116632"/>
            <a:ext cx="7839511" cy="6215106"/>
          </a:xfrm>
        </p:spPr>
        <p:txBody>
          <a:bodyPr>
            <a:noAutofit/>
          </a:bodyPr>
          <a:lstStyle/>
          <a:p>
            <a:pPr>
              <a:lnSpc>
                <a:spcPct val="150000"/>
              </a:lnSpc>
              <a:buNone/>
            </a:pPr>
            <a:r>
              <a:rPr lang="hr-HR" sz="1600" b="1" dirty="0">
                <a:latin typeface="Georgia" pitchFamily="18" charset="0"/>
              </a:rPr>
              <a:t>IZDAVANJE OBVEZNOG PREKRŠAJNOG NALOGA </a:t>
            </a:r>
            <a:r>
              <a:rPr lang="hr-HR" sz="1600" b="1" dirty="0">
                <a:effectLst>
                  <a:outerShdw blurRad="38100" dist="38100" dir="2700000" algn="tl">
                    <a:srgbClr val="000000">
                      <a:alpha val="43137"/>
                    </a:srgbClr>
                  </a:outerShdw>
                </a:effectLst>
                <a:latin typeface="Georgia" pitchFamily="18" charset="0"/>
              </a:rPr>
              <a:t>- č</a:t>
            </a:r>
            <a:r>
              <a:rPr lang="hr-HR" sz="1600" b="1" dirty="0">
                <a:latin typeface="Georgia" pitchFamily="18" charset="0"/>
              </a:rPr>
              <a:t>lanak 239. PZ-a</a:t>
            </a:r>
          </a:p>
          <a:p>
            <a:pPr marL="0" indent="0" algn="just">
              <a:buNone/>
            </a:pPr>
            <a:endParaRPr lang="hr-HR" sz="1500" dirty="0">
              <a:latin typeface="Georgia" panose="02040502050405020303" pitchFamily="18" charset="0"/>
            </a:endParaRPr>
          </a:p>
          <a:p>
            <a:pPr marL="0" indent="0" algn="just">
              <a:buNone/>
            </a:pPr>
            <a:r>
              <a:rPr lang="hr-HR" sz="1500" dirty="0">
                <a:latin typeface="Georgia" panose="02040502050405020303" pitchFamily="18" charset="0"/>
              </a:rPr>
              <a:t>(1) Ovlašteni tužitelji iz članka 109. stavka 1. točke 1. i 2. ovoga Zakona prije pokretanja prekršajnog postupka protiv počinitelja prekršaja </a:t>
            </a:r>
            <a:r>
              <a:rPr lang="hr-HR" sz="1500" b="1" dirty="0">
                <a:effectLst>
                  <a:outerShdw blurRad="38100" dist="38100" dir="2700000" algn="tl">
                    <a:srgbClr val="000000">
                      <a:alpha val="43137"/>
                    </a:srgbClr>
                  </a:outerShdw>
                </a:effectLst>
                <a:latin typeface="Georgia" panose="02040502050405020303" pitchFamily="18" charset="0"/>
              </a:rPr>
              <a:t>obvezno će izdati prekršajni nalog (obavezni prekršajni nalog) </a:t>
            </a:r>
            <a:r>
              <a:rPr lang="hr-HR" sz="1500" dirty="0">
                <a:latin typeface="Georgia" pitchFamily="18" charset="0"/>
              </a:rPr>
              <a:t>za:</a:t>
            </a:r>
          </a:p>
          <a:p>
            <a:pPr marL="0" indent="0" algn="just">
              <a:buNone/>
            </a:pPr>
            <a:r>
              <a:rPr lang="hr-HR" sz="1500" dirty="0">
                <a:latin typeface="Georgia" pitchFamily="18" charset="0"/>
              </a:rPr>
              <a:t>1. </a:t>
            </a:r>
            <a:r>
              <a:rPr lang="hr-HR" sz="1500" b="1" u="sng" dirty="0">
                <a:latin typeface="Georgia" panose="02040502050405020303" pitchFamily="18" charset="0"/>
              </a:rPr>
              <a:t>prekršaj propisan odlukom jedinice lokalne i područne (regionalne) samouprave</a:t>
            </a:r>
            <a:r>
              <a:rPr lang="hr-HR" sz="1500" b="1" dirty="0">
                <a:latin typeface="Georgia" panose="02040502050405020303" pitchFamily="18" charset="0"/>
              </a:rPr>
              <a:t>,</a:t>
            </a:r>
            <a:endParaRPr lang="hr-HR" sz="1500" dirty="0">
              <a:latin typeface="Georgia" pitchFamily="18" charset="0"/>
            </a:endParaRPr>
          </a:p>
          <a:p>
            <a:pPr marL="0" indent="0" algn="just">
              <a:buNone/>
            </a:pPr>
            <a:r>
              <a:rPr lang="hr-HR" sz="1500" dirty="0">
                <a:latin typeface="Georgia" pitchFamily="18" charset="0"/>
              </a:rPr>
              <a:t>2. prekršaj </a:t>
            </a:r>
            <a:r>
              <a:rPr lang="hr-HR" sz="1500" b="1" u="sng" dirty="0">
                <a:latin typeface="Georgia" pitchFamily="18" charset="0"/>
              </a:rPr>
              <a:t>propisan zakonom </a:t>
            </a:r>
            <a:r>
              <a:rPr lang="hr-HR" sz="1500" dirty="0">
                <a:latin typeface="Georgia" pitchFamily="18" charset="0"/>
              </a:rPr>
              <a:t>za koji je kao kazna propisana samo novčana kazna do </a:t>
            </a:r>
            <a:r>
              <a:rPr lang="hr-HR" sz="1500" u="sng" dirty="0">
                <a:solidFill>
                  <a:srgbClr val="FF0000"/>
                </a:solidFill>
                <a:latin typeface="Georgia" panose="02040502050405020303" pitchFamily="18" charset="0"/>
              </a:rPr>
              <a:t>5.000,00 kuna za fizičku osobu, do 10.000,00 kuna za počinitelja prekršaja fizičku osobu obrtnika i osobu koja obavlja drugu samostalnu djelatnost, do 15.000,00 kuna za pravnu osobu i do 5.000,00 kuna za odgovornu osobu u pravnoj osobi.</a:t>
            </a:r>
            <a:r>
              <a:rPr lang="hr-HR" sz="1500" dirty="0">
                <a:latin typeface="Georgia" panose="02040502050405020303" pitchFamily="18" charset="0"/>
              </a:rPr>
              <a:t> Kod prekršaja pravne osobe i u njoj odgovorne osobe, obavezni prekršajni nalog izdat će se kada je uvjet iz ove točke ostvaren u odnosu na počinitelja pravnu osobu.</a:t>
            </a:r>
          </a:p>
          <a:p>
            <a:pPr marL="0" indent="0" algn="just">
              <a:buNone/>
            </a:pPr>
            <a:r>
              <a:rPr lang="hr-HR" sz="1500" dirty="0">
                <a:latin typeface="Georgia" panose="02040502050405020303" pitchFamily="18" charset="0"/>
              </a:rPr>
              <a:t>(2) Ovlašteni tužitelji iz članka 109. stavka 1. točaka 1. i 2. ovoga </a:t>
            </a:r>
            <a:r>
              <a:rPr lang="pl-PL" sz="1500" dirty="0">
                <a:latin typeface="Georgia" panose="02040502050405020303" pitchFamily="18" charset="0"/>
              </a:rPr>
              <a:t>Zakona </a:t>
            </a:r>
            <a:r>
              <a:rPr lang="pl-PL" sz="1500" b="1" u="sng" dirty="0">
                <a:solidFill>
                  <a:srgbClr val="FF0000"/>
                </a:solidFill>
                <a:effectLst>
                  <a:outerShdw blurRad="38100" dist="38100" dir="2700000" algn="tl">
                    <a:srgbClr val="000000">
                      <a:alpha val="43137"/>
                    </a:srgbClr>
                  </a:outerShdw>
                </a:effectLst>
                <a:latin typeface="Georgia" panose="02040502050405020303" pitchFamily="18" charset="0"/>
              </a:rPr>
              <a:t>mogu</a:t>
            </a:r>
            <a:r>
              <a:rPr lang="pl-PL" sz="1500" b="1" dirty="0">
                <a:latin typeface="Georgia" panose="02040502050405020303" pitchFamily="18" charset="0"/>
              </a:rPr>
              <a:t> izdati obavezni prekršajni nalog i ako je za prekršaj </a:t>
            </a:r>
            <a:r>
              <a:rPr lang="hr-HR" sz="1500" b="1" dirty="0">
                <a:latin typeface="Georgia" panose="02040502050405020303" pitchFamily="18" charset="0"/>
              </a:rPr>
              <a:t>propisana novčana kazna veća od iznosa iz stavka 1. točke 2. ovoga članka, </a:t>
            </a:r>
            <a:r>
              <a:rPr lang="hr-HR" sz="1500" dirty="0">
                <a:latin typeface="Georgia" panose="02040502050405020303" pitchFamily="18" charset="0"/>
              </a:rPr>
              <a:t>ali u tom slučaju za pojedinačni prekršaj ne može se utvrditi novčana kazna veća od iznosa iz stavka 1. točke 2. ovoga članka.</a:t>
            </a:r>
          </a:p>
          <a:p>
            <a:pPr marL="0" indent="0" algn="just">
              <a:buNone/>
            </a:pPr>
            <a:r>
              <a:rPr lang="hr-HR" sz="1500" dirty="0">
                <a:latin typeface="Georgia" panose="02040502050405020303" pitchFamily="18" charset="0"/>
              </a:rPr>
              <a:t>(7) Ako je ovlašteni tužitelj umjesto prekršajnog naloga iz stavka 1. ovoga članka </a:t>
            </a:r>
            <a:r>
              <a:rPr lang="hr-HR" sz="1500" b="1" dirty="0">
                <a:latin typeface="Georgia" panose="02040502050405020303" pitchFamily="18" charset="0"/>
              </a:rPr>
              <a:t>(OPN) </a:t>
            </a:r>
            <a:r>
              <a:rPr lang="hr-HR" sz="1500" dirty="0">
                <a:latin typeface="Georgia" panose="02040502050405020303" pitchFamily="18" charset="0"/>
              </a:rPr>
              <a:t>podnio optužni prijedlog, </a:t>
            </a:r>
            <a:r>
              <a:rPr lang="hr-HR" sz="1500" b="1" u="sng" dirty="0">
                <a:solidFill>
                  <a:srgbClr val="FF0000"/>
                </a:solidFill>
                <a:effectLst>
                  <a:outerShdw blurRad="38100" dist="38100" dir="2700000" algn="tl">
                    <a:srgbClr val="000000">
                      <a:alpha val="43137"/>
                    </a:srgbClr>
                  </a:outerShdw>
                </a:effectLst>
                <a:latin typeface="Georgia" panose="02040502050405020303" pitchFamily="18" charset="0"/>
              </a:rPr>
              <a:t>sud taj će optužni prijedlog odbaciti.</a:t>
            </a:r>
          </a:p>
          <a:p>
            <a:pPr marL="0" indent="0" algn="just">
              <a:buNone/>
            </a:pPr>
            <a:r>
              <a:rPr lang="hr-HR" sz="1500" dirty="0">
                <a:latin typeface="Georgia" panose="02040502050405020303" pitchFamily="18" charset="0"/>
              </a:rPr>
              <a:t>(8) </a:t>
            </a:r>
            <a:r>
              <a:rPr lang="hr-HR" sz="1500" b="1" u="sng" dirty="0">
                <a:latin typeface="Georgia" panose="02040502050405020303" pitchFamily="18" charset="0"/>
              </a:rPr>
              <a:t>Obavezni prekršajni nalog ne može se izdati protiv </a:t>
            </a:r>
            <a:r>
              <a:rPr lang="hr-HR" sz="1500" dirty="0">
                <a:latin typeface="Georgia" panose="02040502050405020303" pitchFamily="18" charset="0"/>
              </a:rPr>
              <a:t>počinitelja prekršaja koji je u vrijeme počinjenja prekršaja bio </a:t>
            </a:r>
            <a:r>
              <a:rPr lang="hr-HR" sz="1500" b="1" dirty="0">
                <a:solidFill>
                  <a:srgbClr val="FF0000"/>
                </a:solidFill>
                <a:effectLst>
                  <a:outerShdw blurRad="38100" dist="38100" dir="2700000" algn="tl">
                    <a:srgbClr val="000000">
                      <a:alpha val="43137"/>
                    </a:srgbClr>
                  </a:outerShdw>
                </a:effectLst>
                <a:latin typeface="Georgia" panose="02040502050405020303" pitchFamily="18" charset="0"/>
              </a:rPr>
              <a:t>maloljetnik </a:t>
            </a:r>
            <a:r>
              <a:rPr lang="hr-HR" sz="1500" dirty="0">
                <a:latin typeface="Georgia" panose="02040502050405020303" pitchFamily="18" charset="0"/>
              </a:rPr>
              <a:t>(14-18 godina života).</a:t>
            </a:r>
          </a:p>
          <a:p>
            <a:pPr marL="0" indent="0" algn="just">
              <a:buNone/>
            </a:pPr>
            <a:endParaRPr lang="hr-HR" sz="1500" dirty="0">
              <a:latin typeface="Georgia" panose="02040502050405020303" pitchFamily="18" charset="0"/>
            </a:endParaRPr>
          </a:p>
        </p:txBody>
      </p:sp>
      <p:sp>
        <p:nvSpPr>
          <p:cNvPr id="5" name="Strelica zakrivljena dolje 4"/>
          <p:cNvSpPr/>
          <p:nvPr/>
        </p:nvSpPr>
        <p:spPr>
          <a:xfrm rot="16200000">
            <a:off x="392877" y="3321843"/>
            <a:ext cx="1071570" cy="4286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28662" y="428604"/>
            <a:ext cx="7819613" cy="1928826"/>
          </a:xfrm>
        </p:spPr>
        <p:txBody>
          <a:bodyPr>
            <a:normAutofit fontScale="90000"/>
          </a:bodyPr>
          <a:lstStyle/>
          <a:p>
            <a:pPr marL="0" indent="0" algn="l">
              <a:tabLst>
                <a:tab pos="85725" algn="l"/>
              </a:tabLst>
            </a:pPr>
            <a:br>
              <a:rPr lang="hr-HR" sz="2700" dirty="0"/>
            </a:br>
            <a:br>
              <a:rPr lang="hr-HR" sz="2700" dirty="0"/>
            </a:br>
            <a:br>
              <a:rPr lang="hr-HR" sz="2700" dirty="0"/>
            </a:br>
            <a:br>
              <a:rPr lang="hr-HR" sz="2700" dirty="0"/>
            </a:br>
            <a:r>
              <a:rPr lang="hr-HR" sz="1700" dirty="0">
                <a:latin typeface="Georgia" pitchFamily="18" charset="0"/>
              </a:rPr>
              <a:t>Obaveznim prekršajnim nalogom osim novčane kazne može se izreći i </a:t>
            </a:r>
            <a:r>
              <a:rPr lang="hr-HR" sz="1700" dirty="0">
                <a:solidFill>
                  <a:srgbClr val="FF0000"/>
                </a:solidFill>
                <a:latin typeface="Georgia" pitchFamily="18" charset="0"/>
              </a:rPr>
              <a:t>paušalna svota </a:t>
            </a:r>
            <a:r>
              <a:rPr lang="hr-HR" sz="1700" dirty="0">
                <a:latin typeface="Georgia" pitchFamily="18" charset="0"/>
              </a:rPr>
              <a:t>troška izdavanja obaveznog prekršajnog naloga </a:t>
            </a:r>
            <a:r>
              <a:rPr lang="hr-HR" sz="1700" dirty="0">
                <a:solidFill>
                  <a:srgbClr val="FF0000"/>
                </a:solidFill>
                <a:latin typeface="Georgia" pitchFamily="18" charset="0"/>
              </a:rPr>
              <a:t>do 200,00 kn</a:t>
            </a:r>
            <a:r>
              <a:rPr lang="hr-HR" sz="1700" dirty="0">
                <a:latin typeface="Georgia" pitchFamily="18" charset="0"/>
              </a:rPr>
              <a:t> </a:t>
            </a:r>
            <a:r>
              <a:rPr lang="hr-HR" sz="1700" dirty="0">
                <a:solidFill>
                  <a:srgbClr val="FF0000"/>
                </a:solidFill>
                <a:latin typeface="Georgia" pitchFamily="18" charset="0"/>
              </a:rPr>
              <a:t>i stvarni troškovi </a:t>
            </a:r>
            <a:r>
              <a:rPr lang="hr-HR" sz="1700" dirty="0">
                <a:latin typeface="Georgia" pitchFamily="18" charset="0"/>
              </a:rPr>
              <a:t>nastali utvrđivanjem prekršaja upotrebom tehničkih sredstava ili provođenjem potrebnih analiza i vještačenja. </a:t>
            </a:r>
            <a:r>
              <a:rPr lang="hr-HR" sz="1700" i="1" dirty="0">
                <a:latin typeface="Georgia" pitchFamily="18" charset="0"/>
              </a:rPr>
              <a:t>(članaka 239. st.4. PZ-a)</a:t>
            </a:r>
            <a:br>
              <a:rPr lang="hr-HR" sz="1700" i="1" dirty="0">
                <a:latin typeface="Georgia" pitchFamily="18" charset="0"/>
              </a:rPr>
            </a:br>
            <a:r>
              <a:rPr lang="hr-HR" sz="1700" dirty="0">
                <a:latin typeface="Georgia" pitchFamily="18" charset="0"/>
              </a:rPr>
              <a:t>	</a:t>
            </a:r>
            <a:br>
              <a:rPr lang="hr-HR" sz="1700" dirty="0">
                <a:latin typeface="Georgia" pitchFamily="18" charset="0"/>
              </a:rPr>
            </a:br>
            <a:r>
              <a:rPr lang="hr-HR" sz="1700" dirty="0">
                <a:latin typeface="Georgia" pitchFamily="18" charset="0"/>
              </a:rPr>
              <a:t>Novčana kazna smatrat će se u cjelini plaćenom ako okrivljenik u ostavljenom roku plati </a:t>
            </a:r>
            <a:r>
              <a:rPr lang="hr-HR" sz="1700" dirty="0">
                <a:solidFill>
                  <a:srgbClr val="FF0000"/>
                </a:solidFill>
                <a:latin typeface="Georgia" pitchFamily="18" charset="0"/>
              </a:rPr>
              <a:t>dvije trećine izrečene novčane kazne.</a:t>
            </a:r>
            <a:r>
              <a:rPr lang="hr-HR" sz="1700" b="1" dirty="0">
                <a:solidFill>
                  <a:srgbClr val="FF0000"/>
                </a:solidFill>
                <a:latin typeface="Georgia" pitchFamily="18" charset="0"/>
              </a:rPr>
              <a:t> </a:t>
            </a:r>
            <a:r>
              <a:rPr lang="hr-HR" sz="1700" i="1" dirty="0">
                <a:latin typeface="Georgia" pitchFamily="18" charset="0"/>
              </a:rPr>
              <a:t>(članak 152. st.3. PZ-a) </a:t>
            </a:r>
            <a:br>
              <a:rPr lang="hr-HR" sz="1700" dirty="0">
                <a:latin typeface="Georgia" pitchFamily="18" charset="0"/>
              </a:rPr>
            </a:br>
            <a:br>
              <a:rPr lang="hr-HR" sz="2700" dirty="0"/>
            </a:br>
            <a:br>
              <a:rPr lang="hr-HR" sz="2700" dirty="0"/>
            </a:br>
            <a:br>
              <a:rPr lang="pt-BR" b="1" dirty="0"/>
            </a:br>
            <a:endParaRPr lang="hr-HR" b="1" dirty="0"/>
          </a:p>
        </p:txBody>
      </p:sp>
      <p:sp>
        <p:nvSpPr>
          <p:cNvPr id="3" name="Rezervirano mjesto sadržaja 2"/>
          <p:cNvSpPr>
            <a:spLocks noGrp="1"/>
          </p:cNvSpPr>
          <p:nvPr>
            <p:ph idx="1"/>
          </p:nvPr>
        </p:nvSpPr>
        <p:spPr>
          <a:xfrm>
            <a:off x="857224" y="2214554"/>
            <a:ext cx="7704667" cy="4214842"/>
          </a:xfrm>
        </p:spPr>
        <p:txBody>
          <a:bodyPr>
            <a:normAutofit fontScale="62500" lnSpcReduction="20000"/>
          </a:bodyPr>
          <a:lstStyle/>
          <a:p>
            <a:pPr marL="0" indent="0">
              <a:buNone/>
              <a:tabLst>
                <a:tab pos="85725" algn="l"/>
              </a:tabLst>
            </a:pPr>
            <a:endParaRPr lang="hr-HR" sz="2300" b="1" dirty="0">
              <a:latin typeface="Georgia" pitchFamily="18" charset="0"/>
            </a:endParaRPr>
          </a:p>
          <a:p>
            <a:pPr marL="0" indent="0">
              <a:buNone/>
              <a:tabLst>
                <a:tab pos="85725" algn="l"/>
              </a:tabLst>
            </a:pPr>
            <a:r>
              <a:rPr lang="hr-HR" b="1" dirty="0">
                <a:latin typeface="Georgia" pitchFamily="18" charset="0"/>
              </a:rPr>
              <a:t>P</a:t>
            </a:r>
            <a:r>
              <a:rPr lang="pt-BR" b="1" dirty="0">
                <a:latin typeface="Georgia" pitchFamily="18" charset="0"/>
              </a:rPr>
              <a:t>RIGOVOR </a:t>
            </a:r>
            <a:r>
              <a:rPr lang="hr-HR" b="1" dirty="0">
                <a:latin typeface="Georgia" pitchFamily="18" charset="0"/>
              </a:rPr>
              <a:t>P</a:t>
            </a:r>
            <a:r>
              <a:rPr lang="pt-BR" b="1" dirty="0">
                <a:latin typeface="Georgia" pitchFamily="18" charset="0"/>
              </a:rPr>
              <a:t>ROTIV OBAVEZNOG PREKRŠAJNOG NALOGA </a:t>
            </a:r>
            <a:endParaRPr lang="hr-HR" b="1" dirty="0">
              <a:latin typeface="Georgia" pitchFamily="18" charset="0"/>
            </a:endParaRPr>
          </a:p>
          <a:p>
            <a:pPr marL="0" indent="0" algn="ctr">
              <a:buNone/>
              <a:tabLst>
                <a:tab pos="85725" algn="l"/>
              </a:tabLst>
            </a:pPr>
            <a:r>
              <a:rPr lang="hr-HR" b="1" dirty="0">
                <a:latin typeface="Georgia" pitchFamily="18" charset="0"/>
              </a:rPr>
              <a:t>Članak 241. PZ-a </a:t>
            </a:r>
          </a:p>
          <a:p>
            <a:pPr marL="0" indent="0" algn="just">
              <a:buNone/>
              <a:tabLst>
                <a:tab pos="85725" algn="l"/>
              </a:tabLst>
            </a:pPr>
            <a:r>
              <a:rPr lang="hr-HR" dirty="0">
                <a:latin typeface="Georgia" pitchFamily="18" charset="0"/>
              </a:rPr>
              <a:t>	(3) Pravodoban i od ovlaštene osobe podnesen prigovor </a:t>
            </a:r>
            <a:r>
              <a:rPr lang="hr-HR" b="1" dirty="0">
                <a:solidFill>
                  <a:srgbClr val="FF0000"/>
                </a:solidFill>
                <a:latin typeface="Georgia" pitchFamily="18" charset="0"/>
              </a:rPr>
              <a:t>zadržava izvršenje prekršajnog naloga.</a:t>
            </a:r>
          </a:p>
          <a:p>
            <a:pPr marL="0" indent="0" algn="just">
              <a:buNone/>
              <a:tabLst>
                <a:tab pos="85725" algn="l"/>
              </a:tabLst>
            </a:pPr>
            <a:r>
              <a:rPr lang="hr-HR" dirty="0">
                <a:latin typeface="Georgia" pitchFamily="18" charset="0"/>
              </a:rPr>
              <a:t>	(4) Plaćanje novčane kazne prije podnošenja prigovora ili nakon što je prigovor podnesen, smatra se okrivljenikovim odricanjem od prava na podnošenje prigovora odnosno odustajanjem od već podnesenog prigovora protiv obaveznog prekršajnog naloga, </a:t>
            </a:r>
            <a:r>
              <a:rPr lang="hr-HR" b="1" dirty="0">
                <a:solidFill>
                  <a:srgbClr val="FF0000"/>
                </a:solidFill>
                <a:latin typeface="Georgia" pitchFamily="18" charset="0"/>
              </a:rPr>
              <a:t>pod uvjetom da je u uputi o pravu na prigovor na to upozoren.</a:t>
            </a:r>
          </a:p>
          <a:p>
            <a:pPr marL="0" indent="0" algn="ctr">
              <a:buNone/>
              <a:tabLst>
                <a:tab pos="85725" algn="l"/>
              </a:tabLst>
            </a:pPr>
            <a:r>
              <a:rPr lang="pt-BR" b="1" dirty="0">
                <a:latin typeface="Georgia" pitchFamily="18" charset="0"/>
              </a:rPr>
              <a:t>Članak 242. </a:t>
            </a:r>
            <a:endParaRPr lang="hr-HR" b="1" dirty="0">
              <a:latin typeface="Georgia" pitchFamily="18" charset="0"/>
            </a:endParaRPr>
          </a:p>
          <a:p>
            <a:pPr marL="0" indent="0">
              <a:buNone/>
              <a:tabLst>
                <a:tab pos="85725" algn="l"/>
              </a:tabLst>
            </a:pPr>
            <a:r>
              <a:rPr lang="pt-BR" dirty="0">
                <a:latin typeface="Georgia" pitchFamily="18" charset="0"/>
              </a:rPr>
              <a:t>Prigovor se može podnijeti zbog: </a:t>
            </a:r>
            <a:endParaRPr lang="hr-HR" dirty="0">
              <a:latin typeface="Georgia" pitchFamily="18" charset="0"/>
            </a:endParaRPr>
          </a:p>
          <a:p>
            <a:pPr marL="177800" indent="-177800">
              <a:buNone/>
            </a:pPr>
            <a:r>
              <a:rPr lang="hr-HR" dirty="0">
                <a:latin typeface="Georgia" pitchFamily="18" charset="0"/>
              </a:rPr>
              <a:t>1. </a:t>
            </a:r>
            <a:r>
              <a:rPr lang="hr-HR" dirty="0">
                <a:solidFill>
                  <a:srgbClr val="FF0000"/>
                </a:solidFill>
                <a:effectLst>
                  <a:outerShdw blurRad="38100" dist="38100" dir="2700000" algn="tl">
                    <a:srgbClr val="000000">
                      <a:alpha val="43137"/>
                    </a:srgbClr>
                  </a:outerShdw>
                </a:effectLst>
                <a:latin typeface="Georgia" pitchFamily="18" charset="0"/>
              </a:rPr>
              <a:t>poricanja prekršaja </a:t>
            </a:r>
            <a:r>
              <a:rPr lang="hr-HR" dirty="0">
                <a:latin typeface="Georgia" pitchFamily="18" charset="0"/>
              </a:rPr>
              <a:t>- </a:t>
            </a:r>
            <a:r>
              <a:rPr lang="hr-HR" i="1" dirty="0">
                <a:latin typeface="Georgia" pitchFamily="18" charset="0"/>
              </a:rPr>
              <a:t>podnositelj treba navesti razloge poricanja prekršaja (nije počinio prekršaj, djelo nije prekršaj, postoje okolnosti koje isključuju krivnju).</a:t>
            </a:r>
          </a:p>
          <a:p>
            <a:pPr marL="177800" indent="-177800">
              <a:buNone/>
            </a:pPr>
            <a:r>
              <a:rPr lang="hr-HR" dirty="0">
                <a:latin typeface="Georgia" pitchFamily="18" charset="0"/>
              </a:rPr>
              <a:t>2. </a:t>
            </a:r>
            <a:r>
              <a:rPr lang="hr-HR" dirty="0">
                <a:solidFill>
                  <a:srgbClr val="FF0000"/>
                </a:solidFill>
                <a:effectLst>
                  <a:outerShdw blurRad="38100" dist="38100" dir="2700000" algn="tl">
                    <a:srgbClr val="000000">
                      <a:alpha val="43137"/>
                    </a:srgbClr>
                  </a:outerShdw>
                </a:effectLst>
                <a:latin typeface="Georgia" pitchFamily="18" charset="0"/>
              </a:rPr>
              <a:t>izrečene odnosno primijenjene </a:t>
            </a:r>
            <a:r>
              <a:rPr lang="hr-HR" dirty="0" err="1">
                <a:solidFill>
                  <a:srgbClr val="FF0000"/>
                </a:solidFill>
                <a:effectLst>
                  <a:outerShdw blurRad="38100" dist="38100" dir="2700000" algn="tl">
                    <a:srgbClr val="000000">
                      <a:alpha val="43137"/>
                    </a:srgbClr>
                  </a:outerShdw>
                </a:effectLst>
                <a:latin typeface="Georgia" pitchFamily="18" charset="0"/>
              </a:rPr>
              <a:t>prekršajnopravne</a:t>
            </a:r>
            <a:r>
              <a:rPr lang="hr-HR" dirty="0">
                <a:solidFill>
                  <a:srgbClr val="FF0000"/>
                </a:solidFill>
                <a:effectLst>
                  <a:outerShdw blurRad="38100" dist="38100" dir="2700000" algn="tl">
                    <a:srgbClr val="000000">
                      <a:alpha val="43137"/>
                    </a:srgbClr>
                  </a:outerShdw>
                </a:effectLst>
                <a:latin typeface="Georgia" pitchFamily="18" charset="0"/>
              </a:rPr>
              <a:t> sankcije ili određenih troškova </a:t>
            </a:r>
            <a:r>
              <a:rPr lang="hr-HR" dirty="0">
                <a:latin typeface="Georgia" pitchFamily="18" charset="0"/>
              </a:rPr>
              <a:t>u povodu izdavanja prekršajnog naloga - </a:t>
            </a:r>
            <a:r>
              <a:rPr lang="hr-HR" i="1" dirty="0">
                <a:latin typeface="Georgia" pitchFamily="18" charset="0"/>
              </a:rPr>
              <a:t>podnositelj treba obrazložiti prigovor i podnijeti dokaze o činjenicama na kojima temelji prigovor</a:t>
            </a:r>
          </a:p>
          <a:p>
            <a:pPr>
              <a:buNone/>
            </a:pPr>
            <a:endParaRPr lang="hr-HR" sz="2200" dirty="0"/>
          </a:p>
          <a:p>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43608" y="679113"/>
            <a:ext cx="7704667" cy="5499774"/>
          </a:xfrm>
        </p:spPr>
        <p:txBody>
          <a:bodyPr>
            <a:normAutofit fontScale="70000" lnSpcReduction="20000"/>
          </a:bodyPr>
          <a:lstStyle/>
          <a:p>
            <a:pPr>
              <a:buNone/>
            </a:pPr>
            <a:r>
              <a:rPr lang="hr-HR" b="1" dirty="0">
                <a:latin typeface="Georgia" pitchFamily="18" charset="0"/>
              </a:rPr>
              <a:t>Prethodni postupak po prigovoru  </a:t>
            </a:r>
            <a:r>
              <a:rPr lang="hr-HR" i="1" dirty="0">
                <a:latin typeface="Georgia" pitchFamily="18" charset="0"/>
              </a:rPr>
              <a:t>- članak 243. st.1. PZ-a</a:t>
            </a:r>
          </a:p>
          <a:p>
            <a:pPr>
              <a:buNone/>
            </a:pPr>
            <a:endParaRPr lang="hr-HR" dirty="0">
              <a:latin typeface="Georgia" pitchFamily="18" charset="0"/>
            </a:endParaRPr>
          </a:p>
          <a:p>
            <a:pPr marL="0" indent="0">
              <a:buNone/>
            </a:pPr>
            <a:r>
              <a:rPr lang="hr-HR" dirty="0">
                <a:latin typeface="Georgia" pitchFamily="18" charset="0"/>
              </a:rPr>
              <a:t>Kada tijelo koje je izdalo prekršajni nalog primi prigovor protiv prekršajnog naloga bez odgode će ga zajedno sa spisom predmeta dostaviti </a:t>
            </a:r>
            <a:r>
              <a:rPr lang="hr-HR" dirty="0">
                <a:solidFill>
                  <a:srgbClr val="FF0000"/>
                </a:solidFill>
                <a:effectLst>
                  <a:outerShdw blurRad="38100" dist="38100" dir="2700000" algn="tl">
                    <a:srgbClr val="000000">
                      <a:alpha val="43137"/>
                    </a:srgbClr>
                  </a:outerShdw>
                </a:effectLst>
                <a:latin typeface="Georgia" pitchFamily="18" charset="0"/>
              </a:rPr>
              <a:t>općinskom sudu nadležnom prema mjestu počinjenja prekršaja.</a:t>
            </a:r>
          </a:p>
          <a:p>
            <a:pPr>
              <a:buNone/>
            </a:pPr>
            <a:endParaRPr lang="hr-HR" b="1" dirty="0">
              <a:latin typeface="Georgia" pitchFamily="18" charset="0"/>
            </a:endParaRPr>
          </a:p>
          <a:p>
            <a:pPr>
              <a:buNone/>
            </a:pPr>
            <a:r>
              <a:rPr lang="vi-VN" b="1" dirty="0">
                <a:latin typeface="Georgia" pitchFamily="18" charset="0"/>
              </a:rPr>
              <a:t>Odlučivanje o prigovoru </a:t>
            </a:r>
            <a:r>
              <a:rPr lang="hr-HR" b="1" dirty="0">
                <a:latin typeface="Georgia" pitchFamily="18" charset="0"/>
              </a:rPr>
              <a:t>- </a:t>
            </a:r>
            <a:r>
              <a:rPr lang="vi-VN" i="1" dirty="0">
                <a:latin typeface="Georgia" pitchFamily="18" charset="0"/>
              </a:rPr>
              <a:t>članak 244. </a:t>
            </a:r>
            <a:r>
              <a:rPr lang="hr-HR" i="1" dirty="0">
                <a:latin typeface="Georgia" pitchFamily="18" charset="0"/>
              </a:rPr>
              <a:t>PZ-a</a:t>
            </a:r>
          </a:p>
          <a:p>
            <a:pPr>
              <a:buNone/>
            </a:pPr>
            <a:endParaRPr lang="hr-HR" i="1" dirty="0">
              <a:latin typeface="Georgia" pitchFamily="18" charset="0"/>
            </a:endParaRPr>
          </a:p>
          <a:p>
            <a:pPr>
              <a:buNone/>
            </a:pPr>
            <a:r>
              <a:rPr lang="vi-VN" dirty="0">
                <a:latin typeface="Georgia" pitchFamily="18" charset="0"/>
              </a:rPr>
              <a:t>(1) Ako sud nije odbacio prigovor koji je podnesen </a:t>
            </a:r>
            <a:r>
              <a:rPr lang="vi-VN" u="sng" dirty="0">
                <a:latin typeface="Georgia" pitchFamily="18" charset="0"/>
              </a:rPr>
              <a:t>zbog poricanja prekršaja</a:t>
            </a:r>
            <a:r>
              <a:rPr lang="vi-VN" dirty="0">
                <a:latin typeface="Georgia" pitchFamily="18" charset="0"/>
              </a:rPr>
              <a:t>, ili   nije donio presudu zbog postojanja nekog od razloga iz članka 196. točke 1.</a:t>
            </a:r>
            <a:r>
              <a:rPr lang="hr-HR" dirty="0">
                <a:latin typeface="Georgia" pitchFamily="18" charset="0"/>
              </a:rPr>
              <a:t>-</a:t>
            </a:r>
            <a:r>
              <a:rPr lang="vi-VN" dirty="0">
                <a:latin typeface="Georgia" pitchFamily="18" charset="0"/>
              </a:rPr>
              <a:t>4. ovoga Zakona, </a:t>
            </a:r>
            <a:r>
              <a:rPr lang="vi-VN" dirty="0">
                <a:solidFill>
                  <a:srgbClr val="FF0000"/>
                </a:solidFill>
                <a:effectLst>
                  <a:outerShdw blurRad="38100" dist="38100" dir="2700000" algn="tl">
                    <a:srgbClr val="000000">
                      <a:alpha val="43137"/>
                    </a:srgbClr>
                  </a:outerShdw>
                </a:effectLst>
                <a:latin typeface="Georgia" pitchFamily="18" charset="0"/>
              </a:rPr>
              <a:t>provest će žurni postupak </a:t>
            </a:r>
            <a:r>
              <a:rPr lang="vi-VN" dirty="0">
                <a:latin typeface="Georgia" pitchFamily="18" charset="0"/>
              </a:rPr>
              <a:t>(članak 221.) i donijeti </a:t>
            </a:r>
            <a:r>
              <a:rPr lang="vi-VN" dirty="0">
                <a:solidFill>
                  <a:srgbClr val="FF0000"/>
                </a:solidFill>
                <a:effectLst>
                  <a:outerShdw blurRad="38100" dist="38100" dir="2700000" algn="tl">
                    <a:srgbClr val="000000">
                      <a:alpha val="43137"/>
                    </a:srgbClr>
                  </a:outerShdw>
                </a:effectLst>
                <a:latin typeface="Georgia" pitchFamily="18" charset="0"/>
              </a:rPr>
              <a:t>presudu protiv  koje nije dopuštena žalba</a:t>
            </a:r>
            <a:r>
              <a:rPr lang="vi-VN" dirty="0">
                <a:latin typeface="Georgia" pitchFamily="18" charset="0"/>
              </a:rPr>
              <a:t>. </a:t>
            </a:r>
            <a:endParaRPr lang="hr-HR" dirty="0">
              <a:latin typeface="Georgia" pitchFamily="18" charset="0"/>
            </a:endParaRPr>
          </a:p>
          <a:p>
            <a:pPr>
              <a:buNone/>
            </a:pPr>
            <a:r>
              <a:rPr lang="vi-VN" dirty="0">
                <a:latin typeface="Georgia" pitchFamily="18" charset="0"/>
              </a:rPr>
              <a:t>(2) Ako je prigovor podnesen </a:t>
            </a:r>
            <a:r>
              <a:rPr lang="vi-VN" u="sng" dirty="0">
                <a:latin typeface="Georgia" pitchFamily="18" charset="0"/>
              </a:rPr>
              <a:t>zbog izrečene sankcije </a:t>
            </a:r>
            <a:r>
              <a:rPr lang="vi-VN" dirty="0">
                <a:latin typeface="Georgia" pitchFamily="18" charset="0"/>
              </a:rPr>
              <a:t>iz članka 239. stavka 4. ovog Zakona, </a:t>
            </a:r>
            <a:r>
              <a:rPr lang="vi-VN" dirty="0">
                <a:solidFill>
                  <a:srgbClr val="FF0000"/>
                </a:solidFill>
                <a:effectLst>
                  <a:outerShdw blurRad="38100" dist="38100" dir="2700000" algn="tl">
                    <a:srgbClr val="000000">
                      <a:alpha val="43137"/>
                    </a:srgbClr>
                  </a:outerShdw>
                </a:effectLst>
                <a:latin typeface="Georgia" pitchFamily="18" charset="0"/>
              </a:rPr>
              <a:t>sud će izvan rasprave ili žurnog postupka: </a:t>
            </a:r>
            <a:r>
              <a:rPr lang="vi-VN" i="1" dirty="0">
                <a:solidFill>
                  <a:srgbClr val="FF0000"/>
                </a:solidFill>
                <a:effectLst>
                  <a:outerShdw blurRad="38100" dist="38100" dir="2700000" algn="tl">
                    <a:srgbClr val="000000">
                      <a:alpha val="43137"/>
                    </a:srgbClr>
                  </a:outerShdw>
                </a:effectLst>
                <a:latin typeface="Georgia" pitchFamily="18" charset="0"/>
              </a:rPr>
              <a:t>presudom odbiti prigovor i potvrditi prekršajni nalog,</a:t>
            </a:r>
            <a:r>
              <a:rPr lang="vi-VN" dirty="0">
                <a:latin typeface="Georgia" pitchFamily="18" charset="0"/>
              </a:rPr>
              <a:t> ako nađe da prigovor nije osnovan ili </a:t>
            </a:r>
            <a:r>
              <a:rPr lang="vi-VN" i="1" dirty="0">
                <a:solidFill>
                  <a:srgbClr val="FF0000"/>
                </a:solidFill>
                <a:effectLst>
                  <a:outerShdw blurRad="38100" dist="38100" dir="2700000" algn="tl">
                    <a:srgbClr val="000000">
                      <a:alpha val="43137"/>
                    </a:srgbClr>
                  </a:outerShdw>
                </a:effectLst>
                <a:latin typeface="Georgia" pitchFamily="18" charset="0"/>
              </a:rPr>
              <a:t>presudom preinačiti prekršajni nalog u pogledu odluke o sankciji </a:t>
            </a:r>
            <a:r>
              <a:rPr lang="vi-VN" dirty="0">
                <a:latin typeface="Georgia" pitchFamily="18" charset="0"/>
              </a:rPr>
              <a:t>iz članka 239. stavka 4. ovog Zakona, ako nađe da je prigovor dijelom ili u cijelosti osnovan. </a:t>
            </a:r>
            <a:endParaRPr lang="hr-HR" dirty="0">
              <a:latin typeface="Georgia" pitchFamily="18" charset="0"/>
            </a:endParaRPr>
          </a:p>
          <a:p>
            <a:pPr>
              <a:buNone/>
            </a:pPr>
            <a:r>
              <a:rPr lang="vi-VN" dirty="0">
                <a:latin typeface="Georgia" pitchFamily="18" charset="0"/>
              </a:rPr>
              <a:t>(3) Protiv presude iz stavka 2. ovoga članka </a:t>
            </a:r>
            <a:r>
              <a:rPr lang="vi-VN" dirty="0">
                <a:solidFill>
                  <a:srgbClr val="FF0000"/>
                </a:solidFill>
                <a:effectLst>
                  <a:outerShdw blurRad="38100" dist="38100" dir="2700000" algn="tl">
                    <a:srgbClr val="000000">
                      <a:alpha val="43137"/>
                    </a:srgbClr>
                  </a:outerShdw>
                </a:effectLst>
                <a:latin typeface="Georgia" pitchFamily="18" charset="0"/>
              </a:rPr>
              <a:t>nije dopuštena žalba</a:t>
            </a:r>
            <a:r>
              <a:rPr lang="vi-VN" dirty="0">
                <a:latin typeface="Georgia" pitchFamily="18" charset="0"/>
              </a:rPr>
              <a:t>.</a:t>
            </a:r>
          </a:p>
          <a:p>
            <a:endParaRPr lang="hr-HR" dirty="0">
              <a:latin typeface="Georg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OPN - 2.png"/>
          <p:cNvPicPr>
            <a:picLocks noChangeAspect="1"/>
          </p:cNvPicPr>
          <p:nvPr/>
        </p:nvPicPr>
        <p:blipFill>
          <a:blip r:embed="rId2" cstate="print"/>
          <a:stretch>
            <a:fillRect/>
          </a:stretch>
        </p:blipFill>
        <p:spPr>
          <a:xfrm>
            <a:off x="5004048" y="188640"/>
            <a:ext cx="4032448" cy="5760640"/>
          </a:xfrm>
          <a:prstGeom prst="rect">
            <a:avLst/>
          </a:prstGeom>
        </p:spPr>
      </p:pic>
      <p:pic>
        <p:nvPicPr>
          <p:cNvPr id="8" name="Rezervirano mjesto sadržaja 7" descr="OPN - 1.png"/>
          <p:cNvPicPr>
            <a:picLocks noGrp="1" noChangeAspect="1"/>
          </p:cNvPicPr>
          <p:nvPr>
            <p:ph idx="1"/>
          </p:nvPr>
        </p:nvPicPr>
        <p:blipFill>
          <a:blip r:embed="rId3" cstate="print"/>
          <a:stretch>
            <a:fillRect/>
          </a:stretch>
        </p:blipFill>
        <p:spPr>
          <a:xfrm>
            <a:off x="1043608" y="188640"/>
            <a:ext cx="4175256" cy="576064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43608" y="332656"/>
            <a:ext cx="7964388" cy="5880146"/>
          </a:xfrm>
        </p:spPr>
        <p:txBody>
          <a:bodyPr>
            <a:normAutofit/>
          </a:bodyPr>
          <a:lstStyle/>
          <a:p>
            <a:pPr algn="just">
              <a:buNone/>
            </a:pPr>
            <a:r>
              <a:rPr lang="pl-PL" sz="1800" b="1" dirty="0">
                <a:latin typeface="Georgia" pitchFamily="18" charset="0"/>
              </a:rPr>
              <a:t>Prisilna naplata i zamjena novčane kazne </a:t>
            </a:r>
            <a:r>
              <a:rPr lang="pl-PL" sz="1800" i="1" dirty="0">
                <a:latin typeface="Georgia" pitchFamily="18" charset="0"/>
              </a:rPr>
              <a:t>- Č</a:t>
            </a:r>
            <a:r>
              <a:rPr lang="hr-HR" sz="1800" i="1" dirty="0" err="1">
                <a:latin typeface="Georgia" pitchFamily="18" charset="0"/>
              </a:rPr>
              <a:t>lanak</a:t>
            </a:r>
            <a:r>
              <a:rPr lang="hr-HR" sz="1800" i="1" dirty="0">
                <a:latin typeface="Georgia" pitchFamily="18" charset="0"/>
              </a:rPr>
              <a:t> 34. PZ-a</a:t>
            </a:r>
          </a:p>
          <a:p>
            <a:pPr marL="0" indent="0" algn="just">
              <a:buNone/>
            </a:pPr>
            <a:r>
              <a:rPr lang="vi-VN" sz="1800" dirty="0">
                <a:latin typeface="Georgia" pitchFamily="18" charset="0"/>
              </a:rPr>
              <a:t>Ako novčana kazna, troškovi prekršajnog postupka i oduzeta imovinska korist nisu u cijelosti ili djelomično plaćeni u roku koji je određen u odluci o prekršaju, naplatit će se prisilno, ako </a:t>
            </a:r>
            <a:r>
              <a:rPr lang="hr-HR" sz="1800" dirty="0">
                <a:latin typeface="Georgia" pitchFamily="18" charset="0"/>
              </a:rPr>
              <a:t>PZ-om </a:t>
            </a:r>
            <a:r>
              <a:rPr lang="vi-VN" sz="1800" dirty="0">
                <a:latin typeface="Georgia" pitchFamily="18" charset="0"/>
              </a:rPr>
              <a:t>nije drukčije određeno. </a:t>
            </a:r>
            <a:endParaRPr lang="hr-HR" sz="1800" dirty="0">
              <a:latin typeface="Georgia" pitchFamily="18" charset="0"/>
            </a:endParaRPr>
          </a:p>
          <a:p>
            <a:pPr marL="0" indent="0" algn="just">
              <a:buNone/>
            </a:pPr>
            <a:endParaRPr lang="hr-HR" sz="1800" dirty="0">
              <a:latin typeface="Georgia" pitchFamily="18" charset="0"/>
            </a:endParaRPr>
          </a:p>
          <a:p>
            <a:pPr marL="0" indent="0">
              <a:buNone/>
            </a:pPr>
            <a:r>
              <a:rPr lang="hr-HR" sz="1800" b="1" dirty="0">
                <a:latin typeface="Georgia" panose="02040502050405020303" pitchFamily="18" charset="0"/>
              </a:rPr>
              <a:t>Postupak za izvršenje odluka </a:t>
            </a:r>
            <a:r>
              <a:rPr lang="hr-HR" sz="1800" i="1" dirty="0">
                <a:latin typeface="Georgia" panose="02040502050405020303" pitchFamily="18" charset="0"/>
              </a:rPr>
              <a:t>- Članak 152. st.10. i 11. PZ-a</a:t>
            </a:r>
          </a:p>
          <a:p>
            <a:pPr marL="0" indent="0" algn="just">
              <a:buNone/>
            </a:pPr>
            <a:r>
              <a:rPr lang="pl-PL" sz="1800" dirty="0">
                <a:latin typeface="Georgia" panose="02040502050405020303" pitchFamily="18" charset="0"/>
              </a:rPr>
              <a:t>Ako tijelo nadležno za ovrhu </a:t>
            </a:r>
            <a:r>
              <a:rPr lang="pl-PL" sz="1800" dirty="0">
                <a:solidFill>
                  <a:srgbClr val="FF0000"/>
                </a:solidFill>
                <a:latin typeface="Georgia" panose="02040502050405020303" pitchFamily="18" charset="0"/>
              </a:rPr>
              <a:t>(FINA-a) </a:t>
            </a:r>
            <a:r>
              <a:rPr lang="pl-PL" sz="1800" dirty="0">
                <a:latin typeface="Georgia" panose="02040502050405020303" pitchFamily="18" charset="0"/>
              </a:rPr>
              <a:t>nije od osuđenika fizičke osobe novčanu kaznu </a:t>
            </a:r>
            <a:r>
              <a:rPr lang="pl-PL" sz="1800" b="1" dirty="0">
                <a:latin typeface="Georgia" panose="02040502050405020303" pitchFamily="18" charset="0"/>
              </a:rPr>
              <a:t>do 2.000,00 kuna</a:t>
            </a:r>
            <a:r>
              <a:rPr lang="pl-PL" sz="1800" dirty="0">
                <a:latin typeface="Georgia" panose="02040502050405020303" pitchFamily="18" charset="0"/>
              </a:rPr>
              <a:t>, pravne osobe, fizičke osobe </a:t>
            </a:r>
            <a:r>
              <a:rPr lang="hr-HR" sz="1800" dirty="0">
                <a:latin typeface="Georgia" panose="02040502050405020303" pitchFamily="18" charset="0"/>
              </a:rPr>
              <a:t>obrtnika i fizičke osobe koja obavlja drugu samostalnu djelatnost u cjelini ili djelomično naplatilo novčanu kaznu, troškove </a:t>
            </a:r>
            <a:r>
              <a:rPr lang="pl-PL" sz="1800" dirty="0">
                <a:latin typeface="Georgia" panose="02040502050405020303" pitchFamily="18" charset="0"/>
              </a:rPr>
              <a:t>postupka ili oduzetu imovinsku korist </a:t>
            </a:r>
            <a:r>
              <a:rPr lang="pl-PL" sz="1800" b="1" dirty="0">
                <a:latin typeface="Georgia" panose="02040502050405020303" pitchFamily="18" charset="0"/>
              </a:rPr>
              <a:t>u roku od dvije godine od </a:t>
            </a:r>
            <a:r>
              <a:rPr lang="hr-HR" sz="1800" b="1" dirty="0">
                <a:latin typeface="Georgia" panose="02040502050405020303" pitchFamily="18" charset="0"/>
              </a:rPr>
              <a:t>primitka naloga </a:t>
            </a:r>
            <a:r>
              <a:rPr lang="hr-HR" sz="1800" dirty="0">
                <a:latin typeface="Georgia" panose="02040502050405020303" pitchFamily="18" charset="0"/>
              </a:rPr>
              <a:t>iz stavka 4. ovoga članka, odmah će o tome na odgovarajući način </a:t>
            </a:r>
            <a:r>
              <a:rPr lang="hr-HR" sz="1800" b="1" dirty="0">
                <a:latin typeface="Georgia" panose="02040502050405020303" pitchFamily="18" charset="0"/>
              </a:rPr>
              <a:t>obavijestiti podnositelja naloga</a:t>
            </a:r>
            <a:r>
              <a:rPr lang="hr-HR" sz="1800" dirty="0">
                <a:latin typeface="Georgia" panose="02040502050405020303" pitchFamily="18" charset="0"/>
              </a:rPr>
              <a:t>.</a:t>
            </a:r>
          </a:p>
          <a:p>
            <a:pPr marL="0" indent="0" algn="just">
              <a:buNone/>
            </a:pPr>
            <a:r>
              <a:rPr lang="hr-HR" sz="1800" dirty="0">
                <a:latin typeface="Georgia" panose="02040502050405020303" pitchFamily="18" charset="0"/>
              </a:rPr>
              <a:t>Kada primi obavijest iz stavka 10. ovog članka, tijelo postupka će od </a:t>
            </a:r>
            <a:r>
              <a:rPr lang="hr-HR" sz="1800" b="1" dirty="0">
                <a:solidFill>
                  <a:srgbClr val="FF0000"/>
                </a:solidFill>
                <a:latin typeface="Georgia" panose="02040502050405020303" pitchFamily="18" charset="0"/>
              </a:rPr>
              <a:t>Porezne uprave</a:t>
            </a:r>
            <a:r>
              <a:rPr lang="hr-HR" sz="1800" dirty="0">
                <a:latin typeface="Georgia" panose="02040502050405020303" pitchFamily="18" charset="0"/>
              </a:rPr>
              <a:t> zatražiti da provede </a:t>
            </a:r>
            <a:r>
              <a:rPr lang="hr-HR" sz="1800" dirty="0">
                <a:solidFill>
                  <a:srgbClr val="FF0000"/>
                </a:solidFill>
                <a:latin typeface="Georgia" panose="02040502050405020303" pitchFamily="18" charset="0"/>
              </a:rPr>
              <a:t>ovrhu na drugoj imovini </a:t>
            </a:r>
            <a:r>
              <a:rPr lang="pl-PL" sz="1800" dirty="0">
                <a:solidFill>
                  <a:srgbClr val="FF0000"/>
                </a:solidFill>
                <a:latin typeface="Georgia" panose="02040502050405020303" pitchFamily="18" charset="0"/>
              </a:rPr>
              <a:t>osuđenika</a:t>
            </a:r>
            <a:r>
              <a:rPr lang="pl-PL" sz="1800" dirty="0">
                <a:latin typeface="Georgia" panose="02040502050405020303" pitchFamily="18" charset="0"/>
              </a:rPr>
              <a:t>, osim kada je to tijelo postupka Carinska uprava.</a:t>
            </a:r>
            <a:endParaRPr lang="hr-HR" sz="1800" i="1"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A54BD2-C2B9-4DC6-B185-84011B12FC64}"/>
              </a:ext>
            </a:extLst>
          </p:cNvPr>
          <p:cNvSpPr>
            <a:spLocks noGrp="1"/>
          </p:cNvSpPr>
          <p:nvPr>
            <p:ph type="title"/>
          </p:nvPr>
        </p:nvSpPr>
        <p:spPr>
          <a:xfrm>
            <a:off x="1187624" y="620688"/>
            <a:ext cx="7704667" cy="739551"/>
          </a:xfrm>
        </p:spPr>
        <p:txBody>
          <a:bodyPr>
            <a:noAutofit/>
          </a:bodyPr>
          <a:lstStyle/>
          <a:p>
            <a:pPr algn="l"/>
            <a:r>
              <a:rPr lang="pl-PL" sz="1600" b="1" dirty="0">
                <a:latin typeface="Georgia" panose="02040502050405020303" pitchFamily="18" charset="0"/>
              </a:rPr>
              <a:t>NAPLATA NOVČANE KAZNE NA MJESTU POČINJENJA </a:t>
            </a:r>
            <a:r>
              <a:rPr lang="hr-HR" sz="1600" b="1" dirty="0">
                <a:latin typeface="Georgia" panose="02040502050405020303" pitchFamily="18" charset="0"/>
              </a:rPr>
              <a:t>PREKRŠAJA</a:t>
            </a:r>
            <a:br>
              <a:rPr lang="hr-HR" sz="1800" b="1" dirty="0">
                <a:latin typeface="Georgia" panose="02040502050405020303" pitchFamily="18" charset="0"/>
              </a:rPr>
            </a:br>
            <a:r>
              <a:rPr lang="hr-HR" sz="1600" i="1" dirty="0">
                <a:latin typeface="Georgia" panose="02040502050405020303" pitchFamily="18" charset="0"/>
              </a:rPr>
              <a:t>članak 245. PZ-a</a:t>
            </a:r>
          </a:p>
        </p:txBody>
      </p:sp>
      <p:sp>
        <p:nvSpPr>
          <p:cNvPr id="3" name="Rezervirano mjesto sadržaja 2">
            <a:extLst>
              <a:ext uri="{FF2B5EF4-FFF2-40B4-BE49-F238E27FC236}">
                <a16:creationId xmlns:a16="http://schemas.microsoft.com/office/drawing/2014/main" id="{48E79F29-3828-4BA9-9BDB-AE2EEFDAE7A5}"/>
              </a:ext>
            </a:extLst>
          </p:cNvPr>
          <p:cNvSpPr>
            <a:spLocks noGrp="1"/>
          </p:cNvSpPr>
          <p:nvPr>
            <p:ph idx="1"/>
          </p:nvPr>
        </p:nvSpPr>
        <p:spPr>
          <a:xfrm>
            <a:off x="982133" y="1196752"/>
            <a:ext cx="7704667" cy="5163104"/>
          </a:xfrm>
        </p:spPr>
        <p:txBody>
          <a:bodyPr>
            <a:normAutofit/>
          </a:bodyPr>
          <a:lstStyle/>
          <a:p>
            <a:pPr marL="0" indent="0" algn="just">
              <a:buNone/>
            </a:pPr>
            <a:r>
              <a:rPr lang="hr-HR" sz="1600" dirty="0">
                <a:latin typeface="Georgia" panose="02040502050405020303" pitchFamily="18" charset="0"/>
              </a:rPr>
              <a:t>	Ako zakonom nije određeno drukčije, novčana se kazna </a:t>
            </a:r>
            <a:r>
              <a:rPr lang="hr-HR" sz="1600" b="1" u="sng" dirty="0">
                <a:solidFill>
                  <a:srgbClr val="FF0000"/>
                </a:solidFill>
                <a:latin typeface="Georgia" panose="02040502050405020303" pitchFamily="18" charset="0"/>
              </a:rPr>
              <a:t>može</a:t>
            </a:r>
            <a:r>
              <a:rPr lang="hr-HR" sz="1600" dirty="0">
                <a:latin typeface="Georgia" panose="02040502050405020303" pitchFamily="18" charset="0"/>
              </a:rPr>
              <a:t> naplatiti na mjestu počinjenja prekršaja u visini polovice propisanog minimuma ili polovice točno određenog iznosa </a:t>
            </a:r>
            <a:r>
              <a:rPr lang="pl-PL" sz="1600" dirty="0">
                <a:latin typeface="Georgia" panose="02040502050405020303" pitchFamily="18" charset="0"/>
              </a:rPr>
              <a:t>novčane kazne propisane propisom o prekršaju za prekršaj za koji je kao kazna propisana samo </a:t>
            </a:r>
            <a:r>
              <a:rPr lang="pl-PL" sz="1600" b="1" dirty="0">
                <a:latin typeface="Georgia" panose="02040502050405020303" pitchFamily="18" charset="0"/>
              </a:rPr>
              <a:t>novčana kazna:</a:t>
            </a:r>
          </a:p>
          <a:p>
            <a:pPr marL="0" indent="0" algn="just">
              <a:buNone/>
            </a:pPr>
            <a:r>
              <a:rPr lang="pl-PL" sz="1600" b="1" dirty="0">
                <a:latin typeface="Georgia" panose="02040502050405020303" pitchFamily="18" charset="0"/>
              </a:rPr>
              <a:t>do 2.000,00 kuna </a:t>
            </a:r>
            <a:r>
              <a:rPr lang="pl-PL" sz="1600" i="1" dirty="0">
                <a:latin typeface="Georgia" panose="02040502050405020303" pitchFamily="18" charset="0"/>
              </a:rPr>
              <a:t>za fizičku i odgovornu osobu u pravnoj osobi, </a:t>
            </a:r>
          </a:p>
          <a:p>
            <a:pPr marL="0" indent="0" algn="just">
              <a:buNone/>
            </a:pPr>
            <a:r>
              <a:rPr lang="pl-PL" sz="1600" b="1" dirty="0">
                <a:latin typeface="Georgia" panose="02040502050405020303" pitchFamily="18" charset="0"/>
              </a:rPr>
              <a:t>do 5.000,00 kuna</a:t>
            </a:r>
            <a:r>
              <a:rPr lang="pl-PL" sz="1600" dirty="0">
                <a:latin typeface="Georgia" panose="02040502050405020303" pitchFamily="18" charset="0"/>
              </a:rPr>
              <a:t> </a:t>
            </a:r>
            <a:r>
              <a:rPr lang="pl-PL" sz="1600" i="1" dirty="0">
                <a:latin typeface="Georgia" panose="02040502050405020303" pitchFamily="18" charset="0"/>
              </a:rPr>
              <a:t>za </a:t>
            </a:r>
            <a:r>
              <a:rPr lang="hr-HR" sz="1600" i="1" dirty="0">
                <a:latin typeface="Georgia" panose="02040502050405020303" pitchFamily="18" charset="0"/>
              </a:rPr>
              <a:t>okrivljenika fizičku osobu obrtnika i fizičku osobu koja se </a:t>
            </a:r>
          </a:p>
          <a:p>
            <a:pPr marL="0" indent="0" algn="just">
              <a:buNone/>
            </a:pPr>
            <a:r>
              <a:rPr lang="hr-HR" sz="1600" i="1" dirty="0">
                <a:latin typeface="Georgia" panose="02040502050405020303" pitchFamily="18" charset="0"/>
              </a:rPr>
              <a:t>                                       bavi </a:t>
            </a:r>
            <a:r>
              <a:rPr lang="pl-PL" sz="1600" i="1" dirty="0">
                <a:latin typeface="Georgia" panose="02040502050405020303" pitchFamily="18" charset="0"/>
              </a:rPr>
              <a:t>drugom samostalnom djelatnošću i </a:t>
            </a:r>
          </a:p>
          <a:p>
            <a:pPr marL="0" indent="0" algn="just">
              <a:buNone/>
            </a:pPr>
            <a:r>
              <a:rPr lang="pl-PL" sz="1600" b="1" dirty="0">
                <a:latin typeface="Georgia" panose="02040502050405020303" pitchFamily="18" charset="0"/>
              </a:rPr>
              <a:t>do 15.000,00 kuna </a:t>
            </a:r>
            <a:r>
              <a:rPr lang="pl-PL" sz="1600" dirty="0">
                <a:latin typeface="Georgia" panose="02040502050405020303" pitchFamily="18" charset="0"/>
              </a:rPr>
              <a:t>za pravnu osobu i s njom izjednačene subjekte, </a:t>
            </a:r>
          </a:p>
          <a:p>
            <a:pPr marL="0" indent="0" algn="just">
              <a:buNone/>
            </a:pPr>
            <a:r>
              <a:rPr lang="pl-PL" sz="1600" dirty="0">
                <a:latin typeface="Georgia" panose="02040502050405020303" pitchFamily="18" charset="0"/>
              </a:rPr>
              <a:t>ako je službena osoba </a:t>
            </a:r>
            <a:r>
              <a:rPr lang="hr-HR" sz="1600" dirty="0">
                <a:latin typeface="Georgia" panose="02040502050405020303" pitchFamily="18" charset="0"/>
              </a:rPr>
              <a:t>ovlaštenog tužitelja </a:t>
            </a:r>
            <a:r>
              <a:rPr lang="hr-HR" sz="1600" b="1" dirty="0">
                <a:solidFill>
                  <a:srgbClr val="FF0000"/>
                </a:solidFill>
                <a:effectLst>
                  <a:outerShdw blurRad="38100" dist="38100" dir="2700000" algn="tl">
                    <a:srgbClr val="000000">
                      <a:alpha val="43137"/>
                    </a:srgbClr>
                  </a:outerShdw>
                </a:effectLst>
                <a:latin typeface="Georgia" panose="02040502050405020303" pitchFamily="18" charset="0"/>
              </a:rPr>
              <a:t>(komunalni redar)</a:t>
            </a:r>
            <a:r>
              <a:rPr lang="hr-HR" sz="1600" dirty="0">
                <a:latin typeface="Georgia" panose="02040502050405020303" pitchFamily="18" charset="0"/>
              </a:rPr>
              <a:t>, prekršaj utvrdila:</a:t>
            </a:r>
          </a:p>
          <a:p>
            <a:pPr marL="534988" indent="0" algn="just">
              <a:buNone/>
            </a:pPr>
            <a:r>
              <a:rPr lang="pl-PL" sz="1600" dirty="0">
                <a:solidFill>
                  <a:srgbClr val="FF0000"/>
                </a:solidFill>
                <a:effectLst>
                  <a:outerShdw blurRad="38100" dist="38100" dir="2700000" algn="tl">
                    <a:srgbClr val="000000">
                      <a:alpha val="43137"/>
                    </a:srgbClr>
                  </a:outerShdw>
                </a:effectLst>
                <a:latin typeface="Georgia" panose="02040502050405020303" pitchFamily="18" charset="0"/>
              </a:rPr>
              <a:t>1</a:t>
            </a:r>
            <a:r>
              <a:rPr lang="pl-PL" sz="1600" i="1" dirty="0">
                <a:solidFill>
                  <a:srgbClr val="FF0000"/>
                </a:solidFill>
                <a:effectLst>
                  <a:outerShdw blurRad="38100" dist="38100" dir="2700000" algn="tl">
                    <a:srgbClr val="000000">
                      <a:alpha val="43137"/>
                    </a:srgbClr>
                  </a:outerShdw>
                </a:effectLst>
                <a:latin typeface="Georgia" panose="02040502050405020303" pitchFamily="18" charset="0"/>
              </a:rPr>
              <a:t>. obavljanjem nadzora u okviru svoje nadležnosti,</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2. neposrednim opažanjem,</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3. uporabom tehničkih uređaja,</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4. pregledom vjerodostojne dokumentacije.</a:t>
            </a:r>
          </a:p>
        </p:txBody>
      </p:sp>
    </p:spTree>
    <p:extLst>
      <p:ext uri="{BB962C8B-B14F-4D97-AF65-F5344CB8AC3E}">
        <p14:creationId xmlns:p14="http://schemas.microsoft.com/office/powerpoint/2010/main" val="411171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42976" y="571480"/>
            <a:ext cx="7715304" cy="5616624"/>
          </a:xfrm>
          <a:noFill/>
          <a:ln w="19050">
            <a:noFill/>
          </a:ln>
          <a:effectLst/>
        </p:spPr>
        <p:txBody>
          <a:bodyPr>
            <a:normAutofit/>
          </a:bodyPr>
          <a:lstStyle/>
          <a:p>
            <a:pPr marL="271463" indent="-271463" algn="just">
              <a:buClrTx/>
              <a:buFont typeface="Wingdings" pitchFamily="2" charset="2"/>
              <a:buChar char="Ø"/>
            </a:pPr>
            <a:r>
              <a:rPr lang="hr-HR" sz="1600" dirty="0">
                <a:latin typeface="Georgia" pitchFamily="18" charset="0"/>
              </a:rPr>
              <a:t>Smatrat će se da je novčana kazna naplaćena na mjestu počinjenja prekršaja ako počinitelj prekršaja nije u trenutku kada je zatečen na mjestu počinjenja prekršaja u mogućnosti platiti novčanu kaznu, a istu </a:t>
            </a:r>
            <a:r>
              <a:rPr lang="hr-HR" sz="1600" b="1" dirty="0">
                <a:latin typeface="Georgia" pitchFamily="18" charset="0"/>
              </a:rPr>
              <a:t>plati u roku od tri dana</a:t>
            </a:r>
            <a:r>
              <a:rPr lang="hr-HR" sz="1600" dirty="0">
                <a:latin typeface="Georgia" pitchFamily="18" charset="0"/>
              </a:rPr>
              <a:t>, te dokaz o izvršenoj uplati dostavi redarstvu.</a:t>
            </a:r>
          </a:p>
          <a:p>
            <a:pPr marL="271463" indent="-271463" algn="just">
              <a:buClrTx/>
              <a:buFont typeface="Wingdings" pitchFamily="2" charset="2"/>
              <a:buChar char="Ø"/>
            </a:pPr>
            <a:r>
              <a:rPr lang="hr-HR" sz="1600" dirty="0">
                <a:latin typeface="Georgia" pitchFamily="18" charset="0"/>
              </a:rPr>
              <a:t>Smatrat će se da je novčana kazna naplaćena na mjestu počinjenja prekršaja ako počinitelj prekršaja nije utvrđen u trenutku počinjenja prekršaja ili nije zatečen na mjestu počinjenja prekršaja, a novčanu kaznu </a:t>
            </a:r>
            <a:r>
              <a:rPr lang="hr-HR" sz="1600" b="1" dirty="0">
                <a:latin typeface="Georgia" pitchFamily="18" charset="0"/>
              </a:rPr>
              <a:t>plati u roku od tri dana od primitka obavijesti o prekršaju </a:t>
            </a:r>
            <a:r>
              <a:rPr lang="hr-HR" sz="1600" dirty="0">
                <a:latin typeface="Georgia" pitchFamily="18" charset="0"/>
              </a:rPr>
              <a:t>te dokaz o izvršenoj uplati dostavi redarstvu.</a:t>
            </a:r>
          </a:p>
          <a:p>
            <a:pPr marL="271463" indent="-271463" algn="just">
              <a:buClrTx/>
              <a:buFont typeface="Wingdings" pitchFamily="2" charset="2"/>
              <a:buChar char="Ø"/>
            </a:pPr>
            <a:r>
              <a:rPr lang="hr-HR" sz="1600" b="1" dirty="0">
                <a:latin typeface="Georgia" pitchFamily="18" charset="0"/>
              </a:rPr>
              <a:t>Usmeno izrečenu novčanu kaznu </a:t>
            </a:r>
            <a:r>
              <a:rPr lang="hr-HR" sz="1600" dirty="0">
                <a:latin typeface="Georgia" pitchFamily="18" charset="0"/>
              </a:rPr>
              <a:t>redar će naplatiti od počinitelja prekršaja uz </a:t>
            </a:r>
            <a:r>
              <a:rPr lang="hr-HR" sz="1600" b="1" dirty="0">
                <a:effectLst>
                  <a:outerShdw blurRad="38100" dist="38100" dir="2700000" algn="tl">
                    <a:srgbClr val="000000">
                      <a:alpha val="43137"/>
                    </a:srgbClr>
                  </a:outerShdw>
                </a:effectLst>
                <a:latin typeface="Georgia" pitchFamily="18" charset="0"/>
              </a:rPr>
              <a:t>izdavanje potvrde </a:t>
            </a:r>
            <a:r>
              <a:rPr lang="hr-HR" sz="1600" dirty="0">
                <a:latin typeface="Georgia" pitchFamily="18" charset="0"/>
              </a:rPr>
              <a:t>o tome.</a:t>
            </a:r>
          </a:p>
          <a:p>
            <a:pPr marL="0" indent="0" algn="just">
              <a:buNone/>
            </a:pPr>
            <a:endParaRPr lang="hr-HR" sz="1600" dirty="0">
              <a:latin typeface="Georgia" pitchFamily="18" charset="0"/>
            </a:endParaRPr>
          </a:p>
          <a:p>
            <a:pPr marL="0" indent="0" algn="just">
              <a:buNone/>
            </a:pPr>
            <a:r>
              <a:rPr lang="hr-HR" sz="1600" dirty="0">
                <a:latin typeface="Georgia" pitchFamily="18" charset="0"/>
              </a:rPr>
              <a:t>Ako počinitelj prekršaja plati izrečenu novčanu kaznu na mjestu počinjenja prekršaja </a:t>
            </a:r>
            <a:r>
              <a:rPr lang="hr-HR" sz="1600" b="1" dirty="0">
                <a:solidFill>
                  <a:srgbClr val="FF0000"/>
                </a:solidFill>
                <a:latin typeface="Georgia" pitchFamily="18" charset="0"/>
              </a:rPr>
              <a:t>neće se voditi prekršajni postupak </a:t>
            </a:r>
            <a:r>
              <a:rPr lang="hr-HR" sz="1600" b="1" dirty="0">
                <a:effectLst>
                  <a:outerShdw blurRad="38100" dist="38100" dir="2700000" algn="tl">
                    <a:srgbClr val="000000">
                      <a:alpha val="43137"/>
                    </a:srgbClr>
                  </a:outerShdw>
                </a:effectLst>
                <a:latin typeface="Georgia" pitchFamily="18" charset="0"/>
              </a:rPr>
              <a:t>(</a:t>
            </a:r>
            <a:r>
              <a:rPr lang="hr-HR" sz="1600" b="1" u="sng" dirty="0">
                <a:effectLst>
                  <a:outerShdw blurRad="38100" dist="38100" dir="2700000" algn="tl">
                    <a:srgbClr val="000000">
                      <a:alpha val="43137"/>
                    </a:srgbClr>
                  </a:outerShdw>
                </a:effectLst>
                <a:latin typeface="Georgia" pitchFamily="18" charset="0"/>
              </a:rPr>
              <a:t>ne izdaje se OPN</a:t>
            </a:r>
            <a:r>
              <a:rPr lang="hr-HR" sz="1600" b="1" dirty="0">
                <a:effectLst>
                  <a:outerShdw blurRad="38100" dist="38100" dir="2700000" algn="tl">
                    <a:srgbClr val="000000">
                      <a:alpha val="43137"/>
                    </a:srgbClr>
                  </a:outerShdw>
                </a:effectLst>
                <a:latin typeface="Georgia" pitchFamily="18" charset="0"/>
              </a:rPr>
              <a:t>)</a:t>
            </a:r>
            <a:r>
              <a:rPr lang="hr-HR" sz="1600" dirty="0">
                <a:latin typeface="Georgia" pitchFamily="18" charset="0"/>
              </a:rPr>
              <a:t>, izrečena novčana kazna se ne unosi u prekršajnu evidenciju, a počinitelj prekršaja se ne smatra osobom osuđenom za prekršaj.</a:t>
            </a:r>
          </a:p>
          <a:p>
            <a:pPr marL="0" indent="0" algn="just">
              <a:buNone/>
            </a:pPr>
            <a:r>
              <a:rPr lang="hr-HR" sz="1600" dirty="0">
                <a:latin typeface="Georgia" pitchFamily="18" charset="0"/>
              </a:rPr>
              <a:t>Ako počinitelj prekršaja ne pristane platiti novčanu kaznu na mjestu počinjenja prekršaja, redar će mu izdat </a:t>
            </a:r>
            <a:r>
              <a:rPr lang="hr-HR" sz="1600" b="1" dirty="0">
                <a:latin typeface="Georgia" pitchFamily="18" charset="0"/>
              </a:rPr>
              <a:t>obavezni prekršajni nalog </a:t>
            </a:r>
            <a:r>
              <a:rPr lang="hr-HR" sz="1600" dirty="0">
                <a:latin typeface="Georgia" pitchFamily="18" charset="0"/>
              </a:rPr>
              <a:t>s uputom da je novčanu kaznu dužan platiti u roku od 8 (osam) dana </a:t>
            </a:r>
            <a:r>
              <a:rPr lang="hr-HR" sz="1600" b="1" dirty="0">
                <a:solidFill>
                  <a:srgbClr val="FF0000"/>
                </a:solidFill>
                <a:latin typeface="Georgia" pitchFamily="18" charset="0"/>
              </a:rPr>
              <a:t>od dana pravomoćnosti </a:t>
            </a:r>
            <a:r>
              <a:rPr lang="hr-HR" sz="1600" dirty="0">
                <a:latin typeface="Georgia" pitchFamily="18" charset="0"/>
              </a:rPr>
              <a:t>obaveznog prekršajnog naloga.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descr="POTVRDA O NAPLAĆENOJ NOVČANOJ KAZNI.png"/>
          <p:cNvPicPr>
            <a:picLocks noGrp="1" noChangeAspect="1"/>
          </p:cNvPicPr>
          <p:nvPr>
            <p:ph idx="1"/>
          </p:nvPr>
        </p:nvPicPr>
        <p:blipFill>
          <a:blip r:embed="rId2" cstate="print"/>
          <a:stretch>
            <a:fillRect/>
          </a:stretch>
        </p:blipFill>
        <p:spPr>
          <a:xfrm>
            <a:off x="1214414" y="285728"/>
            <a:ext cx="7715304" cy="571504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1538" y="428604"/>
            <a:ext cx="7704667" cy="5857916"/>
          </a:xfrm>
        </p:spPr>
        <p:txBody>
          <a:bodyPr>
            <a:normAutofit fontScale="92500" lnSpcReduction="20000"/>
          </a:bodyPr>
          <a:lstStyle/>
          <a:p>
            <a:pPr marL="0" indent="0" algn="just">
              <a:lnSpc>
                <a:spcPct val="110000"/>
              </a:lnSpc>
              <a:buNone/>
            </a:pPr>
            <a:r>
              <a:rPr lang="hr-HR" sz="1800" dirty="0">
                <a:latin typeface="Georgia" pitchFamily="18" charset="0"/>
              </a:rPr>
              <a:t>Prekršaji i </a:t>
            </a:r>
            <a:r>
              <a:rPr lang="hr-HR" sz="1800" dirty="0" err="1">
                <a:latin typeface="Georgia" pitchFamily="18" charset="0"/>
              </a:rPr>
              <a:t>prekršajnopravne</a:t>
            </a:r>
            <a:r>
              <a:rPr lang="hr-HR" sz="1800" dirty="0">
                <a:latin typeface="Georgia" pitchFamily="18" charset="0"/>
              </a:rPr>
              <a:t> sankcije mogu se propisivati zakonom i </a:t>
            </a:r>
            <a:r>
              <a:rPr lang="hr-HR" sz="1800" dirty="0">
                <a:solidFill>
                  <a:srgbClr val="FF0000"/>
                </a:solidFill>
                <a:effectLst>
                  <a:outerShdw blurRad="38100" dist="38100" dir="2700000" algn="tl">
                    <a:srgbClr val="000000">
                      <a:alpha val="43137"/>
                    </a:srgbClr>
                  </a:outerShdw>
                </a:effectLst>
                <a:latin typeface="Georgia" pitchFamily="18" charset="0"/>
              </a:rPr>
              <a:t>odlukama jedinica lokalne i područne (regionalne) samouprave,</a:t>
            </a:r>
            <a:r>
              <a:rPr lang="hr-HR" sz="1800" dirty="0">
                <a:solidFill>
                  <a:srgbClr val="FF0000"/>
                </a:solidFill>
                <a:latin typeface="Georgia" pitchFamily="18" charset="0"/>
              </a:rPr>
              <a:t> </a:t>
            </a:r>
            <a:r>
              <a:rPr lang="hr-HR" sz="1800" dirty="0">
                <a:latin typeface="Georgia" pitchFamily="18" charset="0"/>
              </a:rPr>
              <a:t>s tim da jedinice lokalne i područne (regionalne) samouprave mogu propisivati prekršaje i </a:t>
            </a:r>
            <a:r>
              <a:rPr lang="hr-HR" sz="1800" dirty="0" err="1">
                <a:latin typeface="Georgia" pitchFamily="18" charset="0"/>
              </a:rPr>
              <a:t>prekršajnopravne</a:t>
            </a:r>
            <a:r>
              <a:rPr lang="hr-HR" sz="1800" dirty="0">
                <a:latin typeface="Georgia" pitchFamily="18" charset="0"/>
              </a:rPr>
              <a:t> sankcije </a:t>
            </a:r>
            <a:r>
              <a:rPr lang="hr-HR" sz="1800" u="sng" dirty="0">
                <a:latin typeface="Georgia" pitchFamily="18" charset="0"/>
              </a:rPr>
              <a:t>samo za povrede propisa koje one donose na temelju svoje nadležnosti utvrđene Ustavom i zakonom i tu ovlast ne mogu prenijeti na drugoga</a:t>
            </a:r>
            <a:r>
              <a:rPr lang="hr-HR" sz="1800" dirty="0">
                <a:latin typeface="Georgia" pitchFamily="18" charset="0"/>
              </a:rPr>
              <a:t>. </a:t>
            </a:r>
            <a:r>
              <a:rPr lang="hr-HR" sz="1800" dirty="0">
                <a:solidFill>
                  <a:srgbClr val="FF0000"/>
                </a:solidFill>
                <a:effectLst>
                  <a:outerShdw blurRad="38100" dist="38100" dir="2700000" algn="tl">
                    <a:srgbClr val="000000">
                      <a:alpha val="43137"/>
                    </a:srgbClr>
                  </a:outerShdw>
                </a:effectLst>
                <a:latin typeface="Georgia" pitchFamily="18" charset="0"/>
              </a:rPr>
              <a:t>Načelo zakonitosti </a:t>
            </a:r>
            <a:r>
              <a:rPr lang="hr-HR" sz="1800" b="1" dirty="0">
                <a:solidFill>
                  <a:srgbClr val="FF0000"/>
                </a:solidFill>
                <a:latin typeface="Georgia" pitchFamily="18" charset="0"/>
              </a:rPr>
              <a:t>- </a:t>
            </a:r>
            <a:r>
              <a:rPr lang="hr-HR" sz="1800" i="1" dirty="0">
                <a:latin typeface="Georgia" pitchFamily="18" charset="0"/>
              </a:rPr>
              <a:t>Članak 2. PZ-a </a:t>
            </a:r>
            <a:endParaRPr lang="hr-HR" sz="1800" b="1" dirty="0">
              <a:solidFill>
                <a:srgbClr val="FF0000"/>
              </a:solidFill>
              <a:latin typeface="Georgia" pitchFamily="18" charset="0"/>
            </a:endParaRPr>
          </a:p>
          <a:p>
            <a:pPr marL="0" indent="0" algn="just">
              <a:buNone/>
            </a:pPr>
            <a:endParaRPr lang="hr-HR" sz="1800" dirty="0">
              <a:latin typeface="Georgia" pitchFamily="18" charset="0"/>
            </a:endParaRPr>
          </a:p>
          <a:p>
            <a:pPr marL="0" indent="0" algn="just">
              <a:buNone/>
            </a:pPr>
            <a:r>
              <a:rPr lang="hr-HR" sz="1800" dirty="0">
                <a:latin typeface="Georgia" pitchFamily="18" charset="0"/>
              </a:rPr>
              <a:t> Za prekršaj propisan odlukom jedinice lokalne i područne (regionalne) samouprave prekršajni će se postupak voditi ako je prekršaj počinjen </a:t>
            </a:r>
            <a:r>
              <a:rPr lang="hr-HR" sz="1800" u="sng" dirty="0">
                <a:effectLst>
                  <a:outerShdw blurRad="38100" dist="38100" dir="2700000" algn="tl">
                    <a:srgbClr val="000000">
                      <a:alpha val="43137"/>
                    </a:srgbClr>
                  </a:outerShdw>
                </a:effectLst>
                <a:latin typeface="Georgia" pitchFamily="18" charset="0"/>
              </a:rPr>
              <a:t>na području te jedinice lokalne i područne (regionalne) samouprave</a:t>
            </a:r>
            <a:r>
              <a:rPr lang="hr-HR" sz="1800" u="sng" dirty="0">
                <a:latin typeface="Georgia" pitchFamily="18" charset="0"/>
              </a:rPr>
              <a:t>.</a:t>
            </a:r>
          </a:p>
          <a:p>
            <a:pPr marL="0" indent="0" algn="just">
              <a:buNone/>
            </a:pPr>
            <a:endParaRPr lang="hr-HR" sz="1800" dirty="0">
              <a:latin typeface="Georgia" pitchFamily="18" charset="0"/>
            </a:endParaRPr>
          </a:p>
          <a:p>
            <a:pPr marL="0" indent="0" algn="just">
              <a:buNone/>
            </a:pPr>
            <a:r>
              <a:rPr lang="hr-HR" sz="1800" b="1" dirty="0" err="1">
                <a:latin typeface="Georgia" pitchFamily="18" charset="0"/>
              </a:rPr>
              <a:t>Prekršajnopravna</a:t>
            </a:r>
            <a:r>
              <a:rPr lang="hr-HR" sz="1800" b="1" dirty="0">
                <a:latin typeface="Georgia" pitchFamily="18" charset="0"/>
              </a:rPr>
              <a:t> sankcija </a:t>
            </a:r>
            <a:r>
              <a:rPr lang="hr-HR" sz="1800" dirty="0">
                <a:latin typeface="Georgia" pitchFamily="18" charset="0"/>
              </a:rPr>
              <a:t>koja se može propisati</a:t>
            </a:r>
            <a:r>
              <a:rPr lang="hr-HR" sz="1800" b="1" dirty="0">
                <a:latin typeface="Georgia" pitchFamily="18" charset="0"/>
              </a:rPr>
              <a:t> odlukom jedinice lokalne i područne (regionalne) samouprave</a:t>
            </a:r>
            <a:r>
              <a:rPr lang="hr-HR" sz="1800" dirty="0">
                <a:latin typeface="Georgia" pitchFamily="18" charset="0"/>
              </a:rPr>
              <a:t> kojom se propisuju prekršaji i koja se može izreći počinitelju prekršaja je isključivo </a:t>
            </a:r>
            <a:r>
              <a:rPr lang="hr-HR" sz="1800" b="1" u="sng" dirty="0">
                <a:solidFill>
                  <a:srgbClr val="FF0000"/>
                </a:solidFill>
                <a:effectLst>
                  <a:outerShdw blurRad="38100" dist="38100" dir="2700000" algn="tl">
                    <a:srgbClr val="000000">
                      <a:alpha val="43137"/>
                    </a:srgbClr>
                  </a:outerShdw>
                </a:effectLst>
                <a:latin typeface="Georgia" pitchFamily="18" charset="0"/>
              </a:rPr>
              <a:t>novčana kazna</a:t>
            </a:r>
            <a:r>
              <a:rPr lang="hr-HR" sz="1800" dirty="0">
                <a:solidFill>
                  <a:srgbClr val="FF0000"/>
                </a:solidFill>
                <a:effectLst>
                  <a:outerShdw blurRad="38100" dist="38100" dir="2700000" algn="tl">
                    <a:srgbClr val="000000">
                      <a:alpha val="43137"/>
                    </a:srgbClr>
                  </a:outerShdw>
                </a:effectLst>
                <a:latin typeface="Georgia" pitchFamily="18" charset="0"/>
              </a:rPr>
              <a:t>.</a:t>
            </a:r>
          </a:p>
          <a:p>
            <a:pPr marL="0" indent="0" algn="just">
              <a:buNone/>
            </a:pPr>
            <a:endParaRPr lang="hr-HR" sz="1800" dirty="0">
              <a:effectLst>
                <a:outerShdw blurRad="38100" dist="38100" dir="2700000" algn="tl">
                  <a:srgbClr val="000000">
                    <a:alpha val="43137"/>
                  </a:srgbClr>
                </a:outerShdw>
              </a:effectLst>
              <a:latin typeface="Georgia" pitchFamily="18" charset="0"/>
            </a:endParaRPr>
          </a:p>
          <a:p>
            <a:pPr marL="0" indent="0" algn="just">
              <a:buNone/>
            </a:pPr>
            <a:r>
              <a:rPr lang="hr-HR" sz="1800" u="sng" dirty="0">
                <a:latin typeface="Georgia" pitchFamily="18" charset="0"/>
              </a:rPr>
              <a:t>Novčane kazne</a:t>
            </a:r>
            <a:r>
              <a:rPr lang="hr-HR" sz="1800" dirty="0">
                <a:latin typeface="Georgia" pitchFamily="18" charset="0"/>
              </a:rPr>
              <a:t> naplaćene za prekršaje </a:t>
            </a:r>
            <a:r>
              <a:rPr lang="hr-HR" sz="1800" u="sng" dirty="0">
                <a:latin typeface="Georgia" pitchFamily="18" charset="0"/>
              </a:rPr>
              <a:t>propisane odlukama jedinica lokalne i područne (regionalne) samouprave</a:t>
            </a:r>
            <a:r>
              <a:rPr lang="hr-HR" sz="1800" dirty="0">
                <a:latin typeface="Georgia" pitchFamily="18" charset="0"/>
              </a:rPr>
              <a:t>, koje iste donose na temelju svoje nadležnosti utvrđene Ustavom i zakonom, </a:t>
            </a:r>
            <a:r>
              <a:rPr lang="hr-HR" sz="1800" u="sng" dirty="0">
                <a:solidFill>
                  <a:srgbClr val="FF0000"/>
                </a:solidFill>
                <a:effectLst>
                  <a:outerShdw blurRad="38100" dist="38100" dir="2700000" algn="tl">
                    <a:srgbClr val="000000">
                      <a:alpha val="43137"/>
                    </a:srgbClr>
                  </a:outerShdw>
                </a:effectLst>
                <a:latin typeface="Georgia" pitchFamily="18" charset="0"/>
              </a:rPr>
              <a:t>prihod su proračuna </a:t>
            </a:r>
            <a:r>
              <a:rPr lang="hr-HR" sz="1800" u="sng" dirty="0">
                <a:effectLst>
                  <a:outerShdw blurRad="38100" dist="38100" dir="2700000" algn="tl">
                    <a:srgbClr val="000000">
                      <a:alpha val="43137"/>
                    </a:srgbClr>
                  </a:outerShdw>
                </a:effectLst>
                <a:latin typeface="Georgia" pitchFamily="18" charset="0"/>
              </a:rPr>
              <a:t>te jedinice lokalne i područne (regionalne) samouprave</a:t>
            </a:r>
            <a:r>
              <a:rPr lang="hr-HR" sz="1800" b="1" dirty="0">
                <a:effectLst>
                  <a:outerShdw blurRad="38100" dist="38100" dir="2700000" algn="tl">
                    <a:srgbClr val="000000">
                      <a:alpha val="43137"/>
                    </a:srgbClr>
                  </a:outerShdw>
                </a:effectLst>
                <a:latin typeface="Georgia" pitchFamily="18" charset="0"/>
              </a:rPr>
              <a:t> </a:t>
            </a:r>
            <a:r>
              <a:rPr lang="hr-HR" sz="1800" dirty="0">
                <a:latin typeface="Georgia" pitchFamily="18" charset="0"/>
              </a:rPr>
              <a:t>na čijem su području prekršaji počinjeni </a:t>
            </a:r>
            <a:r>
              <a:rPr lang="hr-HR" sz="1800" i="1" dirty="0">
                <a:latin typeface="Georgia" pitchFamily="18" charset="0"/>
              </a:rPr>
              <a:t>(čl.68. st.3. t.5. </a:t>
            </a:r>
            <a:r>
              <a:rPr lang="pl-PL" sz="1800" i="1" dirty="0">
                <a:latin typeface="Georgia" pitchFamily="18" charset="0"/>
              </a:rPr>
              <a:t>Zakona o lokalnoj i područnoj (regionalnoj) samoupravi)</a:t>
            </a:r>
            <a:r>
              <a:rPr lang="hr-HR" sz="1800" i="1" dirty="0">
                <a:latin typeface="Georgia"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C2BD5FE9-4373-4B25-AEF1-CCDA8C8936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7229" y="116632"/>
            <a:ext cx="7749267" cy="5976664"/>
          </a:xfrm>
        </p:spPr>
      </p:pic>
    </p:spTree>
    <p:extLst>
      <p:ext uri="{BB962C8B-B14F-4D97-AF65-F5344CB8AC3E}">
        <p14:creationId xmlns:p14="http://schemas.microsoft.com/office/powerpoint/2010/main" val="175930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6537" y="188640"/>
            <a:ext cx="7920880" cy="6286544"/>
          </a:xfrm>
        </p:spPr>
        <p:txBody>
          <a:bodyPr>
            <a:normAutofit fontScale="90000"/>
          </a:bodyPr>
          <a:lstStyle/>
          <a:p>
            <a:pPr algn="l"/>
            <a:r>
              <a:rPr lang="hr-HR" sz="2000" b="1" dirty="0">
                <a:latin typeface="Georgia" pitchFamily="18" charset="0"/>
              </a:rPr>
              <a:t>OPTUŽNI PRIJEDLOG </a:t>
            </a:r>
            <a:br>
              <a:rPr lang="hr-HR" sz="2000" b="1" dirty="0">
                <a:latin typeface="Georgia" pitchFamily="18" charset="0"/>
              </a:rPr>
            </a:br>
            <a:r>
              <a:rPr lang="hr-HR" sz="1600" dirty="0">
                <a:effectLst>
                  <a:outerShdw blurRad="38100" dist="38100" dir="2700000" algn="tl">
                    <a:srgbClr val="000000">
                      <a:alpha val="43137"/>
                    </a:srgbClr>
                  </a:outerShdw>
                </a:effectLst>
                <a:latin typeface="Georgia" pitchFamily="18" charset="0"/>
              </a:rPr>
              <a:t>PISANA OBAVIJEST POČINITELJU PREKRŠAJA </a:t>
            </a:r>
            <a:r>
              <a:rPr lang="hr-HR" sz="1800" i="1" dirty="0">
                <a:latin typeface="Georgia" pitchFamily="18" charset="0"/>
              </a:rPr>
              <a:t>- članak 109.a PZ-a</a:t>
            </a:r>
            <a:br>
              <a:rPr lang="hr-HR" sz="1600" b="1" dirty="0">
                <a:latin typeface="Georgia" pitchFamily="18" charset="0"/>
              </a:rPr>
            </a:br>
            <a:br>
              <a:rPr lang="hr-HR" sz="1600" b="1" dirty="0">
                <a:latin typeface="Georgia" pitchFamily="18" charset="0"/>
              </a:rPr>
            </a:br>
            <a:r>
              <a:rPr lang="hr-HR" sz="1600" b="1" u="sng" dirty="0">
                <a:solidFill>
                  <a:srgbClr val="FF0000"/>
                </a:solidFill>
                <a:latin typeface="Georgia" pitchFamily="18" charset="0"/>
              </a:rPr>
              <a:t>Prije podnošenja optužnog prijedloga </a:t>
            </a:r>
            <a:r>
              <a:rPr lang="hr-HR" sz="1600" dirty="0">
                <a:latin typeface="Georgia" pitchFamily="18" charset="0"/>
              </a:rPr>
              <a:t>nadležnom sudu protiv počinitelja prekršaja ovlašteni tužitelj dužan je utvrditi točnu adresu prebivališta i boravišta počinitelja odnosno sjedišta počinitelja i uručiti mu </a:t>
            </a:r>
            <a:r>
              <a:rPr lang="hr-HR" sz="1600" b="1" dirty="0">
                <a:latin typeface="Georgia" pitchFamily="18" charset="0"/>
              </a:rPr>
              <a:t>PISANU </a:t>
            </a:r>
            <a:r>
              <a:rPr lang="pl-PL" sz="1600" b="1" dirty="0">
                <a:latin typeface="Georgia" pitchFamily="18" charset="0"/>
              </a:rPr>
              <a:t>OBAVIJEST </a:t>
            </a:r>
            <a:r>
              <a:rPr lang="pl-PL" sz="1600" dirty="0">
                <a:latin typeface="Georgia" pitchFamily="18" charset="0"/>
              </a:rPr>
              <a:t>na jeziku koji razumije:</a:t>
            </a:r>
            <a:br>
              <a:rPr lang="pl-PL" sz="1600" dirty="0">
                <a:latin typeface="Georgia" pitchFamily="18" charset="0"/>
              </a:rPr>
            </a:br>
            <a:br>
              <a:rPr lang="pl-PL" sz="1600" dirty="0">
                <a:latin typeface="Georgia" pitchFamily="18" charset="0"/>
              </a:rPr>
            </a:br>
            <a:r>
              <a:rPr lang="hr-HR" sz="1600" b="1" i="1" dirty="0">
                <a:latin typeface="Georgia" pitchFamily="18" charset="0"/>
              </a:rPr>
              <a:t>1. </a:t>
            </a:r>
            <a:r>
              <a:rPr lang="hr-HR" sz="1600" i="1" dirty="0">
                <a:latin typeface="Georgia" pitchFamily="18" charset="0"/>
              </a:rPr>
              <a:t>o prekršaju za koji namjerava protiv njega podnijeti optužni prijedlog, s činjeničnim i    </a:t>
            </a:r>
            <a:br>
              <a:rPr lang="hr-HR" sz="1600" i="1" dirty="0">
                <a:latin typeface="Georgia" pitchFamily="18" charset="0"/>
              </a:rPr>
            </a:br>
            <a:r>
              <a:rPr lang="hr-HR" sz="1600" i="1" dirty="0">
                <a:latin typeface="Georgia" pitchFamily="18" charset="0"/>
              </a:rPr>
              <a:t>    pravnim opisom prekršaja,</a:t>
            </a:r>
            <a:br>
              <a:rPr lang="hr-HR" sz="1600" i="1" dirty="0">
                <a:latin typeface="Georgia" pitchFamily="18" charset="0"/>
              </a:rPr>
            </a:br>
            <a:r>
              <a:rPr lang="pl-PL" sz="1600" i="1" dirty="0">
                <a:solidFill>
                  <a:srgbClr val="FF0000"/>
                </a:solidFill>
                <a:latin typeface="Georgia" pitchFamily="18" charset="0"/>
              </a:rPr>
              <a:t>2. </a:t>
            </a:r>
            <a:r>
              <a:rPr lang="pl-PL" sz="1600" i="1" dirty="0">
                <a:latin typeface="Georgia" pitchFamily="18" charset="0"/>
              </a:rPr>
              <a:t>da u tijeku postupka može slobodno iznijeti obranu ili dostaviti pisanu obranu, uskratiti  </a:t>
            </a:r>
            <a:br>
              <a:rPr lang="pl-PL" sz="1600" i="1" dirty="0">
                <a:latin typeface="Georgia" pitchFamily="18" charset="0"/>
              </a:rPr>
            </a:br>
            <a:r>
              <a:rPr lang="pl-PL" sz="1600" i="1" dirty="0">
                <a:latin typeface="Georgia" pitchFamily="18" charset="0"/>
              </a:rPr>
              <a:t>     iznošenje obrane ili odgovor na pojedino </a:t>
            </a:r>
            <a:r>
              <a:rPr lang="hr-HR" sz="1600" i="1" dirty="0">
                <a:latin typeface="Georgia" pitchFamily="18" charset="0"/>
              </a:rPr>
              <a:t>pitanje,</a:t>
            </a:r>
            <a:br>
              <a:rPr lang="hr-HR" sz="1600" i="1" dirty="0">
                <a:latin typeface="Georgia" pitchFamily="18" charset="0"/>
              </a:rPr>
            </a:br>
            <a:r>
              <a:rPr lang="hr-HR" sz="1600" i="1" dirty="0">
                <a:solidFill>
                  <a:srgbClr val="FF0000"/>
                </a:solidFill>
                <a:latin typeface="Georgia" pitchFamily="18" charset="0"/>
              </a:rPr>
              <a:t>3. </a:t>
            </a:r>
            <a:r>
              <a:rPr lang="hr-HR" sz="1600" i="1" dirty="0">
                <a:latin typeface="Georgia" pitchFamily="18" charset="0"/>
              </a:rPr>
              <a:t>da kod tijela postupka ima pravo razgledati spis i upoznati se s dokazima protiv njega,</a:t>
            </a:r>
            <a:br>
              <a:rPr lang="hr-HR" sz="1600" i="1" dirty="0">
                <a:latin typeface="Georgia" pitchFamily="18" charset="0"/>
              </a:rPr>
            </a:br>
            <a:r>
              <a:rPr lang="pl-PL" sz="1600" i="1" dirty="0">
                <a:solidFill>
                  <a:srgbClr val="FF0000"/>
                </a:solidFill>
                <a:latin typeface="Georgia" pitchFamily="18" charset="0"/>
              </a:rPr>
              <a:t>4. </a:t>
            </a:r>
            <a:r>
              <a:rPr lang="pl-PL" sz="1600" i="1" dirty="0">
                <a:latin typeface="Georgia" pitchFamily="18" charset="0"/>
              </a:rPr>
              <a:t>da se u postupku može braniti sam ili uz pomoć branitelja po </a:t>
            </a:r>
            <a:r>
              <a:rPr lang="hr-HR" sz="1600" i="1" dirty="0">
                <a:latin typeface="Georgia" pitchFamily="18" charset="0"/>
              </a:rPr>
              <a:t>vlastitom izboru, ali da zbog </a:t>
            </a:r>
            <a:br>
              <a:rPr lang="hr-HR" sz="1600" i="1" dirty="0">
                <a:latin typeface="Georgia" pitchFamily="18" charset="0"/>
              </a:rPr>
            </a:br>
            <a:r>
              <a:rPr lang="hr-HR" sz="1600" i="1" dirty="0">
                <a:latin typeface="Georgia" pitchFamily="18" charset="0"/>
              </a:rPr>
              <a:t>     nedolaska branitelja na raspravu odnosno ročište ili uzimanja branitelja tek na raspravi </a:t>
            </a:r>
            <a:br>
              <a:rPr lang="hr-HR" sz="1600" i="1" dirty="0">
                <a:latin typeface="Georgia" pitchFamily="18" charset="0"/>
              </a:rPr>
            </a:br>
            <a:r>
              <a:rPr lang="hr-HR" sz="1600" i="1" dirty="0">
                <a:latin typeface="Georgia" pitchFamily="18" charset="0"/>
              </a:rPr>
              <a:t>     odnosno ročištu, rasprava odnosno ročište se neće odgoditi,</a:t>
            </a:r>
            <a:br>
              <a:rPr lang="hr-HR" sz="1600" i="1" dirty="0">
                <a:latin typeface="Georgia" pitchFamily="18" charset="0"/>
              </a:rPr>
            </a:br>
            <a:r>
              <a:rPr lang="hr-HR" sz="1600" i="1" dirty="0">
                <a:solidFill>
                  <a:srgbClr val="FF0000"/>
                </a:solidFill>
                <a:latin typeface="Georgia" pitchFamily="18" charset="0"/>
              </a:rPr>
              <a:t>5. </a:t>
            </a:r>
            <a:r>
              <a:rPr lang="hr-HR" sz="1600" i="1" dirty="0">
                <a:latin typeface="Georgia" pitchFamily="18" charset="0"/>
              </a:rPr>
              <a:t>da tijekom postupka može podnositi prijedloge za provođenje dokaza u svoju obranu,</a:t>
            </a:r>
            <a:br>
              <a:rPr lang="hr-HR" sz="1600" i="1" dirty="0">
                <a:latin typeface="Georgia" pitchFamily="18" charset="0"/>
              </a:rPr>
            </a:br>
            <a:r>
              <a:rPr lang="hr-HR" sz="1600" i="1" dirty="0">
                <a:solidFill>
                  <a:srgbClr val="FF0000"/>
                </a:solidFill>
                <a:latin typeface="Georgia" pitchFamily="18" charset="0"/>
              </a:rPr>
              <a:t>6. </a:t>
            </a:r>
            <a:r>
              <a:rPr lang="hr-HR" sz="1600" i="1" dirty="0">
                <a:latin typeface="Georgia" pitchFamily="18" charset="0"/>
              </a:rPr>
              <a:t>da se rasprava pred tijelom postupka može održati i u njegovoj </a:t>
            </a:r>
            <a:r>
              <a:rPr lang="pl-PL" sz="1600" i="1" dirty="0">
                <a:latin typeface="Georgia" pitchFamily="18" charset="0"/>
              </a:rPr>
              <a:t>odsutnosti i donijeti odluka   </a:t>
            </a:r>
            <a:br>
              <a:rPr lang="pl-PL" sz="1600" i="1" dirty="0">
                <a:latin typeface="Georgia" pitchFamily="18" charset="0"/>
              </a:rPr>
            </a:br>
            <a:r>
              <a:rPr lang="pl-PL" sz="1600" i="1" dirty="0">
                <a:latin typeface="Georgia" pitchFamily="18" charset="0"/>
              </a:rPr>
              <a:t>     o prekršaju,</a:t>
            </a:r>
            <a:br>
              <a:rPr lang="pl-PL" sz="1600" i="1" dirty="0">
                <a:latin typeface="Georgia" pitchFamily="18" charset="0"/>
              </a:rPr>
            </a:br>
            <a:r>
              <a:rPr lang="pl-PL" sz="1600" i="1" dirty="0">
                <a:solidFill>
                  <a:srgbClr val="FF0000"/>
                </a:solidFill>
                <a:latin typeface="Georgia" pitchFamily="18" charset="0"/>
              </a:rPr>
              <a:t>7. </a:t>
            </a:r>
            <a:r>
              <a:rPr lang="pl-PL" sz="1600" i="1" dirty="0">
                <a:latin typeface="Georgia" pitchFamily="18" charset="0"/>
              </a:rPr>
              <a:t>da je do pravomoćnog završetka postupka i završetka postupka </a:t>
            </a:r>
            <a:r>
              <a:rPr lang="hr-HR" sz="1600" i="1" dirty="0">
                <a:latin typeface="Georgia" pitchFamily="18" charset="0"/>
              </a:rPr>
              <a:t>izvršenja dužan obavijestiti </a:t>
            </a:r>
            <a:br>
              <a:rPr lang="hr-HR" sz="1600" i="1" dirty="0">
                <a:latin typeface="Georgia" pitchFamily="18" charset="0"/>
              </a:rPr>
            </a:br>
            <a:r>
              <a:rPr lang="hr-HR" sz="1600" i="1" dirty="0">
                <a:latin typeface="Georgia" pitchFamily="18" charset="0"/>
              </a:rPr>
              <a:t>     tijelo postupka o svakoj promjeni adrese prebivališta i boravišta odnosno sjedišta, jer će mu </a:t>
            </a:r>
            <a:br>
              <a:rPr lang="hr-HR" sz="1600" i="1" dirty="0">
                <a:latin typeface="Georgia" pitchFamily="18" charset="0"/>
              </a:rPr>
            </a:br>
            <a:r>
              <a:rPr lang="hr-HR" sz="1600" i="1" dirty="0">
                <a:latin typeface="Georgia" pitchFamily="18" charset="0"/>
              </a:rPr>
              <a:t>     se, ako tako ne postupi, ili ako izbjegava dostavu, sva pismena dostaviti putem oglasne </a:t>
            </a:r>
            <a:br>
              <a:rPr lang="hr-HR" sz="1600" i="1" dirty="0">
                <a:latin typeface="Georgia" pitchFamily="18" charset="0"/>
              </a:rPr>
            </a:br>
            <a:r>
              <a:rPr lang="hr-HR" sz="1600" i="1" dirty="0">
                <a:latin typeface="Georgia" pitchFamily="18" charset="0"/>
              </a:rPr>
              <a:t>     ploče tijela postupka,</a:t>
            </a:r>
            <a:br>
              <a:rPr lang="hr-HR" sz="1600" i="1" dirty="0">
                <a:latin typeface="Georgia" pitchFamily="18" charset="0"/>
              </a:rPr>
            </a:br>
            <a:r>
              <a:rPr lang="hr-HR" sz="1600" i="1" dirty="0">
                <a:solidFill>
                  <a:srgbClr val="FF0000"/>
                </a:solidFill>
                <a:latin typeface="Georgia" pitchFamily="18" charset="0"/>
              </a:rPr>
              <a:t>8. </a:t>
            </a:r>
            <a:r>
              <a:rPr lang="hr-HR" sz="1600" i="1" dirty="0">
                <a:latin typeface="Georgia" pitchFamily="18" charset="0"/>
              </a:rPr>
              <a:t>da u postupku ima pravo upotrebljavati svoj jezik, odnosno pravo da mu se osigura tumač </a:t>
            </a:r>
            <a:br>
              <a:rPr lang="hr-HR" sz="1600" i="1" dirty="0">
                <a:latin typeface="Georgia" pitchFamily="18" charset="0"/>
              </a:rPr>
            </a:br>
            <a:r>
              <a:rPr lang="hr-HR" sz="1600" i="1" dirty="0">
                <a:latin typeface="Georgia" pitchFamily="18" charset="0"/>
              </a:rPr>
              <a:t>    ako se postupak ili pojedina radnja u postupku ne vodi na njegovom jeziku te da se tog </a:t>
            </a:r>
            <a:br>
              <a:rPr lang="hr-HR" sz="1600" i="1" dirty="0">
                <a:latin typeface="Georgia" pitchFamily="18" charset="0"/>
              </a:rPr>
            </a:br>
            <a:r>
              <a:rPr lang="hr-HR" sz="1600" i="1" dirty="0">
                <a:latin typeface="Georgia" pitchFamily="18" charset="0"/>
              </a:rPr>
              <a:t>    prava može </a:t>
            </a:r>
            <a:r>
              <a:rPr lang="pl-PL" sz="1600" i="1" dirty="0">
                <a:latin typeface="Georgia" pitchFamily="18" charset="0"/>
              </a:rPr>
              <a:t>odreći ako zna jezik na kojem se vodi postupak ili provodi </a:t>
            </a:r>
            <a:r>
              <a:rPr lang="hr-HR" sz="1600" i="1" dirty="0">
                <a:latin typeface="Georgia" pitchFamily="18" charset="0"/>
              </a:rPr>
              <a:t>pojedina radnja,</a:t>
            </a:r>
            <a:br>
              <a:rPr lang="hr-HR" sz="1600" i="1" dirty="0">
                <a:solidFill>
                  <a:srgbClr val="FF0000"/>
                </a:solidFill>
                <a:latin typeface="Georgia" pitchFamily="18" charset="0"/>
              </a:rPr>
            </a:br>
            <a:r>
              <a:rPr lang="hr-HR" sz="1600" b="1" i="1" dirty="0">
                <a:latin typeface="Georgia" pitchFamily="18" charset="0"/>
              </a:rPr>
              <a:t>9. </a:t>
            </a:r>
            <a:r>
              <a:rPr lang="hr-HR" sz="1600" i="1" dirty="0">
                <a:latin typeface="Georgia" pitchFamily="18" charset="0"/>
              </a:rPr>
              <a:t>da ima pravo na sporazumijevanje u smislu članka 109.e ovog Zakona.</a:t>
            </a:r>
            <a:br>
              <a:rPr lang="hr-HR" sz="1600" dirty="0">
                <a:latin typeface="Georgia" pitchFamily="18" charset="0"/>
              </a:rPr>
            </a:br>
            <a:endParaRPr lang="hr-HR" sz="1300" dirty="0"/>
          </a:p>
        </p:txBody>
      </p:sp>
      <p:sp>
        <p:nvSpPr>
          <p:cNvPr id="3" name="Lijeva vitičasta zagrada 2">
            <a:extLst>
              <a:ext uri="{FF2B5EF4-FFF2-40B4-BE49-F238E27FC236}">
                <a16:creationId xmlns:a16="http://schemas.microsoft.com/office/drawing/2014/main" id="{80FDF318-9BBD-434F-B11E-0F2616AC56CA}"/>
              </a:ext>
            </a:extLst>
          </p:cNvPr>
          <p:cNvSpPr/>
          <p:nvPr/>
        </p:nvSpPr>
        <p:spPr>
          <a:xfrm>
            <a:off x="1045099" y="2348880"/>
            <a:ext cx="142525" cy="3312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4" name="Elipsa 3">
            <a:extLst>
              <a:ext uri="{FF2B5EF4-FFF2-40B4-BE49-F238E27FC236}">
                <a16:creationId xmlns:a16="http://schemas.microsoft.com/office/drawing/2014/main" id="{8A1738D4-D714-4529-9EA3-88F77ADCBAD9}"/>
              </a:ext>
            </a:extLst>
          </p:cNvPr>
          <p:cNvSpPr/>
          <p:nvPr/>
        </p:nvSpPr>
        <p:spPr>
          <a:xfrm>
            <a:off x="611560" y="2924944"/>
            <a:ext cx="433539" cy="1728192"/>
          </a:xfrm>
          <a:prstGeom prst="ellips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hr-HR" sz="1000" dirty="0"/>
              <a:t>upozorenja okrivljeniku sadržana u </a:t>
            </a:r>
            <a:r>
              <a:rPr lang="hr-HR" sz="1000" b="1" dirty="0">
                <a:effectLst>
                  <a:outerShdw blurRad="38100" dist="38100" dir="2700000" algn="tl">
                    <a:srgbClr val="000000">
                      <a:alpha val="43137"/>
                    </a:srgbClr>
                  </a:outerShdw>
                </a:effectLst>
              </a:rPr>
              <a:t>OPN-u</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7624" y="260648"/>
            <a:ext cx="3517859" cy="5852120"/>
          </a:xfrm>
        </p:spPr>
        <p:txBody>
          <a:bodyPr>
            <a:noAutofit/>
          </a:bodyPr>
          <a:lstStyle/>
          <a:p>
            <a:pPr algn="l"/>
            <a:r>
              <a:rPr lang="hr-HR" sz="1600" i="1" dirty="0">
                <a:latin typeface="Georgia" panose="02040502050405020303" pitchFamily="18" charset="0"/>
              </a:rPr>
              <a:t>Članak 109.a st.2. i 3. PZ-a</a:t>
            </a:r>
            <a:br>
              <a:rPr lang="hr-HR" sz="1600" i="1" dirty="0">
                <a:latin typeface="Georgia" panose="02040502050405020303" pitchFamily="18" charset="0"/>
              </a:rPr>
            </a:br>
            <a:br>
              <a:rPr lang="hr-HR" sz="1600" dirty="0">
                <a:latin typeface="Georgia" pitchFamily="18" charset="0"/>
              </a:rPr>
            </a:br>
            <a:r>
              <a:rPr lang="hr-HR" sz="1600" dirty="0">
                <a:latin typeface="Georgia" pitchFamily="18" charset="0"/>
              </a:rPr>
              <a:t>Pisana obavijest sastavlja se u dva primjerka koju će vlastoručno potpisati počinitelj, čime potvrđuje njezin primitak, i ovlaštena službena osoba ovlaštenog tužitelja.</a:t>
            </a:r>
            <a:br>
              <a:rPr lang="hr-HR" sz="1600" dirty="0">
                <a:latin typeface="Georgia" pitchFamily="18" charset="0"/>
              </a:rPr>
            </a:br>
            <a:br>
              <a:rPr lang="hr-HR" sz="1600" dirty="0">
                <a:latin typeface="Georgia" pitchFamily="18" charset="0"/>
              </a:rPr>
            </a:br>
            <a:r>
              <a:rPr lang="hr-HR" sz="1600" dirty="0">
                <a:latin typeface="Georgia" pitchFamily="18" charset="0"/>
              </a:rPr>
              <a:t>Jedan primjerak obavijesti prilaže se uz optužni prijedlog, a drugi se uručuje počinitelju.</a:t>
            </a:r>
            <a:br>
              <a:rPr lang="hr-HR" sz="1600" dirty="0">
                <a:latin typeface="Georgia" pitchFamily="18" charset="0"/>
              </a:rPr>
            </a:br>
            <a:br>
              <a:rPr lang="hr-HR" sz="1600" dirty="0">
                <a:latin typeface="Georgia" pitchFamily="18" charset="0"/>
              </a:rPr>
            </a:br>
            <a:r>
              <a:rPr lang="hr-HR" sz="1600" dirty="0">
                <a:latin typeface="Georgia" pitchFamily="18" charset="0"/>
              </a:rPr>
              <a:t>Ako počinitelj prilikom uručenja pisane obavijesti odbije njezin primitak ili svojim potpisom potvrditi njezin primitak, </a:t>
            </a:r>
            <a:r>
              <a:rPr lang="pl-PL" sz="1600" dirty="0">
                <a:latin typeface="Georgia" panose="02040502050405020303" pitchFamily="18" charset="0"/>
              </a:rPr>
              <a:t>dostavljač će zabilježiti na dostavnici datum i sat i </a:t>
            </a:r>
            <a:r>
              <a:rPr lang="hr-HR" sz="1600" dirty="0">
                <a:latin typeface="Georgia" panose="02040502050405020303" pitchFamily="18" charset="0"/>
              </a:rPr>
              <a:t>razlog odbijanja primitka</a:t>
            </a:r>
            <a:r>
              <a:rPr lang="pl-PL" sz="1600" dirty="0"/>
              <a:t> </a:t>
            </a:r>
            <a:r>
              <a:rPr lang="pl-PL" sz="1600" dirty="0">
                <a:latin typeface="Georgia" panose="02040502050405020303" pitchFamily="18" charset="0"/>
              </a:rPr>
              <a:t>a pisana obavijest ostavit će </a:t>
            </a:r>
            <a:r>
              <a:rPr lang="hr-HR" sz="1600" dirty="0">
                <a:latin typeface="Georgia" panose="02040502050405020303" pitchFamily="18" charset="0"/>
              </a:rPr>
              <a:t>se primatelju tako što će mu se na pogodan način učiniti </a:t>
            </a:r>
            <a:r>
              <a:rPr lang="pl-PL" sz="1600" dirty="0">
                <a:latin typeface="Georgia" panose="02040502050405020303" pitchFamily="18" charset="0"/>
              </a:rPr>
              <a:t>dostupnim i to će se zabilježiti</a:t>
            </a:r>
            <a:r>
              <a:rPr lang="hr-HR" sz="1600" dirty="0">
                <a:latin typeface="Georgia" panose="02040502050405020303" pitchFamily="18" charset="0"/>
              </a:rPr>
              <a:t>, čime se dostava smatra uredno obavljenom.</a:t>
            </a:r>
          </a:p>
        </p:txBody>
      </p:sp>
      <p:pic>
        <p:nvPicPr>
          <p:cNvPr id="3" name="Rezervirano mjesto sadržaja 4" descr="OBAVIJEST IZ ČL.109.a.png"/>
          <p:cNvPicPr>
            <a:picLocks noGrp="1" noChangeAspect="1"/>
          </p:cNvPicPr>
          <p:nvPr>
            <p:ph idx="1"/>
          </p:nvPr>
        </p:nvPicPr>
        <p:blipFill>
          <a:blip r:embed="rId2" cstate="print"/>
          <a:stretch>
            <a:fillRect/>
          </a:stretch>
        </p:blipFill>
        <p:spPr>
          <a:xfrm>
            <a:off x="4716016" y="260648"/>
            <a:ext cx="4248472" cy="609329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E91A6C-60DA-426A-94AD-39D5D2805B2E}"/>
              </a:ext>
            </a:extLst>
          </p:cNvPr>
          <p:cNvSpPr>
            <a:spLocks noGrp="1"/>
          </p:cNvSpPr>
          <p:nvPr>
            <p:ph type="title"/>
          </p:nvPr>
        </p:nvSpPr>
        <p:spPr>
          <a:xfrm>
            <a:off x="971600" y="260648"/>
            <a:ext cx="7704667" cy="595535"/>
          </a:xfrm>
        </p:spPr>
        <p:txBody>
          <a:bodyPr>
            <a:noAutofit/>
          </a:bodyPr>
          <a:lstStyle/>
          <a:p>
            <a:pPr>
              <a:tabLst>
                <a:tab pos="2241550" algn="l"/>
              </a:tabLst>
            </a:pPr>
            <a:br>
              <a:rPr lang="hr-HR" sz="1600" b="1" i="1" dirty="0">
                <a:latin typeface="Georgia" pitchFamily="18" charset="0"/>
              </a:rPr>
            </a:br>
            <a:br>
              <a:rPr lang="hr-HR" sz="1600" b="1" i="1" dirty="0">
                <a:latin typeface="Georgia" pitchFamily="18" charset="0"/>
              </a:rPr>
            </a:br>
            <a:br>
              <a:rPr lang="hr-HR" sz="1600" b="1" i="1" dirty="0">
                <a:latin typeface="Georgia" pitchFamily="18" charset="0"/>
              </a:rPr>
            </a:br>
            <a:br>
              <a:rPr lang="hr-HR" sz="1600" b="1" i="1" dirty="0">
                <a:latin typeface="Georgia" pitchFamily="18" charset="0"/>
              </a:rPr>
            </a:br>
            <a:r>
              <a:rPr lang="hr-HR" sz="1600" b="1" i="1" dirty="0">
                <a:latin typeface="Georgia" pitchFamily="18" charset="0"/>
              </a:rPr>
              <a:t>Sadržaj optužnog prijedloga</a:t>
            </a:r>
            <a:br>
              <a:rPr lang="hr-HR" sz="1600" b="1" i="1" dirty="0">
                <a:latin typeface="Georgia" pitchFamily="18" charset="0"/>
              </a:rPr>
            </a:br>
            <a:r>
              <a:rPr lang="hr-HR" sz="1600" b="1" dirty="0">
                <a:latin typeface="Georgia" pitchFamily="18" charset="0"/>
              </a:rPr>
              <a:t>Članak 160.</a:t>
            </a:r>
            <a:br>
              <a:rPr lang="hr-HR" sz="1600" b="1" dirty="0">
                <a:latin typeface="Georgia" pitchFamily="18" charset="0"/>
              </a:rPr>
            </a:br>
            <a:br>
              <a:rPr lang="hr-HR" sz="1600" b="1" dirty="0">
                <a:latin typeface="Georgia" pitchFamily="18" charset="0"/>
              </a:rPr>
            </a:br>
            <a:br>
              <a:rPr lang="hr-HR" sz="1600" b="1" dirty="0">
                <a:latin typeface="Georgia" pitchFamily="18" charset="0"/>
              </a:rPr>
            </a:br>
            <a:br>
              <a:rPr lang="hr-HR" sz="1600" b="1" dirty="0">
                <a:latin typeface="Georgia" pitchFamily="18" charset="0"/>
              </a:rPr>
            </a:br>
            <a:endParaRPr lang="hr-HR" sz="1600" dirty="0"/>
          </a:p>
        </p:txBody>
      </p:sp>
      <p:sp>
        <p:nvSpPr>
          <p:cNvPr id="3" name="Rezervirano mjesto sadržaja 2">
            <a:extLst>
              <a:ext uri="{FF2B5EF4-FFF2-40B4-BE49-F238E27FC236}">
                <a16:creationId xmlns:a16="http://schemas.microsoft.com/office/drawing/2014/main" id="{91B52371-D993-4BB2-A372-41304316CD82}"/>
              </a:ext>
            </a:extLst>
          </p:cNvPr>
          <p:cNvSpPr>
            <a:spLocks noGrp="1"/>
          </p:cNvSpPr>
          <p:nvPr>
            <p:ph idx="1"/>
          </p:nvPr>
        </p:nvSpPr>
        <p:spPr>
          <a:xfrm>
            <a:off x="975034" y="1340768"/>
            <a:ext cx="8168966" cy="3600400"/>
          </a:xfrm>
        </p:spPr>
        <p:txBody>
          <a:bodyPr>
            <a:noAutofit/>
          </a:bodyPr>
          <a:lstStyle/>
          <a:p>
            <a:pPr>
              <a:buNone/>
            </a:pPr>
            <a:endParaRPr lang="hr-HR" sz="1400" dirty="0">
              <a:latin typeface="Georgia" pitchFamily="18" charset="0"/>
            </a:endParaRPr>
          </a:p>
          <a:p>
            <a:pPr>
              <a:buNone/>
            </a:pPr>
            <a:endParaRPr lang="hr-HR" sz="1400" dirty="0">
              <a:latin typeface="Georgia" pitchFamily="18" charset="0"/>
            </a:endParaRPr>
          </a:p>
          <a:p>
            <a:pPr>
              <a:buNone/>
            </a:pPr>
            <a:endParaRPr lang="hr-HR" sz="1400" dirty="0">
              <a:latin typeface="Georgia" pitchFamily="18" charset="0"/>
            </a:endParaRPr>
          </a:p>
          <a:p>
            <a:pPr>
              <a:buNone/>
              <a:tabLst>
                <a:tab pos="1168400" algn="l"/>
              </a:tabLst>
            </a:pPr>
            <a:r>
              <a:rPr lang="hr-HR" sz="1300" dirty="0">
                <a:latin typeface="Georgia" pitchFamily="18" charset="0"/>
              </a:rPr>
              <a:t>(2) </a:t>
            </a:r>
            <a:r>
              <a:rPr lang="hr-HR" sz="1300" b="1" dirty="0">
                <a:solidFill>
                  <a:srgbClr val="FF0000"/>
                </a:solidFill>
                <a:latin typeface="Georgia" pitchFamily="18" charset="0"/>
              </a:rPr>
              <a:t>Optužni prijedlog sadrži:</a:t>
            </a:r>
            <a:br>
              <a:rPr lang="hr-HR" sz="1300" dirty="0">
                <a:latin typeface="Georgia" pitchFamily="18" charset="0"/>
              </a:rPr>
            </a:br>
            <a:r>
              <a:rPr lang="hr-HR" sz="1300" b="1" dirty="0">
                <a:solidFill>
                  <a:srgbClr val="FF0000"/>
                </a:solidFill>
                <a:latin typeface="Georgia" pitchFamily="18" charset="0"/>
              </a:rPr>
              <a:t>1.</a:t>
            </a:r>
            <a:r>
              <a:rPr lang="hr-HR" sz="1300" dirty="0">
                <a:latin typeface="Georgia" pitchFamily="18" charset="0"/>
              </a:rPr>
              <a:t> </a:t>
            </a:r>
            <a:r>
              <a:rPr lang="hr-HR" sz="1300" b="1" dirty="0">
                <a:latin typeface="Georgia" pitchFamily="18" charset="0"/>
              </a:rPr>
              <a:t>Podatke o tužitelju </a:t>
            </a:r>
            <a:r>
              <a:rPr lang="hr-HR" sz="1300" dirty="0">
                <a:latin typeface="Georgia" pitchFamily="18" charset="0"/>
              </a:rPr>
              <a:t>i to: </a:t>
            </a:r>
            <a:r>
              <a:rPr lang="hr-HR" sz="1300" i="1" dirty="0">
                <a:latin typeface="Georgia" pitchFamily="18" charset="0"/>
              </a:rPr>
              <a:t>naziv državnog tijela ili pravne osobe, odnosno ime i prezime tužitelja fizičke osobe te adresu tužitelja,</a:t>
            </a:r>
            <a:br>
              <a:rPr lang="hr-HR" sz="1300" dirty="0">
                <a:latin typeface="Georgia" pitchFamily="18" charset="0"/>
              </a:rPr>
            </a:br>
            <a:r>
              <a:rPr lang="hr-HR" sz="1300" b="1" dirty="0">
                <a:solidFill>
                  <a:srgbClr val="FF0000"/>
                </a:solidFill>
                <a:latin typeface="Georgia" pitchFamily="18" charset="0"/>
              </a:rPr>
              <a:t>2.</a:t>
            </a:r>
            <a:r>
              <a:rPr lang="hr-HR" sz="1300" dirty="0">
                <a:latin typeface="Georgia" pitchFamily="18" charset="0"/>
              </a:rPr>
              <a:t> </a:t>
            </a:r>
            <a:r>
              <a:rPr lang="hr-HR" sz="1300" b="1" dirty="0">
                <a:latin typeface="Georgia" pitchFamily="18" charset="0"/>
              </a:rPr>
              <a:t>za počinitelja prekršaja fizičku osobu </a:t>
            </a:r>
            <a:r>
              <a:rPr lang="hr-HR" sz="1300" i="1" dirty="0">
                <a:latin typeface="Georgia" pitchFamily="18" charset="0"/>
              </a:rPr>
              <a:t>ime i prezime s osobnim podacima </a:t>
            </a:r>
            <a:r>
              <a:rPr lang="hr-HR" sz="1300" dirty="0">
                <a:latin typeface="Georgia" pitchFamily="18" charset="0"/>
              </a:rPr>
              <a:t>(čl.171. st.1.), </a:t>
            </a:r>
            <a:br>
              <a:rPr lang="hr-HR" sz="1300" dirty="0">
                <a:latin typeface="Georgia" pitchFamily="18" charset="0"/>
              </a:rPr>
            </a:br>
            <a:r>
              <a:rPr lang="hr-HR" sz="1300" b="1" dirty="0">
                <a:solidFill>
                  <a:srgbClr val="FF0000"/>
                </a:solidFill>
                <a:latin typeface="Georgia" pitchFamily="18" charset="0"/>
              </a:rPr>
              <a:t>3.</a:t>
            </a:r>
            <a:r>
              <a:rPr lang="hr-HR" sz="1300" dirty="0">
                <a:latin typeface="Georgia" pitchFamily="18" charset="0"/>
              </a:rPr>
              <a:t> </a:t>
            </a:r>
            <a:r>
              <a:rPr lang="hr-HR" sz="1300" b="1" dirty="0">
                <a:latin typeface="Georgia" pitchFamily="18" charset="0"/>
              </a:rPr>
              <a:t>za počinitelja prekršaja fizičku osobu obrtnika i osobu koja se bavi drugom samostalnom djelatnošću </a:t>
            </a:r>
            <a:r>
              <a:rPr lang="hr-HR" sz="1300" i="1" dirty="0">
                <a:latin typeface="Georgia" pitchFamily="18" charset="0"/>
              </a:rPr>
              <a:t>osim podataka iz stavka 2. točke 2. ovoga članka još točan naziv obrta ili djelatnosti, sjedište i mjesto upisa obrta ili druge samostalne djelatnosti,</a:t>
            </a:r>
            <a:br>
              <a:rPr lang="hr-HR" sz="1300" dirty="0">
                <a:latin typeface="Georgia" pitchFamily="18" charset="0"/>
              </a:rPr>
            </a:br>
            <a:r>
              <a:rPr lang="hr-HR" sz="1300" b="1" dirty="0">
                <a:solidFill>
                  <a:srgbClr val="FF0000"/>
                </a:solidFill>
                <a:latin typeface="Georgia" pitchFamily="18" charset="0"/>
              </a:rPr>
              <a:t>4.</a:t>
            </a:r>
            <a:r>
              <a:rPr lang="hr-HR" sz="1300" dirty="0">
                <a:latin typeface="Georgia" pitchFamily="18" charset="0"/>
              </a:rPr>
              <a:t> </a:t>
            </a:r>
            <a:r>
              <a:rPr lang="hr-HR" sz="1300" b="1" dirty="0">
                <a:latin typeface="Georgia" pitchFamily="18" charset="0"/>
              </a:rPr>
              <a:t>za počinitelja prekršaja pravnu osobu i druge subjekte izjednačene s pravnim osobama </a:t>
            </a:r>
            <a:r>
              <a:rPr lang="hr-HR" sz="1300" i="1" dirty="0">
                <a:latin typeface="Georgia" pitchFamily="18" charset="0"/>
              </a:rPr>
              <a:t>njezin točan naziv, sjedište i osobni identifikacijski broj, ime i prezime njezina predstavnika, vrijeme rođenja i adresu stanovanja, državljanstvo, državu izdavanja putovnice i broj putovnice ukoliko je stranac te primjenjuje li se koja od mjera opreza i od kada,</a:t>
            </a:r>
            <a:br>
              <a:rPr lang="hr-HR" sz="1300" dirty="0">
                <a:latin typeface="Georgia" pitchFamily="18" charset="0"/>
              </a:rPr>
            </a:br>
            <a:r>
              <a:rPr lang="hr-HR" sz="1300" b="1" dirty="0">
                <a:solidFill>
                  <a:srgbClr val="FF0000"/>
                </a:solidFill>
                <a:latin typeface="Georgia" pitchFamily="18" charset="0"/>
              </a:rPr>
              <a:t>5.</a:t>
            </a:r>
            <a:r>
              <a:rPr lang="hr-HR" sz="1300" dirty="0">
                <a:latin typeface="Georgia" pitchFamily="18" charset="0"/>
              </a:rPr>
              <a:t> </a:t>
            </a:r>
            <a:r>
              <a:rPr lang="hr-HR" sz="1300" b="1" dirty="0">
                <a:latin typeface="Georgia" pitchFamily="18" charset="0"/>
              </a:rPr>
              <a:t>činjenični opis radnje prekršaja iz koje proistječe zakonsko obilježje prekršaja</a:t>
            </a:r>
            <a:r>
              <a:rPr lang="hr-HR" sz="1300" dirty="0">
                <a:latin typeface="Georgia" pitchFamily="18" charset="0"/>
              </a:rPr>
              <a:t>,</a:t>
            </a:r>
            <a:br>
              <a:rPr lang="hr-HR" sz="1300" dirty="0">
                <a:latin typeface="Georgia" pitchFamily="18" charset="0"/>
              </a:rPr>
            </a:br>
            <a:r>
              <a:rPr lang="hr-HR" sz="1300" b="1" dirty="0">
                <a:solidFill>
                  <a:srgbClr val="FF0000"/>
                </a:solidFill>
                <a:latin typeface="Georgia" pitchFamily="18" charset="0"/>
              </a:rPr>
              <a:t>6. </a:t>
            </a:r>
            <a:r>
              <a:rPr lang="hr-HR" sz="1300" b="1" dirty="0">
                <a:latin typeface="Georgia" pitchFamily="18" charset="0"/>
              </a:rPr>
              <a:t>vrijeme i mjesto počinjenja prekršaja, sredstvo kojim je počinjen prekršaj te i ostale bitne okolnosti za točno određenje prekršaja,</a:t>
            </a:r>
            <a:br>
              <a:rPr lang="hr-HR" sz="1300" dirty="0">
                <a:latin typeface="Georgia" pitchFamily="18" charset="0"/>
              </a:rPr>
            </a:br>
            <a:r>
              <a:rPr lang="hr-HR" sz="1300" b="1" dirty="0">
                <a:solidFill>
                  <a:srgbClr val="FF0000"/>
                </a:solidFill>
                <a:latin typeface="Georgia" pitchFamily="18" charset="0"/>
              </a:rPr>
              <a:t>7. </a:t>
            </a:r>
            <a:r>
              <a:rPr lang="hr-HR" sz="1300" b="1" dirty="0">
                <a:latin typeface="Georgia" pitchFamily="18" charset="0"/>
              </a:rPr>
              <a:t>zakonski naziv prekršaja i propis kojim je određen</a:t>
            </a:r>
            <a:r>
              <a:rPr lang="hr-HR" sz="1300" dirty="0">
                <a:latin typeface="Georgia" pitchFamily="18" charset="0"/>
              </a:rPr>
              <a:t>,</a:t>
            </a:r>
            <a:br>
              <a:rPr lang="hr-HR" sz="1300" dirty="0">
                <a:latin typeface="Georgia" pitchFamily="18" charset="0"/>
              </a:rPr>
            </a:br>
            <a:r>
              <a:rPr lang="hr-HR" sz="1300" b="1" dirty="0">
                <a:solidFill>
                  <a:srgbClr val="FF0000"/>
                </a:solidFill>
                <a:latin typeface="Georgia" pitchFamily="18" charset="0"/>
              </a:rPr>
              <a:t>8. </a:t>
            </a:r>
            <a:r>
              <a:rPr lang="hr-HR" sz="1300" b="1" dirty="0">
                <a:latin typeface="Georgia" pitchFamily="18" charset="0"/>
              </a:rPr>
              <a:t>prijedlog o dokazima koje treba provesti </a:t>
            </a:r>
            <a:r>
              <a:rPr lang="hr-HR" sz="1300" dirty="0">
                <a:latin typeface="Georgia" pitchFamily="18" charset="0"/>
              </a:rPr>
              <a:t>na glavnoj raspravi, </a:t>
            </a:r>
            <a:r>
              <a:rPr lang="hr-HR" sz="1300" i="1" dirty="0">
                <a:latin typeface="Georgia" pitchFamily="18" charset="0"/>
              </a:rPr>
              <a:t>naznaku imena svjedoka i drugih čije se ispitivanje predlaže, spisa koje treba pročitati i predmeta koji služe za utvrđivanje činjenica, </a:t>
            </a:r>
            <a:r>
              <a:rPr lang="hr-HR" sz="1300" dirty="0">
                <a:latin typeface="Georgia" pitchFamily="18" charset="0"/>
              </a:rPr>
              <a:t>s </a:t>
            </a:r>
            <a:r>
              <a:rPr lang="hr-HR" sz="1300" b="1" dirty="0">
                <a:latin typeface="Georgia" pitchFamily="18" charset="0"/>
              </a:rPr>
              <a:t>kratkim obrazloženjem optužnog prijedloga</a:t>
            </a:r>
            <a:r>
              <a:rPr lang="hr-HR" sz="1300" i="1" dirty="0">
                <a:latin typeface="Georgia" pitchFamily="18" charset="0"/>
              </a:rPr>
              <a:t>.</a:t>
            </a:r>
            <a:r>
              <a:rPr lang="hr-HR" sz="1300" dirty="0">
                <a:latin typeface="Georgia" pitchFamily="18" charset="0"/>
              </a:rPr>
              <a:t> Tužitelj u optužnom prijedlogu može predložiti vrstu, visinu i trajanje sankcije. Takav prijedlog ne obvezuje sud,</a:t>
            </a:r>
            <a:br>
              <a:rPr lang="hr-HR" sz="1300" dirty="0">
                <a:latin typeface="Georgia" pitchFamily="18" charset="0"/>
              </a:rPr>
            </a:br>
            <a:r>
              <a:rPr lang="hr-HR" sz="1300" b="1" dirty="0">
                <a:solidFill>
                  <a:srgbClr val="FF0000"/>
                </a:solidFill>
                <a:latin typeface="Georgia" pitchFamily="18" charset="0"/>
              </a:rPr>
              <a:t>9. </a:t>
            </a:r>
            <a:r>
              <a:rPr lang="hr-HR" sz="1300" b="1" dirty="0">
                <a:latin typeface="Georgia" pitchFamily="18" charset="0"/>
              </a:rPr>
              <a:t>pisanu obavijest </a:t>
            </a:r>
            <a:r>
              <a:rPr lang="hr-HR" sz="1300" dirty="0">
                <a:latin typeface="Georgia" pitchFamily="18" charset="0"/>
              </a:rPr>
              <a:t>iz članka 109.a stavka 1. i 2. ovoga Zakona </a:t>
            </a:r>
            <a:r>
              <a:rPr lang="hr-HR" sz="1300" dirty="0">
                <a:solidFill>
                  <a:srgbClr val="FF0000"/>
                </a:solidFill>
                <a:latin typeface="Georgia" pitchFamily="18" charset="0"/>
              </a:rPr>
              <a:t>potpisanu od strane počinitelja ili kopiju te obavijesti uz dokaz o dostavi ili potvrdu o obavljenoj dostavi,</a:t>
            </a:r>
            <a:br>
              <a:rPr lang="hr-HR" sz="1300" dirty="0">
                <a:latin typeface="Georgia" pitchFamily="18" charset="0"/>
              </a:rPr>
            </a:br>
            <a:r>
              <a:rPr lang="hr-HR" sz="1300" b="1" dirty="0">
                <a:solidFill>
                  <a:srgbClr val="FF0000"/>
                </a:solidFill>
                <a:latin typeface="Georgia" pitchFamily="18" charset="0"/>
              </a:rPr>
              <a:t>10. </a:t>
            </a:r>
            <a:r>
              <a:rPr lang="hr-HR" sz="1300" dirty="0">
                <a:latin typeface="Georgia" pitchFamily="18" charset="0"/>
              </a:rPr>
              <a:t>podatak ovlaštenog tužitelja</a:t>
            </a:r>
            <a:r>
              <a:rPr lang="hr-HR" sz="1300" b="1" dirty="0">
                <a:latin typeface="Georgia" pitchFamily="18" charset="0"/>
              </a:rPr>
              <a:t> je li protiv počinitelja podnesena i kaznena prijava u vezi s istim događajem</a:t>
            </a:r>
            <a:r>
              <a:rPr lang="hr-HR" sz="1300" dirty="0">
                <a:latin typeface="Georgia" pitchFamily="18" charset="0"/>
              </a:rPr>
              <a:t>.</a:t>
            </a:r>
          </a:p>
          <a:p>
            <a:pPr>
              <a:buNone/>
            </a:pPr>
            <a:r>
              <a:rPr lang="hr-HR" sz="1300" dirty="0">
                <a:latin typeface="Georgia" pitchFamily="18" charset="0"/>
              </a:rPr>
              <a:t>(4) Optužni se prijedlog dostavlja nadležnom sudu u onoliko primjeraka koliko ima okrivljenika i jedan primjerak za sud.</a:t>
            </a:r>
          </a:p>
        </p:txBody>
      </p:sp>
    </p:spTree>
    <p:extLst>
      <p:ext uri="{BB962C8B-B14F-4D97-AF65-F5344CB8AC3E}">
        <p14:creationId xmlns:p14="http://schemas.microsoft.com/office/powerpoint/2010/main" val="323399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OPTUŽNI PRIJEDLOG - 1.png"/>
          <p:cNvPicPr>
            <a:picLocks noGrp="1" noChangeAspect="1"/>
          </p:cNvPicPr>
          <p:nvPr>
            <p:ph idx="1"/>
          </p:nvPr>
        </p:nvPicPr>
        <p:blipFill>
          <a:blip r:embed="rId2" cstate="print"/>
          <a:stretch>
            <a:fillRect/>
          </a:stretch>
        </p:blipFill>
        <p:spPr>
          <a:xfrm>
            <a:off x="1187624" y="260648"/>
            <a:ext cx="3960440" cy="5832648"/>
          </a:xfrm>
        </p:spPr>
      </p:pic>
      <p:pic>
        <p:nvPicPr>
          <p:cNvPr id="6" name="Slika 5" descr="OPTUŽNI PRIJEDLOG - 2.png"/>
          <p:cNvPicPr>
            <a:picLocks noChangeAspect="1"/>
          </p:cNvPicPr>
          <p:nvPr/>
        </p:nvPicPr>
        <p:blipFill>
          <a:blip r:embed="rId3" cstate="print"/>
          <a:stretch>
            <a:fillRect/>
          </a:stretch>
        </p:blipFill>
        <p:spPr>
          <a:xfrm>
            <a:off x="5004048" y="260648"/>
            <a:ext cx="3963793" cy="58326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41">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2981182" y="264039"/>
            <a:ext cx="5736430" cy="878945"/>
          </a:xfrm>
        </p:spPr>
        <p:txBody>
          <a:bodyPr>
            <a:normAutofit/>
          </a:bodyPr>
          <a:lstStyle/>
          <a:p>
            <a:r>
              <a:rPr lang="hr-HR" b="1" dirty="0">
                <a:effectLst>
                  <a:outerShdw blurRad="38100" dist="38100" dir="2700000" algn="tl">
                    <a:srgbClr val="000000">
                      <a:alpha val="43137"/>
                    </a:srgbClr>
                  </a:outerShdw>
                </a:effectLst>
                <a:latin typeface="Georgia" pitchFamily="18" charset="0"/>
              </a:rPr>
              <a:t>ZAKLJUČAK</a:t>
            </a:r>
          </a:p>
        </p:txBody>
      </p:sp>
      <p:sp>
        <p:nvSpPr>
          <p:cNvPr id="58" name="Rectangle 43">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9"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1"/>
            <a:ext cx="644163"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60"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1"/>
            <a:ext cx="626857"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61"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5830"/>
            <a:ext cx="1631559"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62"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4308" y="2695292"/>
            <a:ext cx="2018057"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63" name="Freeform: Shape 53">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2690532"/>
            <a:ext cx="217824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56"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1071"/>
            <a:ext cx="2170926"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sp>
        <p:nvSpPr>
          <p:cNvPr id="3" name="Rezervirano mjesto sadržaja 2"/>
          <p:cNvSpPr>
            <a:spLocks noGrp="1"/>
          </p:cNvSpPr>
          <p:nvPr>
            <p:ph idx="1"/>
          </p:nvPr>
        </p:nvSpPr>
        <p:spPr>
          <a:xfrm>
            <a:off x="2857488" y="1357298"/>
            <a:ext cx="6001642" cy="4371223"/>
          </a:xfrm>
        </p:spPr>
        <p:txBody>
          <a:bodyPr anchor="t">
            <a:noAutofit/>
          </a:bodyPr>
          <a:lstStyle/>
          <a:p>
            <a:pPr marL="68580" indent="0" algn="just">
              <a:lnSpc>
                <a:spcPct val="150000"/>
              </a:lnSpc>
              <a:buNone/>
            </a:pPr>
            <a:r>
              <a:rPr lang="hr-HR" sz="1400" dirty="0">
                <a:latin typeface="Georgia" pitchFamily="18" charset="0"/>
              </a:rPr>
              <a:t>Komunalni redari kao službenici tijela jedinice lokalne samouprave prilikom vršenja nadzora nad provedbom odluka svojih gradskih odnosno općinskih vijeća nužno primjenjuju i Prekršajni zakon, pa je dobro poznavanje odredbi navedenog zakona od </a:t>
            </a:r>
            <a:r>
              <a:rPr lang="hr-HR" sz="1400" dirty="0">
                <a:latin typeface="Georgia" pitchFamily="18" charset="0"/>
                <a:cs typeface="Arial" panose="020B0604020202020204" pitchFamily="34" charset="0"/>
              </a:rPr>
              <a:t>bitnog utjecaja na kvalitetu i učinkovitost rada redara iz oblasti prekršajnog postupanja.</a:t>
            </a:r>
          </a:p>
          <a:p>
            <a:pPr marL="68580" indent="0" algn="just">
              <a:lnSpc>
                <a:spcPct val="150000"/>
              </a:lnSpc>
              <a:buNone/>
            </a:pPr>
            <a:r>
              <a:rPr lang="hr-HR" sz="1400" dirty="0">
                <a:latin typeface="Georgia" pitchFamily="18" charset="0"/>
                <a:cs typeface="Arial" panose="020B0604020202020204" pitchFamily="34" charset="0"/>
              </a:rPr>
              <a:t>Svrha je da okrivljenik - počinitelj prekršaja pravomoćnom odlukom o prekršaju (</a:t>
            </a:r>
            <a:r>
              <a:rPr lang="hr-HR" sz="1400" dirty="0" err="1">
                <a:latin typeface="Georgia" pitchFamily="18" charset="0"/>
                <a:cs typeface="Arial" panose="020B0604020202020204" pitchFamily="34" charset="0"/>
              </a:rPr>
              <a:t>OPN</a:t>
            </a:r>
            <a:r>
              <a:rPr lang="hr-HR" sz="1400" dirty="0">
                <a:latin typeface="Georgia" pitchFamily="18" charset="0"/>
                <a:cs typeface="Arial" panose="020B0604020202020204" pitchFamily="34" charset="0"/>
              </a:rPr>
              <a:t> ili sudska presuda) bude proglašen krivim, prvenstveno kako bi se utjecalo na njega da ubuduće ne čini prekršaje te da poštuje pravni sustav ali i da se utječe na sve građane da se ubuduće tako ponašaju, odnosno da poštuju pravni sustav (</a:t>
            </a:r>
            <a:r>
              <a:rPr lang="hr-HR" sz="1400" dirty="0">
                <a:latin typeface="Georgia" pitchFamily="18" charset="0"/>
              </a:rPr>
              <a:t>specijalna i generalna prevencija), s tim da ne treba zanemariti ni činjenicu da su novčane kazne naplaćene za prekršaje propisane odlukama </a:t>
            </a:r>
            <a:r>
              <a:rPr lang="hr-HR" sz="1400" dirty="0" err="1">
                <a:latin typeface="Georgia" pitchFamily="18" charset="0"/>
              </a:rPr>
              <a:t>JLS</a:t>
            </a:r>
            <a:r>
              <a:rPr lang="hr-HR" sz="1400" dirty="0">
                <a:latin typeface="Georgia" pitchFamily="18" charset="0"/>
              </a:rPr>
              <a:t> prihod proračuna te </a:t>
            </a:r>
            <a:r>
              <a:rPr lang="hr-HR" sz="1400" dirty="0" err="1">
                <a:latin typeface="Georgia" pitchFamily="18" charset="0"/>
              </a:rPr>
              <a:t>JLS</a:t>
            </a:r>
            <a:r>
              <a:rPr lang="hr-HR" sz="1400" b="1" dirty="0">
                <a:latin typeface="Georgia" pitchFamily="18" charset="0"/>
              </a:rPr>
              <a:t> </a:t>
            </a:r>
            <a:r>
              <a:rPr lang="hr-HR" sz="1400" dirty="0">
                <a:latin typeface="Georgia" pitchFamily="18" charset="0"/>
              </a:rPr>
              <a:t>na čijem su području prekršaji počinjeni.</a:t>
            </a:r>
          </a:p>
          <a:p>
            <a:pPr marL="68580" indent="0" algn="just">
              <a:lnSpc>
                <a:spcPct val="150000"/>
              </a:lnSpc>
              <a:buNone/>
            </a:pPr>
            <a:endParaRPr lang="hr-HR" sz="1600" dirty="0">
              <a:effectLst>
                <a:outerShdw blurRad="38100" dist="38100" dir="2700000" algn="tl">
                  <a:srgbClr val="000000">
                    <a:alpha val="43137"/>
                  </a:srgbClr>
                </a:outerShdw>
              </a:effectLst>
              <a:latin typeface="Georgia" pitchFamily="18" charset="0"/>
            </a:endParaRPr>
          </a:p>
          <a:p>
            <a:pPr marL="68580" indent="0" algn="just">
              <a:lnSpc>
                <a:spcPct val="150000"/>
              </a:lnSpc>
              <a:buNone/>
            </a:pPr>
            <a:r>
              <a:rPr lang="hr-HR" sz="1600" i="1" dirty="0">
                <a:latin typeface="Georgia"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C:\Users\TeaT\AppData\Local\Microsoft\Windows\Temporary Internet Files\Content.Outlook\Y23DDSFY\LOGO_VELIKI_UGRH.jpg"/>
          <p:cNvPicPr/>
          <p:nvPr/>
        </p:nvPicPr>
        <p:blipFill>
          <a:blip r:embed="rId2" cstate="print">
            <a:lum bright="-10000" contrast="-13000"/>
            <a:extLst>
              <a:ext uri="{28A0092B-C50C-407E-A947-70E740481C1C}">
                <a14:useLocalDpi xmlns:a14="http://schemas.microsoft.com/office/drawing/2010/main" val="0"/>
              </a:ext>
            </a:extLst>
          </a:blip>
          <a:srcRect/>
          <a:stretch>
            <a:fillRect/>
          </a:stretch>
        </p:blipFill>
        <p:spPr bwMode="auto">
          <a:xfrm>
            <a:off x="1428728" y="4786322"/>
            <a:ext cx="1135286" cy="735897"/>
          </a:xfrm>
          <a:prstGeom prst="rect">
            <a:avLst/>
          </a:prstGeom>
          <a:solidFill>
            <a:schemeClr val="bg2"/>
          </a:solidFill>
          <a:ln>
            <a:solidFill>
              <a:schemeClr val="tx2">
                <a:lumMod val="20000"/>
                <a:lumOff val="80000"/>
              </a:schemeClr>
            </a:solidFill>
          </a:ln>
        </p:spPr>
      </p:pic>
      <p:sp>
        <p:nvSpPr>
          <p:cNvPr id="3" name="Rezervirano mjesto sadržaja 2"/>
          <p:cNvSpPr>
            <a:spLocks noGrp="1"/>
          </p:cNvSpPr>
          <p:nvPr>
            <p:ph idx="1"/>
          </p:nvPr>
        </p:nvSpPr>
        <p:spPr>
          <a:xfrm>
            <a:off x="1285852" y="928670"/>
            <a:ext cx="6980250" cy="4234792"/>
          </a:xfrm>
        </p:spPr>
        <p:txBody>
          <a:bodyPr anchor="ctr">
            <a:normAutofit fontScale="92500" lnSpcReduction="20000"/>
          </a:bodyPr>
          <a:lstStyle/>
          <a:p>
            <a:pPr marL="0" indent="0" algn="ctr">
              <a:buNone/>
            </a:pPr>
            <a:endParaRPr lang="hr-HR" sz="4800" dirty="0">
              <a:effectLst>
                <a:outerShdw blurRad="38100" dist="38100" dir="2700000" algn="tl">
                  <a:srgbClr val="000000">
                    <a:alpha val="43137"/>
                  </a:srgbClr>
                </a:outerShdw>
              </a:effectLst>
              <a:latin typeface="Georgia" pitchFamily="18" charset="0"/>
              <a:cs typeface="Arial" panose="020B0604020202020204" pitchFamily="34" charset="0"/>
            </a:endParaRPr>
          </a:p>
          <a:p>
            <a:pPr marL="0" indent="0" algn="ctr">
              <a:buNone/>
            </a:pPr>
            <a:r>
              <a:rPr lang="hr-HR" sz="4800" dirty="0">
                <a:effectLst>
                  <a:outerShdw blurRad="38100" dist="38100" dir="2700000" algn="tl">
                    <a:srgbClr val="000000">
                      <a:alpha val="43137"/>
                    </a:srgbClr>
                  </a:outerShdw>
                </a:effectLst>
                <a:latin typeface="Georgia" pitchFamily="18" charset="0"/>
                <a:cs typeface="Arial" panose="020B0604020202020204" pitchFamily="34" charset="0"/>
              </a:rPr>
              <a:t>Hvala na pažnji!</a:t>
            </a: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a:buNone/>
            </a:pPr>
            <a:r>
              <a:rPr lang="hr-HR" sz="1800" b="1" i="1" dirty="0">
                <a:latin typeface="Georgia" pitchFamily="18" charset="0"/>
                <a:cs typeface="Arial" panose="020B0604020202020204" pitchFamily="34" charset="0"/>
              </a:rPr>
              <a:t>Matko </a:t>
            </a:r>
            <a:r>
              <a:rPr lang="hr-HR" sz="1800" b="1" i="1" dirty="0" err="1">
                <a:latin typeface="Georgia" pitchFamily="18" charset="0"/>
                <a:cs typeface="Arial" panose="020B0604020202020204" pitchFamily="34" charset="0"/>
              </a:rPr>
              <a:t>Lovreta</a:t>
            </a:r>
            <a:r>
              <a:rPr lang="hr-HR" sz="1800" b="1" i="1" dirty="0">
                <a:latin typeface="Georgia" pitchFamily="18" charset="0"/>
                <a:cs typeface="Arial" panose="020B0604020202020204" pitchFamily="34" charset="0"/>
              </a:rPr>
              <a:t>, </a:t>
            </a:r>
            <a:r>
              <a:rPr lang="hr-HR" sz="1800" b="1" i="1" dirty="0" err="1">
                <a:latin typeface="Georgia" pitchFamily="18" charset="0"/>
                <a:cs typeface="Arial" panose="020B0604020202020204" pitchFamily="34" charset="0"/>
              </a:rPr>
              <a:t>dipl.iur</a:t>
            </a:r>
            <a:r>
              <a:rPr lang="hr-HR" sz="1800" b="1" i="1" dirty="0">
                <a:latin typeface="Georgia" pitchFamily="18" charset="0"/>
                <a:cs typeface="Arial" panose="020B0604020202020204" pitchFamily="34" charset="0"/>
              </a:rPr>
              <a:t>.</a:t>
            </a:r>
          </a:p>
          <a:p>
            <a:pPr>
              <a:buNone/>
            </a:pPr>
            <a:r>
              <a:rPr lang="hr-HR" sz="1800" i="1" dirty="0">
                <a:latin typeface="Georgia" pitchFamily="18" charset="0"/>
                <a:cs typeface="Arial" panose="020B0604020202020204" pitchFamily="34" charset="0"/>
              </a:rPr>
              <a:t>pročelnik Upravnog odjela za komunalne djelatnosti </a:t>
            </a:r>
          </a:p>
          <a:p>
            <a:pPr>
              <a:buNone/>
            </a:pPr>
            <a:r>
              <a:rPr lang="hr-HR" sz="1800" i="1" dirty="0">
                <a:latin typeface="Georgia" pitchFamily="18" charset="0"/>
                <a:cs typeface="Arial" panose="020B0604020202020204" pitchFamily="34" charset="0"/>
              </a:rPr>
              <a:t>Grada Makarske</a:t>
            </a:r>
            <a:endParaRPr lang="hr-HR" sz="1800" dirty="0">
              <a:latin typeface="Georgia" pitchFamily="18"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34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28403" y="620688"/>
            <a:ext cx="7686701" cy="1643074"/>
          </a:xfrm>
        </p:spPr>
        <p:txBody>
          <a:bodyPr>
            <a:noAutofit/>
          </a:bodyPr>
          <a:lstStyle/>
          <a:p>
            <a:pPr marL="0" indent="0">
              <a:buNone/>
            </a:pPr>
            <a:endParaRPr lang="pl-PL" sz="1600" dirty="0">
              <a:latin typeface="Georgia" pitchFamily="18" charset="0"/>
            </a:endParaRPr>
          </a:p>
          <a:p>
            <a:pPr marL="0" indent="0">
              <a:buNone/>
            </a:pPr>
            <a:endParaRPr lang="pl-PL" sz="1600" dirty="0">
              <a:latin typeface="Georgia" pitchFamily="18" charset="0"/>
            </a:endParaRPr>
          </a:p>
          <a:p>
            <a:pPr marL="0" indent="0" algn="just">
              <a:buNone/>
            </a:pPr>
            <a:endParaRPr lang="hr-HR" sz="1800" b="1" dirty="0">
              <a:latin typeface="Georgia" pitchFamily="18" charset="0"/>
            </a:endParaRPr>
          </a:p>
        </p:txBody>
      </p:sp>
      <p:sp>
        <p:nvSpPr>
          <p:cNvPr id="5" name="Rezervirano mjesto sadržaja 2"/>
          <p:cNvSpPr txBox="1">
            <a:spLocks/>
          </p:cNvSpPr>
          <p:nvPr/>
        </p:nvSpPr>
        <p:spPr>
          <a:xfrm>
            <a:off x="1000100" y="571480"/>
            <a:ext cx="7776105" cy="5500726"/>
          </a:xfrm>
          <a:prstGeom prst="rect">
            <a:avLst/>
          </a:prstGeom>
          <a:noFill/>
          <a:ln w="19050">
            <a:noFill/>
          </a:ln>
          <a:effectLst/>
        </p:spPr>
        <p:txBody>
          <a:bodyPr vert="horz" lIns="91440" tIns="45720" rIns="91440" bIns="45720" rtlCol="0" anchor="ctr">
            <a:normAutofit fontScale="92500" lnSpcReduction="10000"/>
          </a:bodyPr>
          <a:lstStyle/>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1" i="0" u="none" strike="noStrike" kern="1200" cap="none" spc="0" normalizeH="0" baseline="0" noProof="0" dirty="0">
              <a:ln>
                <a:noFill/>
              </a:ln>
              <a:solidFill>
                <a:schemeClr val="tx1"/>
              </a:solidFill>
              <a:effectLst/>
              <a:uLnTx/>
              <a:uFillTx/>
              <a:latin typeface="Georgia" pitchFamily="18" charset="0"/>
              <a:ea typeface="+mn-ea"/>
              <a:cs typeface="+mn-cs"/>
            </a:endParaRPr>
          </a:p>
          <a:p>
            <a:pPr lvl="0" algn="just">
              <a:spcBef>
                <a:spcPct val="20000"/>
              </a:spcBef>
              <a:spcAft>
                <a:spcPts val="600"/>
              </a:spcAft>
              <a:buClr>
                <a:schemeClr val="accent1">
                  <a:lumMod val="75000"/>
                </a:schemeClr>
              </a:buClr>
              <a:buSzPct val="145000"/>
              <a:tabLst>
                <a:tab pos="0" algn="l"/>
              </a:tabLst>
            </a:pPr>
            <a:r>
              <a:rPr lang="hr-HR" sz="1900" b="1" dirty="0">
                <a:effectLst>
                  <a:outerShdw blurRad="38100" dist="38100" dir="2700000" algn="tl">
                    <a:srgbClr val="000000">
                      <a:alpha val="43137"/>
                    </a:srgbClr>
                  </a:outerShdw>
                </a:effectLst>
                <a:latin typeface="Georgia" pitchFamily="18" charset="0"/>
              </a:rPr>
              <a:t>N</a:t>
            </a:r>
            <a:r>
              <a:rPr kumimoji="0" lang="hr-HR" sz="19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OVČANE  KAZNE  ZA </a:t>
            </a:r>
            <a:r>
              <a:rPr kumimoji="0" lang="hr-HR" sz="19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 PREKRŠAJE  P</a:t>
            </a:r>
            <a:r>
              <a:rPr lang="hr-HR" sz="1900" b="1" dirty="0">
                <a:effectLst>
                  <a:outerShdw blurRad="38100" dist="38100" dir="2700000" algn="tl">
                    <a:srgbClr val="000000">
                      <a:alpha val="43137"/>
                    </a:srgbClr>
                  </a:outerShdw>
                </a:effectLst>
                <a:latin typeface="Georgia" pitchFamily="18" charset="0"/>
              </a:rPr>
              <a:t>ROPISANE  OPĆIM </a:t>
            </a:r>
            <a:r>
              <a:rPr kumimoji="0" lang="hr-HR" sz="19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n-ea"/>
                <a:cs typeface="+mn-cs"/>
              </a:rPr>
              <a:t>AKTIMA (odlukama</a:t>
            </a:r>
            <a:r>
              <a:rPr lang="hr-HR" sz="1900" b="1" baseline="0" dirty="0">
                <a:effectLst>
                  <a:outerShdw blurRad="38100" dist="38100" dir="2700000" algn="tl">
                    <a:srgbClr val="000000">
                      <a:alpha val="43137"/>
                    </a:srgbClr>
                  </a:outerShdw>
                </a:effectLst>
                <a:latin typeface="Georgia" pitchFamily="18" charset="0"/>
              </a:rPr>
              <a:t>)</a:t>
            </a:r>
            <a:r>
              <a:rPr lang="hr-HR" sz="1900" b="1" dirty="0">
                <a:effectLst>
                  <a:outerShdw blurRad="38100" dist="38100" dir="2700000" algn="tl">
                    <a:srgbClr val="000000">
                      <a:alpha val="43137"/>
                    </a:srgbClr>
                  </a:outerShdw>
                </a:effectLst>
                <a:latin typeface="Georgia" pitchFamily="18" charset="0"/>
              </a:rPr>
              <a:t> JLS</a:t>
            </a:r>
            <a:r>
              <a:rPr lang="hr-HR" sz="1900" b="1" dirty="0">
                <a:latin typeface="Georgia" pitchFamily="18" charset="0"/>
              </a:rPr>
              <a:t>  </a:t>
            </a:r>
            <a:r>
              <a:rPr lang="hr-HR" sz="1900" dirty="0">
                <a:effectLst>
                  <a:outerShdw blurRad="38100" dist="38100" dir="2700000" algn="tl">
                    <a:srgbClr val="000000">
                      <a:alpha val="43137"/>
                    </a:srgbClr>
                  </a:outerShdw>
                </a:effectLst>
                <a:latin typeface="Georgia" pitchFamily="18" charset="0"/>
              </a:rPr>
              <a:t>- </a:t>
            </a:r>
            <a:r>
              <a:rPr kumimoji="0" lang="hr-HR" sz="1900" i="1" u="none" strike="noStrike" kern="1200" cap="none" spc="0" normalizeH="0" baseline="0" noProof="0" dirty="0">
                <a:ln>
                  <a:noFill/>
                </a:ln>
                <a:solidFill>
                  <a:schemeClr val="tx1"/>
                </a:solidFill>
                <a:effectLst/>
                <a:uLnTx/>
                <a:uFillTx/>
                <a:latin typeface="Georgia" pitchFamily="18" charset="0"/>
                <a:ea typeface="+mn-ea"/>
                <a:cs typeface="+mn-cs"/>
              </a:rPr>
              <a:t>Članak 33. PZ-a</a:t>
            </a: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300" i="1"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(4) Za prekršaj propisan odlukom jedinice lokalne i područne (regionalne) samouprave, za počinitelja prekršaja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pravnu osobu </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ne može biti propisana ni izrečena novčana kazna u iznosu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manjem od 500,00 kuna ni većem od 10.000,00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b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(5) Za prekršaj propisan odlukom jedinice lokalne i područne (regionalne) samouprave, za počinitelja prekršaja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fizičku osobu obrtnika i osobu koja obavlja drugu samostalnu djelatnost </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koji je počinila u vezi obavljanja njezina obrta ili druge samostalne djelatnosti ne može biti propisana ni izrečena novčana kazna u iznosu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manjem od 300,00 kuna ni većem od 5.000,00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b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(6) Za prekršaj propisan odlukom jedinice lokalne i područne (regionalne) samouprave, za počinitelja prekršaja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fizičku osobu </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ne može biti propisana ni izrečena novčana kazna u iznosu manjem od </a:t>
            </a:r>
            <a:r>
              <a:rPr kumimoji="0" lang="hr-HR" sz="1700" b="1" i="0" u="none" strike="noStrike" kern="1200" cap="none" spc="0" normalizeH="0" baseline="0" noProof="0" dirty="0">
                <a:ln>
                  <a:noFill/>
                </a:ln>
                <a:solidFill>
                  <a:schemeClr val="accent1">
                    <a:lumMod val="50000"/>
                  </a:schemeClr>
                </a:solidFill>
                <a:effectLst/>
                <a:uLnTx/>
                <a:uFillTx/>
                <a:latin typeface="Georgia" pitchFamily="18" charset="0"/>
                <a:ea typeface="+mn-ea"/>
                <a:cs typeface="+mn-cs"/>
              </a:rPr>
              <a:t>100,00 kuna ni većem od 2.000,00 kuna</a:t>
            </a:r>
            <a: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t>.</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1538" y="1071546"/>
            <a:ext cx="7704667" cy="5285460"/>
          </a:xfrm>
        </p:spPr>
        <p:txBody>
          <a:bodyPr>
            <a:normAutofit/>
          </a:bodyPr>
          <a:lstStyle/>
          <a:p>
            <a:pPr marL="0" indent="0" algn="just">
              <a:buNone/>
            </a:pPr>
            <a:r>
              <a:rPr lang="hr-HR" sz="1700" dirty="0">
                <a:solidFill>
                  <a:srgbClr val="FF0000"/>
                </a:solidFill>
                <a:effectLst>
                  <a:outerShdw blurRad="38100" dist="38100" dir="2700000" algn="tl">
                    <a:srgbClr val="000000">
                      <a:alpha val="43137"/>
                    </a:srgbClr>
                  </a:outerShdw>
                </a:effectLst>
                <a:latin typeface="Georgia" pitchFamily="18" charset="0"/>
              </a:rPr>
              <a:t>Nadzor nad provedbom odluka </a:t>
            </a:r>
            <a:r>
              <a:rPr lang="hr-HR" sz="1700" dirty="0">
                <a:latin typeface="Georgia" pitchFamily="18" charset="0"/>
              </a:rPr>
              <a:t>gradskih, odnosno općinskih vijeća </a:t>
            </a:r>
            <a:r>
              <a:rPr lang="hr-HR" sz="1700" i="1" dirty="0">
                <a:latin typeface="Georgia" pitchFamily="18" charset="0"/>
              </a:rPr>
              <a:t>(Odluka o komunalnom redu, </a:t>
            </a:r>
            <a:r>
              <a:rPr lang="en-US" sz="1700" i="1" dirty="0" err="1">
                <a:latin typeface="Georgia" pitchFamily="18" charset="0"/>
              </a:rPr>
              <a:t>Odluka</a:t>
            </a:r>
            <a:r>
              <a:rPr lang="hr-HR" sz="1700" i="1" dirty="0">
                <a:latin typeface="Georgia" pitchFamily="18" charset="0"/>
              </a:rPr>
              <a:t> o obavljanju dimnjačarskih poslova</a:t>
            </a:r>
            <a:r>
              <a:rPr lang="en-US" sz="1700" i="1" dirty="0">
                <a:latin typeface="Georgia" pitchFamily="18" charset="0"/>
              </a:rPr>
              <a:t>, </a:t>
            </a:r>
            <a:r>
              <a:rPr lang="en-US" sz="1700" i="1" dirty="0" err="1">
                <a:latin typeface="Georgia" pitchFamily="18" charset="0"/>
              </a:rPr>
              <a:t>Odluka</a:t>
            </a:r>
            <a:r>
              <a:rPr lang="hr-HR" sz="1700" i="1" dirty="0">
                <a:latin typeface="Georgia" pitchFamily="18" charset="0"/>
              </a:rPr>
              <a:t> o uvjetima i načinu držanja kućnih ljubimaca i načinu postupanja s napuštenim i izgubljenim životinjama te divljim životinjama, </a:t>
            </a:r>
            <a:r>
              <a:rPr lang="en-US" sz="1700" i="1" dirty="0" err="1">
                <a:latin typeface="Georgia" pitchFamily="18" charset="0"/>
              </a:rPr>
              <a:t>Odluka</a:t>
            </a:r>
            <a:r>
              <a:rPr lang="en-US" sz="1700" i="1" dirty="0">
                <a:latin typeface="Georgia" pitchFamily="18" charset="0"/>
              </a:rPr>
              <a:t> o </a:t>
            </a:r>
            <a:r>
              <a:rPr lang="en-US" sz="1700" i="1" dirty="0" err="1">
                <a:latin typeface="Georgia" pitchFamily="18" charset="0"/>
              </a:rPr>
              <a:t>nerazvrstanim</a:t>
            </a:r>
            <a:r>
              <a:rPr lang="hr-HR" sz="1700" i="1" dirty="0">
                <a:latin typeface="Georgia" pitchFamily="18" charset="0"/>
              </a:rPr>
              <a:t> </a:t>
            </a:r>
            <a:r>
              <a:rPr lang="en-US" sz="1700" i="1" dirty="0" err="1">
                <a:latin typeface="Georgia" pitchFamily="18" charset="0"/>
              </a:rPr>
              <a:t>cestama</a:t>
            </a:r>
            <a:r>
              <a:rPr lang="en-US" sz="1700" i="1" dirty="0">
                <a:latin typeface="Georgia" pitchFamily="18" charset="0"/>
              </a:rPr>
              <a:t>, </a:t>
            </a:r>
            <a:r>
              <a:rPr lang="en-US" sz="1700" i="1" dirty="0" err="1">
                <a:latin typeface="Georgia" pitchFamily="18" charset="0"/>
              </a:rPr>
              <a:t>Odluka</a:t>
            </a:r>
            <a:r>
              <a:rPr lang="en-US" sz="1700" i="1" dirty="0">
                <a:latin typeface="Georgia" pitchFamily="18" charset="0"/>
              </a:rPr>
              <a:t> o </a:t>
            </a:r>
            <a:r>
              <a:rPr lang="en-US" sz="1700" i="1" dirty="0" err="1">
                <a:latin typeface="Georgia" pitchFamily="18" charset="0"/>
              </a:rPr>
              <a:t>javnom</a:t>
            </a:r>
            <a:r>
              <a:rPr lang="hr-HR" sz="1700" i="1" dirty="0">
                <a:latin typeface="Georgia" pitchFamily="18" charset="0"/>
              </a:rPr>
              <a:t> </a:t>
            </a:r>
            <a:r>
              <a:rPr lang="en-US" sz="1700" i="1" dirty="0" err="1">
                <a:latin typeface="Georgia" pitchFamily="18" charset="0"/>
              </a:rPr>
              <a:t>redu</a:t>
            </a:r>
            <a:r>
              <a:rPr lang="hr-HR" sz="1700" i="1" dirty="0">
                <a:latin typeface="Georgia" pitchFamily="18" charset="0"/>
              </a:rPr>
              <a:t> </a:t>
            </a:r>
            <a:r>
              <a:rPr lang="en-US" sz="1700" i="1" dirty="0" err="1">
                <a:latin typeface="Georgia" pitchFamily="18" charset="0"/>
              </a:rPr>
              <a:t>i</a:t>
            </a:r>
            <a:r>
              <a:rPr lang="hr-HR" sz="1700" i="1" dirty="0">
                <a:latin typeface="Georgia" pitchFamily="18" charset="0"/>
              </a:rPr>
              <a:t> </a:t>
            </a:r>
            <a:r>
              <a:rPr lang="en-US" sz="1700" i="1" dirty="0" err="1">
                <a:latin typeface="Georgia" pitchFamily="18" charset="0"/>
              </a:rPr>
              <a:t>miru</a:t>
            </a:r>
            <a:r>
              <a:rPr lang="en-US" sz="1700" i="1" dirty="0">
                <a:latin typeface="Georgia" pitchFamily="18" charset="0"/>
              </a:rPr>
              <a:t>,</a:t>
            </a:r>
            <a:r>
              <a:rPr lang="hr-HR" sz="1700" i="1" dirty="0">
                <a:latin typeface="Georgia" pitchFamily="18" charset="0"/>
              </a:rPr>
              <a:t> Odluka o radnom vremenu ugostiteljskih objekata, Odluka o određivanju prostora na kojima mogu biti ugostiteljski objekti na javnim površinama i o vanjskom izgledu tih objekata, Odluka o privremenoj zabrani izvođenja građevinskih radova i </a:t>
            </a:r>
            <a:r>
              <a:rPr lang="hr-HR" sz="1700" i="1" dirty="0" err="1">
                <a:latin typeface="Georgia" pitchFamily="18" charset="0"/>
              </a:rPr>
              <a:t>dr</a:t>
            </a:r>
            <a:r>
              <a:rPr lang="hr-HR" sz="1700" i="1" dirty="0">
                <a:latin typeface="Georgia" pitchFamily="18" charset="0"/>
              </a:rPr>
              <a:t>.) </a:t>
            </a:r>
            <a:r>
              <a:rPr lang="hr-HR" sz="1700" dirty="0">
                <a:latin typeface="Georgia" pitchFamily="18" charset="0"/>
              </a:rPr>
              <a:t>provode </a:t>
            </a:r>
            <a:r>
              <a:rPr lang="hr-HR" sz="1700" dirty="0">
                <a:solidFill>
                  <a:srgbClr val="FF0000"/>
                </a:solidFill>
                <a:effectLst>
                  <a:outerShdw blurRad="38100" dist="38100" dir="2700000" algn="tl">
                    <a:srgbClr val="000000">
                      <a:alpha val="43137"/>
                    </a:srgbClr>
                  </a:outerShdw>
                </a:effectLst>
                <a:latin typeface="Georgia" pitchFamily="18" charset="0"/>
              </a:rPr>
              <a:t>komunalni redari</a:t>
            </a:r>
            <a:r>
              <a:rPr lang="hr-HR" sz="1700" dirty="0">
                <a:latin typeface="Georgia" pitchFamily="18" charset="0"/>
              </a:rPr>
              <a:t> kao službenici tijela jedinice lokalne samouprave sukladno svojim ovlastima.</a:t>
            </a:r>
          </a:p>
          <a:p>
            <a:pPr marL="0" indent="0" algn="just">
              <a:buNone/>
            </a:pPr>
            <a:r>
              <a:rPr lang="hr-HR" sz="1700" dirty="0">
                <a:latin typeface="Georgia" pitchFamily="18" charset="0"/>
              </a:rPr>
              <a:t>Komunalni redari u okviru svoje nadležnosti prilikom vršenja nadzora nad provedbom odluka svojih gradskih odnosno općinskih vijeća, kao i brojnih zakonskih te </a:t>
            </a:r>
            <a:r>
              <a:rPr lang="hr-HR" sz="1700" dirty="0" err="1">
                <a:latin typeface="Georgia" pitchFamily="18" charset="0"/>
              </a:rPr>
              <a:t>podzakonskim</a:t>
            </a:r>
            <a:r>
              <a:rPr lang="hr-HR" sz="1700" dirty="0">
                <a:latin typeface="Georgia" pitchFamily="18" charset="0"/>
              </a:rPr>
              <a:t> propisa, pored Zakona o općem upravnom postupku (Narodne novine broj 47/09) kao temeljnog </a:t>
            </a:r>
            <a:r>
              <a:rPr lang="hr-HR" sz="1700" dirty="0" err="1">
                <a:latin typeface="Georgia" pitchFamily="18" charset="0"/>
              </a:rPr>
              <a:t>postupovnog</a:t>
            </a:r>
            <a:r>
              <a:rPr lang="hr-HR" sz="1700" dirty="0">
                <a:latin typeface="Georgia" pitchFamily="18" charset="0"/>
              </a:rPr>
              <a:t> zakona koji primjenjuju u upravnom postupku, neposredno primjenjuju i </a:t>
            </a:r>
            <a:r>
              <a:rPr lang="hr-HR" sz="1700" b="1" dirty="0">
                <a:latin typeface="Georgia" pitchFamily="18" charset="0"/>
              </a:rPr>
              <a:t>Prekršajni zakon  (Narodne novine broj, 107/07, 39/13, 157/13, 110/15  i 70/17 i 118/18) </a:t>
            </a:r>
            <a:r>
              <a:rPr lang="hr-HR" sz="1700" dirty="0">
                <a:latin typeface="Georgia" pitchFamily="18" charset="0"/>
              </a:rPr>
              <a:t>kao opći propis (</a:t>
            </a:r>
            <a:r>
              <a:rPr lang="hr-HR" sz="1700" dirty="0" err="1">
                <a:latin typeface="Georgia" pitchFamily="18" charset="0"/>
              </a:rPr>
              <a:t>lex</a:t>
            </a:r>
            <a:r>
              <a:rPr lang="hr-HR" sz="1700" dirty="0">
                <a:latin typeface="Georgia" pitchFamily="18" charset="0"/>
              </a:rPr>
              <a:t> </a:t>
            </a:r>
            <a:r>
              <a:rPr lang="hr-HR" sz="1700" dirty="0" err="1">
                <a:latin typeface="Georgia" pitchFamily="18" charset="0"/>
              </a:rPr>
              <a:t>generalis</a:t>
            </a:r>
            <a:r>
              <a:rPr lang="hr-HR" sz="1700" dirty="0">
                <a:latin typeface="Georgia" pitchFamily="18" charset="0"/>
              </a:rPr>
              <a:t>) kojim se propisuju odredbe koje se odnose na sve prekršaje propisane u drugim zakonima i drugim propisima kojima se propisuju prekršaji i njihove sankcije.</a:t>
            </a:r>
          </a:p>
          <a:p>
            <a:pPr marL="0" indent="0" algn="just">
              <a:buNone/>
            </a:pPr>
            <a:endParaRPr lang="hr-HR" sz="1800" dirty="0">
              <a:latin typeface="Georgia" pitchFamily="18" charset="0"/>
            </a:endParaRPr>
          </a:p>
        </p:txBody>
      </p:sp>
      <p:sp>
        <p:nvSpPr>
          <p:cNvPr id="5" name="Podnaslov 2"/>
          <p:cNvSpPr txBox="1">
            <a:spLocks/>
          </p:cNvSpPr>
          <p:nvPr/>
        </p:nvSpPr>
        <p:spPr>
          <a:xfrm>
            <a:off x="1214414" y="214290"/>
            <a:ext cx="7358114" cy="669408"/>
          </a:xfrm>
          <a:prstGeom prst="rect">
            <a:avLst/>
          </a:prstGeom>
        </p:spPr>
        <p:txBody>
          <a:bodyPr vert="horz" lIns="91440" tIns="45720" rIns="91440" bIns="45720" rtlCol="0" anchor="ctr">
            <a:normAutofit/>
          </a:bodyPr>
          <a:lstStyle/>
          <a:p>
            <a:pPr marR="0" lvl="0" algn="l" defTabSz="457200" rtl="0" eaLnBrk="1" fontAlgn="auto" latinLnBrk="0" hangingPunct="1">
              <a:lnSpc>
                <a:spcPct val="100000"/>
              </a:lnSpc>
              <a:spcBef>
                <a:spcPct val="20000"/>
              </a:spcBef>
              <a:spcAft>
                <a:spcPts val="600"/>
              </a:spcAft>
              <a:buClr>
                <a:schemeClr val="accent1">
                  <a:lumMod val="75000"/>
                </a:schemeClr>
              </a:buClr>
              <a:buSzPct val="145000"/>
              <a:tabLst>
                <a:tab pos="0" algn="l"/>
              </a:tabLst>
              <a:defRPr/>
            </a:pPr>
            <a:r>
              <a:rPr kumimoji="0" lang="hr-HR"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rPr>
              <a:t>Tko vrši nadzor nad provedbom Odluka gradskih/općinskih vijeća?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142852"/>
            <a:ext cx="7704667" cy="500066"/>
          </a:xfrm>
        </p:spPr>
        <p:txBody>
          <a:bodyPr>
            <a:normAutofit fontScale="90000"/>
          </a:bodyPr>
          <a:lstStyle/>
          <a:p>
            <a:br>
              <a:rPr lang="hr-HR" sz="2800" b="1" dirty="0">
                <a:latin typeface="Georgia" pitchFamily="18" charset="0"/>
              </a:rPr>
            </a:br>
            <a:br>
              <a:rPr lang="hr-HR" sz="2800" b="1" dirty="0">
                <a:latin typeface="Georgia" pitchFamily="18" charset="0"/>
              </a:rPr>
            </a:br>
            <a:r>
              <a:rPr lang="hr-HR" sz="2200" b="1" dirty="0">
                <a:effectLst>
                  <a:outerShdw blurRad="38100" dist="38100" dir="2700000" algn="tl">
                    <a:srgbClr val="000000">
                      <a:alpha val="43137"/>
                    </a:srgbClr>
                  </a:outerShdw>
                </a:effectLst>
                <a:latin typeface="Georgia" pitchFamily="18" charset="0"/>
              </a:rPr>
              <a:t>Prekršajni zakon </a:t>
            </a:r>
            <a:br>
              <a:rPr lang="hr-HR" sz="2200" b="1" dirty="0">
                <a:effectLst>
                  <a:outerShdw blurRad="38100" dist="38100" dir="2700000" algn="tl">
                    <a:srgbClr val="000000">
                      <a:alpha val="43137"/>
                    </a:srgbClr>
                  </a:outerShdw>
                </a:effectLst>
                <a:latin typeface="Georgia" pitchFamily="18" charset="0"/>
              </a:rPr>
            </a:br>
            <a:r>
              <a:rPr lang="hr-HR" sz="2000" dirty="0">
                <a:effectLst>
                  <a:outerShdw blurRad="38100" dist="38100" dir="2700000" algn="tl">
                    <a:srgbClr val="000000">
                      <a:alpha val="43137"/>
                    </a:srgbClr>
                  </a:outerShdw>
                </a:effectLst>
                <a:latin typeface="Georgia" pitchFamily="18" charset="0"/>
              </a:rPr>
              <a:t>(NN broj, 107/07, 39/13, 157/13, 110/15  i 70/17 i 118/18)</a:t>
            </a:r>
            <a:br>
              <a:rPr lang="hr-HR" sz="2000" dirty="0">
                <a:effectLst>
                  <a:outerShdw blurRad="38100" dist="38100" dir="2700000" algn="tl">
                    <a:srgbClr val="000000">
                      <a:alpha val="43137"/>
                    </a:srgbClr>
                  </a:outerShdw>
                </a:effectLst>
                <a:latin typeface="Georgia" pitchFamily="18" charset="0"/>
              </a:rPr>
            </a:br>
            <a:endParaRPr lang="hr-HR" sz="20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000100" y="857232"/>
            <a:ext cx="7947585" cy="5286412"/>
          </a:xfrm>
        </p:spPr>
        <p:txBody>
          <a:bodyPr>
            <a:noAutofit/>
          </a:bodyPr>
          <a:lstStyle/>
          <a:p>
            <a:pPr>
              <a:buNone/>
            </a:pPr>
            <a:endParaRPr lang="hr-HR" sz="1600" dirty="0">
              <a:solidFill>
                <a:srgbClr val="FF0000"/>
              </a:solidFill>
              <a:effectLst>
                <a:outerShdw blurRad="38100" dist="38100" dir="2700000" algn="tl">
                  <a:srgbClr val="000000">
                    <a:alpha val="43137"/>
                  </a:srgbClr>
                </a:outerShdw>
              </a:effectLst>
              <a:latin typeface="Georgia" pitchFamily="18" charset="0"/>
            </a:endParaRPr>
          </a:p>
          <a:p>
            <a:pPr>
              <a:buNone/>
            </a:pPr>
            <a:endParaRPr lang="hr-HR" sz="1600" dirty="0">
              <a:solidFill>
                <a:srgbClr val="FF0000"/>
              </a:solidFill>
              <a:effectLst>
                <a:outerShdw blurRad="38100" dist="38100" dir="2700000" algn="tl">
                  <a:srgbClr val="000000">
                    <a:alpha val="43137"/>
                  </a:srgbClr>
                </a:outerShdw>
              </a:effectLst>
              <a:latin typeface="Georgia" pitchFamily="18" charset="0"/>
            </a:endParaRPr>
          </a:p>
          <a:p>
            <a:pPr>
              <a:buNone/>
            </a:pPr>
            <a:r>
              <a:rPr lang="hr-HR" sz="1600" dirty="0">
                <a:solidFill>
                  <a:srgbClr val="FF0000"/>
                </a:solidFill>
                <a:effectLst>
                  <a:outerShdw blurRad="38100" dist="38100" dir="2700000" algn="tl">
                    <a:srgbClr val="000000">
                      <a:alpha val="43137"/>
                    </a:srgbClr>
                  </a:outerShdw>
                </a:effectLst>
                <a:latin typeface="Georgia" pitchFamily="18" charset="0"/>
              </a:rPr>
              <a:t>Načelo zakonitosti </a:t>
            </a:r>
            <a:r>
              <a:rPr lang="hr-HR" sz="1600" b="1" dirty="0">
                <a:solidFill>
                  <a:srgbClr val="FF0000"/>
                </a:solidFill>
                <a:latin typeface="Georgia" pitchFamily="18" charset="0"/>
              </a:rPr>
              <a:t>- </a:t>
            </a:r>
            <a:r>
              <a:rPr lang="hr-HR" sz="1600" i="1" dirty="0">
                <a:latin typeface="Georgia" pitchFamily="18" charset="0"/>
              </a:rPr>
              <a:t>Članak 2. PZ-a </a:t>
            </a:r>
            <a:endParaRPr lang="hr-HR" sz="1600" b="1" dirty="0">
              <a:solidFill>
                <a:srgbClr val="FF0000"/>
              </a:solidFill>
              <a:latin typeface="Georgia" pitchFamily="18" charset="0"/>
            </a:endParaRPr>
          </a:p>
          <a:p>
            <a:pPr marL="0" indent="0" algn="just">
              <a:buNone/>
            </a:pPr>
            <a:r>
              <a:rPr lang="hr-HR" sz="1600" dirty="0">
                <a:latin typeface="Georgia" pitchFamily="18" charset="0"/>
              </a:rPr>
              <a:t>Nitko ne može biti kažnjen niti se prema njemu može primijeniti druga </a:t>
            </a:r>
            <a:r>
              <a:rPr lang="hr-HR" sz="1600" dirty="0" err="1">
                <a:latin typeface="Georgia" pitchFamily="18" charset="0"/>
              </a:rPr>
              <a:t>prekršajnopravna</a:t>
            </a:r>
            <a:r>
              <a:rPr lang="hr-HR" sz="1600" dirty="0">
                <a:latin typeface="Georgia" pitchFamily="18" charset="0"/>
              </a:rPr>
              <a:t> sankcija </a:t>
            </a:r>
            <a:r>
              <a:rPr lang="hr-HR" sz="1600" b="1" dirty="0">
                <a:latin typeface="Georgia" pitchFamily="18" charset="0"/>
              </a:rPr>
              <a:t>za djelo koje prije nego je bilo počinjeno </a:t>
            </a:r>
            <a:r>
              <a:rPr lang="hr-HR" sz="1600" dirty="0">
                <a:latin typeface="Georgia" pitchFamily="18" charset="0"/>
              </a:rPr>
              <a:t>nije bilo zakonom ili međunarodnim pravom ili </a:t>
            </a:r>
            <a:r>
              <a:rPr lang="hr-HR" sz="1600" b="1" dirty="0">
                <a:latin typeface="Georgia" pitchFamily="18" charset="0"/>
              </a:rPr>
              <a:t>odlukom jedinice lokalne i područne (regionalne) samouprave određeno kao prekršaj </a:t>
            </a:r>
            <a:r>
              <a:rPr lang="hr-HR" sz="1600" dirty="0">
                <a:latin typeface="Georgia" pitchFamily="18" charset="0"/>
              </a:rPr>
              <a:t>i za koji zakonom ili odlukom jedinice lokalne i područne (regionalne) samouprave</a:t>
            </a:r>
            <a:r>
              <a:rPr lang="hr-HR" sz="1600" b="1" dirty="0">
                <a:latin typeface="Georgia" pitchFamily="18" charset="0"/>
              </a:rPr>
              <a:t> nije bilo propisano koja se vrsta i mjera </a:t>
            </a:r>
            <a:r>
              <a:rPr lang="hr-HR" sz="1600" b="1" dirty="0" err="1">
                <a:latin typeface="Georgia" pitchFamily="18" charset="0"/>
              </a:rPr>
              <a:t>prekršajnopravne</a:t>
            </a:r>
            <a:r>
              <a:rPr lang="hr-HR" sz="1600" b="1" dirty="0">
                <a:latin typeface="Georgia" pitchFamily="18" charset="0"/>
              </a:rPr>
              <a:t> sankcije počinitelju može izreći, odnosno primijeniti.</a:t>
            </a:r>
          </a:p>
          <a:p>
            <a:pPr marL="0" indent="0" algn="just">
              <a:buNone/>
            </a:pPr>
            <a:r>
              <a:rPr lang="hr-HR" sz="1600" dirty="0">
                <a:solidFill>
                  <a:srgbClr val="FF0000"/>
                </a:solidFill>
                <a:effectLst>
                  <a:outerShdw blurRad="38100" dist="38100" dir="2700000" algn="tl">
                    <a:srgbClr val="000000">
                      <a:alpha val="43137"/>
                    </a:srgbClr>
                  </a:outerShdw>
                </a:effectLst>
                <a:latin typeface="Georgia" pitchFamily="18" charset="0"/>
              </a:rPr>
              <a:t>Opća svrha </a:t>
            </a:r>
            <a:r>
              <a:rPr lang="hr-HR" sz="1600" dirty="0" err="1">
                <a:solidFill>
                  <a:srgbClr val="FF0000"/>
                </a:solidFill>
                <a:effectLst>
                  <a:outerShdw blurRad="38100" dist="38100" dir="2700000" algn="tl">
                    <a:srgbClr val="000000">
                      <a:alpha val="43137"/>
                    </a:srgbClr>
                  </a:outerShdw>
                </a:effectLst>
                <a:latin typeface="Georgia" pitchFamily="18" charset="0"/>
              </a:rPr>
              <a:t>prekršajnopravnih</a:t>
            </a:r>
            <a:r>
              <a:rPr lang="hr-HR" sz="1600" dirty="0">
                <a:solidFill>
                  <a:srgbClr val="FF0000"/>
                </a:solidFill>
                <a:effectLst>
                  <a:outerShdw blurRad="38100" dist="38100" dir="2700000" algn="tl">
                    <a:srgbClr val="000000">
                      <a:alpha val="43137"/>
                    </a:srgbClr>
                  </a:outerShdw>
                </a:effectLst>
                <a:latin typeface="Georgia" pitchFamily="18" charset="0"/>
              </a:rPr>
              <a:t> sankcija </a:t>
            </a:r>
            <a:r>
              <a:rPr lang="hr-HR" sz="1600" i="1" dirty="0">
                <a:latin typeface="Georgia" pitchFamily="18" charset="0"/>
              </a:rPr>
              <a:t>- Članak 6. PZ-a</a:t>
            </a:r>
            <a:endParaRPr lang="hr-HR" sz="1600" b="1" dirty="0">
              <a:latin typeface="Georgia" pitchFamily="18" charset="0"/>
            </a:endParaRPr>
          </a:p>
          <a:p>
            <a:pPr marL="0" indent="0" algn="just">
              <a:buNone/>
            </a:pPr>
            <a:r>
              <a:rPr lang="hr-HR" sz="1600" b="1" dirty="0">
                <a:latin typeface="Georgia" pitchFamily="18" charset="0"/>
              </a:rPr>
              <a:t>Opća svrha propisivanja i izricanja ili primjene svih </a:t>
            </a:r>
            <a:r>
              <a:rPr lang="hr-HR" sz="1600" b="1" dirty="0" err="1">
                <a:latin typeface="Georgia" pitchFamily="18" charset="0"/>
              </a:rPr>
              <a:t>prekršajnopravnih</a:t>
            </a:r>
            <a:r>
              <a:rPr lang="hr-HR" sz="1600" b="1" dirty="0">
                <a:latin typeface="Georgia" pitchFamily="18" charset="0"/>
              </a:rPr>
              <a:t> sankcija </a:t>
            </a:r>
            <a:r>
              <a:rPr lang="hr-HR" sz="1600" dirty="0">
                <a:latin typeface="Georgia" pitchFamily="18" charset="0"/>
              </a:rPr>
              <a:t>je da svi građani poštuju pravni sustav i da nitko ne počini prekršaj, te da se počinitelji prekršaja ubuduće tako ponašaju. </a:t>
            </a:r>
            <a:r>
              <a:rPr lang="hr-HR" sz="1600" dirty="0">
                <a:solidFill>
                  <a:srgbClr val="FF0000"/>
                </a:solidFill>
                <a:effectLst>
                  <a:outerShdw blurRad="38100" dist="38100" dir="2700000" algn="tl">
                    <a:srgbClr val="000000">
                      <a:alpha val="43137"/>
                    </a:srgbClr>
                  </a:outerShdw>
                </a:effectLst>
                <a:latin typeface="Georgia" pitchFamily="18" charset="0"/>
              </a:rPr>
              <a:t>(generalna i specijalna prevencija)</a:t>
            </a:r>
            <a:r>
              <a:rPr lang="hr-HR" sz="1600" i="1" dirty="0">
                <a:latin typeface="Georgia" pitchFamily="18" charset="0"/>
              </a:rPr>
              <a:t> </a:t>
            </a:r>
          </a:p>
          <a:p>
            <a:pPr>
              <a:buNone/>
            </a:pPr>
            <a:r>
              <a:rPr lang="hr-HR" sz="1600" b="1" dirty="0">
                <a:latin typeface="Georgia" pitchFamily="18" charset="0"/>
              </a:rPr>
              <a:t>Primjena </a:t>
            </a:r>
            <a:r>
              <a:rPr lang="hr-HR" sz="1600" b="1" dirty="0" err="1">
                <a:latin typeface="Georgia" pitchFamily="18" charset="0"/>
              </a:rPr>
              <a:t>materijalnopravnih</a:t>
            </a:r>
            <a:r>
              <a:rPr lang="hr-HR" sz="1600" b="1" dirty="0">
                <a:latin typeface="Georgia" pitchFamily="18" charset="0"/>
              </a:rPr>
              <a:t> odredbi Prekršajnog zakona - </a:t>
            </a:r>
            <a:r>
              <a:rPr lang="hr-HR" sz="1600" i="1" dirty="0">
                <a:latin typeface="Georgia" pitchFamily="18" charset="0"/>
              </a:rPr>
              <a:t>Članak 11. PZ-a</a:t>
            </a:r>
          </a:p>
          <a:p>
            <a:pPr marL="0" indent="0">
              <a:buNone/>
            </a:pPr>
            <a:r>
              <a:rPr lang="pl-PL" sz="1600" dirty="0">
                <a:latin typeface="Georgia" pitchFamily="18" charset="0"/>
              </a:rPr>
              <a:t>Materijalnopravne odredbe Prekršajnog zakona odnose se na sve prekršaje propisane zakonima i drugim propisima kojima se </a:t>
            </a:r>
            <a:r>
              <a:rPr lang="hr-HR" sz="1600" dirty="0">
                <a:latin typeface="Georgia" pitchFamily="18" charset="0"/>
              </a:rPr>
              <a:t>propisuju prekršaji.</a:t>
            </a:r>
            <a:r>
              <a:rPr lang="hr-HR" sz="1600" b="1" dirty="0">
                <a:latin typeface="Georgia" pitchFamily="18" charset="0"/>
              </a:rPr>
              <a:t> </a:t>
            </a:r>
          </a:p>
          <a:p>
            <a:pPr marL="0" indent="0">
              <a:buNone/>
            </a:pPr>
            <a:endParaRPr lang="hr-HR" sz="1600" b="1" dirty="0">
              <a:latin typeface="Georgia" pitchFamily="18" charset="0"/>
            </a:endParaRPr>
          </a:p>
          <a:p>
            <a:pPr>
              <a:buNone/>
            </a:pPr>
            <a:endParaRPr lang="hr-HR" sz="1500" dirty="0">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785794"/>
            <a:ext cx="7847543" cy="1285884"/>
          </a:xfrm>
        </p:spPr>
        <p:txBody>
          <a:bodyPr>
            <a:normAutofit fontScale="90000"/>
          </a:bodyPr>
          <a:lstStyle/>
          <a:p>
            <a:pPr algn="l"/>
            <a:br>
              <a:rPr lang="hr-HR" sz="2200" b="1" dirty="0">
                <a:latin typeface="Georgia" pitchFamily="18" charset="0"/>
              </a:rPr>
            </a:br>
            <a:r>
              <a:rPr lang="hr-HR" sz="2000" b="1" dirty="0">
                <a:latin typeface="Georgia" pitchFamily="18" charset="0"/>
              </a:rPr>
              <a:t>Zastara prekršajnog progona </a:t>
            </a:r>
            <a:r>
              <a:rPr lang="hr-HR" sz="2000" i="1" dirty="0">
                <a:latin typeface="Georgia" pitchFamily="18" charset="0"/>
              </a:rPr>
              <a:t>- članak 13. PZ-a</a:t>
            </a:r>
            <a:br>
              <a:rPr lang="hr-HR" sz="1200" i="1" dirty="0">
                <a:latin typeface="Georgia" pitchFamily="18" charset="0"/>
              </a:rPr>
            </a:br>
            <a:br>
              <a:rPr lang="hr-HR" sz="2000" b="1" dirty="0">
                <a:latin typeface="Georgia" pitchFamily="18" charset="0"/>
              </a:rPr>
            </a:br>
            <a:r>
              <a:rPr lang="hr-HR" sz="2000" dirty="0">
                <a:latin typeface="Georgia" pitchFamily="18" charset="0"/>
              </a:rPr>
              <a:t>Prekršajni progon zastarijeva nakon </a:t>
            </a:r>
            <a:r>
              <a:rPr lang="hr-HR" sz="2000" dirty="0">
                <a:solidFill>
                  <a:srgbClr val="FF0000"/>
                </a:solidFill>
                <a:effectLst>
                  <a:outerShdw blurRad="38100" dist="38100" dir="2700000" algn="tl">
                    <a:srgbClr val="000000">
                      <a:alpha val="43137"/>
                    </a:srgbClr>
                  </a:outerShdw>
                </a:effectLst>
                <a:latin typeface="Georgia" pitchFamily="18" charset="0"/>
              </a:rPr>
              <a:t>četiri godine</a:t>
            </a:r>
            <a:r>
              <a:rPr lang="hr-HR" sz="2000" dirty="0">
                <a:latin typeface="Georgia" pitchFamily="18" charset="0"/>
              </a:rPr>
              <a:t>.</a:t>
            </a:r>
            <a:br>
              <a:rPr lang="hr-HR" sz="2000" dirty="0">
                <a:latin typeface="Georgia" pitchFamily="18" charset="0"/>
              </a:rPr>
            </a:br>
            <a:r>
              <a:rPr lang="pl-PL" sz="2000" dirty="0">
                <a:latin typeface="Georgia" pitchFamily="18" charset="0"/>
              </a:rPr>
              <a:t>Prekršajni progon zastarijeva nakon </a:t>
            </a:r>
            <a:r>
              <a:rPr lang="pl-PL" sz="2000" b="1" dirty="0">
                <a:solidFill>
                  <a:srgbClr val="FF0000"/>
                </a:solidFill>
                <a:effectLst>
                  <a:outerShdw blurRad="38100" dist="38100" dir="2700000" algn="tl">
                    <a:srgbClr val="000000">
                      <a:alpha val="43137"/>
                    </a:srgbClr>
                  </a:outerShdw>
                </a:effectLst>
                <a:latin typeface="Georgia" pitchFamily="18" charset="0"/>
              </a:rPr>
              <a:t>tri godine </a:t>
            </a:r>
            <a:r>
              <a:rPr lang="pl-PL" sz="2000" dirty="0">
                <a:latin typeface="Georgia" pitchFamily="18" charset="0"/>
              </a:rPr>
              <a:t>za prekršaje za </a:t>
            </a:r>
            <a:r>
              <a:rPr lang="hr-HR" sz="2000" dirty="0">
                <a:latin typeface="Georgia" pitchFamily="18" charset="0"/>
              </a:rPr>
              <a:t>koje je ovlašteni tužitelj </a:t>
            </a:r>
            <a:r>
              <a:rPr lang="hr-HR" sz="2000" b="1" dirty="0">
                <a:effectLst>
                  <a:outerShdw blurRad="38100" dist="38100" dir="2700000" algn="tl">
                    <a:srgbClr val="000000">
                      <a:alpha val="43137"/>
                    </a:srgbClr>
                  </a:outerShdw>
                </a:effectLst>
                <a:latin typeface="Georgia" pitchFamily="18" charset="0"/>
              </a:rPr>
              <a:t>obvezan izdati prekršajni nalog</a:t>
            </a:r>
            <a:r>
              <a:rPr lang="hr-HR" sz="2000" dirty="0">
                <a:latin typeface="Georgia" pitchFamily="18" charset="0"/>
              </a:rPr>
              <a:t>.</a:t>
            </a:r>
          </a:p>
        </p:txBody>
      </p:sp>
      <p:sp>
        <p:nvSpPr>
          <p:cNvPr id="3" name="Rezervirano mjesto sadržaja 2"/>
          <p:cNvSpPr>
            <a:spLocks noGrp="1"/>
          </p:cNvSpPr>
          <p:nvPr>
            <p:ph idx="1"/>
          </p:nvPr>
        </p:nvSpPr>
        <p:spPr>
          <a:xfrm>
            <a:off x="1000068" y="2214554"/>
            <a:ext cx="8143932" cy="4000528"/>
          </a:xfrm>
        </p:spPr>
        <p:txBody>
          <a:bodyPr>
            <a:normAutofit/>
          </a:bodyPr>
          <a:lstStyle/>
          <a:p>
            <a:pPr>
              <a:buNone/>
            </a:pPr>
            <a:r>
              <a:rPr lang="hr-HR" sz="1800" b="1" dirty="0">
                <a:latin typeface="Georgia" pitchFamily="18" charset="0"/>
              </a:rPr>
              <a:t>Tijek zastare prekršajnog progona </a:t>
            </a:r>
            <a:r>
              <a:rPr lang="hr-HR" sz="1800" i="1" dirty="0">
                <a:latin typeface="Georgia" pitchFamily="18" charset="0"/>
              </a:rPr>
              <a:t>- članak 13.a PZ-a</a:t>
            </a:r>
          </a:p>
          <a:p>
            <a:pPr marL="0" indent="0">
              <a:buNone/>
            </a:pPr>
            <a:r>
              <a:rPr lang="hr-HR" sz="1800" dirty="0">
                <a:latin typeface="Georgia" pitchFamily="18" charset="0"/>
              </a:rPr>
              <a:t>Zastara prekršajnog progona počinje teći </a:t>
            </a:r>
            <a:r>
              <a:rPr lang="hr-HR" sz="1800" dirty="0">
                <a:solidFill>
                  <a:srgbClr val="FF0000"/>
                </a:solidFill>
                <a:effectLst>
                  <a:outerShdw blurRad="38100" dist="38100" dir="2700000" algn="tl">
                    <a:srgbClr val="000000">
                      <a:alpha val="43137"/>
                    </a:srgbClr>
                  </a:outerShdw>
                </a:effectLst>
                <a:latin typeface="Georgia" pitchFamily="18" charset="0"/>
              </a:rPr>
              <a:t>danom kad je prekršaj počinjen</a:t>
            </a:r>
            <a:r>
              <a:rPr lang="hr-HR" sz="1800" dirty="0">
                <a:solidFill>
                  <a:srgbClr val="FF0000"/>
                </a:solidFill>
                <a:latin typeface="Georgia" pitchFamily="18" charset="0"/>
              </a:rPr>
              <a:t>.</a:t>
            </a:r>
          </a:p>
          <a:p>
            <a:pPr marL="0" indent="0">
              <a:buNone/>
            </a:pPr>
            <a:endParaRPr lang="hr-HR" sz="1200" dirty="0">
              <a:solidFill>
                <a:srgbClr val="FF0000"/>
              </a:solidFill>
              <a:latin typeface="Georgia" pitchFamily="18" charset="0"/>
            </a:endParaRPr>
          </a:p>
          <a:p>
            <a:pPr>
              <a:buNone/>
            </a:pPr>
            <a:r>
              <a:rPr lang="hr-HR" sz="1800" b="1" dirty="0">
                <a:latin typeface="Georgia" pitchFamily="18" charset="0"/>
              </a:rPr>
              <a:t>Zastara izvršenja </a:t>
            </a:r>
            <a:r>
              <a:rPr lang="hr-HR" sz="1800" b="1" dirty="0" err="1">
                <a:latin typeface="Georgia" pitchFamily="18" charset="0"/>
              </a:rPr>
              <a:t>prekršajnopravnih</a:t>
            </a:r>
            <a:r>
              <a:rPr lang="hr-HR" sz="1800" b="1" dirty="0">
                <a:latin typeface="Georgia" pitchFamily="18" charset="0"/>
              </a:rPr>
              <a:t> sankcija </a:t>
            </a:r>
            <a:r>
              <a:rPr lang="hr-HR" sz="1800" i="1" dirty="0">
                <a:latin typeface="Georgia" pitchFamily="18" charset="0"/>
              </a:rPr>
              <a:t>- članak 14. PZ-a</a:t>
            </a:r>
          </a:p>
          <a:p>
            <a:pPr marL="0" indent="0" algn="just">
              <a:buNone/>
            </a:pPr>
            <a:r>
              <a:rPr lang="hr-HR" sz="1800" dirty="0">
                <a:latin typeface="Georgia" pitchFamily="18" charset="0"/>
              </a:rPr>
              <a:t>Izrečena </a:t>
            </a:r>
            <a:r>
              <a:rPr lang="hr-HR" sz="1800" dirty="0" err="1">
                <a:latin typeface="Georgia" pitchFamily="18" charset="0"/>
              </a:rPr>
              <a:t>prekršajnopravna</a:t>
            </a:r>
            <a:r>
              <a:rPr lang="hr-HR" sz="1800" dirty="0">
                <a:latin typeface="Georgia" pitchFamily="18" charset="0"/>
              </a:rPr>
              <a:t> sankcija ne može se izvršiti kad od pravomoćnosti odluke kojom je izrečena, protekne </a:t>
            </a:r>
            <a:r>
              <a:rPr lang="hr-HR" sz="1800" dirty="0">
                <a:solidFill>
                  <a:srgbClr val="FF0000"/>
                </a:solidFill>
                <a:effectLst>
                  <a:outerShdw blurRad="38100" dist="38100" dir="2700000" algn="tl">
                    <a:srgbClr val="000000">
                      <a:alpha val="43137"/>
                    </a:srgbClr>
                  </a:outerShdw>
                </a:effectLst>
                <a:latin typeface="Georgia" pitchFamily="18" charset="0"/>
              </a:rPr>
              <a:t>tri godine</a:t>
            </a:r>
            <a:r>
              <a:rPr lang="hr-HR" sz="1800" dirty="0">
                <a:latin typeface="Georgia" pitchFamily="18" charset="0"/>
              </a:rPr>
              <a:t>.</a:t>
            </a:r>
          </a:p>
          <a:p>
            <a:pPr>
              <a:buNone/>
            </a:pPr>
            <a:endParaRPr lang="hr-HR" sz="1200" b="1" dirty="0">
              <a:latin typeface="Georgia" pitchFamily="18" charset="0"/>
            </a:endParaRPr>
          </a:p>
          <a:p>
            <a:pPr>
              <a:buNone/>
            </a:pPr>
            <a:r>
              <a:rPr lang="hr-HR" sz="1800" b="1" dirty="0">
                <a:latin typeface="Georgia" pitchFamily="18" charset="0"/>
              </a:rPr>
              <a:t>Tijek zastare izvršenja </a:t>
            </a:r>
            <a:r>
              <a:rPr lang="hr-HR" sz="1800" b="1" dirty="0" err="1">
                <a:latin typeface="Georgia" pitchFamily="18" charset="0"/>
              </a:rPr>
              <a:t>prekršajnopravnih</a:t>
            </a:r>
            <a:r>
              <a:rPr lang="hr-HR" sz="1800" b="1" dirty="0">
                <a:latin typeface="Georgia" pitchFamily="18" charset="0"/>
              </a:rPr>
              <a:t> sankcija </a:t>
            </a:r>
            <a:r>
              <a:rPr lang="hr-HR" sz="1800" i="1" dirty="0">
                <a:latin typeface="Georgia" pitchFamily="18" charset="0"/>
              </a:rPr>
              <a:t>- članak 14.a PZ-a</a:t>
            </a:r>
          </a:p>
          <a:p>
            <a:pPr marL="0" indent="0">
              <a:buNone/>
            </a:pPr>
            <a:r>
              <a:rPr lang="hr-HR" sz="1800" dirty="0">
                <a:latin typeface="Georgia" pitchFamily="18" charset="0"/>
              </a:rPr>
              <a:t>Zastara izvršenja </a:t>
            </a:r>
            <a:r>
              <a:rPr lang="hr-HR" sz="1800" dirty="0" err="1">
                <a:latin typeface="Georgia" pitchFamily="18" charset="0"/>
              </a:rPr>
              <a:t>prekršajnopravne</a:t>
            </a:r>
            <a:r>
              <a:rPr lang="hr-HR" sz="1800" dirty="0">
                <a:latin typeface="Georgia" pitchFamily="18" charset="0"/>
              </a:rPr>
              <a:t> sankcije počinje teći danom </a:t>
            </a:r>
            <a:r>
              <a:rPr lang="pl-PL" sz="1800" dirty="0">
                <a:latin typeface="Georgia" pitchFamily="18" charset="0"/>
              </a:rPr>
              <a:t>kada je </a:t>
            </a:r>
            <a:r>
              <a:rPr lang="pl-PL" sz="1800" b="1" dirty="0">
                <a:effectLst>
                  <a:outerShdw blurRad="38100" dist="38100" dir="2700000" algn="tl">
                    <a:srgbClr val="000000">
                      <a:alpha val="43137"/>
                    </a:srgbClr>
                  </a:outerShdw>
                </a:effectLst>
                <a:latin typeface="Georgia" pitchFamily="18" charset="0"/>
              </a:rPr>
              <a:t>odluka </a:t>
            </a:r>
            <a:r>
              <a:rPr lang="pl-PL" sz="1800" dirty="0">
                <a:latin typeface="Georgia" pitchFamily="18" charset="0"/>
              </a:rPr>
              <a:t>kojom je prekršajnopravna sankcija izrečena </a:t>
            </a:r>
            <a:r>
              <a:rPr lang="hr-HR" sz="1800" b="1" dirty="0">
                <a:effectLst>
                  <a:outerShdw blurRad="38100" dist="38100" dir="2700000" algn="tl">
                    <a:srgbClr val="000000">
                      <a:alpha val="43137"/>
                    </a:srgbClr>
                  </a:outerShdw>
                </a:effectLst>
                <a:latin typeface="Georgia" pitchFamily="18" charset="0"/>
              </a:rPr>
              <a:t>postala pravomoćna</a:t>
            </a:r>
            <a:r>
              <a:rPr lang="hr-HR" sz="1800" dirty="0">
                <a:latin typeface="Georgia" pitchFamily="18" charset="0"/>
              </a:rPr>
              <a:t>. </a:t>
            </a:r>
          </a:p>
        </p:txBody>
      </p:sp>
      <p:sp>
        <p:nvSpPr>
          <p:cNvPr id="4" name="Pravokutnik 3"/>
          <p:cNvSpPr/>
          <p:nvPr/>
        </p:nvSpPr>
        <p:spPr>
          <a:xfrm>
            <a:off x="3857620" y="357166"/>
            <a:ext cx="1617751" cy="430887"/>
          </a:xfrm>
          <a:prstGeom prst="rect">
            <a:avLst/>
          </a:prstGeom>
        </p:spPr>
        <p:txBody>
          <a:bodyPr wrap="none">
            <a:spAutoFit/>
          </a:bodyPr>
          <a:lstStyle/>
          <a:p>
            <a:r>
              <a:rPr lang="hr-HR" sz="2200" b="1" dirty="0">
                <a:ln w="3175" cmpd="sng">
                  <a:noFill/>
                </a:ln>
                <a:solidFill>
                  <a:prstClr val="black"/>
                </a:solidFill>
                <a:effectLst>
                  <a:outerShdw blurRad="38100" dist="38100" dir="2700000" algn="tl">
                    <a:srgbClr val="000000">
                      <a:alpha val="43137"/>
                    </a:srgbClr>
                  </a:outerShdw>
                </a:effectLst>
                <a:latin typeface="Georgia" pitchFamily="18" charset="0"/>
                <a:ea typeface="+mj-ea"/>
                <a:cs typeface="+mj-cs"/>
              </a:rPr>
              <a:t>ZASTARA</a:t>
            </a:r>
            <a:endParaRPr lang="hr-HR"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0100" y="357166"/>
            <a:ext cx="7559130" cy="3071834"/>
          </a:xfrm>
        </p:spPr>
        <p:txBody>
          <a:bodyPr>
            <a:normAutofit fontScale="90000"/>
          </a:bodyPr>
          <a:lstStyle/>
          <a:p>
            <a:pPr algn="l"/>
            <a:r>
              <a:rPr lang="hr-HR" sz="1800" b="1" dirty="0">
                <a:latin typeface="Georgia" pitchFamily="18" charset="0"/>
              </a:rPr>
              <a:t>SUBJEKTI PREKRŠAJNOG POSTUPKA </a:t>
            </a:r>
            <a:br>
              <a:rPr lang="hr-HR" sz="1800" b="1" dirty="0">
                <a:latin typeface="Georgia" pitchFamily="18" charset="0"/>
              </a:rPr>
            </a:br>
            <a:r>
              <a:rPr lang="hr-HR" sz="1800" b="1" dirty="0">
                <a:latin typeface="Georgia" pitchFamily="18" charset="0"/>
              </a:rPr>
              <a:t>Stranke i sudionici u postupku - </a:t>
            </a:r>
            <a:r>
              <a:rPr lang="hr-HR" sz="1800" i="1" dirty="0">
                <a:latin typeface="Georgia" pitchFamily="18" charset="0"/>
              </a:rPr>
              <a:t>članak 108. PZ-a</a:t>
            </a:r>
            <a:br>
              <a:rPr lang="hr-HR" sz="1800" b="1" dirty="0">
                <a:latin typeface="Georgia" pitchFamily="18" charset="0"/>
              </a:rPr>
            </a:br>
            <a:br>
              <a:rPr lang="hr-HR" sz="1800" b="1" dirty="0">
                <a:latin typeface="Georgia" pitchFamily="18" charset="0"/>
              </a:rPr>
            </a:br>
            <a:r>
              <a:rPr lang="pl-PL" sz="1600" b="1" dirty="0">
                <a:latin typeface="Georgia" pitchFamily="18" charset="0"/>
              </a:rPr>
              <a:t>Stranke</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b="1" i="1" dirty="0">
                <a:solidFill>
                  <a:srgbClr val="FF0000"/>
                </a:solidFill>
                <a:effectLst>
                  <a:outerShdw blurRad="38100" dist="38100" dir="2700000" algn="tl">
                    <a:srgbClr val="000000">
                      <a:alpha val="43137"/>
                    </a:srgbClr>
                  </a:outerShdw>
                </a:effectLst>
                <a:latin typeface="Georgia" pitchFamily="18" charset="0"/>
              </a:rPr>
              <a:t>1. ovlašteni tužitelj</a:t>
            </a:r>
            <a:br>
              <a:rPr lang="hr-HR" sz="1600" b="1" i="1" dirty="0">
                <a:solidFill>
                  <a:srgbClr val="FF0000"/>
                </a:solidFill>
                <a:effectLst>
                  <a:outerShdw blurRad="38100" dist="38100" dir="2700000" algn="tl">
                    <a:srgbClr val="000000">
                      <a:alpha val="43137"/>
                    </a:srgbClr>
                  </a:outerShdw>
                </a:effectLst>
                <a:latin typeface="Georgia" pitchFamily="18" charset="0"/>
              </a:rPr>
            </a:br>
            <a:r>
              <a:rPr lang="hr-HR" sz="1600" b="1" i="1" dirty="0">
                <a:solidFill>
                  <a:srgbClr val="FF0000"/>
                </a:solidFill>
                <a:effectLst>
                  <a:outerShdw blurRad="38100" dist="38100" dir="2700000" algn="tl">
                    <a:srgbClr val="000000">
                      <a:alpha val="43137"/>
                    </a:srgbClr>
                  </a:outerShdw>
                </a:effectLst>
                <a:latin typeface="Georgia" pitchFamily="18" charset="0"/>
              </a:rPr>
              <a:t>       2. okrivljenik</a:t>
            </a:r>
            <a:br>
              <a:rPr lang="hr-HR" sz="1600" b="1" dirty="0">
                <a:solidFill>
                  <a:srgbClr val="FF0000"/>
                </a:solidFill>
                <a:effectLst>
                  <a:outerShdw blurRad="38100" dist="38100" dir="2700000" algn="tl">
                    <a:srgbClr val="000000">
                      <a:alpha val="43137"/>
                    </a:srgbClr>
                  </a:outerShdw>
                </a:effectLst>
                <a:latin typeface="Georgia" pitchFamily="18" charset="0"/>
              </a:rPr>
            </a:br>
            <a:br>
              <a:rPr lang="hr-HR" sz="1600" b="1" dirty="0">
                <a:solidFill>
                  <a:srgbClr val="FF0000"/>
                </a:solidFill>
                <a:effectLst>
                  <a:outerShdw blurRad="38100" dist="38100" dir="2700000" algn="tl">
                    <a:srgbClr val="000000">
                      <a:alpha val="43137"/>
                    </a:srgbClr>
                  </a:outerShdw>
                </a:effectLst>
                <a:latin typeface="Georgia" pitchFamily="18" charset="0"/>
              </a:rPr>
            </a:br>
            <a:r>
              <a:rPr lang="pl-PL" sz="1600" b="1" dirty="0">
                <a:latin typeface="Georgia" pitchFamily="18" charset="0"/>
              </a:rPr>
              <a:t>Sudionici</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dirty="0">
                <a:latin typeface="Georgia" pitchFamily="18" charset="0"/>
              </a:rPr>
              <a:t>1. </a:t>
            </a:r>
            <a:r>
              <a:rPr lang="hr-HR" sz="1600" i="1" dirty="0">
                <a:latin typeface="Georgia" pitchFamily="18" charset="0"/>
              </a:rPr>
              <a:t>branitelj okrivljenika,</a:t>
            </a:r>
            <a:br>
              <a:rPr lang="hr-HR" sz="1600" i="1" dirty="0">
                <a:latin typeface="Georgia" pitchFamily="18" charset="0"/>
              </a:rPr>
            </a:br>
            <a:r>
              <a:rPr lang="hr-HR" sz="1600" i="1" dirty="0">
                <a:latin typeface="Georgia" pitchFamily="18" charset="0"/>
              </a:rPr>
              <a:t>       </a:t>
            </a:r>
            <a:r>
              <a:rPr lang="pl-PL" sz="1600" i="1" dirty="0">
                <a:latin typeface="Georgia" pitchFamily="18" charset="0"/>
              </a:rPr>
              <a:t>2. zakonski zastupnik ili opunomoćenik,</a:t>
            </a:r>
            <a:br>
              <a:rPr lang="pl-PL" sz="1600" i="1" dirty="0">
                <a:latin typeface="Georgia" pitchFamily="18" charset="0"/>
              </a:rPr>
            </a:br>
            <a:r>
              <a:rPr lang="pl-PL" sz="1600" i="1" dirty="0">
                <a:latin typeface="Georgia" pitchFamily="18" charset="0"/>
              </a:rPr>
              <a:t>       </a:t>
            </a:r>
            <a:r>
              <a:rPr lang="hr-HR" sz="1600" i="1" dirty="0">
                <a:latin typeface="Georgia" pitchFamily="18" charset="0"/>
              </a:rPr>
              <a:t>3. </a:t>
            </a:r>
            <a:r>
              <a:rPr lang="hr-HR" sz="1600" i="1" dirty="0" err="1">
                <a:latin typeface="Georgia" pitchFamily="18" charset="0"/>
              </a:rPr>
              <a:t>oštećenik</a:t>
            </a:r>
            <a:r>
              <a:rPr lang="hr-HR" sz="1600" i="1" dirty="0">
                <a:latin typeface="Georgia" pitchFamily="18" charset="0"/>
              </a:rPr>
              <a:t>,</a:t>
            </a:r>
            <a:br>
              <a:rPr lang="hr-HR" sz="1600" i="1" dirty="0">
                <a:latin typeface="Georgia" pitchFamily="18" charset="0"/>
              </a:rPr>
            </a:br>
            <a:r>
              <a:rPr lang="hr-HR" sz="1600" i="1" dirty="0">
                <a:latin typeface="Georgia" pitchFamily="18" charset="0"/>
              </a:rPr>
              <a:t>       4. druga osoba koje se tiče vođenje određenog prekršajnog postupka</a:t>
            </a:r>
          </a:p>
        </p:txBody>
      </p:sp>
      <p:sp>
        <p:nvSpPr>
          <p:cNvPr id="5" name="Rezervirano mjesto sadržaja 2"/>
          <p:cNvSpPr>
            <a:spLocks noGrp="1"/>
          </p:cNvSpPr>
          <p:nvPr>
            <p:ph idx="1"/>
          </p:nvPr>
        </p:nvSpPr>
        <p:spPr>
          <a:xfrm>
            <a:off x="928663" y="3500438"/>
            <a:ext cx="7715304" cy="2837188"/>
          </a:xfrm>
        </p:spPr>
        <p:txBody>
          <a:bodyPr>
            <a:normAutofit fontScale="92500" lnSpcReduction="10000"/>
          </a:bodyPr>
          <a:lstStyle/>
          <a:p>
            <a:pPr>
              <a:buNone/>
            </a:pPr>
            <a:r>
              <a:rPr lang="hr-HR" sz="1700" b="1" dirty="0">
                <a:latin typeface="Georgia" pitchFamily="18" charset="0"/>
              </a:rPr>
              <a:t>OVLAŠTENI TUŽITELJ </a:t>
            </a:r>
            <a:r>
              <a:rPr lang="hr-HR" sz="1700" i="1" dirty="0">
                <a:latin typeface="Georgia" pitchFamily="18" charset="0"/>
              </a:rPr>
              <a:t>- članak 109. PZ-a</a:t>
            </a:r>
          </a:p>
          <a:p>
            <a:pPr marL="627063" indent="-541338">
              <a:buNone/>
            </a:pPr>
            <a:r>
              <a:rPr lang="hr-HR" sz="1500" dirty="0">
                <a:latin typeface="Georgia" pitchFamily="18" charset="0"/>
              </a:rPr>
              <a:t>(1) Ovlašteni tužitelji su:</a:t>
            </a:r>
            <a:br>
              <a:rPr lang="hr-HR" sz="1500" dirty="0">
                <a:latin typeface="Georgia" pitchFamily="18" charset="0"/>
              </a:rPr>
            </a:br>
            <a:r>
              <a:rPr lang="hr-HR" sz="1500" dirty="0">
                <a:latin typeface="Georgia" pitchFamily="18" charset="0"/>
              </a:rPr>
              <a:t>1. državni odvjetnik,</a:t>
            </a:r>
            <a:br>
              <a:rPr lang="hr-HR" sz="1500" dirty="0">
                <a:latin typeface="Georgia" pitchFamily="18" charset="0"/>
              </a:rPr>
            </a:br>
            <a:r>
              <a:rPr lang="hr-HR" sz="1500" dirty="0">
                <a:latin typeface="Georgia" pitchFamily="18" charset="0"/>
              </a:rPr>
              <a:t>2. </a:t>
            </a:r>
            <a:r>
              <a:rPr lang="hr-HR" sz="1500" b="1" dirty="0">
                <a:latin typeface="Georgia" pitchFamily="18" charset="0"/>
              </a:rPr>
              <a:t>tijelo državne uprave </a:t>
            </a:r>
            <a:r>
              <a:rPr lang="hr-HR" sz="1500" dirty="0">
                <a:latin typeface="Georgia" pitchFamily="18" charset="0"/>
              </a:rPr>
              <a:t>(ministarstva, središnji državni uredi, državne upravne     organizacije i uredi državne uprave u županijama),</a:t>
            </a:r>
            <a:br>
              <a:rPr lang="hr-HR" sz="1500" b="1" dirty="0">
                <a:latin typeface="Georgia" pitchFamily="18" charset="0"/>
              </a:rPr>
            </a:br>
            <a:r>
              <a:rPr lang="hr-HR" sz="1500" dirty="0">
                <a:latin typeface="Georgia" pitchFamily="18" charset="0"/>
              </a:rPr>
              <a:t>3. pravna osoba s javnim ovlastima,</a:t>
            </a:r>
            <a:br>
              <a:rPr lang="hr-HR" sz="1500" dirty="0">
                <a:latin typeface="Georgia" pitchFamily="18" charset="0"/>
              </a:rPr>
            </a:br>
            <a:r>
              <a:rPr lang="hr-HR" sz="1500" dirty="0">
                <a:latin typeface="Georgia" pitchFamily="18" charset="0"/>
              </a:rPr>
              <a:t>4. oštećenik.</a:t>
            </a:r>
          </a:p>
          <a:p>
            <a:pPr algn="just">
              <a:buNone/>
            </a:pPr>
            <a:r>
              <a:rPr lang="hr-HR" sz="1500" dirty="0">
                <a:latin typeface="Georgia" pitchFamily="18" charset="0"/>
              </a:rPr>
              <a:t>(8)Prema ovome Zakonu, </a:t>
            </a:r>
            <a:r>
              <a:rPr lang="hr-HR" sz="1500" b="1" dirty="0">
                <a:latin typeface="Georgia" pitchFamily="18" charset="0"/>
              </a:rPr>
              <a:t>tijela jedinica lokalne i područne (regionalne) samouprave</a:t>
            </a:r>
            <a:r>
              <a:rPr lang="hr-HR" sz="1500" dirty="0">
                <a:latin typeface="Georgia" pitchFamily="18" charset="0"/>
              </a:rPr>
              <a:t> imaju iste ovlasti, prava i obveze kada je riječ o prekršajima iz njihove nadležnosti. </a:t>
            </a:r>
            <a:r>
              <a:rPr lang="hr-HR" sz="1500" dirty="0">
                <a:solidFill>
                  <a:srgbClr val="FF0000"/>
                </a:solidFill>
                <a:latin typeface="Georgia" pitchFamily="18" charset="0"/>
              </a:rPr>
              <a:t>Odredbe ovoga Zakona koje se odnose na tijela državne uprave, na odgovarajući se način primjenjuju i na tijela jedinice lokalne i područne (regionalne) samouprave kada je riječ o prekršajima iz njihove nadležnosti.</a:t>
            </a:r>
          </a:p>
          <a:p>
            <a:endParaRPr lang="hr-H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14414" y="71414"/>
            <a:ext cx="7733271" cy="6357982"/>
          </a:xfrm>
        </p:spPr>
        <p:txBody>
          <a:bodyPr>
            <a:noAutofit/>
          </a:bodyPr>
          <a:lstStyle/>
          <a:p>
            <a:pPr>
              <a:buNone/>
            </a:pPr>
            <a:endParaRPr lang="hr-HR" sz="1800" dirty="0">
              <a:latin typeface="Georgia" pitchFamily="18" charset="0"/>
            </a:endParaRPr>
          </a:p>
          <a:p>
            <a:pPr marL="0" indent="0">
              <a:buNone/>
            </a:pPr>
            <a:endParaRPr lang="hr-HR" sz="1400" b="1" dirty="0">
              <a:ln w="3175" cmpd="sng">
                <a:noFill/>
              </a:ln>
              <a:solidFill>
                <a:prstClr val="black"/>
              </a:solidFill>
              <a:latin typeface="Georgia" pitchFamily="18" charset="0"/>
            </a:endParaRPr>
          </a:p>
          <a:p>
            <a:pPr marL="0" indent="0">
              <a:buNone/>
            </a:pPr>
            <a:r>
              <a:rPr lang="vi-VN" sz="1600" b="1" dirty="0">
                <a:ln w="3175" cmpd="sng">
                  <a:noFill/>
                </a:ln>
                <a:solidFill>
                  <a:prstClr val="black"/>
                </a:solidFill>
                <a:latin typeface="Georgia" pitchFamily="18" charset="0"/>
              </a:rPr>
              <a:t>Pokretanje prekršajnog postupka</a:t>
            </a:r>
            <a:r>
              <a:rPr lang="hr-HR" sz="1600" b="1" dirty="0">
                <a:ln w="3175" cmpd="sng">
                  <a:noFill/>
                </a:ln>
                <a:solidFill>
                  <a:prstClr val="black"/>
                </a:solidFill>
                <a:latin typeface="Georgia" pitchFamily="18" charset="0"/>
              </a:rPr>
              <a:t> </a:t>
            </a:r>
            <a:r>
              <a:rPr lang="hr-HR" sz="1400" b="1" dirty="0">
                <a:ln w="3175" cmpd="sng">
                  <a:noFill/>
                </a:ln>
                <a:solidFill>
                  <a:prstClr val="black"/>
                </a:solidFill>
                <a:latin typeface="Georgia" pitchFamily="18" charset="0"/>
              </a:rPr>
              <a:t>- </a:t>
            </a:r>
            <a:r>
              <a:rPr lang="vi-VN" sz="1400" i="1" dirty="0">
                <a:ln w="3175" cmpd="sng">
                  <a:noFill/>
                </a:ln>
                <a:solidFill>
                  <a:prstClr val="black"/>
                </a:solidFill>
                <a:latin typeface="Georgia" pitchFamily="18" charset="0"/>
              </a:rPr>
              <a:t>članak 157. </a:t>
            </a:r>
            <a:r>
              <a:rPr lang="hr-HR" sz="1400" i="1" dirty="0">
                <a:ln w="3175" cmpd="sng">
                  <a:noFill/>
                </a:ln>
                <a:solidFill>
                  <a:prstClr val="black"/>
                </a:solidFill>
                <a:latin typeface="Georgia" pitchFamily="18" charset="0"/>
              </a:rPr>
              <a:t>PZ-a</a:t>
            </a:r>
            <a:br>
              <a:rPr lang="hr-HR" sz="1400" dirty="0">
                <a:ln w="3175" cmpd="sng">
                  <a:noFill/>
                </a:ln>
                <a:solidFill>
                  <a:prstClr val="black"/>
                </a:solidFill>
                <a:latin typeface="Georgia" pitchFamily="18" charset="0"/>
              </a:rPr>
            </a:br>
            <a:endParaRPr lang="hr-HR" sz="1400" dirty="0">
              <a:ln w="3175" cmpd="sng">
                <a:noFill/>
              </a:ln>
              <a:solidFill>
                <a:prstClr val="black"/>
              </a:solidFill>
              <a:latin typeface="Georgia" pitchFamily="18" charset="0"/>
            </a:endParaRPr>
          </a:p>
          <a:p>
            <a:pPr marL="0" indent="0">
              <a:buNone/>
            </a:pPr>
            <a:r>
              <a:rPr lang="vi-VN" sz="1400" dirty="0">
                <a:ln w="3175" cmpd="sng">
                  <a:noFill/>
                </a:ln>
                <a:solidFill>
                  <a:prstClr val="black"/>
                </a:solidFill>
                <a:latin typeface="Georgia" pitchFamily="18" charset="0"/>
              </a:rPr>
              <a:t>(1) Ako ovim Zakonom nije drukčije određeno, </a:t>
            </a:r>
            <a:r>
              <a:rPr lang="vi-VN" sz="1400" b="1" dirty="0">
                <a:ln w="3175" cmpd="sng">
                  <a:noFill/>
                </a:ln>
                <a:solidFill>
                  <a:prstClr val="black"/>
                </a:solidFill>
                <a:effectLst>
                  <a:outerShdw blurRad="38100" dist="38100" dir="2700000" algn="tl">
                    <a:srgbClr val="000000">
                      <a:alpha val="43137"/>
                    </a:srgbClr>
                  </a:outerShdw>
                </a:effectLst>
                <a:latin typeface="Georgia" pitchFamily="18" charset="0"/>
              </a:rPr>
              <a:t>prekršajni se postupak pokreće</a:t>
            </a:r>
            <a:r>
              <a:rPr lang="vi-VN" sz="1400" dirty="0">
                <a:ln w="3175" cmpd="sng">
                  <a:noFill/>
                </a:ln>
                <a:solidFill>
                  <a:prstClr val="black"/>
                </a:solidFill>
                <a:latin typeface="Georgia" pitchFamily="18" charset="0"/>
              </a:rPr>
              <a:t>: </a:t>
            </a:r>
            <a:br>
              <a:rPr lang="hr-HR" sz="1400" dirty="0">
                <a:ln w="3175" cmpd="sng">
                  <a:noFill/>
                </a:ln>
                <a:solidFill>
                  <a:prstClr val="black"/>
                </a:solidFill>
                <a:latin typeface="Georgia" pitchFamily="18" charset="0"/>
              </a:rPr>
            </a:br>
            <a:r>
              <a:rPr lang="hr-HR" sz="1400" dirty="0">
                <a:ln w="3175" cmpd="sng">
                  <a:noFill/>
                </a:ln>
                <a:solidFill>
                  <a:prstClr val="black"/>
                </a:solidFill>
                <a:latin typeface="Georgia" pitchFamily="18" charset="0"/>
              </a:rPr>
              <a:t>           </a:t>
            </a:r>
            <a:r>
              <a:rPr lang="vi-VN" sz="1400" dirty="0">
                <a:ln w="3175" cmpd="sng">
                  <a:noFill/>
                </a:ln>
                <a:solidFill>
                  <a:srgbClr val="FF0000"/>
                </a:solidFill>
                <a:latin typeface="Georgia" pitchFamily="18" charset="0"/>
              </a:rPr>
              <a:t>1.</a:t>
            </a:r>
            <a:r>
              <a:rPr lang="vi-VN" sz="1400" dirty="0">
                <a:ln w="3175" cmpd="sng">
                  <a:noFill/>
                </a:ln>
                <a:solidFill>
                  <a:prstClr val="black"/>
                </a:solidFill>
                <a:latin typeface="Georgia" pitchFamily="18" charset="0"/>
              </a:rPr>
              <a:t> </a:t>
            </a:r>
            <a:r>
              <a:rPr lang="vi-VN" sz="1400" dirty="0">
                <a:ln w="3175" cmpd="sng">
                  <a:noFill/>
                </a:ln>
                <a:solidFill>
                  <a:srgbClr val="FF0000"/>
                </a:solidFill>
                <a:latin typeface="Georgia" pitchFamily="18" charset="0"/>
              </a:rPr>
              <a:t>izdavanjem prekršajnog naloga, </a:t>
            </a:r>
            <a:br>
              <a:rPr lang="hr-HR" sz="1400" dirty="0">
                <a:ln w="3175" cmpd="sng">
                  <a:noFill/>
                </a:ln>
                <a:solidFill>
                  <a:srgbClr val="FF0000"/>
                </a:solidFill>
                <a:latin typeface="Georgia" pitchFamily="18" charset="0"/>
              </a:rPr>
            </a:br>
            <a:r>
              <a:rPr lang="hr-HR" sz="1400" dirty="0">
                <a:ln w="3175" cmpd="sng">
                  <a:noFill/>
                </a:ln>
                <a:solidFill>
                  <a:srgbClr val="FF0000"/>
                </a:solidFill>
                <a:latin typeface="Georgia" pitchFamily="18" charset="0"/>
              </a:rPr>
              <a:t>           </a:t>
            </a:r>
            <a:r>
              <a:rPr lang="vi-VN" sz="1400" dirty="0">
                <a:ln w="3175" cmpd="sng">
                  <a:noFill/>
                </a:ln>
                <a:solidFill>
                  <a:srgbClr val="FF0000"/>
                </a:solidFill>
                <a:latin typeface="Georgia" pitchFamily="18" charset="0"/>
              </a:rPr>
              <a:t>2. podnošenjem optužnog prijedloga ovlaštenog tužitelja. </a:t>
            </a:r>
            <a:br>
              <a:rPr lang="hr-HR" sz="1400" dirty="0">
                <a:ln w="3175" cmpd="sng">
                  <a:noFill/>
                </a:ln>
                <a:solidFill>
                  <a:srgbClr val="FF0000"/>
                </a:solidFill>
                <a:latin typeface="Georgia" pitchFamily="18" charset="0"/>
              </a:rPr>
            </a:br>
            <a:endParaRPr lang="hr-HR" sz="1400" dirty="0">
              <a:latin typeface="Georgia" pitchFamily="18" charset="0"/>
            </a:endParaRPr>
          </a:p>
          <a:p>
            <a:pPr algn="ctr">
              <a:buNone/>
            </a:pPr>
            <a:r>
              <a:rPr lang="hr-HR" sz="1400" dirty="0">
                <a:latin typeface="Georgia" pitchFamily="18" charset="0"/>
              </a:rPr>
              <a:t>Članak 229. PZ-a</a:t>
            </a:r>
          </a:p>
          <a:p>
            <a:pPr>
              <a:buNone/>
            </a:pPr>
            <a:r>
              <a:rPr lang="hr-HR" sz="1400" dirty="0">
                <a:latin typeface="Georgia" pitchFamily="18" charset="0"/>
              </a:rPr>
              <a:t>(1) Prema uvjetima ovoga Zakona, </a:t>
            </a:r>
            <a:r>
              <a:rPr lang="hr-HR" sz="1400" dirty="0">
                <a:solidFill>
                  <a:srgbClr val="FF0000"/>
                </a:solidFill>
                <a:effectLst>
                  <a:outerShdw blurRad="38100" dist="38100" dir="2700000" algn="tl">
                    <a:srgbClr val="000000">
                      <a:alpha val="43137"/>
                    </a:srgbClr>
                  </a:outerShdw>
                </a:effectLst>
                <a:latin typeface="Georgia" pitchFamily="18" charset="0"/>
              </a:rPr>
              <a:t>prekršajni </a:t>
            </a:r>
            <a:r>
              <a:rPr lang="hr-HR" sz="1400" dirty="0">
                <a:latin typeface="Georgia" pitchFamily="18" charset="0"/>
              </a:rPr>
              <a:t>su </a:t>
            </a:r>
            <a:r>
              <a:rPr lang="hr-HR" sz="1400" dirty="0">
                <a:solidFill>
                  <a:srgbClr val="FF0000"/>
                </a:solidFill>
                <a:effectLst>
                  <a:outerShdw blurRad="38100" dist="38100" dir="2700000" algn="tl">
                    <a:srgbClr val="000000">
                      <a:alpha val="43137"/>
                    </a:srgbClr>
                  </a:outerShdw>
                </a:effectLst>
                <a:latin typeface="Georgia" pitchFamily="18" charset="0"/>
              </a:rPr>
              <a:t>nalog</a:t>
            </a:r>
            <a:r>
              <a:rPr lang="hr-HR" sz="1400" dirty="0">
                <a:effectLst>
                  <a:outerShdw blurRad="38100" dist="38100" dir="2700000" algn="tl">
                    <a:srgbClr val="000000">
                      <a:alpha val="43137"/>
                    </a:srgbClr>
                  </a:outerShdw>
                </a:effectLst>
                <a:latin typeface="Georgia" pitchFamily="18" charset="0"/>
              </a:rPr>
              <a:t> </a:t>
            </a:r>
            <a:r>
              <a:rPr lang="hr-HR" sz="1400" dirty="0">
                <a:latin typeface="Georgia" pitchFamily="18" charset="0"/>
              </a:rPr>
              <a:t>ovlašteni izdati: </a:t>
            </a:r>
          </a:p>
          <a:p>
            <a:pPr>
              <a:buNone/>
            </a:pPr>
            <a:r>
              <a:rPr lang="hr-HR" sz="1400" dirty="0">
                <a:latin typeface="Georgia" pitchFamily="18" charset="0"/>
              </a:rPr>
              <a:t>		1.  sud, </a:t>
            </a:r>
          </a:p>
          <a:p>
            <a:pPr>
              <a:buNone/>
            </a:pPr>
            <a:r>
              <a:rPr lang="hr-HR" sz="1400" dirty="0">
                <a:latin typeface="Georgia" pitchFamily="18" charset="0"/>
              </a:rPr>
              <a:t>		2. tijelo državne uprave koje vodi prekršajni postupak, </a:t>
            </a:r>
          </a:p>
          <a:p>
            <a:pPr>
              <a:buNone/>
            </a:pPr>
            <a:r>
              <a:rPr lang="hr-HR" sz="1400" dirty="0">
                <a:latin typeface="Georgia" pitchFamily="18" charset="0"/>
              </a:rPr>
              <a:t>		3. </a:t>
            </a:r>
            <a:r>
              <a:rPr lang="hr-HR" sz="1400" b="1" dirty="0">
                <a:solidFill>
                  <a:srgbClr val="FF0000"/>
                </a:solidFill>
                <a:effectLst>
                  <a:outerShdw blurRad="38100" dist="38100" dir="2700000" algn="tl">
                    <a:srgbClr val="000000">
                      <a:alpha val="43137"/>
                    </a:srgbClr>
                  </a:outerShdw>
                </a:effectLst>
                <a:latin typeface="Georgia" pitchFamily="18" charset="0"/>
              </a:rPr>
              <a:t>ovlašteni tužitelji iz članka 109. stavka 1. točke 1. i 2. ovoga  Zakona </a:t>
            </a:r>
            <a:r>
              <a:rPr lang="hr-HR" sz="1400" dirty="0">
                <a:latin typeface="Georgia" pitchFamily="18" charset="0"/>
              </a:rPr>
              <a:t>te državne agencije osnivač kojih je Hrvatski sabor i Vlada Republike Hrvatske. </a:t>
            </a:r>
          </a:p>
          <a:p>
            <a:pPr lvl="0" algn="ctr">
              <a:buNone/>
              <a:defRPr/>
            </a:pPr>
            <a:r>
              <a:rPr lang="hr-HR" sz="1400" dirty="0">
                <a:latin typeface="Georgia" pitchFamily="18" charset="0"/>
              </a:rPr>
              <a:t>Članak 233. PZ-a</a:t>
            </a:r>
          </a:p>
          <a:p>
            <a:pPr marL="0" lvl="0" indent="0">
              <a:buNone/>
              <a:defRPr/>
            </a:pPr>
            <a:r>
              <a:rPr lang="hr-HR" sz="1400" dirty="0">
                <a:latin typeface="Georgia" pitchFamily="18" charset="0"/>
              </a:rPr>
              <a:t>(1) Tijela državne uprave kao ovlašteni tužitelji mogu izdati </a:t>
            </a:r>
            <a:r>
              <a:rPr lang="hr-HR" sz="1400" b="1" dirty="0">
                <a:latin typeface="Georgia" pitchFamily="18" charset="0"/>
              </a:rPr>
              <a:t>prekršajni  nalog </a:t>
            </a:r>
            <a:r>
              <a:rPr lang="hr-HR" sz="1400" dirty="0">
                <a:latin typeface="Georgia" pitchFamily="18" charset="0"/>
              </a:rPr>
              <a:t>ako su utvrdili prekršaj:</a:t>
            </a:r>
          </a:p>
          <a:p>
            <a:pPr marL="180975" lvl="0" indent="-180975">
              <a:buNone/>
              <a:defRPr/>
            </a:pPr>
            <a:r>
              <a:rPr lang="hr-HR" sz="1400" b="1" dirty="0">
                <a:latin typeface="Georgia" pitchFamily="18" charset="0"/>
              </a:rPr>
              <a:t>1.</a:t>
            </a:r>
            <a:r>
              <a:rPr lang="hr-HR" sz="1400" dirty="0">
                <a:latin typeface="Georgia" pitchFamily="18" charset="0"/>
              </a:rPr>
              <a:t> </a:t>
            </a:r>
            <a:r>
              <a:rPr lang="hr-HR" sz="1400" b="1" dirty="0">
                <a:latin typeface="Georgia" pitchFamily="18" charset="0"/>
              </a:rPr>
              <a:t>neposrednim opažanjem ili obavljenim nadzorom </a:t>
            </a:r>
            <a:r>
              <a:rPr lang="hr-HR" sz="1400" dirty="0">
                <a:latin typeface="Georgia" pitchFamily="18" charset="0"/>
              </a:rPr>
              <a:t>njihovih ovlaštenih službenih osoba pri obavljanju inspekcijskog ili drugog nadzora iz njihove nadležnosti, koje su o tome sačinile službenu  bilješku ili zapisnik, ili</a:t>
            </a:r>
          </a:p>
          <a:p>
            <a:pPr marL="180975" lvl="0" indent="-180975">
              <a:buNone/>
              <a:defRPr/>
            </a:pPr>
            <a:r>
              <a:rPr lang="hr-HR" sz="1400" b="1" dirty="0">
                <a:latin typeface="Georgia" pitchFamily="18" charset="0"/>
              </a:rPr>
              <a:t>2. na temelju vjerodostojne dokumentacije</a:t>
            </a:r>
            <a:r>
              <a:rPr lang="hr-HR" sz="1400" dirty="0">
                <a:latin typeface="Georgia" pitchFamily="18" charset="0"/>
              </a:rPr>
              <a:t>, uključivši i zapisnik o očevidu nadležnog tijela, </a:t>
            </a:r>
          </a:p>
          <a:p>
            <a:pPr marL="180975" lvl="0" indent="-180975">
              <a:buNone/>
              <a:defRPr/>
            </a:pPr>
            <a:r>
              <a:rPr lang="hr-HR" sz="1400" b="1" dirty="0">
                <a:latin typeface="Georgia" pitchFamily="18" charset="0"/>
              </a:rPr>
              <a:t>3. upotrebom propisanih tehničkih uređaja </a:t>
            </a:r>
            <a:r>
              <a:rPr lang="hr-HR" sz="1400" dirty="0">
                <a:latin typeface="Georgia" pitchFamily="18" charset="0"/>
              </a:rPr>
              <a:t>ili provođenjem odgovarajućih propisanih    laboratorijskih </a:t>
            </a:r>
            <a:r>
              <a:rPr lang="hr-HR" sz="1400" b="1" dirty="0">
                <a:latin typeface="Georgia" pitchFamily="18" charset="0"/>
              </a:rPr>
              <a:t>analiza i vještačenja</a:t>
            </a:r>
            <a:r>
              <a:rPr lang="hr-HR" sz="1400" dirty="0">
                <a:latin typeface="Georgia" pitchFamily="18" charset="0"/>
              </a:rPr>
              <a:t>.</a:t>
            </a:r>
          </a:p>
          <a:p>
            <a:pPr marL="342900" lvl="0" indent="-342900">
              <a:buAutoNum type="arabicParenBoth"/>
              <a:tabLst>
                <a:tab pos="271463" algn="l"/>
              </a:tabLst>
              <a:defRPr/>
            </a:pPr>
            <a:endParaRPr lang="hr-HR" sz="1400" dirty="0">
              <a:latin typeface="Georgia" pitchFamily="18" charset="0"/>
            </a:endParaRPr>
          </a:p>
          <a:p>
            <a:pPr marL="342900" lvl="0" indent="-342900">
              <a:buAutoNum type="arabicParenBoth"/>
              <a:tabLst>
                <a:tab pos="271463" algn="l"/>
              </a:tabLst>
              <a:defRPr/>
            </a:pPr>
            <a:endParaRPr lang="hr-HR" sz="1400" dirty="0">
              <a:latin typeface="Georg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71600" y="260648"/>
            <a:ext cx="8101564" cy="6000792"/>
          </a:xfrm>
        </p:spPr>
        <p:txBody>
          <a:bodyPr>
            <a:noAutofit/>
          </a:bodyPr>
          <a:lstStyle/>
          <a:p>
            <a:pPr>
              <a:buNone/>
            </a:pPr>
            <a:endParaRPr lang="hr-HR" sz="1600" b="1" dirty="0">
              <a:latin typeface="Georgia" pitchFamily="18" charset="0"/>
            </a:endParaRPr>
          </a:p>
          <a:p>
            <a:pPr>
              <a:buNone/>
            </a:pPr>
            <a:endParaRPr lang="hr-HR" sz="1600" b="1" dirty="0">
              <a:latin typeface="Georgia" pitchFamily="18" charset="0"/>
            </a:endParaRPr>
          </a:p>
          <a:p>
            <a:pPr>
              <a:buNone/>
            </a:pPr>
            <a:r>
              <a:rPr lang="hr-HR" sz="1600" b="1" dirty="0">
                <a:effectLst>
                  <a:outerShdw blurRad="38100" dist="38100" dir="2700000" algn="tl">
                    <a:srgbClr val="000000">
                      <a:alpha val="43137"/>
                    </a:srgbClr>
                  </a:outerShdw>
                </a:effectLst>
                <a:latin typeface="Georgia" pitchFamily="18" charset="0"/>
              </a:rPr>
              <a:t>                                       SADRŽAJ PREKRŠAJNOG NALOGA</a:t>
            </a:r>
            <a:endParaRPr lang="hr-HR" sz="1600" dirty="0">
              <a:effectLst>
                <a:outerShdw blurRad="38100" dist="38100" dir="2700000" algn="tl">
                  <a:srgbClr val="000000">
                    <a:alpha val="43137"/>
                  </a:srgbClr>
                </a:outerShdw>
              </a:effectLst>
              <a:latin typeface="Georgia" pitchFamily="18" charset="0"/>
            </a:endParaRPr>
          </a:p>
          <a:p>
            <a:pPr>
              <a:buNone/>
            </a:pPr>
            <a:r>
              <a:rPr lang="hr-HR" sz="1600" b="1" dirty="0">
                <a:latin typeface="Georgia" pitchFamily="18" charset="0"/>
              </a:rPr>
              <a:t>Prekršajni nalog mora sadržavati:</a:t>
            </a:r>
          </a:p>
          <a:p>
            <a:pPr>
              <a:buClrTx/>
              <a:buFont typeface="Wingdings" pitchFamily="2" charset="2"/>
              <a:buChar char="Ø"/>
            </a:pPr>
            <a:r>
              <a:rPr lang="hr-HR" sz="1600" b="1" dirty="0">
                <a:latin typeface="Georgia" pitchFamily="18" charset="0"/>
              </a:rPr>
              <a:t>Zaglavlje – </a:t>
            </a:r>
            <a:r>
              <a:rPr lang="hr-HR" sz="1600" i="1" dirty="0">
                <a:latin typeface="Georgia" pitchFamily="18" charset="0"/>
              </a:rPr>
              <a:t>podaci o tužitelju</a:t>
            </a:r>
          </a:p>
          <a:p>
            <a:pPr>
              <a:buClrTx/>
              <a:buFont typeface="Wingdings" pitchFamily="2" charset="2"/>
              <a:buChar char="Ø"/>
            </a:pPr>
            <a:r>
              <a:rPr lang="hr-HR" sz="1600" b="1" dirty="0">
                <a:latin typeface="Georgia" pitchFamily="18" charset="0"/>
              </a:rPr>
              <a:t>Uvod – </a:t>
            </a:r>
            <a:r>
              <a:rPr lang="hr-HR" sz="1600" i="1" dirty="0">
                <a:latin typeface="Georgia" pitchFamily="18" charset="0"/>
              </a:rPr>
              <a:t>propis temeljem kojeg se izdaje PN (Prekršajni zakon, </a:t>
            </a:r>
            <a:r>
              <a:rPr lang="hr-HR" sz="1600" i="1" dirty="0" err="1">
                <a:latin typeface="Georgia" pitchFamily="18" charset="0"/>
              </a:rPr>
              <a:t>Zakon</a:t>
            </a:r>
            <a:r>
              <a:rPr lang="hr-HR" sz="1600" i="1" dirty="0">
                <a:latin typeface="Georgia" pitchFamily="18" charset="0"/>
              </a:rPr>
              <a:t> o komunalnom gospodarstvu…) i da se izdaje po službenoj dužnosti </a:t>
            </a:r>
          </a:p>
          <a:p>
            <a:pPr>
              <a:buClrTx/>
              <a:buFont typeface="Wingdings" pitchFamily="2" charset="2"/>
              <a:buChar char="Ø"/>
            </a:pPr>
            <a:r>
              <a:rPr lang="hr-HR" sz="1600" b="1" dirty="0">
                <a:latin typeface="Georgia" pitchFamily="18" charset="0"/>
              </a:rPr>
              <a:t>Izreku </a:t>
            </a:r>
            <a:r>
              <a:rPr lang="hr-HR" sz="1600" dirty="0">
                <a:latin typeface="Georgia" pitchFamily="18" charset="0"/>
              </a:rPr>
              <a:t>– </a:t>
            </a:r>
            <a:r>
              <a:rPr lang="hr-HR" sz="1600" i="1" dirty="0">
                <a:latin typeface="Georgia" pitchFamily="18" charset="0"/>
              </a:rPr>
              <a:t>osobne podatke okrivljenika, djelo za koje se proglašava krivim, uz naznaku činjenica i okolnosti koje čine obilježje prekršaja te onih o kojima ovisi primjena PZ-a i propisa kojim je prekršaj propisan, naziv prekršaja i naznaku propisa kojim je propisan, koja se kazna izriče, odluku o troškovima prekršajnog postupka, rok plaćanja novčane kazne i upozorenje okrivljeniku da ukoliko u roku koji mu je određene za plaćanje novčane kazne uplati dvije trećine izrečene novčane kazne da će se smatrati da je novčana kazna u cjelini uplaćena </a:t>
            </a:r>
          </a:p>
          <a:p>
            <a:pPr>
              <a:buClrTx/>
              <a:buFont typeface="Wingdings" pitchFamily="2" charset="2"/>
              <a:buChar char="Ø"/>
            </a:pPr>
            <a:r>
              <a:rPr lang="hr-HR" sz="1600" b="1" dirty="0">
                <a:latin typeface="Georgia" pitchFamily="18" charset="0"/>
              </a:rPr>
              <a:t>Obrazloženje </a:t>
            </a:r>
            <a:r>
              <a:rPr lang="hr-HR" sz="1600" dirty="0">
                <a:latin typeface="Georgia" pitchFamily="18" charset="0"/>
              </a:rPr>
              <a:t>– </a:t>
            </a:r>
            <a:r>
              <a:rPr lang="hr-HR" sz="1600" i="1" dirty="0">
                <a:latin typeface="Georgia" pitchFamily="18" charset="0"/>
              </a:rPr>
              <a:t>ukratko će se navesti dokazi i drugi uvjeti predviđeni PZ-om koji opravdavaju njegovo izdavanje</a:t>
            </a:r>
          </a:p>
          <a:p>
            <a:pPr>
              <a:buClrTx/>
              <a:buFont typeface="Wingdings" pitchFamily="2" charset="2"/>
              <a:buChar char="Ø"/>
            </a:pPr>
            <a:r>
              <a:rPr lang="hr-HR" sz="1600" b="1" dirty="0">
                <a:latin typeface="Georgia" pitchFamily="18" charset="0"/>
              </a:rPr>
              <a:t>Uputu o pravnom lijeku</a:t>
            </a:r>
            <a:r>
              <a:rPr lang="hr-HR" sz="1600" dirty="0">
                <a:latin typeface="Georgia" pitchFamily="18" charset="0"/>
              </a:rPr>
              <a:t> – </a:t>
            </a:r>
            <a:r>
              <a:rPr lang="hr-HR" sz="1600" i="1" dirty="0">
                <a:latin typeface="Georgia" pitchFamily="18" charset="0"/>
              </a:rPr>
              <a:t>protiv prekršajnog naloga može se u roku od osam dana izdavatelju podnijeti prigovor</a:t>
            </a:r>
          </a:p>
          <a:p>
            <a:pPr>
              <a:buClrTx/>
              <a:buFont typeface="Wingdings" pitchFamily="2" charset="2"/>
              <a:buChar char="Ø"/>
            </a:pPr>
            <a:r>
              <a:rPr lang="hr-HR" sz="1600" b="1" dirty="0">
                <a:latin typeface="Georgia" pitchFamily="18" charset="0"/>
              </a:rPr>
              <a:t>Potpis službene osobe</a:t>
            </a:r>
            <a:r>
              <a:rPr lang="hr-HR" sz="1600" dirty="0">
                <a:latin typeface="Georgia" pitchFamily="18" charset="0"/>
              </a:rPr>
              <a:t> (čelnik tijela) i </a:t>
            </a:r>
            <a:r>
              <a:rPr lang="hr-HR" sz="1600" b="1" dirty="0">
                <a:latin typeface="Georgia" pitchFamily="18" charset="0"/>
              </a:rPr>
              <a:t>otiska službenog pečata.</a:t>
            </a:r>
            <a:endParaRPr lang="hr-HR" sz="1600" dirty="0">
              <a:latin typeface="Georgia" pitchFamily="18" charset="0"/>
            </a:endParaRPr>
          </a:p>
          <a:p>
            <a:pPr marL="269875" indent="-177800">
              <a:buNone/>
            </a:pPr>
            <a:r>
              <a:rPr lang="hr-HR" sz="1600" dirty="0">
                <a:latin typeface="Georgia" pitchFamily="18" charset="0"/>
              </a:rPr>
              <a:t>    Ovlašteni tužitelj će izdanim prekršajnim nalogom, odnosno obaveznim prekršajnim     nalogom upozoriti okrivljenika u smislu članka </a:t>
            </a:r>
            <a:r>
              <a:rPr lang="hr-HR" sz="1600" b="1" dirty="0">
                <a:solidFill>
                  <a:srgbClr val="FF0000"/>
                </a:solidFill>
                <a:latin typeface="Georgia" pitchFamily="18" charset="0"/>
              </a:rPr>
              <a:t>109.a st.1.t. 2.-8. PZ-a </a:t>
            </a:r>
            <a:endParaRPr lang="hr-HR" sz="1600" dirty="0">
              <a:solidFill>
                <a:srgbClr val="FF0000"/>
              </a:solidFill>
              <a:latin typeface="Georgia" pitchFamily="18" charset="0"/>
            </a:endParaRPr>
          </a:p>
          <a:p>
            <a:pPr>
              <a:buNone/>
            </a:pPr>
            <a:r>
              <a:rPr lang="hr-HR" sz="1600" dirty="0">
                <a:latin typeface="Georgia" pitchFamily="18" charset="0"/>
              </a:rPr>
              <a:t> </a:t>
            </a:r>
          </a:p>
          <a:p>
            <a:pPr algn="ctr">
              <a:buNone/>
            </a:pPr>
            <a:endParaRPr lang="hr-HR" sz="1600" b="1" dirty="0">
              <a:solidFill>
                <a:srgbClr val="FF0000"/>
              </a:solidFill>
              <a:latin typeface="Georgia" pitchFamily="18"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4150</Words>
  <Application>Microsoft Office PowerPoint</Application>
  <PresentationFormat>Prikaz na zaslonu (4:3)</PresentationFormat>
  <Paragraphs>157</Paragraphs>
  <Slides>26</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26</vt:i4>
      </vt:variant>
    </vt:vector>
  </HeadingPairs>
  <TitlesOfParts>
    <vt:vector size="33" baseType="lpstr">
      <vt:lpstr>Arial</vt:lpstr>
      <vt:lpstr>Calibri</vt:lpstr>
      <vt:lpstr>Century Gothic</vt:lpstr>
      <vt:lpstr>Corbel</vt:lpstr>
      <vt:lpstr>Georgia</vt:lpstr>
      <vt:lpstr>Wingdings</vt:lpstr>
      <vt:lpstr>Parallax</vt:lpstr>
      <vt:lpstr>PowerPoint prezentacija</vt:lpstr>
      <vt:lpstr>PowerPoint prezentacija</vt:lpstr>
      <vt:lpstr>PowerPoint prezentacija</vt:lpstr>
      <vt:lpstr>PowerPoint prezentacija</vt:lpstr>
      <vt:lpstr>  Prekršajni zakon  (NN broj, 107/07, 39/13, 157/13, 110/15  i 70/17 i 118/18) </vt:lpstr>
      <vt:lpstr> Zastara prekršajnog progona - članak 13. PZ-a  Prekršajni progon zastarijeva nakon četiri godine. Prekršajni progon zastarijeva nakon tri godine za prekršaje za koje je ovlašteni tužitelj obvezan izdati prekršajni nalog.</vt:lpstr>
      <vt:lpstr>SUBJEKTI PREKRŠAJNOG POSTUPKA  Stranke i sudionici u postupku - članak 108. PZ-a  Stranke u prekršajnom postupku su:        1. ovlašteni tužitelj        2. okrivljenik  Sudionici u prekršajnom postupku su:        1. branitelj okrivljenika,        2. zakonski zastupnik ili opunomoćenik,        3. oštećenik,        4. druga osoba koje se tiče vođenje određenog prekršajnog postupka</vt:lpstr>
      <vt:lpstr>PowerPoint prezentacija</vt:lpstr>
      <vt:lpstr>PowerPoint prezentacija</vt:lpstr>
      <vt:lpstr>PISANA OBAVIJEST POČINITELJU PREKRŠAJA - članak 109.a PZ-a  Prije podnošenja optužnog prijedloga nadležnom sudu protiv počinitelja prekršaja ovlašteni tužitelj dužan je utvrditi točnu adresu prebivališta i boravišta počinitelja odnosno sjedišta počinitelja i uručiti mu PISANU OBAVIJEST na jeziku koji razumije:  1. o prekršaju za koji namjerava protiv njega podnijeti optužni prijedlog, s činjeničnim i         pravnim opisom prekršaja, 2. da u tijeku postupka može slobodno iznijeti obranu ili dostaviti pisanu obranu, uskratiti        iznošenje obrane ili odgovor na pojedino pitanje, 3. da kod tijela postupka ima pravo razgledati spis i upoznati se s dokazima protiv njega, 4. da se u postupku može braniti sam ili uz pomoć branitelja po vlastitom izboru, ali da zbog       nedolaska branitelja na raspravu odnosno ročište ili uzimanja branitelja tek na raspravi       odnosno ročištu, rasprava odnosno ročište se neće odgoditi, 5. da tijekom postupka može podnositi prijedloge za provođenje dokaza u svoju obranu, 6. da se rasprava pred tijelom postupka može održati i u njegovoj odsutnosti i donijeti odluka         o prekršaju, 7.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8. da u postupku ima pravo upotrebljavati svoj jezik, odnosno pravo da mu se osigura tumač      ako se postupak ili pojedina radnja u postupku ne vodi na njegovom jeziku te da se tog      prava može odreći ako zna jezik na kojem se vodi postupak ili provodi pojedina radnja, 9. da ima pravo na sporazumijevanje u smislu članka 109.e ovog Zakona. </vt:lpstr>
      <vt:lpstr>PowerPoint prezentacija</vt:lpstr>
      <vt:lpstr>PowerPoint prezentacija</vt:lpstr>
      <vt:lpstr>    Obaveznim prekršajnim nalogom osim novčane kazne može se izreći i paušalna svota troška izdavanja obaveznog prekršajnog naloga do 200,00 kn i stvarni troškovi nastali utvrđivanjem prekršaja upotrebom tehničkih sredstava ili provođenjem potrebnih analiza i vještačenja. (članaka 239. st.4. PZ-a)   Novčana kazna smatrat će se u cjelini plaćenom ako okrivljenik u ostavljenom roku plati dvije trećine izrečene novčane kazne. (članak 152. st.3. PZ-a)     </vt:lpstr>
      <vt:lpstr>PowerPoint prezentacija</vt:lpstr>
      <vt:lpstr>PowerPoint prezentacija</vt:lpstr>
      <vt:lpstr>PowerPoint prezentacija</vt:lpstr>
      <vt:lpstr>NAPLATA NOVČANE KAZNE NA MJESTU POČINJENJA PREKRŠAJA članak 245. PZ-a</vt:lpstr>
      <vt:lpstr>PowerPoint prezentacija</vt:lpstr>
      <vt:lpstr>PowerPoint prezentacija</vt:lpstr>
      <vt:lpstr>PowerPoint prezentacija</vt:lpstr>
      <vt:lpstr>OPTUŽNI PRIJEDLOG  PISANA OBAVIJEST POČINITELJU PREKRŠAJA - članak 109.a PZ-a  Prije podnošenja optužnog prijedloga nadležnom sudu protiv počinitelja prekršaja ovlašteni tužitelj dužan je utvrditi točnu adresu prebivališta i boravišta počinitelja odnosno sjedišta počinitelja i uručiti mu PISANU OBAVIJEST na jeziku koji razumije:  1. o prekršaju za koji namjerava protiv njega podnijeti optužni prijedlog, s činjeničnim i         pravnim opisom prekršaja, 2. da u tijeku postupka može slobodno iznijeti obranu ili dostaviti pisanu obranu, uskratiti        iznošenje obrane ili odgovor na pojedino pitanje, 3. da kod tijela postupka ima pravo razgledati spis i upoznati se s dokazima protiv njega, 4. da se u postupku može braniti sam ili uz pomoć branitelja po vlastitom izboru, ali da zbog       nedolaska branitelja na raspravu odnosno ročište ili uzimanja branitelja tek na raspravi       odnosno ročištu, rasprava odnosno ročište se neće odgoditi, 5. da tijekom postupka može podnositi prijedloge za provođenje dokaza u svoju obranu, 6. da se rasprava pred tijelom postupka može održati i u njegovoj odsutnosti i donijeti odluka         o prekršaju, 7.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8. da u postupku ima pravo upotrebljavati svoj jezik, odnosno pravo da mu se osigura tumač      ako se postupak ili pojedina radnja u postupku ne vodi na njegovom jeziku te da se tog      prava može odreći ako zna jezik na kojem se vodi postupak ili provodi pojedina radnja, 9. da ima pravo na sporazumijevanje u smislu članka 109.e ovog Zakona. </vt:lpstr>
      <vt:lpstr>Članak 109.a st.2. i 3. PZ-a  Pisana obavijest sastavlja se u dva primjerka koju će vlastoručno potpisati počinitelj, čime potvrđuje njezin primitak, i ovlaštena službena osoba ovlaštenog tužitelja.  Jedan primjerak obavijesti prilaže se uz optužni prijedlog, a drugi se uručuje počinitelju.  Ako počinitelj prilikom uručenja pisane obavijesti odbije njezin primitak ili svojim potpisom potvrditi njezin primitak, dostavljač će zabilježiti na dostavnici datum i sat i razlog odbijanja primitka a pisana obavijest ostavit će se primatelju tako što će mu se na pogodan način učiniti dostupnim i to će se zabilježiti, čime se dostava smatra uredno obavljenom.</vt:lpstr>
      <vt:lpstr>    Sadržaj optužnog prijedloga Članak 160.    </vt:lpstr>
      <vt:lpstr>PowerPoint prezentacija</vt:lpstr>
      <vt:lpstr>ZAKLJUČAK</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PREKRŠAJNI ZAKON      - postupanje i ovlasti komunalnog redarstva</dc:title>
  <dc:creator>Matko Lovreta</dc:creator>
  <cp:lastModifiedBy>Matko Lovreta</cp:lastModifiedBy>
  <cp:revision>54</cp:revision>
  <dcterms:created xsi:type="dcterms:W3CDTF">2019-02-01T09:17:31Z</dcterms:created>
  <dcterms:modified xsi:type="dcterms:W3CDTF">2020-09-14T06:24:24Z</dcterms:modified>
</cp:coreProperties>
</file>