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7" r:id="rId1"/>
  </p:sldMasterIdLst>
  <p:notesMasterIdLst>
    <p:notesMasterId r:id="rId33"/>
  </p:notesMasterIdLst>
  <p:handoutMasterIdLst>
    <p:handoutMasterId r:id="rId34"/>
  </p:handoutMasterIdLst>
  <p:sldIdLst>
    <p:sldId id="256" r:id="rId2"/>
    <p:sldId id="403" r:id="rId3"/>
    <p:sldId id="402" r:id="rId4"/>
    <p:sldId id="365" r:id="rId5"/>
    <p:sldId id="363" r:id="rId6"/>
    <p:sldId id="370" r:id="rId7"/>
    <p:sldId id="417" r:id="rId8"/>
    <p:sldId id="364" r:id="rId9"/>
    <p:sldId id="410" r:id="rId10"/>
    <p:sldId id="411" r:id="rId11"/>
    <p:sldId id="412" r:id="rId12"/>
    <p:sldId id="413" r:id="rId13"/>
    <p:sldId id="418" r:id="rId14"/>
    <p:sldId id="406" r:id="rId15"/>
    <p:sldId id="407" r:id="rId16"/>
    <p:sldId id="465" r:id="rId17"/>
    <p:sldId id="414" r:id="rId18"/>
    <p:sldId id="348" r:id="rId19"/>
    <p:sldId id="408" r:id="rId20"/>
    <p:sldId id="334" r:id="rId21"/>
    <p:sldId id="350" r:id="rId22"/>
    <p:sldId id="415" r:id="rId23"/>
    <p:sldId id="409" r:id="rId24"/>
    <p:sldId id="396" r:id="rId25"/>
    <p:sldId id="359" r:id="rId26"/>
    <p:sldId id="398" r:id="rId27"/>
    <p:sldId id="469" r:id="rId28"/>
    <p:sldId id="470" r:id="rId29"/>
    <p:sldId id="471" r:id="rId30"/>
    <p:sldId id="326" r:id="rId31"/>
    <p:sldId id="28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oAdria1" initials="E" lastIdx="0" clrIdx="0">
    <p:extLst>
      <p:ext uri="{19B8F6BF-5375-455C-9EA6-DF929625EA0E}">
        <p15:presenceInfo xmlns:p15="http://schemas.microsoft.com/office/powerpoint/2012/main" userId="EkoAdria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til 2 - Isticanj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9885" autoAdjust="0"/>
  </p:normalViewPr>
  <p:slideViewPr>
    <p:cSldViewPr>
      <p:cViewPr varScale="1">
        <p:scale>
          <a:sx n="86" d="100"/>
          <a:sy n="86" d="100"/>
        </p:scale>
        <p:origin x="1666" y="86"/>
      </p:cViewPr>
      <p:guideLst>
        <p:guide orient="horz" pos="2160"/>
        <p:guide pos="2880"/>
      </p:guideLst>
    </p:cSldViewPr>
  </p:slideViewPr>
  <p:outlineViewPr>
    <p:cViewPr>
      <p:scale>
        <a:sx n="33" d="100"/>
        <a:sy n="33" d="100"/>
      </p:scale>
      <p:origin x="0" y="1403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7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288FDE-22DA-4568-8111-27164711D247}" type="datetimeFigureOut">
              <a:rPr lang="sr-Latn-CS" smtClean="0"/>
              <a:pPr/>
              <a:t>10.10.2021.</a:t>
            </a:fld>
            <a:endParaRPr lang="hr-HR"/>
          </a:p>
        </p:txBody>
      </p:sp>
      <p:sp>
        <p:nvSpPr>
          <p:cNvPr id="4" name="Rezervirano mjesto podnožj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5" name="Rezervirano mjesto broja slajd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ED7BF6-8E1C-4B31-89F9-932AA8C4F768}" type="slidenum">
              <a:rPr lang="hr-HR" smtClean="0"/>
              <a:pPr/>
              <a:t>‹#›</a:t>
            </a:fld>
            <a:endParaRPr lang="hr-H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06951-0367-4E07-9908-617F461FA852}" type="datetimeFigureOut">
              <a:rPr lang="sr-Latn-CS" smtClean="0"/>
              <a:pPr/>
              <a:t>10.10.2021.</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4ADA9-0AE2-4F20-A45B-5B09C598B75D}"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bg>
      <p:bgRef idx="1002">
        <a:schemeClr val="bg2"/>
      </p:bgRef>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r-HR"/>
              <a:t>Kliknite da biste uredili stil naslova matrice</a:t>
            </a:r>
            <a:endParaRPr kumimoji="0"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a:t>Kliknite da biste uredili stil podnaslova matrice</a:t>
            </a:r>
            <a:endParaRPr kumimoji="0" lang="en-US"/>
          </a:p>
        </p:txBody>
      </p:sp>
      <p:sp>
        <p:nvSpPr>
          <p:cNvPr id="30" name="Rezervirano mjesto datuma 29"/>
          <p:cNvSpPr>
            <a:spLocks noGrp="1"/>
          </p:cNvSpPr>
          <p:nvPr>
            <p:ph type="dt" sz="half" idx="10"/>
          </p:nvPr>
        </p:nvSpPr>
        <p:spPr/>
        <p:txBody>
          <a:bodyPr/>
          <a:lstStyle/>
          <a:p>
            <a:fld id="{C22F8AE2-2B78-4A3B-8908-5A5FBDA444E2}" type="datetimeFigureOut">
              <a:rPr lang="hr-HR" smtClean="0"/>
              <a:pPr/>
              <a:t>10.10.2021.</a:t>
            </a:fld>
            <a:endParaRPr lang="hr-HR"/>
          </a:p>
        </p:txBody>
      </p:sp>
      <p:sp>
        <p:nvSpPr>
          <p:cNvPr id="19" name="Rezervirano mjesto podnožja 18"/>
          <p:cNvSpPr>
            <a:spLocks noGrp="1"/>
          </p:cNvSpPr>
          <p:nvPr>
            <p:ph type="ftr" sz="quarter" idx="11"/>
          </p:nvPr>
        </p:nvSpPr>
        <p:spPr/>
        <p:txBody>
          <a:bodyPr/>
          <a:lstStyle/>
          <a:p>
            <a:endParaRPr lang="hr-HR"/>
          </a:p>
        </p:txBody>
      </p:sp>
      <p:sp>
        <p:nvSpPr>
          <p:cNvPr id="27" name="Rezervirano mjesto broja slajda 26"/>
          <p:cNvSpPr>
            <a:spLocks noGrp="1"/>
          </p:cNvSpPr>
          <p:nvPr>
            <p:ph type="sldNum" sz="quarter" idx="12"/>
          </p:nvPr>
        </p:nvSpPr>
        <p:spPr/>
        <p:txBody>
          <a:bodyPr/>
          <a:lstStyle/>
          <a:p>
            <a:fld id="{8178D966-64D2-4460-B505-4208DF9409F2}"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Kliknite da biste uredili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09B19371-2B86-4AE6-B8E0-1410A15BACE4}" type="datetimeFigureOut">
              <a:rPr lang="hr-HR" smtClean="0"/>
              <a:pPr/>
              <a:t>10.10.2021.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BE04593-B4AB-485F-8B56-8F79501EEA74}"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914401"/>
            <a:ext cx="2057400" cy="5211763"/>
          </a:xfrm>
        </p:spPr>
        <p:txBody>
          <a:bodyPr vert="eaVert"/>
          <a:lstStyle/>
          <a:p>
            <a:r>
              <a:rPr kumimoji="0" lang="hr-HR"/>
              <a:t>Kliknite da biste uredili stil naslova matrice</a:t>
            </a:r>
            <a:endParaRPr kumimoji="0" lang="en-US"/>
          </a:p>
        </p:txBody>
      </p:sp>
      <p:sp>
        <p:nvSpPr>
          <p:cNvPr id="3" name="Rezervirano mjesto okomitog teksta 2"/>
          <p:cNvSpPr>
            <a:spLocks noGrp="1"/>
          </p:cNvSpPr>
          <p:nvPr>
            <p:ph type="body" orient="vert" idx="1"/>
          </p:nvPr>
        </p:nvSpPr>
        <p:spPr>
          <a:xfrm>
            <a:off x="457200" y="914401"/>
            <a:ext cx="6019800" cy="5211763"/>
          </a:xfrm>
        </p:spPr>
        <p:txBody>
          <a:bodyPr vert="eaVert"/>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09B19371-2B86-4AE6-B8E0-1410A15BACE4}" type="datetimeFigureOut">
              <a:rPr lang="hr-HR" smtClean="0"/>
              <a:pPr/>
              <a:t>10.10.2021.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BE04593-B4AB-485F-8B56-8F79501EEA74}"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Kliknite da biste uredili stil naslova matrice</a:t>
            </a:r>
            <a:endParaRPr kumimoji="0" lang="en-US"/>
          </a:p>
        </p:txBody>
      </p:sp>
      <p:sp>
        <p:nvSpPr>
          <p:cNvPr id="3" name="Rezervirano mjesto sadržaja 2"/>
          <p:cNvSpPr>
            <a:spLocks noGrp="1"/>
          </p:cNvSpPr>
          <p:nvPr>
            <p:ph idx="1"/>
          </p:nvPr>
        </p:nvSpPr>
        <p:spPr/>
        <p:txBody>
          <a:bodyPr/>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9D61D0DE-2F2B-4405-98F0-63515C075EB6}" type="datetimeFigureOut">
              <a:rPr lang="sr-Latn-CS" smtClean="0"/>
              <a:pPr/>
              <a:t>10.10.2021.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F9548261-0563-4AA2-BB0E-70D584D94A42}"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bg>
      <p:bgRef idx="1002">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r-HR"/>
              <a:t>Kliknite da biste uredili stil naslova matrice</a:t>
            </a:r>
            <a:endParaRPr kumimoji="0" lang="en-US"/>
          </a:p>
        </p:txBody>
      </p:sp>
      <p:sp>
        <p:nvSpPr>
          <p:cNvPr id="3" name="Rezervirano mjesto teksta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a:t>Kliknite da biste uredili stilove teksta matrice</a:t>
            </a:r>
          </a:p>
        </p:txBody>
      </p:sp>
      <p:sp>
        <p:nvSpPr>
          <p:cNvPr id="4" name="Rezervirano mjesto datuma 3"/>
          <p:cNvSpPr>
            <a:spLocks noGrp="1"/>
          </p:cNvSpPr>
          <p:nvPr>
            <p:ph type="dt" sz="half" idx="10"/>
          </p:nvPr>
        </p:nvSpPr>
        <p:spPr/>
        <p:txBody>
          <a:bodyPr/>
          <a:lstStyle/>
          <a:p>
            <a:fld id="{09B19371-2B86-4AE6-B8E0-1410A15BACE4}" type="datetimeFigureOut">
              <a:rPr lang="hr-HR" smtClean="0"/>
              <a:pPr/>
              <a:t>10.10.2021.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BE04593-B4AB-485F-8B56-8F79501EEA74}"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kumimoji="0" lang="hr-HR"/>
              <a:t>Kliknite da biste uredili stil naslova matrice</a:t>
            </a:r>
            <a:endParaRPr kumimoji="0" lang="en-US"/>
          </a:p>
        </p:txBody>
      </p:sp>
      <p:sp>
        <p:nvSpPr>
          <p:cNvPr id="3" name="Rezervirano mjesto sadržaja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sadržaja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5" name="Rezervirano mjesto datuma 4"/>
          <p:cNvSpPr>
            <a:spLocks noGrp="1"/>
          </p:cNvSpPr>
          <p:nvPr>
            <p:ph type="dt" sz="half" idx="10"/>
          </p:nvPr>
        </p:nvSpPr>
        <p:spPr/>
        <p:txBody>
          <a:bodyPr/>
          <a:lstStyle/>
          <a:p>
            <a:fld id="{09B19371-2B86-4AE6-B8E0-1410A15BACE4}" type="datetimeFigureOut">
              <a:rPr lang="hr-HR" smtClean="0"/>
              <a:pPr/>
              <a:t>10.10.2021.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BE04593-B4AB-485F-8B56-8F79501EEA74}"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tIns="45720" anchor="b"/>
          <a:lstStyle>
            <a:lvl1pPr>
              <a:defRPr/>
            </a:lvl1pPr>
          </a:lstStyle>
          <a:p>
            <a:r>
              <a:rPr kumimoji="0" lang="hr-HR"/>
              <a:t>Kliknite da biste uredili stil naslova matrice</a:t>
            </a:r>
            <a:endParaRPr kumimoji="0" lang="en-US"/>
          </a:p>
        </p:txBody>
      </p:sp>
      <p:sp>
        <p:nvSpPr>
          <p:cNvPr id="3" name="Rezervirano mjesto tekst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Kliknite da biste uredili stilove teksta matrice</a:t>
            </a:r>
          </a:p>
        </p:txBody>
      </p:sp>
      <p:sp>
        <p:nvSpPr>
          <p:cNvPr id="4" name="Rezervirano mjesto tekst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Kliknite da biste uredili stilove teksta matrice</a:t>
            </a:r>
          </a:p>
        </p:txBody>
      </p:sp>
      <p:sp>
        <p:nvSpPr>
          <p:cNvPr id="5" name="Rezervirano mjesto sadržaja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6" name="Rezervirano mjesto sadržaja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7" name="Rezervirano mjesto datuma 6"/>
          <p:cNvSpPr>
            <a:spLocks noGrp="1"/>
          </p:cNvSpPr>
          <p:nvPr>
            <p:ph type="dt" sz="half" idx="10"/>
          </p:nvPr>
        </p:nvSpPr>
        <p:spPr/>
        <p:txBody>
          <a:bodyPr/>
          <a:lstStyle/>
          <a:p>
            <a:fld id="{09B19371-2B86-4AE6-B8E0-1410A15BACE4}" type="datetimeFigureOut">
              <a:rPr lang="hr-HR" smtClean="0"/>
              <a:pPr/>
              <a:t>10.10.2021.</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9BE04593-B4AB-485F-8B56-8F79501EEA74}"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r-HR"/>
              <a:t>Kliknite da biste uredili stil naslova matrice</a:t>
            </a:r>
            <a:endParaRPr kumimoji="0" lang="en-US"/>
          </a:p>
        </p:txBody>
      </p:sp>
      <p:sp>
        <p:nvSpPr>
          <p:cNvPr id="3" name="Rezervirano mjesto datuma 2"/>
          <p:cNvSpPr>
            <a:spLocks noGrp="1"/>
          </p:cNvSpPr>
          <p:nvPr>
            <p:ph type="dt" sz="half" idx="10"/>
          </p:nvPr>
        </p:nvSpPr>
        <p:spPr/>
        <p:txBody>
          <a:bodyPr/>
          <a:lstStyle/>
          <a:p>
            <a:fld id="{09B19371-2B86-4AE6-B8E0-1410A15BACE4}" type="datetimeFigureOut">
              <a:rPr lang="hr-HR" smtClean="0"/>
              <a:pPr/>
              <a:t>10.10.2021.</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9BE04593-B4AB-485F-8B56-8F79501EEA74}"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09B19371-2B86-4AE6-B8E0-1410A15BACE4}" type="datetimeFigureOut">
              <a:rPr lang="hr-HR" smtClean="0"/>
              <a:pPr/>
              <a:t>10.10.2021.</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9BE04593-B4AB-485F-8B56-8F79501EEA74}"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r-HR"/>
              <a:t>Kliknite da biste uredili stil naslova matrice</a:t>
            </a:r>
            <a:endParaRPr kumimoji="0" lang="en-US"/>
          </a:p>
        </p:txBody>
      </p:sp>
      <p:sp>
        <p:nvSpPr>
          <p:cNvPr id="3" name="Rezervirano mjesto tekst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r-HR"/>
              <a:t>Kliknite da biste uredili stilove teksta matrice</a:t>
            </a:r>
          </a:p>
        </p:txBody>
      </p:sp>
      <p:sp>
        <p:nvSpPr>
          <p:cNvPr id="4" name="Rezervirano mjesto sadržaja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5" name="Rezervirano mjesto datuma 4"/>
          <p:cNvSpPr>
            <a:spLocks noGrp="1"/>
          </p:cNvSpPr>
          <p:nvPr>
            <p:ph type="dt" sz="half" idx="10"/>
          </p:nvPr>
        </p:nvSpPr>
        <p:spPr/>
        <p:txBody>
          <a:bodyPr/>
          <a:lstStyle/>
          <a:p>
            <a:fld id="{09B19371-2B86-4AE6-B8E0-1410A15BACE4}" type="datetimeFigureOut">
              <a:rPr lang="hr-HR" smtClean="0"/>
              <a:pPr/>
              <a:t>10.10.2021.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BE04593-B4AB-485F-8B56-8F79501EEA74}"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9" name="Pravokutnik s odsječenim zaobljenim jednim kuto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kutni troku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slov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r-HR"/>
              <a:t>Kliknite da biste uredili stil naslova matrice</a:t>
            </a:r>
            <a:endParaRPr kumimoji="0" lang="en-US"/>
          </a:p>
        </p:txBody>
      </p:sp>
      <p:sp>
        <p:nvSpPr>
          <p:cNvPr id="4" name="Rezervirano mjesto teksta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r-HR"/>
              <a:t>Kliknite da biste uredili stilove teksta matrice</a:t>
            </a:r>
          </a:p>
        </p:txBody>
      </p:sp>
      <p:sp>
        <p:nvSpPr>
          <p:cNvPr id="5" name="Rezervirano mjesto datuma 4"/>
          <p:cNvSpPr>
            <a:spLocks noGrp="1"/>
          </p:cNvSpPr>
          <p:nvPr>
            <p:ph type="dt" sz="half" idx="10"/>
          </p:nvPr>
        </p:nvSpPr>
        <p:spPr/>
        <p:txBody>
          <a:bodyPr/>
          <a:lstStyle/>
          <a:p>
            <a:fld id="{09B19371-2B86-4AE6-B8E0-1410A15BACE4}" type="datetimeFigureOut">
              <a:rPr lang="hr-HR" smtClean="0"/>
              <a:pPr/>
              <a:t>10.10.2021.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a:xfrm>
            <a:off x="8077200" y="6356350"/>
            <a:ext cx="609600" cy="365125"/>
          </a:xfrm>
        </p:spPr>
        <p:txBody>
          <a:bodyPr/>
          <a:lstStyle/>
          <a:p>
            <a:fld id="{9BE04593-B4AB-485F-8B56-8F79501EEA74}" type="slidenum">
              <a:rPr lang="hr-HR" smtClean="0"/>
              <a:pPr/>
              <a:t>‹#›</a:t>
            </a:fld>
            <a:endParaRPr lang="hr-HR"/>
          </a:p>
        </p:txBody>
      </p:sp>
      <p:sp>
        <p:nvSpPr>
          <p:cNvPr id="3" name="Rezervirano mjesto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r-HR"/>
              <a:t>Pritisnite ikonu za dodavanje slike</a:t>
            </a:r>
            <a:endParaRPr kumimoji="0" lang="en-US" dirty="0"/>
          </a:p>
        </p:txBody>
      </p:sp>
      <p:sp>
        <p:nvSpPr>
          <p:cNvPr id="10" name="Prostoručno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Prostoručno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rostoručno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Prostoručno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Rezervirano mjesto naslova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r-HR"/>
              <a:t>Kliknite da biste uredili stil naslova matrice</a:t>
            </a:r>
            <a:endParaRPr kumimoji="0" lang="en-US"/>
          </a:p>
        </p:txBody>
      </p:sp>
      <p:sp>
        <p:nvSpPr>
          <p:cNvPr id="30" name="Rezervirano mjesto teksta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r-HR"/>
              <a:t>Kliknite da biste uredili stilove teksta matrice</a:t>
            </a:r>
          </a:p>
          <a:p>
            <a:pPr lvl="1" eaLnBrk="1" latinLnBrk="0" hangingPunct="1"/>
            <a:r>
              <a:rPr kumimoji="0" lang="hr-HR"/>
              <a:t>Druga razina</a:t>
            </a:r>
          </a:p>
          <a:p>
            <a:pPr lvl="2" eaLnBrk="1" latinLnBrk="0" hangingPunct="1"/>
            <a:r>
              <a:rPr kumimoji="0" lang="hr-HR"/>
              <a:t>Treća razina</a:t>
            </a:r>
          </a:p>
          <a:p>
            <a:pPr lvl="3" eaLnBrk="1" latinLnBrk="0" hangingPunct="1"/>
            <a:r>
              <a:rPr kumimoji="0" lang="hr-HR"/>
              <a:t>Četvrta razina</a:t>
            </a:r>
          </a:p>
          <a:p>
            <a:pPr lvl="4" eaLnBrk="1" latinLnBrk="0" hangingPunct="1"/>
            <a:r>
              <a:rPr kumimoji="0" lang="hr-HR"/>
              <a:t>Peta razina</a:t>
            </a:r>
            <a:endParaRPr kumimoji="0" lang="en-US"/>
          </a:p>
        </p:txBody>
      </p:sp>
      <p:sp>
        <p:nvSpPr>
          <p:cNvPr id="10" name="Rezervirano mjesto datum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9B19371-2B86-4AE6-B8E0-1410A15BACE4}" type="datetimeFigureOut">
              <a:rPr lang="hr-HR" smtClean="0"/>
              <a:pPr/>
              <a:t>10.10.2021.</a:t>
            </a:fld>
            <a:endParaRPr lang="hr-HR"/>
          </a:p>
        </p:txBody>
      </p:sp>
      <p:sp>
        <p:nvSpPr>
          <p:cNvPr id="22" name="Rezervirano mjesto podnožj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r-HR"/>
          </a:p>
        </p:txBody>
      </p:sp>
      <p:sp>
        <p:nvSpPr>
          <p:cNvPr id="18" name="Rezervirano mjesto broja slajd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E04593-B4AB-485F-8B56-8F79501EEA74}" type="slidenum">
              <a:rPr lang="hr-HR" smtClean="0"/>
              <a:pPr/>
              <a:t>‹#›</a:t>
            </a:fld>
            <a:endParaRPr lang="hr-HR"/>
          </a:p>
        </p:txBody>
      </p:sp>
      <p:grpSp>
        <p:nvGrpSpPr>
          <p:cNvPr id="2" name="Grupa 1"/>
          <p:cNvGrpSpPr/>
          <p:nvPr/>
        </p:nvGrpSpPr>
        <p:grpSpPr>
          <a:xfrm>
            <a:off x="-19017" y="202408"/>
            <a:ext cx="9180548" cy="649224"/>
            <a:chOff x="-19045" y="216550"/>
            <a:chExt cx="9180548" cy="649224"/>
          </a:xfrm>
        </p:grpSpPr>
        <p:sp>
          <p:nvSpPr>
            <p:cNvPr id="12" name="Prostoručno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Prostoručno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785786" y="1571612"/>
            <a:ext cx="7786742" cy="3714776"/>
          </a:xfrm>
        </p:spPr>
        <p:txBody>
          <a:bodyPr>
            <a:normAutofit fontScale="90000"/>
          </a:bodyPr>
          <a:lstStyle/>
          <a:p>
            <a:pPr algn="l"/>
            <a:br>
              <a:rPr lang="en-US" sz="2000" dirty="0"/>
            </a:br>
            <a:br>
              <a:rPr lang="en-US"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br>
            <a:br>
              <a:rPr lang="hr-HR" sz="2000" dirty="0">
                <a:effectLst>
                  <a:outerShdw blurRad="38100" dist="38100" dir="2700000" algn="tl">
                    <a:srgbClr val="000000">
                      <a:alpha val="43137"/>
                    </a:srgbClr>
                  </a:outerShdw>
                </a:effectLst>
                <a:latin typeface="Georgia" pitchFamily="18" charset="0"/>
              </a:rPr>
            </a:br>
            <a:br>
              <a:rPr lang="en-US" sz="2000" dirty="0"/>
            </a:br>
            <a:r>
              <a:rPr lang="hr-HR" sz="4000" dirty="0"/>
              <a:t>     </a:t>
            </a: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br>
              <a:rPr lang="hr-HR" sz="4000" dirty="0"/>
            </a:br>
            <a:r>
              <a:rPr lang="pl-PL" sz="4400" dirty="0">
                <a:solidFill>
                  <a:schemeClr val="tx1"/>
                </a:solidFill>
                <a:latin typeface="Georgia" pitchFamily="18" charset="0"/>
              </a:rPr>
              <a:t>PREKRŠAJNI ZAKON I POSTUPANJE KOMUNALNOG REDARSTVA</a:t>
            </a:r>
            <a:r>
              <a:rPr lang="pl-PL" sz="4000" dirty="0"/>
              <a:t> </a:t>
            </a:r>
            <a:br>
              <a:rPr lang="hr-HR" sz="4400" b="1" dirty="0">
                <a:solidFill>
                  <a:schemeClr val="tx1"/>
                </a:solidFill>
                <a:effectLst>
                  <a:outerShdw blurRad="38100" dist="38100" dir="2700000" algn="tl">
                    <a:srgbClr val="000000">
                      <a:alpha val="43137"/>
                    </a:srgbClr>
                  </a:outerShdw>
                </a:effectLst>
                <a:latin typeface="Georgia" pitchFamily="18" charset="0"/>
              </a:rPr>
            </a:br>
            <a:br>
              <a:rPr lang="pl-PL" sz="1300" b="1" dirty="0">
                <a:solidFill>
                  <a:schemeClr val="accent1">
                    <a:lumMod val="50000"/>
                  </a:schemeClr>
                </a:solidFill>
                <a:latin typeface="Georgia" pitchFamily="18" charset="0"/>
              </a:rPr>
            </a:br>
            <a:br>
              <a:rPr lang="pl-PL" sz="1300" b="1" dirty="0">
                <a:solidFill>
                  <a:schemeClr val="accent1">
                    <a:lumMod val="50000"/>
                  </a:schemeClr>
                </a:solidFill>
                <a:latin typeface="Georgia" pitchFamily="18" charset="0"/>
              </a:rPr>
            </a:br>
            <a:br>
              <a:rPr lang="pl-PL" sz="1300" b="1" dirty="0">
                <a:solidFill>
                  <a:schemeClr val="accent1">
                    <a:lumMod val="50000"/>
                  </a:schemeClr>
                </a:solidFill>
                <a:latin typeface="Georgia" pitchFamily="18" charset="0"/>
              </a:rPr>
            </a:br>
            <a:br>
              <a:rPr lang="pl-PL" sz="1300" b="1" dirty="0">
                <a:solidFill>
                  <a:schemeClr val="accent1">
                    <a:lumMod val="50000"/>
                  </a:schemeClr>
                </a:solidFill>
                <a:latin typeface="Georgia" pitchFamily="18" charset="0"/>
              </a:rPr>
            </a:br>
            <a:br>
              <a:rPr lang="pl-PL" sz="1300" b="1" dirty="0">
                <a:solidFill>
                  <a:schemeClr val="accent1">
                    <a:lumMod val="50000"/>
                  </a:schemeClr>
                </a:solidFill>
                <a:latin typeface="Georgia" pitchFamily="18" charset="0"/>
              </a:rPr>
            </a:br>
            <a:br>
              <a:rPr lang="pl-PL" sz="2000" b="1" dirty="0"/>
            </a:br>
            <a:br>
              <a:rPr lang="pl-PL" sz="1600" b="1" i="1" dirty="0">
                <a:solidFill>
                  <a:schemeClr val="accent1">
                    <a:lumMod val="50000"/>
                  </a:schemeClr>
                </a:solidFill>
                <a:latin typeface="Georgia" pitchFamily="18" charset="0"/>
              </a:rPr>
            </a:br>
            <a:endParaRPr lang="hr-HR" sz="2000" dirty="0">
              <a:effectLst>
                <a:outerShdw blurRad="38100" dist="38100" dir="2700000" algn="tl">
                  <a:srgbClr val="000000">
                    <a:alpha val="43137"/>
                  </a:srgbClr>
                </a:outerShdw>
              </a:effectLst>
              <a:latin typeface="Georgia" pitchFamily="18" charset="0"/>
              <a:cs typeface="Arial" panose="020B0604020202020204" pitchFamily="34" charset="0"/>
            </a:endParaRPr>
          </a:p>
        </p:txBody>
      </p:sp>
      <p:sp>
        <p:nvSpPr>
          <p:cNvPr id="3" name="Podnaslov 2"/>
          <p:cNvSpPr>
            <a:spLocks noGrp="1"/>
          </p:cNvSpPr>
          <p:nvPr>
            <p:ph type="subTitle" idx="1"/>
          </p:nvPr>
        </p:nvSpPr>
        <p:spPr>
          <a:xfrm>
            <a:off x="4786314" y="5143512"/>
            <a:ext cx="3881308" cy="940094"/>
          </a:xfrm>
        </p:spPr>
        <p:txBody>
          <a:bodyPr>
            <a:noAutofit/>
          </a:bodyPr>
          <a:lstStyle/>
          <a:p>
            <a:pPr algn="ctr"/>
            <a:r>
              <a:rPr lang="hr-HR" sz="1600" b="1" i="1" dirty="0">
                <a:effectLst>
                  <a:outerShdw blurRad="38100" dist="38100" dir="2700000" algn="tl">
                    <a:srgbClr val="000000">
                      <a:alpha val="43137"/>
                    </a:srgbClr>
                  </a:outerShdw>
                </a:effectLst>
                <a:latin typeface="Georgia" pitchFamily="18" charset="0"/>
                <a:cs typeface="Arial" panose="020B0604020202020204" pitchFamily="34" charset="0"/>
              </a:rPr>
              <a:t>Matko </a:t>
            </a:r>
            <a:r>
              <a:rPr lang="hr-HR" sz="1600" b="1" i="1" dirty="0" err="1">
                <a:effectLst>
                  <a:outerShdw blurRad="38100" dist="38100" dir="2700000" algn="tl">
                    <a:srgbClr val="000000">
                      <a:alpha val="43137"/>
                    </a:srgbClr>
                  </a:outerShdw>
                </a:effectLst>
                <a:latin typeface="Georgia" pitchFamily="18" charset="0"/>
                <a:cs typeface="Arial" panose="020B0604020202020204" pitchFamily="34" charset="0"/>
              </a:rPr>
              <a:t>Lovreta</a:t>
            </a:r>
            <a:r>
              <a:rPr lang="hr-HR" sz="1600" b="1" i="1" dirty="0">
                <a:effectLst>
                  <a:outerShdw blurRad="38100" dist="38100" dir="2700000" algn="tl">
                    <a:srgbClr val="000000">
                      <a:alpha val="43137"/>
                    </a:srgbClr>
                  </a:outerShdw>
                </a:effectLst>
                <a:latin typeface="Georgia" pitchFamily="18" charset="0"/>
                <a:cs typeface="Arial" panose="020B0604020202020204" pitchFamily="34" charset="0"/>
              </a:rPr>
              <a:t>, </a:t>
            </a:r>
            <a:r>
              <a:rPr lang="hr-HR" sz="1600" b="1" i="1" dirty="0" err="1">
                <a:effectLst>
                  <a:outerShdw blurRad="38100" dist="38100" dir="2700000" algn="tl">
                    <a:srgbClr val="000000">
                      <a:alpha val="43137"/>
                    </a:srgbClr>
                  </a:outerShdw>
                </a:effectLst>
                <a:latin typeface="Georgia" pitchFamily="18" charset="0"/>
                <a:cs typeface="Arial" panose="020B0604020202020204" pitchFamily="34" charset="0"/>
              </a:rPr>
              <a:t>dipl.iur</a:t>
            </a:r>
            <a:r>
              <a:rPr lang="hr-HR" sz="1600" b="1" i="1" dirty="0">
                <a:effectLst>
                  <a:outerShdw blurRad="38100" dist="38100" dir="2700000" algn="tl">
                    <a:srgbClr val="000000">
                      <a:alpha val="43137"/>
                    </a:srgbClr>
                  </a:outerShdw>
                </a:effectLst>
                <a:latin typeface="Georgia" pitchFamily="18" charset="0"/>
                <a:cs typeface="Arial" panose="020B0604020202020204" pitchFamily="34" charset="0"/>
              </a:rPr>
              <a:t>.</a:t>
            </a:r>
          </a:p>
          <a:p>
            <a:pPr algn="ctr"/>
            <a:r>
              <a:rPr lang="hr-HR" sz="1400" i="1" dirty="0">
                <a:effectLst>
                  <a:outerShdw blurRad="38100" dist="38100" dir="2700000" algn="tl">
                    <a:srgbClr val="000000">
                      <a:alpha val="43137"/>
                    </a:srgbClr>
                  </a:outerShdw>
                </a:effectLst>
                <a:latin typeface="Georgia" pitchFamily="18" charset="0"/>
                <a:cs typeface="Arial" panose="020B0604020202020204" pitchFamily="34" charset="0"/>
              </a:rPr>
              <a:t>pročelnik Upravnog odjela za komunalne djelatnosti Grada Makarske</a:t>
            </a:r>
            <a:endParaRPr lang="hr-HR" sz="1400" dirty="0">
              <a:effectLst>
                <a:outerShdw blurRad="38100" dist="38100" dir="2700000" algn="tl">
                  <a:srgbClr val="000000">
                    <a:alpha val="43137"/>
                  </a:srgbClr>
                </a:outerShdw>
              </a:effectLst>
              <a:latin typeface="Georgia" pitchFamily="18" charset="0"/>
              <a:cs typeface="Arial" panose="020B0604020202020204" pitchFamily="34" charset="0"/>
            </a:endParaRPr>
          </a:p>
        </p:txBody>
      </p:sp>
      <p:sp>
        <p:nvSpPr>
          <p:cNvPr id="30722" name="AutoShape 2" descr="Slikovni rezultat za udruga gradova logo"/>
          <p:cNvSpPr>
            <a:spLocks noChangeAspect="1" noChangeArrowheads="1"/>
          </p:cNvSpPr>
          <p:nvPr/>
        </p:nvSpPr>
        <p:spPr bwMode="auto">
          <a:xfrm>
            <a:off x="155575" y="-411163"/>
            <a:ext cx="1285875" cy="85725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30724" name="AutoShape 4" descr="Slikovni rezultat za udruga gradova logo"/>
          <p:cNvSpPr>
            <a:spLocks noChangeAspect="1" noChangeArrowheads="1"/>
          </p:cNvSpPr>
          <p:nvPr/>
        </p:nvSpPr>
        <p:spPr bwMode="auto">
          <a:xfrm>
            <a:off x="155575" y="-411163"/>
            <a:ext cx="1285875" cy="85725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6" name="Pravokutnik 5"/>
          <p:cNvSpPr/>
          <p:nvPr/>
        </p:nvSpPr>
        <p:spPr>
          <a:xfrm>
            <a:off x="857224" y="4286256"/>
            <a:ext cx="5857916" cy="369332"/>
          </a:xfrm>
          <a:prstGeom prst="rect">
            <a:avLst/>
          </a:prstGeom>
        </p:spPr>
        <p:txBody>
          <a:bodyPr wrap="square">
            <a:spAutoFit/>
          </a:bodyPr>
          <a:lstStyle/>
          <a:p>
            <a:r>
              <a:rPr lang="hr-HR" b="1" i="1" dirty="0">
                <a:latin typeface="Georgia" pitchFamily="18" charset="0"/>
                <a:cs typeface="Arial" pitchFamily="34" charset="0"/>
              </a:rPr>
              <a:t>UDRUGA GRADOVA - </a:t>
            </a:r>
            <a:r>
              <a:rPr lang="hr-HR" i="1" dirty="0">
                <a:latin typeface="Georgia" pitchFamily="18" charset="0"/>
                <a:cs typeface="Arial" pitchFamily="34" charset="0"/>
              </a:rPr>
              <a:t>Obuka komunalnih redara </a:t>
            </a:r>
            <a:endParaRPr lang="hr-HR" b="1" i="1" dirty="0">
              <a:latin typeface="Georgia" pitchFamily="18" charset="0"/>
              <a:cs typeface="Arial" pitchFamily="34" charset="0"/>
            </a:endParaRPr>
          </a:p>
        </p:txBody>
      </p:sp>
      <p:pic>
        <p:nvPicPr>
          <p:cNvPr id="7" name="Picture 18" descr="C:\Users\TeaT\AppData\Local\Microsoft\Windows\Temporary Internet Files\Content.Outlook\Y23DDSFY\LOGO_VELIKI_UGRH.jpg"/>
          <p:cNvPicPr/>
          <p:nvPr/>
        </p:nvPicPr>
        <p:blipFill>
          <a:blip r:embed="rId2" cstate="print">
            <a:lum bright="-10000" contrast="-13000"/>
            <a:extLst>
              <a:ext uri="{28A0092B-C50C-407E-A947-70E740481C1C}">
                <a14:useLocalDpi xmlns:a14="http://schemas.microsoft.com/office/drawing/2010/main" val="0"/>
              </a:ext>
            </a:extLst>
          </a:blip>
          <a:srcRect/>
          <a:stretch>
            <a:fillRect/>
          </a:stretch>
        </p:blipFill>
        <p:spPr bwMode="auto">
          <a:xfrm>
            <a:off x="1500166" y="5214950"/>
            <a:ext cx="1135286" cy="735897"/>
          </a:xfrm>
          <a:prstGeom prst="rect">
            <a:avLst/>
          </a:prstGeom>
          <a:solidFill>
            <a:schemeClr val="bg2">
              <a:lumMod val="40000"/>
              <a:lumOff val="60000"/>
            </a:schemeClr>
          </a:solidFill>
          <a:ln>
            <a:solidFill>
              <a:schemeClr val="tx2">
                <a:lumMod val="20000"/>
                <a:lumOff val="80000"/>
              </a:schemeClr>
            </a:solidFill>
          </a:ln>
        </p:spPr>
      </p:pic>
    </p:spTree>
    <p:extLst>
      <p:ext uri="{BB962C8B-B14F-4D97-AF65-F5344CB8AC3E}">
        <p14:creationId xmlns:p14="http://schemas.microsoft.com/office/powerpoint/2010/main" val="129165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2910" y="642918"/>
            <a:ext cx="8100424" cy="5857940"/>
          </a:xfrm>
        </p:spPr>
        <p:txBody>
          <a:bodyPr>
            <a:normAutofit fontScale="90000"/>
          </a:bodyPr>
          <a:lstStyle/>
          <a:p>
            <a:r>
              <a:rPr lang="hr-HR" sz="1800" dirty="0">
                <a:latin typeface="Georgia" pitchFamily="18" charset="0"/>
              </a:rPr>
              <a:t>Ovlašteni tužitelj će izdanim prekršajnim nalogom, odnosno obaveznim prekršajnim nalogom </a:t>
            </a:r>
            <a:r>
              <a:rPr lang="hr-HR" sz="1800" b="1" dirty="0">
                <a:latin typeface="Georgia" pitchFamily="18" charset="0"/>
              </a:rPr>
              <a:t>upozoriti okrivljenika u smislu članka </a:t>
            </a:r>
            <a:r>
              <a:rPr lang="hr-HR" sz="1800" b="1" dirty="0">
                <a:solidFill>
                  <a:srgbClr val="FF0000"/>
                </a:solidFill>
                <a:latin typeface="Georgia" pitchFamily="18" charset="0"/>
              </a:rPr>
              <a:t>109.a st.1.t. 2.-8. PZ-a </a:t>
            </a:r>
            <a:r>
              <a:rPr lang="hr-HR" sz="1800" i="1" u="sng" dirty="0">
                <a:latin typeface="Georgia" pitchFamily="18" charset="0"/>
              </a:rPr>
              <a:t>(pisana obavijest počinitelju prekršaja</a:t>
            </a:r>
            <a:r>
              <a:rPr lang="hr-HR" sz="1800" i="1" dirty="0">
                <a:latin typeface="Georgia" pitchFamily="18" charset="0"/>
              </a:rPr>
              <a:t>), </a:t>
            </a:r>
            <a:r>
              <a:rPr lang="hr-HR" sz="1800" dirty="0">
                <a:latin typeface="Georgia" pitchFamily="18" charset="0"/>
              </a:rPr>
              <a:t>odnosno:          </a:t>
            </a:r>
            <a:br>
              <a:rPr lang="hr-HR" sz="1800" dirty="0">
                <a:latin typeface="Georgia" pitchFamily="18" charset="0"/>
              </a:rPr>
            </a:br>
            <a:br>
              <a:rPr lang="pl-PL" sz="1700" dirty="0">
                <a:latin typeface="Georgia" pitchFamily="18" charset="0"/>
              </a:rPr>
            </a:br>
            <a:r>
              <a:rPr lang="pl-PL" sz="1600" i="1" dirty="0">
                <a:latin typeface="Georgia" pitchFamily="18" charset="0"/>
              </a:rPr>
              <a:t>-   </a:t>
            </a:r>
            <a:r>
              <a:rPr lang="pl-PL" sz="1700" i="1" dirty="0">
                <a:latin typeface="Georgia" pitchFamily="18" charset="0"/>
              </a:rPr>
              <a:t>da u tijeku postupka može slobodno iznijeti obranu ili dostaviti pisanu obranu,    </a:t>
            </a:r>
            <a:br>
              <a:rPr lang="pl-PL" sz="1700" i="1" dirty="0">
                <a:latin typeface="Georgia" pitchFamily="18" charset="0"/>
              </a:rPr>
            </a:br>
            <a:r>
              <a:rPr lang="pl-PL" sz="1700" i="1" dirty="0">
                <a:latin typeface="Georgia" pitchFamily="18" charset="0"/>
              </a:rPr>
              <a:t>    uskratiti iznošenje obrane ili odgovor na pojedino </a:t>
            </a:r>
            <a:r>
              <a:rPr lang="hr-HR" sz="1700" i="1" dirty="0">
                <a:latin typeface="Georgia" pitchFamily="18" charset="0"/>
              </a:rPr>
              <a:t>pitanje,</a:t>
            </a:r>
            <a:br>
              <a:rPr lang="hr-HR" sz="1700" i="1" dirty="0">
                <a:latin typeface="Georgia" pitchFamily="18" charset="0"/>
              </a:rPr>
            </a:br>
            <a:r>
              <a:rPr lang="hr-HR" sz="1700" i="1" dirty="0">
                <a:latin typeface="Georgia" pitchFamily="18" charset="0"/>
              </a:rPr>
              <a:t>-   da kod tijela postupka ima pravo razgledati spis i upoznati se s dokazima protiv </a:t>
            </a:r>
            <a:br>
              <a:rPr lang="hr-HR" sz="1700" i="1" dirty="0">
                <a:latin typeface="Georgia" pitchFamily="18" charset="0"/>
              </a:rPr>
            </a:br>
            <a:r>
              <a:rPr lang="hr-HR" sz="1700" i="1" dirty="0">
                <a:latin typeface="Georgia" pitchFamily="18" charset="0"/>
              </a:rPr>
              <a:t>    njega,</a:t>
            </a:r>
            <a:br>
              <a:rPr lang="hr-HR" sz="1700" i="1" dirty="0">
                <a:latin typeface="Georgia" pitchFamily="18" charset="0"/>
              </a:rPr>
            </a:br>
            <a:r>
              <a:rPr lang="pl-PL" sz="1700" i="1" dirty="0">
                <a:latin typeface="Georgia" pitchFamily="18" charset="0"/>
              </a:rPr>
              <a:t>-   da se u postupku može braniti sam ili uz pomoć branitelja po </a:t>
            </a:r>
            <a:r>
              <a:rPr lang="hr-HR" sz="1700" i="1" dirty="0">
                <a:latin typeface="Georgia" pitchFamily="18" charset="0"/>
              </a:rPr>
              <a:t>vlastitom izboru, ali </a:t>
            </a:r>
            <a:br>
              <a:rPr lang="hr-HR" sz="1700" i="1" dirty="0">
                <a:latin typeface="Georgia" pitchFamily="18" charset="0"/>
              </a:rPr>
            </a:br>
            <a:r>
              <a:rPr lang="hr-HR" sz="1700" i="1" dirty="0">
                <a:latin typeface="Georgia" pitchFamily="18" charset="0"/>
              </a:rPr>
              <a:t>    da zbog nedolaska branitelja na raspravu odnosno ročište ili uzimanja branitelja </a:t>
            </a:r>
            <a:br>
              <a:rPr lang="hr-HR" sz="1700" i="1" dirty="0">
                <a:latin typeface="Georgia" pitchFamily="18" charset="0"/>
              </a:rPr>
            </a:br>
            <a:r>
              <a:rPr lang="hr-HR" sz="1700" i="1" dirty="0">
                <a:latin typeface="Georgia" pitchFamily="18" charset="0"/>
              </a:rPr>
              <a:t>    tek na raspravi odnosno ročištu, rasprava odnosno ročište se neće odgoditi,</a:t>
            </a:r>
            <a:br>
              <a:rPr lang="hr-HR" sz="1700" i="1" dirty="0">
                <a:latin typeface="Georgia" pitchFamily="18" charset="0"/>
              </a:rPr>
            </a:br>
            <a:r>
              <a:rPr lang="hr-HR" sz="1700" i="1" dirty="0">
                <a:latin typeface="Georgia" pitchFamily="18" charset="0"/>
              </a:rPr>
              <a:t>-   da tijekom postupka može podnositi prijedloge za provođenje dokaza u svoju </a:t>
            </a:r>
            <a:br>
              <a:rPr lang="hr-HR" sz="1700" i="1" dirty="0">
                <a:latin typeface="Georgia" pitchFamily="18" charset="0"/>
              </a:rPr>
            </a:br>
            <a:r>
              <a:rPr lang="hr-HR" sz="1700" i="1" dirty="0">
                <a:latin typeface="Georgia" pitchFamily="18" charset="0"/>
              </a:rPr>
              <a:t>    obranu,</a:t>
            </a:r>
            <a:br>
              <a:rPr lang="hr-HR" sz="1700" i="1" dirty="0">
                <a:latin typeface="Georgia" pitchFamily="18" charset="0"/>
              </a:rPr>
            </a:br>
            <a:r>
              <a:rPr lang="hr-HR" sz="1700" i="1" dirty="0">
                <a:latin typeface="Georgia" pitchFamily="18" charset="0"/>
              </a:rPr>
              <a:t>-   da se rasprava pred tijelom postupka može održati i u njegovoj </a:t>
            </a:r>
            <a:r>
              <a:rPr lang="pl-PL" sz="1700" i="1" dirty="0">
                <a:latin typeface="Georgia" pitchFamily="18" charset="0"/>
              </a:rPr>
              <a:t>odsutnosti i </a:t>
            </a:r>
            <a:br>
              <a:rPr lang="pl-PL" sz="1700" i="1" dirty="0">
                <a:latin typeface="Georgia" pitchFamily="18" charset="0"/>
              </a:rPr>
            </a:br>
            <a:r>
              <a:rPr lang="pl-PL" sz="1700" i="1" dirty="0">
                <a:latin typeface="Georgia" pitchFamily="18" charset="0"/>
              </a:rPr>
              <a:t>    donijeti odluka o prekršaju,</a:t>
            </a:r>
            <a:br>
              <a:rPr lang="pl-PL" sz="1700" i="1" dirty="0">
                <a:latin typeface="Georgia" pitchFamily="18" charset="0"/>
              </a:rPr>
            </a:br>
            <a:r>
              <a:rPr lang="pl-PL" sz="1700" i="1" dirty="0">
                <a:latin typeface="Georgia" pitchFamily="18" charset="0"/>
              </a:rPr>
              <a:t>-   da je do pravomoćnog završetka postupka i završetka postupka </a:t>
            </a:r>
            <a:r>
              <a:rPr lang="hr-HR" sz="1700" i="1" dirty="0">
                <a:latin typeface="Georgia" pitchFamily="18" charset="0"/>
              </a:rPr>
              <a:t>izvršenja dužan </a:t>
            </a:r>
            <a:br>
              <a:rPr lang="hr-HR" sz="1700" i="1" dirty="0">
                <a:latin typeface="Georgia" pitchFamily="18" charset="0"/>
              </a:rPr>
            </a:br>
            <a:r>
              <a:rPr lang="hr-HR" sz="1700" i="1" dirty="0">
                <a:latin typeface="Georgia" pitchFamily="18" charset="0"/>
              </a:rPr>
              <a:t>     obavijestiti tijelo postupka o svakoj promjeni adrese prebivališta i boravišta </a:t>
            </a:r>
            <a:br>
              <a:rPr lang="hr-HR" sz="1700" i="1" dirty="0">
                <a:latin typeface="Georgia" pitchFamily="18" charset="0"/>
              </a:rPr>
            </a:br>
            <a:r>
              <a:rPr lang="hr-HR" sz="1700" i="1" dirty="0">
                <a:latin typeface="Georgia" pitchFamily="18" charset="0"/>
              </a:rPr>
              <a:t>     odnosno sjedišta, jer će mu se, ako tako ne postupi, ili ako izbjegava dostavu, sva </a:t>
            </a:r>
            <a:br>
              <a:rPr lang="hr-HR" sz="1700" i="1" dirty="0">
                <a:latin typeface="Georgia" pitchFamily="18" charset="0"/>
              </a:rPr>
            </a:br>
            <a:r>
              <a:rPr lang="hr-HR" sz="1700" i="1" dirty="0">
                <a:latin typeface="Georgia" pitchFamily="18" charset="0"/>
              </a:rPr>
              <a:t>     pismena dostaviti putem oglasne ploče tijela postupka,</a:t>
            </a:r>
            <a:br>
              <a:rPr lang="hr-HR" sz="1700" i="1" dirty="0">
                <a:latin typeface="Georgia" pitchFamily="18" charset="0"/>
              </a:rPr>
            </a:br>
            <a:r>
              <a:rPr lang="hr-HR" sz="1700" i="1" dirty="0">
                <a:latin typeface="Georgia" pitchFamily="18" charset="0"/>
              </a:rPr>
              <a:t>-   da u postupku ima pravo upotrebljavati svoj jezik, odnosno pravo da mu se </a:t>
            </a:r>
            <a:br>
              <a:rPr lang="hr-HR" sz="1700" i="1" dirty="0">
                <a:latin typeface="Georgia" pitchFamily="18" charset="0"/>
              </a:rPr>
            </a:br>
            <a:r>
              <a:rPr lang="hr-HR" sz="1700" i="1" dirty="0">
                <a:latin typeface="Georgia" pitchFamily="18" charset="0"/>
              </a:rPr>
              <a:t>     osigura tumač ako se postupak ili pojedina radnja u postupku ne vodi na </a:t>
            </a:r>
            <a:br>
              <a:rPr lang="hr-HR" sz="1700" i="1" dirty="0">
                <a:latin typeface="Georgia" pitchFamily="18" charset="0"/>
              </a:rPr>
            </a:br>
            <a:r>
              <a:rPr lang="hr-HR" sz="1700" i="1" dirty="0">
                <a:latin typeface="Georgia" pitchFamily="18" charset="0"/>
              </a:rPr>
              <a:t>     njegovom jeziku te da se tog prava može </a:t>
            </a:r>
            <a:r>
              <a:rPr lang="pl-PL" sz="1700" i="1" dirty="0">
                <a:latin typeface="Georgia" pitchFamily="18" charset="0"/>
              </a:rPr>
              <a:t>odreći ako zna jezik na kojem se vodi </a:t>
            </a:r>
            <a:br>
              <a:rPr lang="pl-PL" sz="1700" i="1" dirty="0">
                <a:latin typeface="Georgia" pitchFamily="18" charset="0"/>
              </a:rPr>
            </a:br>
            <a:r>
              <a:rPr lang="pl-PL" sz="1700" i="1" dirty="0">
                <a:latin typeface="Georgia" pitchFamily="18" charset="0"/>
              </a:rPr>
              <a:t>     postupak ili provodi </a:t>
            </a:r>
            <a:r>
              <a:rPr lang="hr-HR" sz="1700" i="1" dirty="0">
                <a:latin typeface="Georgia" pitchFamily="18" charset="0"/>
              </a:rPr>
              <a:t>pojedina radnja,</a:t>
            </a:r>
            <a:br>
              <a:rPr lang="hr-HR" sz="1700" i="1" dirty="0">
                <a:latin typeface="Georgia" pitchFamily="18" charset="0"/>
              </a:rPr>
            </a:br>
            <a:endParaRPr lang="hr-HR" sz="1700"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2"/>
          <p:cNvSpPr txBox="1">
            <a:spLocks/>
          </p:cNvSpPr>
          <p:nvPr/>
        </p:nvSpPr>
        <p:spPr>
          <a:xfrm>
            <a:off x="714348" y="1142984"/>
            <a:ext cx="7929618" cy="4643470"/>
          </a:xfrm>
          <a:prstGeom prst="rect">
            <a:avLst/>
          </a:prstGeom>
        </p:spPr>
        <p:txBody>
          <a:bodyPr vert="horz" lIns="91440" tIns="45720" rIns="91440" bIns="45720" rtlCol="0" anchor="ctr">
            <a:noAutofit/>
          </a:bodyPr>
          <a:lstStyle/>
          <a:p>
            <a:pPr lvl="0" algn="ctr">
              <a:spcBef>
                <a:spcPct val="20000"/>
              </a:spcBef>
              <a:spcAft>
                <a:spcPts val="600"/>
              </a:spcAft>
              <a:buClr>
                <a:schemeClr val="accent1">
                  <a:lumMod val="75000"/>
                </a:schemeClr>
              </a:buClr>
              <a:buSzPct val="145000"/>
            </a:pPr>
            <a:r>
              <a:rPr lang="hr-HR" b="1" dirty="0">
                <a:solidFill>
                  <a:schemeClr val="bg2">
                    <a:lumMod val="25000"/>
                  </a:schemeClr>
                </a:solidFill>
                <a:effectLst>
                  <a:outerShdw blurRad="38100" dist="38100" dir="2700000" algn="tl">
                    <a:srgbClr val="000000">
                      <a:alpha val="43137"/>
                    </a:srgbClr>
                  </a:outerShdw>
                </a:effectLst>
                <a:latin typeface="Georgia" pitchFamily="18" charset="0"/>
              </a:rPr>
              <a:t>OBVEZNI PREKRŠAJNI NALOG </a:t>
            </a:r>
            <a:r>
              <a:rPr lang="hr-HR" dirty="0">
                <a:solidFill>
                  <a:schemeClr val="bg2">
                    <a:lumMod val="25000"/>
                  </a:schemeClr>
                </a:solidFill>
                <a:latin typeface="Georgia" pitchFamily="18" charset="0"/>
              </a:rPr>
              <a:t>(članak 239. - članak 244.  PZ-a)</a:t>
            </a:r>
          </a:p>
          <a:p>
            <a:pPr lvl="0" algn="ctr">
              <a:spcBef>
                <a:spcPct val="20000"/>
              </a:spcBef>
              <a:spcAft>
                <a:spcPts val="600"/>
              </a:spcAft>
              <a:buClr>
                <a:schemeClr val="accent1">
                  <a:lumMod val="75000"/>
                </a:schemeClr>
              </a:buClr>
              <a:buSzPct val="145000"/>
            </a:pPr>
            <a:endParaRPr lang="hr-HR" dirty="0">
              <a:solidFill>
                <a:schemeClr val="bg2">
                  <a:lumMod val="25000"/>
                </a:schemeClr>
              </a:solidFill>
              <a:latin typeface="Georgia" pitchFamily="18" charset="0"/>
            </a:endParaRPr>
          </a:p>
          <a:p>
            <a:pPr marR="0" lvl="0" defTabSz="457200" rtl="0" eaLnBrk="1" fontAlgn="auto" latinLnBrk="0" hangingPunct="1">
              <a:lnSpc>
                <a:spcPct val="100000"/>
              </a:lnSpc>
              <a:spcBef>
                <a:spcPct val="20000"/>
              </a:spcBef>
              <a:spcAft>
                <a:spcPts val="600"/>
              </a:spcAft>
              <a:buClr>
                <a:schemeClr val="accent1">
                  <a:lumMod val="75000"/>
                </a:schemeClr>
              </a:buClr>
              <a:buSzPct val="145000"/>
              <a:defRPr/>
            </a:pPr>
            <a:r>
              <a:rPr kumimoji="0" lang="hr-HR" b="0" i="0" u="none" strike="noStrike" kern="1200" cap="none" spc="0" normalizeH="0" baseline="0" noProof="0" dirty="0">
                <a:ln>
                  <a:noFill/>
                </a:ln>
                <a:solidFill>
                  <a:schemeClr val="bg2">
                    <a:lumMod val="25000"/>
                  </a:schemeClr>
                </a:solidFill>
                <a:effectLst/>
                <a:uLnTx/>
                <a:uFillTx/>
                <a:latin typeface="Georgia" pitchFamily="18" charset="0"/>
              </a:rPr>
              <a:t>Obavezni prekršajni nalog donose ovlašteni tužitelji iz članka 109. stavka 1.</a:t>
            </a:r>
            <a:r>
              <a:rPr kumimoji="0" lang="hr-HR" b="0" i="0" u="none" strike="noStrike" kern="1200" cap="none" spc="0" normalizeH="0" noProof="0" dirty="0">
                <a:ln>
                  <a:noFill/>
                </a:ln>
                <a:solidFill>
                  <a:schemeClr val="bg2">
                    <a:lumMod val="25000"/>
                  </a:schemeClr>
                </a:solidFill>
                <a:effectLst/>
                <a:uLnTx/>
                <a:uFillTx/>
                <a:latin typeface="Georgia" pitchFamily="18" charset="0"/>
              </a:rPr>
              <a:t> </a:t>
            </a:r>
            <a:r>
              <a:rPr kumimoji="0" lang="hr-HR" b="0" i="0" u="none" strike="noStrike" kern="1200" cap="none" spc="0" normalizeH="0" baseline="0" noProof="0" dirty="0">
                <a:ln>
                  <a:noFill/>
                </a:ln>
                <a:solidFill>
                  <a:schemeClr val="bg2">
                    <a:lumMod val="25000"/>
                  </a:schemeClr>
                </a:solidFill>
                <a:effectLst/>
                <a:uLnTx/>
                <a:uFillTx/>
                <a:latin typeface="Georgia" pitchFamily="18" charset="0"/>
              </a:rPr>
              <a:t>točke 1. i 2. ovog Zakona i </a:t>
            </a:r>
            <a:r>
              <a:rPr kumimoji="0" lang="hr-HR" b="1" i="0" u="none" strike="noStrike" kern="1200" cap="none" spc="0" normalizeH="0" baseline="0" noProof="0" dirty="0">
                <a:ln>
                  <a:noFill/>
                </a:ln>
                <a:solidFill>
                  <a:schemeClr val="bg2">
                    <a:lumMod val="25000"/>
                  </a:schemeClr>
                </a:solidFill>
                <a:effectLst/>
                <a:uLnTx/>
                <a:uFillTx/>
                <a:latin typeface="Georgia" pitchFamily="18" charset="0"/>
              </a:rPr>
              <a:t>jedinice </a:t>
            </a:r>
            <a:r>
              <a:rPr kumimoji="0" lang="hr-HR" b="1"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lokalne i područne (regionalne)</a:t>
            </a:r>
            <a:r>
              <a:rPr kumimoji="0" lang="hr-HR" b="1" i="0" u="none" strike="noStrike" kern="1200" cap="none" spc="0" normalizeH="0" noProof="0" dirty="0">
                <a:ln>
                  <a:noFill/>
                </a:ln>
                <a:solidFill>
                  <a:schemeClr val="bg2">
                    <a:lumMod val="25000"/>
                  </a:schemeClr>
                </a:solidFill>
                <a:effectLst/>
                <a:uLnTx/>
                <a:uFillTx/>
                <a:latin typeface="Georgia" pitchFamily="18" charset="0"/>
                <a:ea typeface="+mn-ea"/>
                <a:cs typeface="+mn-cs"/>
              </a:rPr>
              <a:t> </a:t>
            </a:r>
            <a:r>
              <a:rPr kumimoji="0" lang="hr-HR" b="1"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samouprave.</a:t>
            </a:r>
            <a:r>
              <a:rPr lang="hr-HR" dirty="0">
                <a:solidFill>
                  <a:schemeClr val="bg2">
                    <a:lumMod val="25000"/>
                  </a:schemeClr>
                </a:solidFill>
                <a:latin typeface="Georgia" pitchFamily="18" charset="0"/>
              </a:rPr>
              <a:t> </a:t>
            </a:r>
            <a:r>
              <a:rPr lang="hr-HR" dirty="0">
                <a:solidFill>
                  <a:srgbClr val="FF0000"/>
                </a:solidFill>
                <a:latin typeface="Georgia" pitchFamily="18" charset="0"/>
              </a:rPr>
              <a:t>članak 143. st.5. PZ-a</a:t>
            </a:r>
            <a:endParaRPr kumimoji="0" lang="hr-HR" b="1" i="0" u="none" strike="noStrike" kern="1200" cap="none" spc="0" normalizeH="0" baseline="0" noProof="0" dirty="0">
              <a:ln>
                <a:noFill/>
              </a:ln>
              <a:solidFill>
                <a:schemeClr val="tx1"/>
              </a:solidFill>
              <a:effectLst/>
              <a:uLnTx/>
              <a:uFillTx/>
              <a:latin typeface="Georgia" pitchFamily="18" charset="0"/>
              <a:ea typeface="+mn-ea"/>
              <a:cs typeface="+mn-cs"/>
            </a:endParaRPr>
          </a:p>
          <a:p>
            <a:pPr>
              <a:spcBef>
                <a:spcPct val="20000"/>
              </a:spcBef>
              <a:spcAft>
                <a:spcPts val="600"/>
              </a:spcAft>
              <a:buClr>
                <a:schemeClr val="accent1">
                  <a:lumMod val="75000"/>
                </a:schemeClr>
              </a:buClr>
              <a:buSzPct val="145000"/>
            </a:pPr>
            <a:r>
              <a:rPr kumimoji="0" lang="hr-HR" b="1"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Pravomoćni</a:t>
            </a:r>
            <a:r>
              <a:rPr kumimoji="0" lang="hr-HR" b="1" i="0" u="none" strike="noStrike" kern="1200" cap="none" spc="0" normalizeH="0" noProof="0" dirty="0">
                <a:ln>
                  <a:noFill/>
                </a:ln>
                <a:solidFill>
                  <a:schemeClr val="bg2">
                    <a:lumMod val="25000"/>
                  </a:schemeClr>
                </a:solidFill>
                <a:effectLst/>
                <a:uLnTx/>
                <a:uFillTx/>
                <a:latin typeface="Georgia" pitchFamily="18" charset="0"/>
                <a:ea typeface="+mn-ea"/>
                <a:cs typeface="+mn-cs"/>
              </a:rPr>
              <a:t> </a:t>
            </a:r>
            <a:r>
              <a:rPr kumimoji="0" lang="hr-HR" b="1"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PN i OPN (odluka o prekršaju) je</a:t>
            </a:r>
            <a:r>
              <a:rPr kumimoji="0" lang="hr-HR" b="1" i="0" u="none" strike="noStrike" kern="1200" cap="none" spc="0" normalizeH="0" baseline="0" noProof="0" dirty="0">
                <a:ln>
                  <a:noFill/>
                </a:ln>
                <a:solidFill>
                  <a:schemeClr val="tx1"/>
                </a:solidFill>
                <a:effectLst/>
                <a:uLnTx/>
                <a:uFillTx/>
                <a:latin typeface="Georgia" pitchFamily="18" charset="0"/>
                <a:ea typeface="+mn-ea"/>
                <a:cs typeface="+mn-cs"/>
              </a:rPr>
              <a:t> </a:t>
            </a:r>
            <a:r>
              <a:rPr kumimoji="0" lang="hr-HR" b="1" i="0" u="none" strike="noStrike" kern="1200" cap="none" spc="0" normalizeH="0" baseline="0" noProof="0" dirty="0">
                <a:ln>
                  <a:noFill/>
                </a:ln>
                <a:solidFill>
                  <a:srgbClr val="FF0000"/>
                </a:solidFill>
                <a:effectLst/>
                <a:uLnTx/>
                <a:uFillTx/>
                <a:latin typeface="Georgia" pitchFamily="18" charset="0"/>
                <a:ea typeface="+mn-ea"/>
                <a:cs typeface="+mn-cs"/>
              </a:rPr>
              <a:t>ovršna isprava !</a:t>
            </a:r>
            <a:r>
              <a:rPr lang="hr-HR" b="1" dirty="0">
                <a:solidFill>
                  <a:srgbClr val="FF0000"/>
                </a:solidFill>
                <a:latin typeface="Georgia" pitchFamily="18" charset="0"/>
              </a:rPr>
              <a:t> </a:t>
            </a:r>
            <a:r>
              <a:rPr lang="hr-HR" dirty="0">
                <a:solidFill>
                  <a:srgbClr val="FF0000"/>
                </a:solidFill>
                <a:latin typeface="Georgia" pitchFamily="18" charset="0"/>
              </a:rPr>
              <a:t>članak 143.st.6. PZ-a</a:t>
            </a:r>
          </a:p>
          <a:p>
            <a:pPr algn="just">
              <a:spcBef>
                <a:spcPct val="20000"/>
              </a:spcBef>
              <a:spcAft>
                <a:spcPts val="600"/>
              </a:spcAft>
              <a:buClr>
                <a:schemeClr val="accent1">
                  <a:lumMod val="75000"/>
                </a:schemeClr>
              </a:buClr>
              <a:buSzPct val="145000"/>
            </a:pPr>
            <a:endParaRPr lang="hr-HR" dirty="0">
              <a:solidFill>
                <a:srgbClr val="FF0000"/>
              </a:solidFill>
              <a:effectLst>
                <a:outerShdw blurRad="38100" dist="38100" dir="2700000" algn="tl">
                  <a:srgbClr val="000000">
                    <a:alpha val="43137"/>
                  </a:srgbClr>
                </a:outerShdw>
              </a:effectLst>
              <a:latin typeface="Georgia" pitchFamily="18" charset="0"/>
            </a:endParaRPr>
          </a:p>
          <a:p>
            <a:pPr algn="just">
              <a:spcBef>
                <a:spcPct val="20000"/>
              </a:spcBef>
              <a:spcAft>
                <a:spcPts val="600"/>
              </a:spcAft>
              <a:buClr>
                <a:schemeClr val="accent1">
                  <a:lumMod val="75000"/>
                </a:schemeClr>
              </a:buClr>
              <a:buSzPct val="145000"/>
            </a:pPr>
            <a:r>
              <a:rPr lang="vi-VN" u="sng" dirty="0">
                <a:solidFill>
                  <a:srgbClr val="FF0000"/>
                </a:solidFill>
                <a:effectLst>
                  <a:outerShdw blurRad="38100" dist="38100" dir="2700000" algn="tl">
                    <a:srgbClr val="000000">
                      <a:alpha val="43137"/>
                    </a:srgbClr>
                  </a:outerShdw>
                </a:effectLst>
                <a:latin typeface="Georgia" pitchFamily="18" charset="0"/>
              </a:rPr>
              <a:t>U postupku izdavanja obaveznog prekršajnog naloga na odgovarajući se način primjenjuju i odredbe </a:t>
            </a:r>
            <a:r>
              <a:rPr lang="hr-HR" u="sng" dirty="0">
                <a:solidFill>
                  <a:srgbClr val="FF0000"/>
                </a:solidFill>
                <a:effectLst>
                  <a:outerShdw blurRad="38100" dist="38100" dir="2700000" algn="tl">
                    <a:srgbClr val="000000">
                      <a:alpha val="43137"/>
                    </a:srgbClr>
                  </a:outerShdw>
                </a:effectLst>
                <a:latin typeface="Georgia" pitchFamily="18" charset="0"/>
              </a:rPr>
              <a:t>Prekršajnog z</a:t>
            </a:r>
            <a:r>
              <a:rPr lang="vi-VN" u="sng" dirty="0">
                <a:solidFill>
                  <a:srgbClr val="FF0000"/>
                </a:solidFill>
                <a:effectLst>
                  <a:outerShdw blurRad="38100" dist="38100" dir="2700000" algn="tl">
                    <a:srgbClr val="000000">
                      <a:alpha val="43137"/>
                    </a:srgbClr>
                  </a:outerShdw>
                </a:effectLst>
                <a:latin typeface="Georgia" pitchFamily="18" charset="0"/>
              </a:rPr>
              <a:t>akona o izdavanju prekršajnog naloga</a:t>
            </a:r>
            <a:r>
              <a:rPr lang="vi-VN" b="1" u="sng" dirty="0">
                <a:solidFill>
                  <a:srgbClr val="FF0000"/>
                </a:solidFill>
                <a:effectLst>
                  <a:outerShdw blurRad="38100" dist="38100" dir="2700000" algn="tl">
                    <a:srgbClr val="000000">
                      <a:alpha val="43137"/>
                    </a:srgbClr>
                  </a:outerShdw>
                </a:effectLst>
                <a:latin typeface="Georgia" pitchFamily="18" charset="0"/>
              </a:rPr>
              <a:t>,</a:t>
            </a:r>
            <a:r>
              <a:rPr lang="vi-VN" b="1" dirty="0">
                <a:solidFill>
                  <a:srgbClr val="FF0000"/>
                </a:solidFill>
                <a:latin typeface="Georgia" pitchFamily="18" charset="0"/>
              </a:rPr>
              <a:t> </a:t>
            </a:r>
            <a:r>
              <a:rPr lang="vi-VN" dirty="0">
                <a:solidFill>
                  <a:schemeClr val="bg2">
                    <a:lumMod val="25000"/>
                  </a:schemeClr>
                </a:solidFill>
                <a:latin typeface="Georgia" pitchFamily="18" charset="0"/>
              </a:rPr>
              <a:t>osim ako odredbama </a:t>
            </a:r>
            <a:r>
              <a:rPr lang="hr-HR" dirty="0">
                <a:solidFill>
                  <a:schemeClr val="bg2">
                    <a:lumMod val="25000"/>
                  </a:schemeClr>
                </a:solidFill>
                <a:latin typeface="Georgia" pitchFamily="18" charset="0"/>
              </a:rPr>
              <a:t>Prekršajnog z</a:t>
            </a:r>
            <a:r>
              <a:rPr lang="vi-VN" dirty="0">
                <a:solidFill>
                  <a:schemeClr val="bg2">
                    <a:lumMod val="25000"/>
                  </a:schemeClr>
                </a:solidFill>
                <a:latin typeface="Georgia" pitchFamily="18" charset="0"/>
              </a:rPr>
              <a:t>akona o izdavanju obaveznog prekršajnog naloga nije nešto drukčije određeno. </a:t>
            </a:r>
            <a:r>
              <a:rPr lang="vi-VN" dirty="0">
                <a:solidFill>
                  <a:srgbClr val="FF0000"/>
                </a:solidFill>
                <a:latin typeface="Georgia" pitchFamily="18" charset="0"/>
              </a:rPr>
              <a:t>članak 239. </a:t>
            </a:r>
            <a:r>
              <a:rPr lang="hr-HR" dirty="0">
                <a:solidFill>
                  <a:srgbClr val="FF0000"/>
                </a:solidFill>
                <a:latin typeface="Georgia" pitchFamily="18" charset="0"/>
              </a:rPr>
              <a:t>stavak </a:t>
            </a:r>
            <a:r>
              <a:rPr lang="vi-VN" dirty="0">
                <a:solidFill>
                  <a:srgbClr val="FF0000"/>
                </a:solidFill>
                <a:latin typeface="Georgia" pitchFamily="18" charset="0"/>
              </a:rPr>
              <a:t>5</a:t>
            </a:r>
            <a:r>
              <a:rPr lang="hr-HR" dirty="0">
                <a:solidFill>
                  <a:srgbClr val="FF0000"/>
                </a:solidFill>
                <a:latin typeface="Georgia" pitchFamily="18" charset="0"/>
              </a:rPr>
              <a:t>. PZ-a</a:t>
            </a:r>
            <a:r>
              <a:rPr lang="vi-VN" dirty="0">
                <a:solidFill>
                  <a:srgbClr val="FF0000"/>
                </a:solidFill>
                <a:latin typeface="Georgia" pitchFamily="18" charset="0"/>
              </a:rPr>
              <a:t> </a:t>
            </a:r>
            <a:endParaRPr lang="hr-HR" dirty="0">
              <a:solidFill>
                <a:srgbClr val="FF0000"/>
              </a:solidFill>
              <a:latin typeface="Georgia" pitchFamily="18" charset="0"/>
            </a:endParaRPr>
          </a:p>
          <a:p>
            <a:pPr marL="285750" marR="0" lvl="0" indent="-285750" algn="just" defTabSz="457200" rtl="0" eaLnBrk="1" fontAlgn="auto" latinLnBrk="0" hangingPunct="1">
              <a:lnSpc>
                <a:spcPct val="100000"/>
              </a:lnSpc>
              <a:spcBef>
                <a:spcPct val="20000"/>
              </a:spcBef>
              <a:spcAft>
                <a:spcPts val="600"/>
              </a:spcAft>
              <a:buClr>
                <a:schemeClr val="accent1">
                  <a:lumMod val="75000"/>
                </a:schemeClr>
              </a:buClr>
              <a:buSzPct val="145000"/>
              <a:tabLst/>
              <a:defRPr/>
            </a:pPr>
            <a:endParaRPr kumimoji="0" lang="hr-HR"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500034" y="785794"/>
            <a:ext cx="8143932" cy="5715040"/>
          </a:xfrm>
        </p:spPr>
        <p:txBody>
          <a:bodyPr>
            <a:noAutofit/>
          </a:bodyPr>
          <a:lstStyle/>
          <a:p>
            <a:pPr>
              <a:lnSpc>
                <a:spcPct val="150000"/>
              </a:lnSpc>
              <a:buNone/>
            </a:pPr>
            <a:r>
              <a:rPr lang="hr-HR" sz="1600" b="1" dirty="0">
                <a:solidFill>
                  <a:schemeClr val="bg2">
                    <a:lumMod val="25000"/>
                  </a:schemeClr>
                </a:solidFill>
                <a:latin typeface="Georgia" pitchFamily="18" charset="0"/>
              </a:rPr>
              <a:t>IZDAVANJE OBVEZNOG PREKRŠAJNOG NALOGA </a:t>
            </a:r>
            <a:r>
              <a:rPr lang="hr-HR" sz="1600" b="1" dirty="0">
                <a:solidFill>
                  <a:schemeClr val="bg2">
                    <a:lumMod val="25000"/>
                  </a:schemeClr>
                </a:solidFill>
                <a:effectLst>
                  <a:outerShdw blurRad="38100" dist="38100" dir="2700000" algn="tl">
                    <a:srgbClr val="000000">
                      <a:alpha val="43137"/>
                    </a:srgbClr>
                  </a:outerShdw>
                </a:effectLst>
                <a:latin typeface="Georgia" pitchFamily="18" charset="0"/>
              </a:rPr>
              <a:t>- </a:t>
            </a:r>
            <a:r>
              <a:rPr lang="hr-HR" sz="1600" b="1" dirty="0">
                <a:solidFill>
                  <a:schemeClr val="bg2">
                    <a:lumMod val="25000"/>
                  </a:schemeClr>
                </a:solidFill>
                <a:latin typeface="Georgia" pitchFamily="18" charset="0"/>
              </a:rPr>
              <a:t>članak 239. PZ-a</a:t>
            </a:r>
          </a:p>
          <a:p>
            <a:pPr marL="0" indent="0" algn="just">
              <a:buNone/>
            </a:pPr>
            <a:endParaRPr lang="hr-HR" sz="1500" dirty="0">
              <a:solidFill>
                <a:schemeClr val="bg2">
                  <a:lumMod val="25000"/>
                </a:schemeClr>
              </a:solidFill>
              <a:latin typeface="Georgia" panose="02040502050405020303" pitchFamily="18" charset="0"/>
            </a:endParaRPr>
          </a:p>
          <a:p>
            <a:pPr marL="0" indent="0" algn="just">
              <a:buNone/>
            </a:pPr>
            <a:r>
              <a:rPr lang="hr-HR" sz="1500" dirty="0">
                <a:solidFill>
                  <a:schemeClr val="bg2">
                    <a:lumMod val="25000"/>
                  </a:schemeClr>
                </a:solidFill>
                <a:latin typeface="Georgia" panose="02040502050405020303" pitchFamily="18" charset="0"/>
              </a:rPr>
              <a:t>(1) Ovlašteni tužitelji iz članka 109. stavka 1. točke 1. i 2. ovoga Zakona prije pokretanja prekršajnog postupka protiv počinitelja prekršaja </a:t>
            </a:r>
            <a:r>
              <a:rPr lang="hr-HR" sz="1500" b="1" dirty="0">
                <a:solidFill>
                  <a:schemeClr val="bg2">
                    <a:lumMod val="25000"/>
                  </a:schemeClr>
                </a:solidFill>
                <a:effectLst>
                  <a:outerShdw blurRad="38100" dist="38100" dir="2700000" algn="tl">
                    <a:srgbClr val="000000">
                      <a:alpha val="43137"/>
                    </a:srgbClr>
                  </a:outerShdw>
                </a:effectLst>
                <a:latin typeface="Georgia" panose="02040502050405020303" pitchFamily="18" charset="0"/>
              </a:rPr>
              <a:t>obvezno će izdati prekršajni nalog (obavezni prekršajni nalog) </a:t>
            </a:r>
            <a:r>
              <a:rPr lang="hr-HR" sz="1500" dirty="0">
                <a:solidFill>
                  <a:schemeClr val="bg2">
                    <a:lumMod val="25000"/>
                  </a:schemeClr>
                </a:solidFill>
                <a:latin typeface="Georgia" pitchFamily="18" charset="0"/>
              </a:rPr>
              <a:t>za:</a:t>
            </a:r>
          </a:p>
          <a:p>
            <a:pPr marL="0" indent="0" algn="just">
              <a:buNone/>
            </a:pPr>
            <a:r>
              <a:rPr lang="hr-HR" sz="1500" dirty="0">
                <a:solidFill>
                  <a:schemeClr val="bg2">
                    <a:lumMod val="25000"/>
                  </a:schemeClr>
                </a:solidFill>
                <a:latin typeface="Georgia" pitchFamily="18" charset="0"/>
              </a:rPr>
              <a:t>1. </a:t>
            </a:r>
            <a:r>
              <a:rPr lang="hr-HR" sz="1500" b="1" u="sng" dirty="0">
                <a:solidFill>
                  <a:schemeClr val="bg2">
                    <a:lumMod val="25000"/>
                  </a:schemeClr>
                </a:solidFill>
                <a:latin typeface="Georgia" panose="02040502050405020303" pitchFamily="18" charset="0"/>
              </a:rPr>
              <a:t>prekršaj propisan odlukom jedinice lokalne i područne (regionalne) samouprave</a:t>
            </a:r>
            <a:r>
              <a:rPr lang="hr-HR" sz="1500" b="1" dirty="0">
                <a:solidFill>
                  <a:schemeClr val="bg2">
                    <a:lumMod val="25000"/>
                  </a:schemeClr>
                </a:solidFill>
                <a:latin typeface="Georgia" panose="02040502050405020303" pitchFamily="18" charset="0"/>
              </a:rPr>
              <a:t>,</a:t>
            </a:r>
            <a:endParaRPr lang="hr-HR" sz="1500" dirty="0">
              <a:solidFill>
                <a:schemeClr val="bg2">
                  <a:lumMod val="25000"/>
                </a:schemeClr>
              </a:solidFill>
              <a:latin typeface="Georgia" pitchFamily="18" charset="0"/>
            </a:endParaRPr>
          </a:p>
          <a:p>
            <a:pPr marL="0" indent="0" algn="just">
              <a:buNone/>
            </a:pPr>
            <a:r>
              <a:rPr lang="hr-HR" sz="1500" dirty="0">
                <a:solidFill>
                  <a:schemeClr val="bg2">
                    <a:lumMod val="25000"/>
                  </a:schemeClr>
                </a:solidFill>
                <a:latin typeface="Georgia" pitchFamily="18" charset="0"/>
              </a:rPr>
              <a:t>2. prekršaj </a:t>
            </a:r>
            <a:r>
              <a:rPr lang="hr-HR" sz="1500" b="1" u="sng" dirty="0">
                <a:solidFill>
                  <a:schemeClr val="bg2">
                    <a:lumMod val="25000"/>
                  </a:schemeClr>
                </a:solidFill>
                <a:latin typeface="Georgia" pitchFamily="18" charset="0"/>
              </a:rPr>
              <a:t>propisan zakonom </a:t>
            </a:r>
            <a:r>
              <a:rPr lang="hr-HR" sz="1500" dirty="0">
                <a:solidFill>
                  <a:schemeClr val="bg2">
                    <a:lumMod val="25000"/>
                  </a:schemeClr>
                </a:solidFill>
                <a:latin typeface="Georgia" pitchFamily="18" charset="0"/>
              </a:rPr>
              <a:t>za koji je kao kazna propisana samo novčana kazna do </a:t>
            </a:r>
            <a:r>
              <a:rPr lang="hr-HR" sz="1500" u="sng" dirty="0">
                <a:solidFill>
                  <a:srgbClr val="FF0000"/>
                </a:solidFill>
                <a:latin typeface="Georgia" panose="02040502050405020303" pitchFamily="18" charset="0"/>
              </a:rPr>
              <a:t>5.000,00 kuna za fizičku osobu, do 10.000,00 kuna za počinitelja prekršaja fizičku osobu obrtnika i osobu koja obavlja drugu samostalnu djelatnost, do 15.000,00 kuna za pravnu osobu i do 5.000,00 kuna za odgovornu osobu u pravnoj osobi.</a:t>
            </a:r>
            <a:r>
              <a:rPr lang="hr-HR" sz="1500" dirty="0">
                <a:latin typeface="Georgia" panose="02040502050405020303" pitchFamily="18" charset="0"/>
              </a:rPr>
              <a:t> </a:t>
            </a:r>
            <a:r>
              <a:rPr lang="hr-HR" sz="1500" dirty="0">
                <a:solidFill>
                  <a:schemeClr val="bg2">
                    <a:lumMod val="25000"/>
                  </a:schemeClr>
                </a:solidFill>
                <a:latin typeface="Georgia" panose="02040502050405020303" pitchFamily="18" charset="0"/>
              </a:rPr>
              <a:t>Kod prekršaja pravne osobe i u njoj odgovorne osobe, obavezni prekršajni nalog izdat će se kada je uvjet iz ove točke ostvaren u odnosu na počinitelja pravnu osobu.</a:t>
            </a:r>
          </a:p>
          <a:p>
            <a:pPr marL="0" indent="0" algn="just">
              <a:buNone/>
            </a:pPr>
            <a:r>
              <a:rPr lang="hr-HR" sz="1500" dirty="0">
                <a:solidFill>
                  <a:schemeClr val="bg2">
                    <a:lumMod val="25000"/>
                  </a:schemeClr>
                </a:solidFill>
                <a:latin typeface="Georgia" panose="02040502050405020303" pitchFamily="18" charset="0"/>
              </a:rPr>
              <a:t>(2) Ovlašteni tužitelji iz članka 109. stavka 1. točaka 1. i 2. ovoga </a:t>
            </a:r>
            <a:r>
              <a:rPr lang="pl-PL" sz="1500" dirty="0">
                <a:solidFill>
                  <a:schemeClr val="bg2">
                    <a:lumMod val="25000"/>
                  </a:schemeClr>
                </a:solidFill>
                <a:latin typeface="Georgia" panose="02040502050405020303" pitchFamily="18" charset="0"/>
              </a:rPr>
              <a:t>Zakona </a:t>
            </a:r>
            <a:r>
              <a:rPr lang="pl-PL" sz="1500" b="1" u="sng" dirty="0">
                <a:solidFill>
                  <a:srgbClr val="FF0000"/>
                </a:solidFill>
                <a:effectLst>
                  <a:outerShdw blurRad="38100" dist="38100" dir="2700000" algn="tl">
                    <a:srgbClr val="000000">
                      <a:alpha val="43137"/>
                    </a:srgbClr>
                  </a:outerShdw>
                </a:effectLst>
                <a:latin typeface="Georgia" panose="02040502050405020303" pitchFamily="18" charset="0"/>
              </a:rPr>
              <a:t>mogu</a:t>
            </a:r>
            <a:r>
              <a:rPr lang="pl-PL" sz="1500" b="1" dirty="0">
                <a:latin typeface="Georgia" panose="02040502050405020303" pitchFamily="18" charset="0"/>
              </a:rPr>
              <a:t> </a:t>
            </a:r>
            <a:r>
              <a:rPr lang="pl-PL" sz="1500" b="1" dirty="0">
                <a:solidFill>
                  <a:schemeClr val="bg2">
                    <a:lumMod val="25000"/>
                  </a:schemeClr>
                </a:solidFill>
                <a:latin typeface="Georgia" panose="02040502050405020303" pitchFamily="18" charset="0"/>
              </a:rPr>
              <a:t>izdati obavezni prekršajni nalog i ako je za prekršaj </a:t>
            </a:r>
            <a:r>
              <a:rPr lang="hr-HR" sz="1500" b="1" dirty="0">
                <a:solidFill>
                  <a:schemeClr val="bg2">
                    <a:lumMod val="25000"/>
                  </a:schemeClr>
                </a:solidFill>
                <a:latin typeface="Georgia" panose="02040502050405020303" pitchFamily="18" charset="0"/>
              </a:rPr>
              <a:t>propisana novčana kazna veća od iznosa iz stavka 1. točke 2. ovoga članka, </a:t>
            </a:r>
            <a:r>
              <a:rPr lang="hr-HR" sz="1500" dirty="0">
                <a:solidFill>
                  <a:schemeClr val="bg2">
                    <a:lumMod val="25000"/>
                  </a:schemeClr>
                </a:solidFill>
                <a:latin typeface="Georgia" panose="02040502050405020303" pitchFamily="18" charset="0"/>
              </a:rPr>
              <a:t>ali u tom slučaju za pojedinačni prekršaj ne može se utvrditi novčana kazna veća od iznosa iz stavka 1. točke 2. ovoga članka.</a:t>
            </a:r>
          </a:p>
          <a:p>
            <a:pPr marL="0" indent="0" algn="just">
              <a:buNone/>
            </a:pPr>
            <a:r>
              <a:rPr lang="hr-HR" sz="1500" dirty="0">
                <a:solidFill>
                  <a:schemeClr val="bg2">
                    <a:lumMod val="25000"/>
                  </a:schemeClr>
                </a:solidFill>
                <a:latin typeface="Georgia" panose="02040502050405020303" pitchFamily="18" charset="0"/>
              </a:rPr>
              <a:t>(7) Ako je ovlašteni tužitelj umjesto prekršajnog naloga iz stavka 1. ovoga članka </a:t>
            </a:r>
            <a:r>
              <a:rPr lang="hr-HR" sz="1500" b="1" dirty="0">
                <a:solidFill>
                  <a:schemeClr val="bg2">
                    <a:lumMod val="25000"/>
                  </a:schemeClr>
                </a:solidFill>
                <a:latin typeface="Georgia" panose="02040502050405020303" pitchFamily="18" charset="0"/>
              </a:rPr>
              <a:t>(OPN) </a:t>
            </a:r>
            <a:r>
              <a:rPr lang="hr-HR" sz="1500" dirty="0">
                <a:solidFill>
                  <a:schemeClr val="bg2">
                    <a:lumMod val="25000"/>
                  </a:schemeClr>
                </a:solidFill>
                <a:latin typeface="Georgia" panose="02040502050405020303" pitchFamily="18" charset="0"/>
              </a:rPr>
              <a:t>podnio optužni prijedlog, </a:t>
            </a:r>
            <a:r>
              <a:rPr lang="hr-HR" sz="1500" b="1" u="sng" dirty="0">
                <a:solidFill>
                  <a:srgbClr val="FF0000"/>
                </a:solidFill>
                <a:effectLst>
                  <a:outerShdw blurRad="38100" dist="38100" dir="2700000" algn="tl">
                    <a:srgbClr val="000000">
                      <a:alpha val="43137"/>
                    </a:srgbClr>
                  </a:outerShdw>
                </a:effectLst>
                <a:latin typeface="Georgia" panose="02040502050405020303" pitchFamily="18" charset="0"/>
              </a:rPr>
              <a:t>sud taj će optužni prijedlog odbaciti.</a:t>
            </a:r>
          </a:p>
          <a:p>
            <a:pPr marL="0" indent="0" algn="just">
              <a:buNone/>
            </a:pPr>
            <a:r>
              <a:rPr lang="hr-HR" sz="1500" dirty="0">
                <a:latin typeface="Georgia" panose="02040502050405020303" pitchFamily="18" charset="0"/>
              </a:rPr>
              <a:t>(</a:t>
            </a:r>
            <a:r>
              <a:rPr lang="hr-HR" sz="1500" dirty="0">
                <a:solidFill>
                  <a:schemeClr val="bg2">
                    <a:lumMod val="25000"/>
                  </a:schemeClr>
                </a:solidFill>
                <a:latin typeface="Georgia" panose="02040502050405020303" pitchFamily="18" charset="0"/>
              </a:rPr>
              <a:t>8) </a:t>
            </a:r>
            <a:r>
              <a:rPr lang="hr-HR" sz="1500" b="1" u="sng" dirty="0">
                <a:solidFill>
                  <a:schemeClr val="bg2">
                    <a:lumMod val="25000"/>
                  </a:schemeClr>
                </a:solidFill>
                <a:latin typeface="Georgia" panose="02040502050405020303" pitchFamily="18" charset="0"/>
              </a:rPr>
              <a:t>Obavezni prekršajni nalog ne može se izdati protiv </a:t>
            </a:r>
            <a:r>
              <a:rPr lang="hr-HR" sz="1500" dirty="0">
                <a:solidFill>
                  <a:schemeClr val="bg2">
                    <a:lumMod val="25000"/>
                  </a:schemeClr>
                </a:solidFill>
                <a:latin typeface="Georgia" panose="02040502050405020303" pitchFamily="18" charset="0"/>
              </a:rPr>
              <a:t>počinitelja prekršaja koji je u vrijeme počinjenja prekršaja bio </a:t>
            </a:r>
            <a:r>
              <a:rPr lang="hr-HR" sz="1500" b="1" dirty="0">
                <a:solidFill>
                  <a:srgbClr val="FF0000"/>
                </a:solidFill>
                <a:effectLst>
                  <a:outerShdw blurRad="38100" dist="38100" dir="2700000" algn="tl">
                    <a:srgbClr val="000000">
                      <a:alpha val="43137"/>
                    </a:srgbClr>
                  </a:outerShdw>
                </a:effectLst>
                <a:latin typeface="Georgia" panose="02040502050405020303" pitchFamily="18" charset="0"/>
              </a:rPr>
              <a:t>maloljetnik </a:t>
            </a:r>
            <a:r>
              <a:rPr lang="hr-HR" sz="1500" dirty="0">
                <a:solidFill>
                  <a:schemeClr val="bg2">
                    <a:lumMod val="25000"/>
                  </a:schemeClr>
                </a:solidFill>
                <a:latin typeface="Georgia" panose="02040502050405020303" pitchFamily="18" charset="0"/>
              </a:rPr>
              <a:t>(14-18 godina života).</a:t>
            </a:r>
          </a:p>
          <a:p>
            <a:pPr marL="0" indent="0" algn="just">
              <a:buNone/>
            </a:pPr>
            <a:endParaRPr lang="hr-HR" sz="1500" dirty="0">
              <a:latin typeface="Georgia" panose="02040502050405020303" pitchFamily="18" charset="0"/>
            </a:endParaRPr>
          </a:p>
        </p:txBody>
      </p:sp>
      <p:sp>
        <p:nvSpPr>
          <p:cNvPr id="5" name="Strelica zakrivljena dolje 4"/>
          <p:cNvSpPr/>
          <p:nvPr/>
        </p:nvSpPr>
        <p:spPr>
          <a:xfrm rot="16200000">
            <a:off x="-214346" y="3714752"/>
            <a:ext cx="1214446" cy="3571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F7626737-5426-4DE5-94FB-C1020F30D880}"/>
              </a:ext>
            </a:extLst>
          </p:cNvPr>
          <p:cNvSpPr>
            <a:spLocks noGrp="1"/>
          </p:cNvSpPr>
          <p:nvPr>
            <p:ph idx="1"/>
          </p:nvPr>
        </p:nvSpPr>
        <p:spPr>
          <a:xfrm>
            <a:off x="1000100" y="1071546"/>
            <a:ext cx="7358114" cy="5522491"/>
          </a:xfrm>
        </p:spPr>
        <p:txBody>
          <a:bodyPr>
            <a:noAutofit/>
          </a:bodyPr>
          <a:lstStyle/>
          <a:p>
            <a:pPr marL="0" indent="0" algn="l">
              <a:buNone/>
            </a:pPr>
            <a:r>
              <a:rPr lang="hr-HR" sz="2400" b="1" dirty="0">
                <a:solidFill>
                  <a:schemeClr val="bg2">
                    <a:lumMod val="25000"/>
                  </a:schemeClr>
                </a:solidFill>
                <a:latin typeface="Georgia" pitchFamily="18" charset="0"/>
              </a:rPr>
              <a:t>Pojam maloljetnika </a:t>
            </a:r>
            <a:r>
              <a:rPr lang="hr-HR" sz="2400" i="1" dirty="0">
                <a:solidFill>
                  <a:schemeClr val="bg2">
                    <a:lumMod val="25000"/>
                  </a:schemeClr>
                </a:solidFill>
                <a:latin typeface="Georgia" pitchFamily="18" charset="0"/>
              </a:rPr>
              <a:t>- članak 64. PZ-a</a:t>
            </a:r>
            <a:br>
              <a:rPr lang="hr-HR" sz="2400" i="1" dirty="0">
                <a:solidFill>
                  <a:schemeClr val="bg2">
                    <a:lumMod val="25000"/>
                  </a:schemeClr>
                </a:solidFill>
                <a:latin typeface="Georgia" pitchFamily="18" charset="0"/>
              </a:rPr>
            </a:br>
            <a:br>
              <a:rPr lang="hr-HR" sz="2400" b="1" dirty="0">
                <a:solidFill>
                  <a:schemeClr val="bg2">
                    <a:lumMod val="25000"/>
                  </a:schemeClr>
                </a:solidFill>
                <a:latin typeface="Georgia" pitchFamily="18" charset="0"/>
              </a:rPr>
            </a:br>
            <a:r>
              <a:rPr lang="hr-HR" sz="2400" dirty="0">
                <a:solidFill>
                  <a:schemeClr val="bg2">
                    <a:lumMod val="25000"/>
                  </a:schemeClr>
                </a:solidFill>
                <a:latin typeface="Georgia" pitchFamily="18" charset="0"/>
              </a:rPr>
              <a:t>(1</a:t>
            </a:r>
            <a:r>
              <a:rPr lang="hr-HR" sz="2000" dirty="0">
                <a:solidFill>
                  <a:schemeClr val="bg2">
                    <a:lumMod val="25000"/>
                  </a:schemeClr>
                </a:solidFill>
                <a:latin typeface="Georgia" pitchFamily="18" charset="0"/>
              </a:rPr>
              <a:t>) Maloljetnik je osoba koja je navršila </a:t>
            </a:r>
            <a:r>
              <a:rPr lang="hr-HR" sz="2000" dirty="0">
                <a:solidFill>
                  <a:srgbClr val="FF0000"/>
                </a:solidFill>
                <a:effectLst>
                  <a:outerShdw blurRad="38100" dist="38100" dir="2700000" algn="tl">
                    <a:srgbClr val="000000">
                      <a:alpha val="43137"/>
                    </a:srgbClr>
                  </a:outerShdw>
                </a:effectLst>
                <a:latin typeface="Georgia" pitchFamily="18" charset="0"/>
              </a:rPr>
              <a:t>četrnaest a  </a:t>
            </a:r>
            <a:br>
              <a:rPr lang="hr-HR" sz="2000" dirty="0">
                <a:solidFill>
                  <a:srgbClr val="FF0000"/>
                </a:solidFill>
                <a:effectLst>
                  <a:outerShdw blurRad="38100" dist="38100" dir="2700000" algn="tl">
                    <a:srgbClr val="000000">
                      <a:alpha val="43137"/>
                    </a:srgbClr>
                  </a:outerShdw>
                </a:effectLst>
                <a:latin typeface="Georgia" pitchFamily="18" charset="0"/>
              </a:rPr>
            </a:br>
            <a:r>
              <a:rPr lang="hr-HR" sz="2000" dirty="0">
                <a:solidFill>
                  <a:srgbClr val="FF0000"/>
                </a:solidFill>
                <a:effectLst>
                  <a:outerShdw blurRad="38100" dist="38100" dir="2700000" algn="tl">
                    <a:srgbClr val="000000">
                      <a:alpha val="43137"/>
                    </a:srgbClr>
                  </a:outerShdw>
                </a:effectLst>
                <a:latin typeface="Georgia" pitchFamily="18" charset="0"/>
              </a:rPr>
              <a:t>      nije navršila osamnaest godina života.</a:t>
            </a:r>
            <a:br>
              <a:rPr lang="hr-HR" sz="2000" dirty="0">
                <a:latin typeface="Georgia" pitchFamily="18" charset="0"/>
              </a:rPr>
            </a:br>
            <a:br>
              <a:rPr lang="hr-HR" sz="2000" dirty="0">
                <a:latin typeface="Georgia" pitchFamily="18" charset="0"/>
              </a:rPr>
            </a:br>
            <a:r>
              <a:rPr lang="pl-PL" sz="2000" dirty="0">
                <a:solidFill>
                  <a:schemeClr val="bg2">
                    <a:lumMod val="25000"/>
                  </a:schemeClr>
                </a:solidFill>
                <a:latin typeface="Georgia" pitchFamily="18" charset="0"/>
              </a:rPr>
              <a:t>(2) </a:t>
            </a:r>
            <a:r>
              <a:rPr lang="pl-PL" sz="2000" dirty="0">
                <a:solidFill>
                  <a:srgbClr val="FF0000"/>
                </a:solidFill>
                <a:effectLst>
                  <a:outerShdw blurRad="38100" dist="38100" dir="2700000" algn="tl">
                    <a:srgbClr val="000000">
                      <a:alpha val="43137"/>
                    </a:srgbClr>
                  </a:outerShdw>
                </a:effectLst>
                <a:latin typeface="Georgia" pitchFamily="18" charset="0"/>
              </a:rPr>
              <a:t>Mlađi maloljetnik </a:t>
            </a:r>
            <a:r>
              <a:rPr lang="pl-PL" sz="2000" dirty="0">
                <a:solidFill>
                  <a:schemeClr val="bg2">
                    <a:lumMod val="25000"/>
                  </a:schemeClr>
                </a:solidFill>
                <a:latin typeface="Georgia" pitchFamily="18" charset="0"/>
              </a:rPr>
              <a:t>je osoba koja je navršila </a:t>
            </a:r>
            <a:br>
              <a:rPr lang="pl-PL" sz="2000" dirty="0">
                <a:solidFill>
                  <a:schemeClr val="bg2">
                    <a:lumMod val="25000"/>
                  </a:schemeClr>
                </a:solidFill>
                <a:latin typeface="Georgia" pitchFamily="18" charset="0"/>
              </a:rPr>
            </a:br>
            <a:r>
              <a:rPr lang="pl-PL" sz="2000" dirty="0">
                <a:solidFill>
                  <a:schemeClr val="bg2">
                    <a:lumMod val="25000"/>
                  </a:schemeClr>
                </a:solidFill>
                <a:latin typeface="Georgia" pitchFamily="18" charset="0"/>
              </a:rPr>
              <a:t>      četrnaest a nije </a:t>
            </a:r>
            <a:r>
              <a:rPr lang="hr-HR" sz="2000" dirty="0">
                <a:solidFill>
                  <a:schemeClr val="bg2">
                    <a:lumMod val="25000"/>
                  </a:schemeClr>
                </a:solidFill>
                <a:latin typeface="Georgia" pitchFamily="18" charset="0"/>
              </a:rPr>
              <a:t>navršila šesnaest godina života.</a:t>
            </a:r>
            <a:br>
              <a:rPr lang="hr-HR" sz="2000" dirty="0">
                <a:solidFill>
                  <a:schemeClr val="bg2">
                    <a:lumMod val="25000"/>
                  </a:schemeClr>
                </a:solidFill>
                <a:latin typeface="Georgia" pitchFamily="18" charset="0"/>
              </a:rPr>
            </a:br>
            <a:br>
              <a:rPr lang="hr-HR" sz="2000" dirty="0">
                <a:latin typeface="Georgia" pitchFamily="18" charset="0"/>
              </a:rPr>
            </a:br>
            <a:r>
              <a:rPr lang="pl-PL" sz="2000" dirty="0">
                <a:solidFill>
                  <a:schemeClr val="bg2">
                    <a:lumMod val="25000"/>
                  </a:schemeClr>
                </a:solidFill>
                <a:latin typeface="Georgia" pitchFamily="18" charset="0"/>
              </a:rPr>
              <a:t>(3) </a:t>
            </a:r>
            <a:r>
              <a:rPr lang="pl-PL" sz="2000" dirty="0">
                <a:solidFill>
                  <a:srgbClr val="FF0000"/>
                </a:solidFill>
                <a:effectLst>
                  <a:outerShdw blurRad="38100" dist="38100" dir="2700000" algn="tl">
                    <a:srgbClr val="000000">
                      <a:alpha val="43137"/>
                    </a:srgbClr>
                  </a:outerShdw>
                </a:effectLst>
                <a:latin typeface="Georgia" pitchFamily="18" charset="0"/>
              </a:rPr>
              <a:t>Stariji maloljetnik </a:t>
            </a:r>
            <a:r>
              <a:rPr lang="pl-PL" sz="2000" dirty="0">
                <a:solidFill>
                  <a:schemeClr val="bg2">
                    <a:lumMod val="25000"/>
                  </a:schemeClr>
                </a:solidFill>
                <a:latin typeface="Georgia" pitchFamily="18" charset="0"/>
              </a:rPr>
              <a:t>je osoba koja je navršila </a:t>
            </a:r>
            <a:br>
              <a:rPr lang="pl-PL" sz="2000" dirty="0">
                <a:solidFill>
                  <a:schemeClr val="bg2">
                    <a:lumMod val="25000"/>
                  </a:schemeClr>
                </a:solidFill>
                <a:latin typeface="Georgia" pitchFamily="18" charset="0"/>
              </a:rPr>
            </a:br>
            <a:r>
              <a:rPr lang="pl-PL" sz="2000" dirty="0">
                <a:solidFill>
                  <a:schemeClr val="bg2">
                    <a:lumMod val="25000"/>
                  </a:schemeClr>
                </a:solidFill>
                <a:latin typeface="Georgia" pitchFamily="18" charset="0"/>
              </a:rPr>
              <a:t>      šesnaest a nije </a:t>
            </a:r>
            <a:r>
              <a:rPr lang="hr-HR" sz="2000" dirty="0">
                <a:solidFill>
                  <a:schemeClr val="bg2">
                    <a:lumMod val="25000"/>
                  </a:schemeClr>
                </a:solidFill>
                <a:latin typeface="Georgia" pitchFamily="18" charset="0"/>
              </a:rPr>
              <a:t>navršila osamnaest godina života.</a:t>
            </a:r>
            <a:br>
              <a:rPr lang="hr-HR" sz="2000" dirty="0">
                <a:solidFill>
                  <a:schemeClr val="bg2">
                    <a:lumMod val="25000"/>
                  </a:schemeClr>
                </a:solidFill>
                <a:latin typeface="Georgia" pitchFamily="18" charset="0"/>
              </a:rPr>
            </a:br>
            <a:br>
              <a:rPr lang="hr-HR" sz="2000" dirty="0">
                <a:latin typeface="Georgia" pitchFamily="18" charset="0"/>
              </a:rPr>
            </a:br>
            <a:r>
              <a:rPr lang="hr-HR" sz="2000" b="1" dirty="0">
                <a:solidFill>
                  <a:srgbClr val="FF0000"/>
                </a:solidFill>
                <a:effectLst>
                  <a:outerShdw blurRad="38100" dist="38100" dir="2700000" algn="tl">
                    <a:srgbClr val="000000">
                      <a:alpha val="43137"/>
                    </a:srgbClr>
                  </a:outerShdw>
                </a:effectLst>
                <a:latin typeface="Georgia" pitchFamily="18" charset="0"/>
              </a:rPr>
              <a:t>OPN ili PN protiv MALOLJETNIKA – NE!!!!!!!!</a:t>
            </a:r>
            <a:br>
              <a:rPr lang="hr-HR" sz="2000" b="1" dirty="0">
                <a:solidFill>
                  <a:srgbClr val="FF0000"/>
                </a:solidFill>
                <a:effectLst>
                  <a:outerShdw blurRad="38100" dist="38100" dir="2700000" algn="tl">
                    <a:srgbClr val="000000">
                      <a:alpha val="43137"/>
                    </a:srgbClr>
                  </a:outerShdw>
                </a:effectLst>
                <a:latin typeface="Georgia" pitchFamily="18" charset="0"/>
              </a:rPr>
            </a:br>
            <a:r>
              <a:rPr lang="hr-HR" sz="2000" b="1" dirty="0">
                <a:solidFill>
                  <a:srgbClr val="FF0000"/>
                </a:solidFill>
                <a:effectLst>
                  <a:outerShdw blurRad="38100" dist="38100" dir="2700000" algn="tl">
                    <a:srgbClr val="000000">
                      <a:alpha val="43137"/>
                    </a:srgbClr>
                  </a:outerShdw>
                </a:effectLst>
                <a:latin typeface="Georgia" pitchFamily="18" charset="0"/>
              </a:rPr>
              <a:t>- samo optužni prijedlog </a:t>
            </a:r>
            <a:r>
              <a:rPr lang="hr-HR" sz="2000" dirty="0">
                <a:solidFill>
                  <a:schemeClr val="bg2">
                    <a:lumMod val="25000"/>
                  </a:schemeClr>
                </a:solidFill>
                <a:latin typeface="Georgia" pitchFamily="18" charset="0"/>
              </a:rPr>
              <a:t>jer maloljetnik uvijek      </a:t>
            </a:r>
            <a:br>
              <a:rPr lang="hr-HR" sz="2000" dirty="0">
                <a:solidFill>
                  <a:schemeClr val="bg2">
                    <a:lumMod val="25000"/>
                  </a:schemeClr>
                </a:solidFill>
                <a:latin typeface="Georgia" pitchFamily="18" charset="0"/>
              </a:rPr>
            </a:br>
            <a:r>
              <a:rPr lang="hr-HR" sz="2000" dirty="0">
                <a:solidFill>
                  <a:schemeClr val="bg2">
                    <a:lumMod val="25000"/>
                  </a:schemeClr>
                </a:solidFill>
                <a:latin typeface="Georgia" pitchFamily="18" charset="0"/>
              </a:rPr>
              <a:t>  mora biti ispitan.</a:t>
            </a:r>
          </a:p>
        </p:txBody>
      </p:sp>
    </p:spTree>
    <p:extLst>
      <p:ext uri="{BB962C8B-B14F-4D97-AF65-F5344CB8AC3E}">
        <p14:creationId xmlns:p14="http://schemas.microsoft.com/office/powerpoint/2010/main" val="1350628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14348" y="500042"/>
            <a:ext cx="8033927" cy="1928826"/>
          </a:xfrm>
        </p:spPr>
        <p:txBody>
          <a:bodyPr>
            <a:normAutofit fontScale="90000"/>
          </a:bodyPr>
          <a:lstStyle/>
          <a:p>
            <a:pPr marL="0" indent="0">
              <a:tabLst>
                <a:tab pos="85725" algn="l"/>
              </a:tabLst>
            </a:pPr>
            <a:br>
              <a:rPr lang="hr-HR" sz="1700" dirty="0">
                <a:latin typeface="Georgia" pitchFamily="18" charset="0"/>
              </a:rPr>
            </a:br>
            <a:br>
              <a:rPr lang="hr-HR" sz="1700" dirty="0">
                <a:latin typeface="Georgia" pitchFamily="18" charset="0"/>
              </a:rPr>
            </a:br>
            <a:br>
              <a:rPr lang="hr-HR" sz="1700" dirty="0">
                <a:latin typeface="Georgia" pitchFamily="18" charset="0"/>
              </a:rPr>
            </a:br>
            <a:br>
              <a:rPr lang="hr-HR" sz="1700" dirty="0">
                <a:latin typeface="Georgia" pitchFamily="18" charset="0"/>
              </a:rPr>
            </a:br>
            <a:br>
              <a:rPr lang="hr-HR" sz="1700" dirty="0">
                <a:latin typeface="Georgia" pitchFamily="18" charset="0"/>
              </a:rPr>
            </a:br>
            <a:br>
              <a:rPr lang="hr-HR" sz="1700" dirty="0">
                <a:latin typeface="Georgia" pitchFamily="18" charset="0"/>
              </a:rPr>
            </a:br>
            <a:br>
              <a:rPr lang="hr-HR" sz="1700" dirty="0">
                <a:latin typeface="Georgia" pitchFamily="18" charset="0"/>
              </a:rPr>
            </a:br>
            <a:br>
              <a:rPr lang="hr-HR" sz="1700" dirty="0">
                <a:latin typeface="Georgia" pitchFamily="18" charset="0"/>
              </a:rPr>
            </a:br>
            <a:r>
              <a:rPr lang="hr-HR" sz="1700" dirty="0">
                <a:latin typeface="Georgia" pitchFamily="18" charset="0"/>
              </a:rPr>
              <a:t>Obaveznim prekršajnim nalogom osim novčane kazne može se izreći i </a:t>
            </a:r>
            <a:r>
              <a:rPr lang="hr-HR" sz="1700" dirty="0">
                <a:solidFill>
                  <a:srgbClr val="FF0000"/>
                </a:solidFill>
                <a:latin typeface="Georgia" pitchFamily="18" charset="0"/>
              </a:rPr>
              <a:t>paušalna svota </a:t>
            </a:r>
            <a:r>
              <a:rPr lang="hr-HR" sz="1700" dirty="0">
                <a:latin typeface="Georgia" pitchFamily="18" charset="0"/>
              </a:rPr>
              <a:t>troška izdavanja obaveznog prekršajnog naloga </a:t>
            </a:r>
            <a:r>
              <a:rPr lang="hr-HR" sz="1700" dirty="0">
                <a:solidFill>
                  <a:srgbClr val="FF0000"/>
                </a:solidFill>
                <a:latin typeface="Georgia" pitchFamily="18" charset="0"/>
              </a:rPr>
              <a:t>do 200,00 kn</a:t>
            </a:r>
            <a:r>
              <a:rPr lang="hr-HR" sz="1700" dirty="0">
                <a:latin typeface="Georgia" pitchFamily="18" charset="0"/>
              </a:rPr>
              <a:t> </a:t>
            </a:r>
            <a:r>
              <a:rPr lang="hr-HR" sz="1700" dirty="0">
                <a:solidFill>
                  <a:srgbClr val="FF0000"/>
                </a:solidFill>
                <a:latin typeface="Georgia" pitchFamily="18" charset="0"/>
              </a:rPr>
              <a:t>i stvarni troškovi </a:t>
            </a:r>
            <a:r>
              <a:rPr lang="hr-HR" sz="1700" dirty="0">
                <a:latin typeface="Georgia" pitchFamily="18" charset="0"/>
              </a:rPr>
              <a:t>nastali utvrđivanjem prekršaja upotrebom tehničkih sredstava ili provođenjem potrebnih analiza i vještačenja. </a:t>
            </a:r>
            <a:r>
              <a:rPr lang="hr-HR" sz="1700" i="1" dirty="0">
                <a:latin typeface="Georgia" pitchFamily="18" charset="0"/>
              </a:rPr>
              <a:t>(članaka 239. st.4. PZ-a)</a:t>
            </a:r>
            <a:br>
              <a:rPr lang="hr-HR" sz="1700" i="1" dirty="0">
                <a:latin typeface="Georgia" pitchFamily="18" charset="0"/>
              </a:rPr>
            </a:br>
            <a:r>
              <a:rPr lang="hr-HR" sz="1700" dirty="0">
                <a:latin typeface="Georgia" pitchFamily="18" charset="0"/>
              </a:rPr>
              <a:t>	</a:t>
            </a:r>
            <a:br>
              <a:rPr lang="hr-HR" sz="1700" dirty="0">
                <a:latin typeface="Georgia" pitchFamily="18" charset="0"/>
              </a:rPr>
            </a:br>
            <a:r>
              <a:rPr lang="hr-HR" sz="1700" dirty="0">
                <a:latin typeface="Georgia" pitchFamily="18" charset="0"/>
              </a:rPr>
              <a:t>Novčana kazna smatrat će se u cjelini plaćenom ako okrivljenik u ostavljenom roku plati </a:t>
            </a:r>
            <a:r>
              <a:rPr lang="hr-HR" sz="1700" dirty="0">
                <a:solidFill>
                  <a:srgbClr val="FF0000"/>
                </a:solidFill>
                <a:latin typeface="Georgia" pitchFamily="18" charset="0"/>
              </a:rPr>
              <a:t>dvije trećine izrečene novčane kazne.</a:t>
            </a:r>
            <a:r>
              <a:rPr lang="hr-HR" sz="1700" b="1" dirty="0">
                <a:solidFill>
                  <a:srgbClr val="FF0000"/>
                </a:solidFill>
                <a:latin typeface="Georgia" pitchFamily="18" charset="0"/>
              </a:rPr>
              <a:t> </a:t>
            </a:r>
            <a:r>
              <a:rPr lang="hr-HR" sz="1700" i="1" dirty="0">
                <a:latin typeface="Georgia" pitchFamily="18" charset="0"/>
              </a:rPr>
              <a:t>(članak 152. st.3. PZ-a) </a:t>
            </a:r>
            <a:endParaRPr lang="hr-HR" b="1" dirty="0"/>
          </a:p>
        </p:txBody>
      </p:sp>
      <p:sp>
        <p:nvSpPr>
          <p:cNvPr id="3" name="Rezervirano mjesto sadržaja 2"/>
          <p:cNvSpPr>
            <a:spLocks noGrp="1"/>
          </p:cNvSpPr>
          <p:nvPr>
            <p:ph idx="1"/>
          </p:nvPr>
        </p:nvSpPr>
        <p:spPr>
          <a:xfrm>
            <a:off x="642910" y="2571744"/>
            <a:ext cx="7929618" cy="3786214"/>
          </a:xfrm>
        </p:spPr>
        <p:txBody>
          <a:bodyPr>
            <a:normAutofit fontScale="55000" lnSpcReduction="20000"/>
          </a:bodyPr>
          <a:lstStyle/>
          <a:p>
            <a:pPr marL="0" indent="0">
              <a:buNone/>
              <a:tabLst>
                <a:tab pos="85725" algn="l"/>
              </a:tabLst>
            </a:pPr>
            <a:endParaRPr lang="hr-HR" sz="1900" b="1" dirty="0">
              <a:latin typeface="Georgia" pitchFamily="18" charset="0"/>
            </a:endParaRPr>
          </a:p>
          <a:p>
            <a:pPr marL="0" indent="0">
              <a:buNone/>
              <a:tabLst>
                <a:tab pos="85725" algn="l"/>
              </a:tabLst>
            </a:pPr>
            <a:r>
              <a:rPr lang="hr-HR" sz="2700" b="1" dirty="0">
                <a:solidFill>
                  <a:schemeClr val="bg2">
                    <a:lumMod val="25000"/>
                  </a:schemeClr>
                </a:solidFill>
                <a:latin typeface="Georgia" pitchFamily="18" charset="0"/>
              </a:rPr>
              <a:t>P</a:t>
            </a:r>
            <a:r>
              <a:rPr lang="pt-BR" sz="2700" b="1" dirty="0">
                <a:solidFill>
                  <a:schemeClr val="bg2">
                    <a:lumMod val="25000"/>
                  </a:schemeClr>
                </a:solidFill>
                <a:latin typeface="Georgia" pitchFamily="18" charset="0"/>
              </a:rPr>
              <a:t>RIGOVOR </a:t>
            </a:r>
            <a:r>
              <a:rPr lang="hr-HR" sz="2700" b="1" dirty="0">
                <a:solidFill>
                  <a:schemeClr val="bg2">
                    <a:lumMod val="25000"/>
                  </a:schemeClr>
                </a:solidFill>
                <a:latin typeface="Georgia" pitchFamily="18" charset="0"/>
              </a:rPr>
              <a:t>P</a:t>
            </a:r>
            <a:r>
              <a:rPr lang="pt-BR" sz="2700" b="1" dirty="0">
                <a:solidFill>
                  <a:schemeClr val="bg2">
                    <a:lumMod val="25000"/>
                  </a:schemeClr>
                </a:solidFill>
                <a:latin typeface="Georgia" pitchFamily="18" charset="0"/>
              </a:rPr>
              <a:t>ROTIV OBAVEZNOG PREKRŠAJNOG NALOGA </a:t>
            </a:r>
            <a:endParaRPr lang="hr-HR" sz="2700" b="1" dirty="0">
              <a:solidFill>
                <a:schemeClr val="bg2">
                  <a:lumMod val="25000"/>
                </a:schemeClr>
              </a:solidFill>
              <a:latin typeface="Georgia" pitchFamily="18" charset="0"/>
            </a:endParaRPr>
          </a:p>
          <a:p>
            <a:pPr marL="0" indent="0">
              <a:buNone/>
              <a:tabLst>
                <a:tab pos="85725" algn="l"/>
              </a:tabLst>
            </a:pPr>
            <a:endParaRPr lang="hr-HR" sz="2700" b="1" dirty="0">
              <a:solidFill>
                <a:schemeClr val="bg2">
                  <a:lumMod val="25000"/>
                </a:schemeClr>
              </a:solidFill>
              <a:latin typeface="Georgia" pitchFamily="18" charset="0"/>
            </a:endParaRPr>
          </a:p>
          <a:p>
            <a:pPr marL="0" indent="0" algn="ctr">
              <a:buNone/>
              <a:tabLst>
                <a:tab pos="85725" algn="l"/>
              </a:tabLst>
            </a:pPr>
            <a:r>
              <a:rPr lang="hr-HR" sz="2700" b="1" dirty="0">
                <a:solidFill>
                  <a:schemeClr val="bg2">
                    <a:lumMod val="25000"/>
                  </a:schemeClr>
                </a:solidFill>
                <a:latin typeface="Georgia" pitchFamily="18" charset="0"/>
              </a:rPr>
              <a:t>Članak 241. PZ-a </a:t>
            </a:r>
          </a:p>
          <a:p>
            <a:pPr marL="0" indent="0" algn="just">
              <a:buNone/>
              <a:tabLst>
                <a:tab pos="85725" algn="l"/>
              </a:tabLst>
            </a:pPr>
            <a:r>
              <a:rPr lang="hr-HR" sz="2700" dirty="0">
                <a:solidFill>
                  <a:schemeClr val="bg2">
                    <a:lumMod val="25000"/>
                  </a:schemeClr>
                </a:solidFill>
                <a:latin typeface="Georgia" pitchFamily="18" charset="0"/>
              </a:rPr>
              <a:t>	(3) Pravodoban i od ovlaštene osobe podnesen prigovor</a:t>
            </a:r>
            <a:r>
              <a:rPr lang="hr-HR" sz="2700" dirty="0">
                <a:latin typeface="Georgia" pitchFamily="18" charset="0"/>
              </a:rPr>
              <a:t> </a:t>
            </a:r>
            <a:r>
              <a:rPr lang="hr-HR" sz="2700" b="1" dirty="0">
                <a:solidFill>
                  <a:srgbClr val="FF0000"/>
                </a:solidFill>
                <a:latin typeface="Georgia" pitchFamily="18" charset="0"/>
              </a:rPr>
              <a:t>zadržava izvršenje prekršajnog naloga.</a:t>
            </a:r>
          </a:p>
          <a:p>
            <a:pPr marL="0" indent="0" algn="just">
              <a:buNone/>
              <a:tabLst>
                <a:tab pos="85725" algn="l"/>
              </a:tabLst>
            </a:pPr>
            <a:r>
              <a:rPr lang="hr-HR" sz="2700" dirty="0">
                <a:latin typeface="Georgia" pitchFamily="18" charset="0"/>
              </a:rPr>
              <a:t>	</a:t>
            </a:r>
            <a:r>
              <a:rPr lang="hr-HR" sz="2700" dirty="0">
                <a:solidFill>
                  <a:schemeClr val="bg2">
                    <a:lumMod val="25000"/>
                  </a:schemeClr>
                </a:solidFill>
                <a:latin typeface="Georgia" pitchFamily="18" charset="0"/>
              </a:rPr>
              <a:t>(4) Plaćanje novčane kazne prije podnošenja prigovora ili nakon što je prigovor podnesen, smatra se okrivljenikovim odricanjem od prava na podnošenje prigovora odnosno odustajanjem od već podnesenog prigovora protiv obaveznog prekršajnog naloga, </a:t>
            </a:r>
            <a:r>
              <a:rPr lang="hr-HR" sz="2700" b="1" dirty="0">
                <a:solidFill>
                  <a:srgbClr val="FF0000"/>
                </a:solidFill>
                <a:latin typeface="Georgia" pitchFamily="18" charset="0"/>
              </a:rPr>
              <a:t>pod uvjetom da je u uputi o pravu na prigovor na to upozoren.</a:t>
            </a:r>
          </a:p>
          <a:p>
            <a:pPr marL="0" indent="0" algn="just">
              <a:buNone/>
              <a:tabLst>
                <a:tab pos="85725" algn="l"/>
              </a:tabLst>
            </a:pPr>
            <a:endParaRPr lang="hr-HR" sz="2700" b="1" dirty="0">
              <a:solidFill>
                <a:srgbClr val="FF0000"/>
              </a:solidFill>
              <a:latin typeface="Georgia" pitchFamily="18" charset="0"/>
            </a:endParaRPr>
          </a:p>
          <a:p>
            <a:pPr marL="0" indent="0" algn="ctr">
              <a:buNone/>
              <a:tabLst>
                <a:tab pos="85725" algn="l"/>
              </a:tabLst>
            </a:pPr>
            <a:r>
              <a:rPr lang="pt-BR" sz="2700" b="1" dirty="0">
                <a:solidFill>
                  <a:schemeClr val="bg2">
                    <a:lumMod val="25000"/>
                  </a:schemeClr>
                </a:solidFill>
                <a:latin typeface="Georgia" pitchFamily="18" charset="0"/>
              </a:rPr>
              <a:t>Članak 242. </a:t>
            </a:r>
            <a:endParaRPr lang="hr-HR" sz="2700" b="1" dirty="0">
              <a:solidFill>
                <a:schemeClr val="bg2">
                  <a:lumMod val="25000"/>
                </a:schemeClr>
              </a:solidFill>
              <a:latin typeface="Georgia" pitchFamily="18" charset="0"/>
            </a:endParaRPr>
          </a:p>
          <a:p>
            <a:pPr marL="0" indent="0">
              <a:buNone/>
              <a:tabLst>
                <a:tab pos="85725" algn="l"/>
              </a:tabLst>
            </a:pPr>
            <a:r>
              <a:rPr lang="pt-BR" sz="2700" dirty="0">
                <a:solidFill>
                  <a:schemeClr val="bg2">
                    <a:lumMod val="25000"/>
                  </a:schemeClr>
                </a:solidFill>
                <a:latin typeface="Georgia" pitchFamily="18" charset="0"/>
              </a:rPr>
              <a:t>Prigovor se može podnijeti zbog: </a:t>
            </a:r>
            <a:endParaRPr lang="hr-HR" sz="2700" dirty="0">
              <a:solidFill>
                <a:schemeClr val="bg2">
                  <a:lumMod val="25000"/>
                </a:schemeClr>
              </a:solidFill>
              <a:latin typeface="Georgia" pitchFamily="18" charset="0"/>
            </a:endParaRPr>
          </a:p>
          <a:p>
            <a:pPr marL="177800" indent="-177800">
              <a:buNone/>
            </a:pPr>
            <a:r>
              <a:rPr lang="hr-HR" sz="2700" dirty="0">
                <a:solidFill>
                  <a:schemeClr val="bg2">
                    <a:lumMod val="25000"/>
                  </a:schemeClr>
                </a:solidFill>
                <a:latin typeface="Georgia" pitchFamily="18" charset="0"/>
              </a:rPr>
              <a:t>1. </a:t>
            </a:r>
            <a:r>
              <a:rPr lang="hr-HR" sz="2700" dirty="0">
                <a:solidFill>
                  <a:srgbClr val="FF0000"/>
                </a:solidFill>
                <a:effectLst>
                  <a:outerShdw blurRad="38100" dist="38100" dir="2700000" algn="tl">
                    <a:srgbClr val="000000">
                      <a:alpha val="43137"/>
                    </a:srgbClr>
                  </a:outerShdw>
                </a:effectLst>
                <a:latin typeface="Georgia" pitchFamily="18" charset="0"/>
              </a:rPr>
              <a:t>poricanja prekršaja </a:t>
            </a:r>
            <a:r>
              <a:rPr lang="hr-HR" sz="2700" dirty="0">
                <a:solidFill>
                  <a:schemeClr val="bg2">
                    <a:lumMod val="25000"/>
                  </a:schemeClr>
                </a:solidFill>
                <a:latin typeface="Georgia" pitchFamily="18" charset="0"/>
              </a:rPr>
              <a:t>- </a:t>
            </a:r>
            <a:r>
              <a:rPr lang="hr-HR" sz="2700" i="1" dirty="0">
                <a:solidFill>
                  <a:schemeClr val="bg2">
                    <a:lumMod val="25000"/>
                  </a:schemeClr>
                </a:solidFill>
                <a:latin typeface="Georgia" pitchFamily="18" charset="0"/>
              </a:rPr>
              <a:t>podnositelj treba navesti razloge poricanja prekršaja (nije počinio prekršaj, djelo nije prekršaj, postoje okolnosti koje isključuju krivnju).</a:t>
            </a:r>
          </a:p>
          <a:p>
            <a:pPr marL="177800" indent="-177800">
              <a:buNone/>
            </a:pPr>
            <a:r>
              <a:rPr lang="hr-HR" sz="2700" dirty="0">
                <a:solidFill>
                  <a:schemeClr val="bg2">
                    <a:lumMod val="25000"/>
                  </a:schemeClr>
                </a:solidFill>
                <a:latin typeface="Georgia" pitchFamily="18" charset="0"/>
              </a:rPr>
              <a:t>2. </a:t>
            </a:r>
            <a:r>
              <a:rPr lang="hr-HR" sz="2700" dirty="0">
                <a:solidFill>
                  <a:srgbClr val="FF0000"/>
                </a:solidFill>
                <a:effectLst>
                  <a:outerShdw blurRad="38100" dist="38100" dir="2700000" algn="tl">
                    <a:srgbClr val="000000">
                      <a:alpha val="43137"/>
                    </a:srgbClr>
                  </a:outerShdw>
                </a:effectLst>
                <a:latin typeface="Georgia" pitchFamily="18" charset="0"/>
              </a:rPr>
              <a:t>izrečene odnosno primijenjene </a:t>
            </a:r>
            <a:r>
              <a:rPr lang="hr-HR" sz="2700" dirty="0" err="1">
                <a:solidFill>
                  <a:srgbClr val="FF0000"/>
                </a:solidFill>
                <a:effectLst>
                  <a:outerShdw blurRad="38100" dist="38100" dir="2700000" algn="tl">
                    <a:srgbClr val="000000">
                      <a:alpha val="43137"/>
                    </a:srgbClr>
                  </a:outerShdw>
                </a:effectLst>
                <a:latin typeface="Georgia" pitchFamily="18" charset="0"/>
              </a:rPr>
              <a:t>prekršajnopravne</a:t>
            </a:r>
            <a:r>
              <a:rPr lang="hr-HR" sz="2700" dirty="0">
                <a:solidFill>
                  <a:srgbClr val="FF0000"/>
                </a:solidFill>
                <a:effectLst>
                  <a:outerShdw blurRad="38100" dist="38100" dir="2700000" algn="tl">
                    <a:srgbClr val="000000">
                      <a:alpha val="43137"/>
                    </a:srgbClr>
                  </a:outerShdw>
                </a:effectLst>
                <a:latin typeface="Georgia" pitchFamily="18" charset="0"/>
              </a:rPr>
              <a:t> sankcije ili određenih troškova </a:t>
            </a:r>
            <a:r>
              <a:rPr lang="hr-HR" sz="2700" dirty="0">
                <a:latin typeface="Georgia" pitchFamily="18" charset="0"/>
              </a:rPr>
              <a:t>u </a:t>
            </a:r>
            <a:r>
              <a:rPr lang="hr-HR" sz="2700" dirty="0">
                <a:solidFill>
                  <a:schemeClr val="bg2">
                    <a:lumMod val="25000"/>
                  </a:schemeClr>
                </a:solidFill>
                <a:latin typeface="Georgia" pitchFamily="18" charset="0"/>
              </a:rPr>
              <a:t>povodu izdavanja prekršajnog naloga - </a:t>
            </a:r>
            <a:r>
              <a:rPr lang="hr-HR" sz="2700" i="1" dirty="0">
                <a:solidFill>
                  <a:schemeClr val="bg2">
                    <a:lumMod val="25000"/>
                  </a:schemeClr>
                </a:solidFill>
                <a:latin typeface="Georgia" pitchFamily="18" charset="0"/>
              </a:rPr>
              <a:t>podnositelj treba obrazložiti prigovor i podnijeti dokaze o činjenicama na kojima temelji prigovor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642910" y="857232"/>
            <a:ext cx="8143932" cy="5499774"/>
          </a:xfrm>
        </p:spPr>
        <p:txBody>
          <a:bodyPr>
            <a:normAutofit/>
          </a:bodyPr>
          <a:lstStyle/>
          <a:p>
            <a:pPr>
              <a:buNone/>
            </a:pPr>
            <a:r>
              <a:rPr lang="hr-HR" sz="1800" b="1" dirty="0">
                <a:solidFill>
                  <a:schemeClr val="bg2">
                    <a:lumMod val="25000"/>
                  </a:schemeClr>
                </a:solidFill>
                <a:latin typeface="Georgia" pitchFamily="18" charset="0"/>
              </a:rPr>
              <a:t>Prethodni postupak po prigovoru  </a:t>
            </a:r>
            <a:r>
              <a:rPr lang="hr-HR" sz="1800" i="1" dirty="0">
                <a:solidFill>
                  <a:schemeClr val="bg2">
                    <a:lumMod val="25000"/>
                  </a:schemeClr>
                </a:solidFill>
                <a:latin typeface="Georgia" pitchFamily="18" charset="0"/>
              </a:rPr>
              <a:t>- članak 243. st.1. PZ-a</a:t>
            </a:r>
          </a:p>
          <a:p>
            <a:pPr>
              <a:buNone/>
            </a:pPr>
            <a:endParaRPr lang="hr-HR" sz="800" i="1" dirty="0">
              <a:solidFill>
                <a:schemeClr val="bg2">
                  <a:lumMod val="25000"/>
                </a:schemeClr>
              </a:solidFill>
              <a:latin typeface="Georgia" pitchFamily="18" charset="0"/>
            </a:endParaRPr>
          </a:p>
          <a:p>
            <a:pPr marL="0" indent="0" algn="just">
              <a:buNone/>
            </a:pPr>
            <a:r>
              <a:rPr lang="hr-HR" sz="1800" dirty="0">
                <a:solidFill>
                  <a:schemeClr val="bg2">
                    <a:lumMod val="25000"/>
                  </a:schemeClr>
                </a:solidFill>
                <a:latin typeface="Georgia" pitchFamily="18" charset="0"/>
              </a:rPr>
              <a:t>Kada tijelo koje je izdalo prekršajni nalog primi prigovor protiv prekršajnog naloga bez odgode će ga zajedno sa spisom predmeta dostaviti </a:t>
            </a:r>
            <a:r>
              <a:rPr lang="hr-HR" sz="1800" dirty="0">
                <a:solidFill>
                  <a:srgbClr val="FF0000"/>
                </a:solidFill>
                <a:effectLst>
                  <a:outerShdw blurRad="38100" dist="38100" dir="2700000" algn="tl">
                    <a:srgbClr val="000000">
                      <a:alpha val="43137"/>
                    </a:srgbClr>
                  </a:outerShdw>
                </a:effectLst>
                <a:latin typeface="Georgia" pitchFamily="18" charset="0"/>
              </a:rPr>
              <a:t>općinskom sudu nadležnom prema mjestu počinjenja prekršaja.</a:t>
            </a:r>
          </a:p>
          <a:p>
            <a:pPr>
              <a:buNone/>
            </a:pPr>
            <a:endParaRPr lang="hr-HR" sz="1800" b="1" dirty="0">
              <a:latin typeface="Georgia" pitchFamily="18" charset="0"/>
            </a:endParaRPr>
          </a:p>
          <a:p>
            <a:pPr>
              <a:buNone/>
            </a:pPr>
            <a:r>
              <a:rPr lang="vi-VN" sz="1800" b="1" dirty="0">
                <a:solidFill>
                  <a:schemeClr val="bg2">
                    <a:lumMod val="25000"/>
                  </a:schemeClr>
                </a:solidFill>
                <a:latin typeface="Georgia" pitchFamily="18" charset="0"/>
              </a:rPr>
              <a:t>Odlučivanje o prigovoru </a:t>
            </a:r>
            <a:r>
              <a:rPr lang="hr-HR" sz="1800" b="1" dirty="0">
                <a:solidFill>
                  <a:schemeClr val="bg2">
                    <a:lumMod val="25000"/>
                  </a:schemeClr>
                </a:solidFill>
                <a:latin typeface="Georgia" pitchFamily="18" charset="0"/>
              </a:rPr>
              <a:t>- </a:t>
            </a:r>
            <a:r>
              <a:rPr lang="vi-VN" sz="1800" i="1" dirty="0">
                <a:solidFill>
                  <a:schemeClr val="bg2">
                    <a:lumMod val="25000"/>
                  </a:schemeClr>
                </a:solidFill>
                <a:latin typeface="Georgia" pitchFamily="18" charset="0"/>
              </a:rPr>
              <a:t>članak 244. </a:t>
            </a:r>
            <a:r>
              <a:rPr lang="hr-HR" sz="1800" i="1" dirty="0">
                <a:solidFill>
                  <a:schemeClr val="bg2">
                    <a:lumMod val="25000"/>
                  </a:schemeClr>
                </a:solidFill>
                <a:latin typeface="Georgia" pitchFamily="18" charset="0"/>
              </a:rPr>
              <a:t>PZ-a</a:t>
            </a:r>
          </a:p>
          <a:p>
            <a:pPr>
              <a:buNone/>
            </a:pPr>
            <a:endParaRPr lang="hr-HR" sz="800" i="1" dirty="0">
              <a:solidFill>
                <a:schemeClr val="bg2">
                  <a:lumMod val="25000"/>
                </a:schemeClr>
              </a:solidFill>
              <a:latin typeface="Georgia" pitchFamily="18" charset="0"/>
            </a:endParaRPr>
          </a:p>
          <a:p>
            <a:pPr algn="just">
              <a:buNone/>
            </a:pPr>
            <a:r>
              <a:rPr lang="vi-VN" sz="1800" dirty="0">
                <a:solidFill>
                  <a:schemeClr val="bg2">
                    <a:lumMod val="25000"/>
                  </a:schemeClr>
                </a:solidFill>
                <a:latin typeface="Georgia" pitchFamily="18" charset="0"/>
              </a:rPr>
              <a:t>(1) Ako sud nije odbacio prigovor koji je podnesen </a:t>
            </a:r>
            <a:r>
              <a:rPr lang="vi-VN" sz="1800" u="sng" dirty="0">
                <a:solidFill>
                  <a:schemeClr val="bg2">
                    <a:lumMod val="25000"/>
                  </a:schemeClr>
                </a:solidFill>
                <a:latin typeface="Georgia" pitchFamily="18" charset="0"/>
              </a:rPr>
              <a:t>zbog poricanja prekršaja</a:t>
            </a:r>
            <a:r>
              <a:rPr lang="vi-VN" sz="1800" dirty="0">
                <a:solidFill>
                  <a:schemeClr val="bg2">
                    <a:lumMod val="25000"/>
                  </a:schemeClr>
                </a:solidFill>
                <a:latin typeface="Georgia" pitchFamily="18" charset="0"/>
              </a:rPr>
              <a:t>, ili   nije donio presudu zbog postojanja nekog od razloga iz članka 196. točke 1.</a:t>
            </a:r>
            <a:r>
              <a:rPr lang="hr-HR" sz="1800" dirty="0">
                <a:solidFill>
                  <a:schemeClr val="bg2">
                    <a:lumMod val="25000"/>
                  </a:schemeClr>
                </a:solidFill>
                <a:latin typeface="Georgia" pitchFamily="18" charset="0"/>
              </a:rPr>
              <a:t>-</a:t>
            </a:r>
            <a:r>
              <a:rPr lang="vi-VN" sz="1800" dirty="0">
                <a:solidFill>
                  <a:schemeClr val="bg2">
                    <a:lumMod val="25000"/>
                  </a:schemeClr>
                </a:solidFill>
                <a:latin typeface="Georgia" pitchFamily="18" charset="0"/>
              </a:rPr>
              <a:t>4. ovoga Zakona, </a:t>
            </a:r>
            <a:r>
              <a:rPr lang="vi-VN" sz="1800" dirty="0">
                <a:solidFill>
                  <a:srgbClr val="FF0000"/>
                </a:solidFill>
                <a:effectLst>
                  <a:outerShdw blurRad="38100" dist="38100" dir="2700000" algn="tl">
                    <a:srgbClr val="000000">
                      <a:alpha val="43137"/>
                    </a:srgbClr>
                  </a:outerShdw>
                </a:effectLst>
                <a:latin typeface="Georgia" pitchFamily="18" charset="0"/>
              </a:rPr>
              <a:t>provest će žurni postupak </a:t>
            </a:r>
            <a:r>
              <a:rPr lang="vi-VN" sz="1800" dirty="0">
                <a:solidFill>
                  <a:schemeClr val="bg2">
                    <a:lumMod val="25000"/>
                  </a:schemeClr>
                </a:solidFill>
                <a:latin typeface="Georgia" pitchFamily="18" charset="0"/>
              </a:rPr>
              <a:t>(članak 221.) i donijeti </a:t>
            </a:r>
            <a:r>
              <a:rPr lang="vi-VN" sz="1800" dirty="0">
                <a:solidFill>
                  <a:srgbClr val="FF0000"/>
                </a:solidFill>
                <a:effectLst>
                  <a:outerShdw blurRad="38100" dist="38100" dir="2700000" algn="tl">
                    <a:srgbClr val="000000">
                      <a:alpha val="43137"/>
                    </a:srgbClr>
                  </a:outerShdw>
                </a:effectLst>
                <a:latin typeface="Georgia" pitchFamily="18" charset="0"/>
              </a:rPr>
              <a:t>presudu protiv  koje nije dopuštena žalba</a:t>
            </a:r>
            <a:r>
              <a:rPr lang="vi-VN" sz="1800" dirty="0">
                <a:latin typeface="Georgia" pitchFamily="18" charset="0"/>
              </a:rPr>
              <a:t>. </a:t>
            </a:r>
            <a:endParaRPr lang="hr-HR" sz="1800" dirty="0">
              <a:latin typeface="Georgia" pitchFamily="18" charset="0"/>
            </a:endParaRPr>
          </a:p>
          <a:p>
            <a:pPr algn="just">
              <a:buNone/>
            </a:pPr>
            <a:r>
              <a:rPr lang="vi-VN" sz="1800" dirty="0">
                <a:solidFill>
                  <a:schemeClr val="bg2">
                    <a:lumMod val="25000"/>
                  </a:schemeClr>
                </a:solidFill>
                <a:latin typeface="Georgia" pitchFamily="18" charset="0"/>
              </a:rPr>
              <a:t>(2) Ako je prigovor podnesen </a:t>
            </a:r>
            <a:r>
              <a:rPr lang="vi-VN" sz="1800" u="sng" dirty="0">
                <a:solidFill>
                  <a:schemeClr val="bg2">
                    <a:lumMod val="25000"/>
                  </a:schemeClr>
                </a:solidFill>
                <a:latin typeface="Georgia" pitchFamily="18" charset="0"/>
              </a:rPr>
              <a:t>zbog izrečene sankcije </a:t>
            </a:r>
            <a:r>
              <a:rPr lang="vi-VN" sz="1800" dirty="0">
                <a:solidFill>
                  <a:schemeClr val="bg2">
                    <a:lumMod val="25000"/>
                  </a:schemeClr>
                </a:solidFill>
                <a:latin typeface="Georgia" pitchFamily="18" charset="0"/>
              </a:rPr>
              <a:t>iz članka 239. stavka 4. ovog Zakona, </a:t>
            </a:r>
            <a:r>
              <a:rPr lang="vi-VN" sz="1800" dirty="0">
                <a:solidFill>
                  <a:srgbClr val="FF0000"/>
                </a:solidFill>
                <a:effectLst>
                  <a:outerShdw blurRad="38100" dist="38100" dir="2700000" algn="tl">
                    <a:srgbClr val="000000">
                      <a:alpha val="43137"/>
                    </a:srgbClr>
                  </a:outerShdw>
                </a:effectLst>
                <a:latin typeface="Georgia" pitchFamily="18" charset="0"/>
              </a:rPr>
              <a:t>sud će izvan rasprave ili žurnog postupka: </a:t>
            </a:r>
            <a:r>
              <a:rPr lang="vi-VN" sz="1800" i="1" dirty="0">
                <a:solidFill>
                  <a:srgbClr val="FF0000"/>
                </a:solidFill>
                <a:effectLst>
                  <a:outerShdw blurRad="38100" dist="38100" dir="2700000" algn="tl">
                    <a:srgbClr val="000000">
                      <a:alpha val="43137"/>
                    </a:srgbClr>
                  </a:outerShdw>
                </a:effectLst>
                <a:latin typeface="Georgia" pitchFamily="18" charset="0"/>
              </a:rPr>
              <a:t>presudom odbiti prigovor i potvrditi prekršajni nalog,</a:t>
            </a:r>
            <a:r>
              <a:rPr lang="vi-VN" sz="1800" dirty="0">
                <a:latin typeface="Georgia" pitchFamily="18" charset="0"/>
              </a:rPr>
              <a:t> </a:t>
            </a:r>
            <a:r>
              <a:rPr lang="vi-VN" sz="1800" dirty="0">
                <a:solidFill>
                  <a:schemeClr val="bg2">
                    <a:lumMod val="25000"/>
                  </a:schemeClr>
                </a:solidFill>
                <a:latin typeface="Georgia" pitchFamily="18" charset="0"/>
              </a:rPr>
              <a:t>ako nađe da prigovor nije osnovan ili </a:t>
            </a:r>
            <a:r>
              <a:rPr lang="vi-VN" sz="1800" i="1" dirty="0">
                <a:solidFill>
                  <a:srgbClr val="FF0000"/>
                </a:solidFill>
                <a:effectLst>
                  <a:outerShdw blurRad="38100" dist="38100" dir="2700000" algn="tl">
                    <a:srgbClr val="000000">
                      <a:alpha val="43137"/>
                    </a:srgbClr>
                  </a:outerShdw>
                </a:effectLst>
                <a:latin typeface="Georgia" pitchFamily="18" charset="0"/>
              </a:rPr>
              <a:t>presudom preinačiti prekršajni nalog u pogledu odluke o sankciji </a:t>
            </a:r>
            <a:r>
              <a:rPr lang="vi-VN" sz="1800" dirty="0">
                <a:solidFill>
                  <a:schemeClr val="bg2">
                    <a:lumMod val="25000"/>
                  </a:schemeClr>
                </a:solidFill>
                <a:latin typeface="Georgia" pitchFamily="18" charset="0"/>
              </a:rPr>
              <a:t>iz članka 239. stavka 4. ovog Zakona, ako nađe da je prigovor dijelom ili u cijelosti osnovan. </a:t>
            </a:r>
            <a:endParaRPr lang="hr-HR" sz="1800" dirty="0">
              <a:solidFill>
                <a:schemeClr val="bg2">
                  <a:lumMod val="25000"/>
                </a:schemeClr>
              </a:solidFill>
              <a:latin typeface="Georgia" pitchFamily="18" charset="0"/>
            </a:endParaRPr>
          </a:p>
          <a:p>
            <a:pPr algn="just">
              <a:buNone/>
            </a:pPr>
            <a:r>
              <a:rPr lang="vi-VN" sz="1800" dirty="0">
                <a:solidFill>
                  <a:schemeClr val="bg2">
                    <a:lumMod val="25000"/>
                  </a:schemeClr>
                </a:solidFill>
                <a:latin typeface="Georgia" pitchFamily="18" charset="0"/>
              </a:rPr>
              <a:t>(3) Protiv presude iz stavka 2. ovoga članka </a:t>
            </a:r>
            <a:r>
              <a:rPr lang="vi-VN" sz="1800" dirty="0">
                <a:solidFill>
                  <a:srgbClr val="FF0000"/>
                </a:solidFill>
                <a:effectLst>
                  <a:outerShdw blurRad="38100" dist="38100" dir="2700000" algn="tl">
                    <a:srgbClr val="000000">
                      <a:alpha val="43137"/>
                    </a:srgbClr>
                  </a:outerShdw>
                </a:effectLst>
                <a:latin typeface="Georgia" pitchFamily="18" charset="0"/>
              </a:rPr>
              <a:t>nije dopuštena žalba</a:t>
            </a:r>
            <a:r>
              <a:rPr lang="vi-VN" sz="1800" dirty="0">
                <a:latin typeface="Georgia" pitchFamily="18" charset="0"/>
              </a:rPr>
              <a:t>.</a:t>
            </a:r>
          </a:p>
          <a:p>
            <a:endParaRPr lang="hr-HR" sz="1800" dirty="0">
              <a:latin typeface="Georgia"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8596" y="214290"/>
            <a:ext cx="7562800" cy="404434"/>
          </a:xfrm>
        </p:spPr>
        <p:txBody>
          <a:bodyPr>
            <a:normAutofit/>
          </a:bodyPr>
          <a:lstStyle/>
          <a:p>
            <a:pPr algn="ctr"/>
            <a:r>
              <a:rPr lang="hr-HR" sz="1800" b="1" dirty="0">
                <a:solidFill>
                  <a:schemeClr val="accent1">
                    <a:lumMod val="50000"/>
                  </a:schemeClr>
                </a:solidFill>
                <a:latin typeface="Times New Roman" pitchFamily="18" charset="0"/>
                <a:cs typeface="Times New Roman" pitchFamily="18" charset="0"/>
              </a:rPr>
              <a:t>OBAVEZNI PREKRŠAJNI NALOG</a:t>
            </a:r>
          </a:p>
        </p:txBody>
      </p:sp>
      <p:pic>
        <p:nvPicPr>
          <p:cNvPr id="7" name="Rezervirano mjesto sadržaja 6" descr="OPN-OBRAZAC.png"/>
          <p:cNvPicPr>
            <a:picLocks noGrp="1" noChangeAspect="1"/>
          </p:cNvPicPr>
          <p:nvPr>
            <p:ph idx="1"/>
          </p:nvPr>
        </p:nvPicPr>
        <p:blipFill>
          <a:blip r:embed="rId2"/>
          <a:stretch>
            <a:fillRect/>
          </a:stretch>
        </p:blipFill>
        <p:spPr>
          <a:xfrm>
            <a:off x="285720" y="714356"/>
            <a:ext cx="8715436" cy="592935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642910" y="977854"/>
            <a:ext cx="8072494" cy="5237228"/>
          </a:xfrm>
        </p:spPr>
        <p:txBody>
          <a:bodyPr>
            <a:normAutofit/>
          </a:bodyPr>
          <a:lstStyle/>
          <a:p>
            <a:pPr algn="just">
              <a:buNone/>
            </a:pPr>
            <a:r>
              <a:rPr lang="pl-PL" sz="1800" b="1" dirty="0">
                <a:solidFill>
                  <a:schemeClr val="bg2">
                    <a:lumMod val="25000"/>
                  </a:schemeClr>
                </a:solidFill>
                <a:latin typeface="Georgia" pitchFamily="18" charset="0"/>
              </a:rPr>
              <a:t>Prisilna naplata i zamjena novčane kazne </a:t>
            </a:r>
            <a:r>
              <a:rPr lang="pl-PL" sz="1800" i="1" dirty="0">
                <a:solidFill>
                  <a:schemeClr val="bg2">
                    <a:lumMod val="25000"/>
                  </a:schemeClr>
                </a:solidFill>
                <a:latin typeface="Georgia" pitchFamily="18" charset="0"/>
              </a:rPr>
              <a:t>- Č</a:t>
            </a:r>
            <a:r>
              <a:rPr lang="hr-HR" sz="1800" i="1" dirty="0" err="1">
                <a:solidFill>
                  <a:schemeClr val="bg2">
                    <a:lumMod val="25000"/>
                  </a:schemeClr>
                </a:solidFill>
                <a:latin typeface="Georgia" pitchFamily="18" charset="0"/>
              </a:rPr>
              <a:t>lanak</a:t>
            </a:r>
            <a:r>
              <a:rPr lang="hr-HR" sz="1800" i="1" dirty="0">
                <a:solidFill>
                  <a:schemeClr val="bg2">
                    <a:lumMod val="25000"/>
                  </a:schemeClr>
                </a:solidFill>
                <a:latin typeface="Georgia" pitchFamily="18" charset="0"/>
              </a:rPr>
              <a:t> 34. PZ-a</a:t>
            </a:r>
          </a:p>
          <a:p>
            <a:pPr algn="just">
              <a:buNone/>
            </a:pPr>
            <a:endParaRPr lang="hr-HR" sz="800" i="1" dirty="0">
              <a:solidFill>
                <a:schemeClr val="bg2">
                  <a:lumMod val="25000"/>
                </a:schemeClr>
              </a:solidFill>
              <a:latin typeface="Georgia" pitchFamily="18" charset="0"/>
            </a:endParaRPr>
          </a:p>
          <a:p>
            <a:pPr marL="0" indent="0" algn="just">
              <a:buNone/>
            </a:pPr>
            <a:r>
              <a:rPr lang="vi-VN" sz="1800" dirty="0">
                <a:solidFill>
                  <a:schemeClr val="bg2">
                    <a:lumMod val="25000"/>
                  </a:schemeClr>
                </a:solidFill>
                <a:latin typeface="Georgia" pitchFamily="18" charset="0"/>
              </a:rPr>
              <a:t>Ako novčana kazna, troškovi prekršajnog postupka i oduzeta imovinska korist nisu u cijelosti ili djelomično plaćeni u roku koji je određen u odluci o prekršaju, naplatit će se prisilno, ako </a:t>
            </a:r>
            <a:r>
              <a:rPr lang="hr-HR" sz="1800" dirty="0">
                <a:solidFill>
                  <a:schemeClr val="bg2">
                    <a:lumMod val="25000"/>
                  </a:schemeClr>
                </a:solidFill>
                <a:latin typeface="Georgia" pitchFamily="18" charset="0"/>
              </a:rPr>
              <a:t>PZ-om </a:t>
            </a:r>
            <a:r>
              <a:rPr lang="vi-VN" sz="1800" dirty="0">
                <a:solidFill>
                  <a:schemeClr val="bg2">
                    <a:lumMod val="25000"/>
                  </a:schemeClr>
                </a:solidFill>
                <a:latin typeface="Georgia" pitchFamily="18" charset="0"/>
              </a:rPr>
              <a:t>nije drukčije određeno. </a:t>
            </a:r>
            <a:endParaRPr lang="hr-HR" sz="1800" dirty="0">
              <a:solidFill>
                <a:schemeClr val="bg2">
                  <a:lumMod val="25000"/>
                </a:schemeClr>
              </a:solidFill>
              <a:latin typeface="Georgia" pitchFamily="18" charset="0"/>
            </a:endParaRPr>
          </a:p>
          <a:p>
            <a:pPr marL="0" indent="0" algn="just">
              <a:buNone/>
            </a:pPr>
            <a:endParaRPr lang="hr-HR" sz="1800" dirty="0">
              <a:solidFill>
                <a:schemeClr val="bg2">
                  <a:lumMod val="25000"/>
                </a:schemeClr>
              </a:solidFill>
              <a:latin typeface="Georgia" pitchFamily="18" charset="0"/>
            </a:endParaRPr>
          </a:p>
          <a:p>
            <a:pPr marL="0" indent="0">
              <a:buNone/>
            </a:pPr>
            <a:r>
              <a:rPr lang="hr-HR" sz="1800" b="1" dirty="0">
                <a:solidFill>
                  <a:schemeClr val="bg2">
                    <a:lumMod val="25000"/>
                  </a:schemeClr>
                </a:solidFill>
                <a:latin typeface="Georgia" panose="02040502050405020303" pitchFamily="18" charset="0"/>
              </a:rPr>
              <a:t>Postupak za izvršenje odluka </a:t>
            </a:r>
            <a:r>
              <a:rPr lang="hr-HR" sz="1800" i="1" dirty="0">
                <a:solidFill>
                  <a:schemeClr val="bg2">
                    <a:lumMod val="25000"/>
                  </a:schemeClr>
                </a:solidFill>
                <a:latin typeface="Georgia" panose="02040502050405020303" pitchFamily="18" charset="0"/>
              </a:rPr>
              <a:t>- Članak 152. st.10. i 11. PZ-a</a:t>
            </a:r>
          </a:p>
          <a:p>
            <a:pPr marL="0" indent="0">
              <a:buNone/>
            </a:pPr>
            <a:endParaRPr lang="hr-HR" sz="800" i="1" dirty="0">
              <a:solidFill>
                <a:schemeClr val="bg2">
                  <a:lumMod val="25000"/>
                </a:schemeClr>
              </a:solidFill>
              <a:latin typeface="Georgia" panose="02040502050405020303" pitchFamily="18" charset="0"/>
            </a:endParaRPr>
          </a:p>
          <a:p>
            <a:pPr marL="0" indent="0" algn="just">
              <a:buNone/>
            </a:pPr>
            <a:r>
              <a:rPr lang="pl-PL" sz="1800" dirty="0">
                <a:solidFill>
                  <a:schemeClr val="bg2">
                    <a:lumMod val="25000"/>
                  </a:schemeClr>
                </a:solidFill>
                <a:latin typeface="Georgia" panose="02040502050405020303" pitchFamily="18" charset="0"/>
              </a:rPr>
              <a:t>Ako tijelo nadležno za ovrhu </a:t>
            </a:r>
            <a:r>
              <a:rPr lang="pl-PL" sz="1800" dirty="0">
                <a:solidFill>
                  <a:srgbClr val="FF0000"/>
                </a:solidFill>
                <a:latin typeface="Georgia" panose="02040502050405020303" pitchFamily="18" charset="0"/>
              </a:rPr>
              <a:t>(FINA-a) </a:t>
            </a:r>
            <a:r>
              <a:rPr lang="pl-PL" sz="1800" dirty="0">
                <a:solidFill>
                  <a:schemeClr val="bg2">
                    <a:lumMod val="25000"/>
                  </a:schemeClr>
                </a:solidFill>
                <a:latin typeface="Georgia" panose="02040502050405020303" pitchFamily="18" charset="0"/>
              </a:rPr>
              <a:t>nije od osuđenika fizičke osobe novčanu kaznu </a:t>
            </a:r>
            <a:r>
              <a:rPr lang="pl-PL" sz="1800" b="1" dirty="0">
                <a:solidFill>
                  <a:schemeClr val="bg2">
                    <a:lumMod val="25000"/>
                  </a:schemeClr>
                </a:solidFill>
                <a:latin typeface="Georgia" panose="02040502050405020303" pitchFamily="18" charset="0"/>
              </a:rPr>
              <a:t>do 2.000,00 kuna</a:t>
            </a:r>
            <a:r>
              <a:rPr lang="pl-PL" sz="1800" dirty="0">
                <a:solidFill>
                  <a:schemeClr val="bg2">
                    <a:lumMod val="25000"/>
                  </a:schemeClr>
                </a:solidFill>
                <a:latin typeface="Georgia" panose="02040502050405020303" pitchFamily="18" charset="0"/>
              </a:rPr>
              <a:t>, pravne osobe, fizičke osobe </a:t>
            </a:r>
            <a:r>
              <a:rPr lang="hr-HR" sz="1800" dirty="0">
                <a:solidFill>
                  <a:schemeClr val="bg2">
                    <a:lumMod val="25000"/>
                  </a:schemeClr>
                </a:solidFill>
                <a:latin typeface="Georgia" panose="02040502050405020303" pitchFamily="18" charset="0"/>
              </a:rPr>
              <a:t>obrtnika i fizičke osobe koja obavlja drugu samostalnu djelatnost u cjelini ili djelomično naplatilo novčanu kaznu, troškove </a:t>
            </a:r>
            <a:r>
              <a:rPr lang="pl-PL" sz="1800" dirty="0">
                <a:solidFill>
                  <a:schemeClr val="bg2">
                    <a:lumMod val="25000"/>
                  </a:schemeClr>
                </a:solidFill>
                <a:latin typeface="Georgia" panose="02040502050405020303" pitchFamily="18" charset="0"/>
              </a:rPr>
              <a:t>postupka ili oduzetu imovinsku korist </a:t>
            </a:r>
            <a:r>
              <a:rPr lang="pl-PL" sz="1800" b="1" dirty="0">
                <a:solidFill>
                  <a:schemeClr val="bg2">
                    <a:lumMod val="25000"/>
                  </a:schemeClr>
                </a:solidFill>
                <a:latin typeface="Georgia" panose="02040502050405020303" pitchFamily="18" charset="0"/>
              </a:rPr>
              <a:t>u roku od dvije godine od </a:t>
            </a:r>
            <a:r>
              <a:rPr lang="hr-HR" sz="1800" b="1" dirty="0">
                <a:solidFill>
                  <a:schemeClr val="bg2">
                    <a:lumMod val="25000"/>
                  </a:schemeClr>
                </a:solidFill>
                <a:latin typeface="Georgia" panose="02040502050405020303" pitchFamily="18" charset="0"/>
              </a:rPr>
              <a:t>primitka naloga </a:t>
            </a:r>
            <a:r>
              <a:rPr lang="hr-HR" sz="1800" dirty="0">
                <a:solidFill>
                  <a:schemeClr val="bg2">
                    <a:lumMod val="25000"/>
                  </a:schemeClr>
                </a:solidFill>
                <a:latin typeface="Georgia" panose="02040502050405020303" pitchFamily="18" charset="0"/>
              </a:rPr>
              <a:t>iz stavka 4. ovoga članka, odmah će o tome na odgovarajući način </a:t>
            </a:r>
            <a:r>
              <a:rPr lang="hr-HR" sz="1800" b="1" dirty="0">
                <a:solidFill>
                  <a:schemeClr val="bg2">
                    <a:lumMod val="25000"/>
                  </a:schemeClr>
                </a:solidFill>
                <a:latin typeface="Georgia" panose="02040502050405020303" pitchFamily="18" charset="0"/>
              </a:rPr>
              <a:t>obavijestiti podnositelja naloga</a:t>
            </a:r>
            <a:r>
              <a:rPr lang="hr-HR" sz="1800" dirty="0">
                <a:solidFill>
                  <a:schemeClr val="bg2">
                    <a:lumMod val="25000"/>
                  </a:schemeClr>
                </a:solidFill>
                <a:latin typeface="Georgia" panose="02040502050405020303" pitchFamily="18" charset="0"/>
              </a:rPr>
              <a:t>.</a:t>
            </a:r>
          </a:p>
          <a:p>
            <a:pPr marL="0" indent="0" algn="just">
              <a:buNone/>
            </a:pPr>
            <a:r>
              <a:rPr lang="hr-HR" sz="1800" dirty="0">
                <a:solidFill>
                  <a:schemeClr val="bg2">
                    <a:lumMod val="25000"/>
                  </a:schemeClr>
                </a:solidFill>
                <a:latin typeface="Georgia" panose="02040502050405020303" pitchFamily="18" charset="0"/>
              </a:rPr>
              <a:t>Kada primi obavijest iz stavka 10. ovog članka, tijelo postupka će od</a:t>
            </a:r>
            <a:r>
              <a:rPr lang="hr-HR" sz="1800" dirty="0">
                <a:latin typeface="Georgia" panose="02040502050405020303" pitchFamily="18" charset="0"/>
              </a:rPr>
              <a:t> </a:t>
            </a:r>
            <a:r>
              <a:rPr lang="hr-HR" sz="1800" b="1" dirty="0">
                <a:solidFill>
                  <a:srgbClr val="FF0000"/>
                </a:solidFill>
                <a:latin typeface="Georgia" panose="02040502050405020303" pitchFamily="18" charset="0"/>
              </a:rPr>
              <a:t>Porezne uprave</a:t>
            </a:r>
            <a:r>
              <a:rPr lang="hr-HR" sz="1800" dirty="0">
                <a:latin typeface="Georgia" panose="02040502050405020303" pitchFamily="18" charset="0"/>
              </a:rPr>
              <a:t> </a:t>
            </a:r>
            <a:r>
              <a:rPr lang="hr-HR" sz="1800" dirty="0">
                <a:solidFill>
                  <a:schemeClr val="bg2">
                    <a:lumMod val="25000"/>
                  </a:schemeClr>
                </a:solidFill>
                <a:latin typeface="Georgia" panose="02040502050405020303" pitchFamily="18" charset="0"/>
              </a:rPr>
              <a:t>zatražiti da provede </a:t>
            </a:r>
            <a:r>
              <a:rPr lang="hr-HR" sz="1800" dirty="0">
                <a:solidFill>
                  <a:srgbClr val="FF0000"/>
                </a:solidFill>
                <a:latin typeface="Georgia" panose="02040502050405020303" pitchFamily="18" charset="0"/>
              </a:rPr>
              <a:t>ovrhu na drugoj imovini </a:t>
            </a:r>
            <a:r>
              <a:rPr lang="pl-PL" sz="1800" dirty="0">
                <a:solidFill>
                  <a:srgbClr val="FF0000"/>
                </a:solidFill>
                <a:latin typeface="Georgia" panose="02040502050405020303" pitchFamily="18" charset="0"/>
              </a:rPr>
              <a:t>osuđenika</a:t>
            </a:r>
            <a:r>
              <a:rPr lang="pl-PL" sz="1800" dirty="0">
                <a:solidFill>
                  <a:schemeClr val="bg2">
                    <a:lumMod val="25000"/>
                  </a:schemeClr>
                </a:solidFill>
                <a:latin typeface="Georgia" panose="02040502050405020303" pitchFamily="18" charset="0"/>
              </a:rPr>
              <a:t>, osim kada je to tijelo postupka Carinska uprava.</a:t>
            </a:r>
            <a:endParaRPr lang="hr-HR" sz="1800" i="1" dirty="0">
              <a:solidFill>
                <a:schemeClr val="bg2">
                  <a:lumMod val="25000"/>
                </a:schemeClr>
              </a:solidFill>
              <a:latin typeface="Georgia" panose="020405020504050203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A54BD2-C2B9-4DC6-B185-84011B12FC64}"/>
              </a:ext>
            </a:extLst>
          </p:cNvPr>
          <p:cNvSpPr>
            <a:spLocks noGrp="1"/>
          </p:cNvSpPr>
          <p:nvPr>
            <p:ph type="title"/>
          </p:nvPr>
        </p:nvSpPr>
        <p:spPr>
          <a:xfrm>
            <a:off x="714349" y="714356"/>
            <a:ext cx="8001056" cy="739551"/>
          </a:xfrm>
        </p:spPr>
        <p:txBody>
          <a:bodyPr>
            <a:noAutofit/>
          </a:bodyPr>
          <a:lstStyle/>
          <a:p>
            <a:pPr algn="ctr"/>
            <a:r>
              <a:rPr lang="pl-PL" sz="1600" b="1" dirty="0">
                <a:latin typeface="Georgia" panose="02040502050405020303" pitchFamily="18" charset="0"/>
              </a:rPr>
              <a:t>NAPLATA NOVČANE KAZNE NA MJESTU POČINJENJA </a:t>
            </a:r>
            <a:r>
              <a:rPr lang="hr-HR" sz="1600" b="1" dirty="0">
                <a:latin typeface="Georgia" panose="02040502050405020303" pitchFamily="18" charset="0"/>
              </a:rPr>
              <a:t>PREKRŠAJA</a:t>
            </a:r>
            <a:br>
              <a:rPr lang="hr-HR" sz="1800" b="1" dirty="0">
                <a:latin typeface="Georgia" panose="02040502050405020303" pitchFamily="18" charset="0"/>
              </a:rPr>
            </a:br>
            <a:r>
              <a:rPr lang="hr-HR" sz="1600" i="1" dirty="0">
                <a:latin typeface="Georgia" panose="02040502050405020303" pitchFamily="18" charset="0"/>
              </a:rPr>
              <a:t>članak 245. PZ-a</a:t>
            </a:r>
          </a:p>
        </p:txBody>
      </p:sp>
      <p:sp>
        <p:nvSpPr>
          <p:cNvPr id="3" name="Rezervirano mjesto sadržaja 2">
            <a:extLst>
              <a:ext uri="{FF2B5EF4-FFF2-40B4-BE49-F238E27FC236}">
                <a16:creationId xmlns:a16="http://schemas.microsoft.com/office/drawing/2014/main" id="{48E79F29-3828-4BA9-9BDB-AE2EEFDAE7A5}"/>
              </a:ext>
            </a:extLst>
          </p:cNvPr>
          <p:cNvSpPr>
            <a:spLocks noGrp="1"/>
          </p:cNvSpPr>
          <p:nvPr>
            <p:ph idx="1"/>
          </p:nvPr>
        </p:nvSpPr>
        <p:spPr>
          <a:xfrm>
            <a:off x="571472" y="1785926"/>
            <a:ext cx="8133295" cy="4734500"/>
          </a:xfrm>
        </p:spPr>
        <p:txBody>
          <a:bodyPr>
            <a:normAutofit/>
          </a:bodyPr>
          <a:lstStyle/>
          <a:p>
            <a:pPr marL="0" indent="0" algn="just">
              <a:buNone/>
            </a:pPr>
            <a:r>
              <a:rPr lang="hr-HR" sz="1600" dirty="0">
                <a:latin typeface="Georgia" panose="02040502050405020303" pitchFamily="18" charset="0"/>
              </a:rPr>
              <a:t>	</a:t>
            </a:r>
            <a:r>
              <a:rPr lang="hr-HR" sz="1600" dirty="0">
                <a:solidFill>
                  <a:schemeClr val="bg2">
                    <a:lumMod val="25000"/>
                  </a:schemeClr>
                </a:solidFill>
                <a:latin typeface="Georgia" panose="02040502050405020303" pitchFamily="18" charset="0"/>
              </a:rPr>
              <a:t>Ako zakonom nije određeno drukčije, novčana se kazna </a:t>
            </a:r>
            <a:r>
              <a:rPr lang="hr-HR" sz="1600" b="1" u="sng" dirty="0">
                <a:solidFill>
                  <a:srgbClr val="FF0000"/>
                </a:solidFill>
                <a:effectLst>
                  <a:outerShdw blurRad="38100" dist="38100" dir="2700000" algn="tl">
                    <a:srgbClr val="000000">
                      <a:alpha val="43137"/>
                    </a:srgbClr>
                  </a:outerShdw>
                </a:effectLst>
                <a:latin typeface="Georgia" panose="02040502050405020303" pitchFamily="18" charset="0"/>
              </a:rPr>
              <a:t>može</a:t>
            </a:r>
            <a:r>
              <a:rPr lang="hr-HR" sz="1600" dirty="0">
                <a:latin typeface="Georgia" panose="02040502050405020303" pitchFamily="18" charset="0"/>
              </a:rPr>
              <a:t> </a:t>
            </a:r>
            <a:r>
              <a:rPr lang="hr-HR" sz="1600" dirty="0">
                <a:solidFill>
                  <a:schemeClr val="bg2">
                    <a:lumMod val="25000"/>
                  </a:schemeClr>
                </a:solidFill>
                <a:latin typeface="Georgia" panose="02040502050405020303" pitchFamily="18" charset="0"/>
              </a:rPr>
              <a:t>naplatiti na mjestu počinjenja prekršaja u visini polovice propisanog minimuma ili polovice točno određenog iznosa </a:t>
            </a:r>
            <a:r>
              <a:rPr lang="pl-PL" sz="1600" dirty="0">
                <a:solidFill>
                  <a:schemeClr val="bg2">
                    <a:lumMod val="25000"/>
                  </a:schemeClr>
                </a:solidFill>
                <a:latin typeface="Georgia" panose="02040502050405020303" pitchFamily="18" charset="0"/>
              </a:rPr>
              <a:t>novčane kazne propisane propisom o prekršaju za prekršaj za koji je kao kazna propisana samo </a:t>
            </a:r>
            <a:r>
              <a:rPr lang="pl-PL" sz="1600" b="1" dirty="0">
                <a:solidFill>
                  <a:schemeClr val="bg2">
                    <a:lumMod val="25000"/>
                  </a:schemeClr>
                </a:solidFill>
                <a:latin typeface="Georgia" panose="02040502050405020303" pitchFamily="18" charset="0"/>
              </a:rPr>
              <a:t>novčana kazna:</a:t>
            </a:r>
          </a:p>
          <a:p>
            <a:pPr marL="0" indent="0" algn="just">
              <a:buNone/>
            </a:pPr>
            <a:endParaRPr lang="pl-PL" sz="1600" b="1" dirty="0">
              <a:solidFill>
                <a:schemeClr val="bg2">
                  <a:lumMod val="25000"/>
                </a:schemeClr>
              </a:solidFill>
              <a:latin typeface="Georgia" panose="02040502050405020303" pitchFamily="18" charset="0"/>
            </a:endParaRPr>
          </a:p>
          <a:p>
            <a:pPr marL="0" indent="0" algn="just">
              <a:buNone/>
            </a:pPr>
            <a:r>
              <a:rPr lang="pl-PL" sz="1600" b="1" dirty="0">
                <a:solidFill>
                  <a:schemeClr val="bg2">
                    <a:lumMod val="25000"/>
                  </a:schemeClr>
                </a:solidFill>
                <a:latin typeface="Georgia" panose="02040502050405020303" pitchFamily="18" charset="0"/>
              </a:rPr>
              <a:t>do 2.000,00 kuna </a:t>
            </a:r>
            <a:r>
              <a:rPr lang="pl-PL" sz="1600" i="1" dirty="0">
                <a:solidFill>
                  <a:schemeClr val="bg2">
                    <a:lumMod val="25000"/>
                  </a:schemeClr>
                </a:solidFill>
                <a:latin typeface="Georgia" panose="02040502050405020303" pitchFamily="18" charset="0"/>
              </a:rPr>
              <a:t>za fizičku i odgovornu osobu u pravnoj osobi, </a:t>
            </a:r>
          </a:p>
          <a:p>
            <a:pPr marL="0" indent="0" algn="just">
              <a:buNone/>
            </a:pPr>
            <a:r>
              <a:rPr lang="pl-PL" sz="1600" b="1" dirty="0">
                <a:solidFill>
                  <a:schemeClr val="bg2">
                    <a:lumMod val="25000"/>
                  </a:schemeClr>
                </a:solidFill>
                <a:latin typeface="Georgia" panose="02040502050405020303" pitchFamily="18" charset="0"/>
              </a:rPr>
              <a:t>do 5.000,00 kuna</a:t>
            </a:r>
            <a:r>
              <a:rPr lang="pl-PL" sz="1600" dirty="0">
                <a:solidFill>
                  <a:schemeClr val="bg2">
                    <a:lumMod val="25000"/>
                  </a:schemeClr>
                </a:solidFill>
                <a:latin typeface="Georgia" panose="02040502050405020303" pitchFamily="18" charset="0"/>
              </a:rPr>
              <a:t> </a:t>
            </a:r>
            <a:r>
              <a:rPr lang="pl-PL" sz="1600" i="1" dirty="0">
                <a:solidFill>
                  <a:schemeClr val="bg2">
                    <a:lumMod val="25000"/>
                  </a:schemeClr>
                </a:solidFill>
                <a:latin typeface="Georgia" panose="02040502050405020303" pitchFamily="18" charset="0"/>
              </a:rPr>
              <a:t>za </a:t>
            </a:r>
            <a:r>
              <a:rPr lang="hr-HR" sz="1600" i="1" dirty="0">
                <a:solidFill>
                  <a:schemeClr val="bg2">
                    <a:lumMod val="25000"/>
                  </a:schemeClr>
                </a:solidFill>
                <a:latin typeface="Georgia" panose="02040502050405020303" pitchFamily="18" charset="0"/>
              </a:rPr>
              <a:t>okrivljenika fizičku osobu obrtnika i fizičku osobu koja se </a:t>
            </a:r>
          </a:p>
          <a:p>
            <a:pPr marL="0" indent="0" algn="just">
              <a:buNone/>
            </a:pPr>
            <a:r>
              <a:rPr lang="hr-HR" sz="1600" i="1" dirty="0">
                <a:solidFill>
                  <a:schemeClr val="bg2">
                    <a:lumMod val="25000"/>
                  </a:schemeClr>
                </a:solidFill>
                <a:latin typeface="Georgia" panose="02040502050405020303" pitchFamily="18" charset="0"/>
              </a:rPr>
              <a:t>                                       bavi </a:t>
            </a:r>
            <a:r>
              <a:rPr lang="pl-PL" sz="1600" i="1" dirty="0">
                <a:solidFill>
                  <a:schemeClr val="bg2">
                    <a:lumMod val="25000"/>
                  </a:schemeClr>
                </a:solidFill>
                <a:latin typeface="Georgia" panose="02040502050405020303" pitchFamily="18" charset="0"/>
              </a:rPr>
              <a:t>drugom samostalnom djelatnošću i </a:t>
            </a:r>
          </a:p>
          <a:p>
            <a:pPr marL="0" indent="0" algn="just">
              <a:buNone/>
            </a:pPr>
            <a:r>
              <a:rPr lang="pl-PL" sz="1600" b="1" dirty="0">
                <a:solidFill>
                  <a:schemeClr val="bg2">
                    <a:lumMod val="25000"/>
                  </a:schemeClr>
                </a:solidFill>
                <a:latin typeface="Georgia" panose="02040502050405020303" pitchFamily="18" charset="0"/>
              </a:rPr>
              <a:t>do 15.000,00 kuna </a:t>
            </a:r>
            <a:r>
              <a:rPr lang="pl-PL" sz="1600" dirty="0">
                <a:solidFill>
                  <a:schemeClr val="bg2">
                    <a:lumMod val="25000"/>
                  </a:schemeClr>
                </a:solidFill>
                <a:latin typeface="Georgia" panose="02040502050405020303" pitchFamily="18" charset="0"/>
              </a:rPr>
              <a:t>za pravnu osobu i s njom izjednačene subjekte, </a:t>
            </a:r>
          </a:p>
          <a:p>
            <a:pPr marL="0" indent="0" algn="just">
              <a:buNone/>
            </a:pPr>
            <a:endParaRPr lang="pl-PL" sz="1600" dirty="0">
              <a:solidFill>
                <a:schemeClr val="bg2">
                  <a:lumMod val="25000"/>
                </a:schemeClr>
              </a:solidFill>
              <a:latin typeface="Georgia" panose="02040502050405020303" pitchFamily="18" charset="0"/>
            </a:endParaRPr>
          </a:p>
          <a:p>
            <a:pPr marL="0" indent="0" algn="just">
              <a:buNone/>
            </a:pPr>
            <a:r>
              <a:rPr lang="pl-PL" sz="1600" dirty="0">
                <a:solidFill>
                  <a:schemeClr val="bg2">
                    <a:lumMod val="25000"/>
                  </a:schemeClr>
                </a:solidFill>
                <a:latin typeface="Georgia" panose="02040502050405020303" pitchFamily="18" charset="0"/>
              </a:rPr>
              <a:t>ako je službena osoba </a:t>
            </a:r>
            <a:r>
              <a:rPr lang="hr-HR" sz="1600" dirty="0">
                <a:solidFill>
                  <a:schemeClr val="bg2">
                    <a:lumMod val="25000"/>
                  </a:schemeClr>
                </a:solidFill>
                <a:latin typeface="Georgia" panose="02040502050405020303" pitchFamily="18" charset="0"/>
              </a:rPr>
              <a:t>ovlaštenog tužitelja </a:t>
            </a:r>
            <a:r>
              <a:rPr lang="hr-HR" sz="1600" dirty="0">
                <a:solidFill>
                  <a:schemeClr val="bg2">
                    <a:lumMod val="25000"/>
                  </a:schemeClr>
                </a:solidFill>
                <a:effectLst>
                  <a:outerShdw blurRad="38100" dist="38100" dir="2700000" algn="tl">
                    <a:srgbClr val="000000">
                      <a:alpha val="43137"/>
                    </a:srgbClr>
                  </a:outerShdw>
                </a:effectLst>
                <a:latin typeface="Georgia" panose="02040502050405020303" pitchFamily="18" charset="0"/>
              </a:rPr>
              <a:t>(</a:t>
            </a:r>
            <a:r>
              <a:rPr lang="hr-HR" sz="1600" u="sng" dirty="0">
                <a:solidFill>
                  <a:schemeClr val="bg2">
                    <a:lumMod val="25000"/>
                  </a:schemeClr>
                </a:solidFill>
                <a:effectLst>
                  <a:outerShdw blurRad="38100" dist="38100" dir="2700000" algn="tl">
                    <a:srgbClr val="000000">
                      <a:alpha val="43137"/>
                    </a:srgbClr>
                  </a:outerShdw>
                </a:effectLst>
                <a:latin typeface="Georgia" panose="02040502050405020303" pitchFamily="18" charset="0"/>
              </a:rPr>
              <a:t>komunalni redar</a:t>
            </a:r>
            <a:r>
              <a:rPr lang="hr-HR" sz="1600" dirty="0">
                <a:solidFill>
                  <a:schemeClr val="bg2">
                    <a:lumMod val="25000"/>
                  </a:schemeClr>
                </a:solidFill>
                <a:effectLst>
                  <a:outerShdw blurRad="38100" dist="38100" dir="2700000" algn="tl">
                    <a:srgbClr val="000000">
                      <a:alpha val="43137"/>
                    </a:srgbClr>
                  </a:outerShdw>
                </a:effectLst>
                <a:latin typeface="Georgia" panose="02040502050405020303" pitchFamily="18" charset="0"/>
              </a:rPr>
              <a:t>)</a:t>
            </a:r>
            <a:r>
              <a:rPr lang="hr-HR" sz="1600" dirty="0">
                <a:solidFill>
                  <a:schemeClr val="bg2">
                    <a:lumMod val="25000"/>
                  </a:schemeClr>
                </a:solidFill>
                <a:latin typeface="Georgia" panose="02040502050405020303" pitchFamily="18" charset="0"/>
              </a:rPr>
              <a:t> prekršaj utvrdila:</a:t>
            </a:r>
          </a:p>
          <a:p>
            <a:pPr marL="534988" indent="0" algn="just">
              <a:buNone/>
            </a:pPr>
            <a:r>
              <a:rPr lang="pl-PL" sz="1600" dirty="0">
                <a:solidFill>
                  <a:srgbClr val="FF0000"/>
                </a:solidFill>
                <a:effectLst>
                  <a:outerShdw blurRad="38100" dist="38100" dir="2700000" algn="tl">
                    <a:srgbClr val="000000">
                      <a:alpha val="43137"/>
                    </a:srgbClr>
                  </a:outerShdw>
                </a:effectLst>
                <a:latin typeface="Georgia" panose="02040502050405020303" pitchFamily="18" charset="0"/>
              </a:rPr>
              <a:t>1</a:t>
            </a:r>
            <a:r>
              <a:rPr lang="pl-PL" sz="1600" i="1" dirty="0">
                <a:solidFill>
                  <a:srgbClr val="FF0000"/>
                </a:solidFill>
                <a:effectLst>
                  <a:outerShdw blurRad="38100" dist="38100" dir="2700000" algn="tl">
                    <a:srgbClr val="000000">
                      <a:alpha val="43137"/>
                    </a:srgbClr>
                  </a:outerShdw>
                </a:effectLst>
                <a:latin typeface="Georgia" panose="02040502050405020303" pitchFamily="18" charset="0"/>
              </a:rPr>
              <a:t>. obavljanjem nadzora u okviru svoje nadležnosti,</a:t>
            </a:r>
          </a:p>
          <a:p>
            <a:pPr marL="534988" indent="0" algn="just">
              <a:buNone/>
            </a:pPr>
            <a:r>
              <a:rPr lang="hr-HR" sz="1600" i="1" dirty="0">
                <a:solidFill>
                  <a:srgbClr val="FF0000"/>
                </a:solidFill>
                <a:effectLst>
                  <a:outerShdw blurRad="38100" dist="38100" dir="2700000" algn="tl">
                    <a:srgbClr val="000000">
                      <a:alpha val="43137"/>
                    </a:srgbClr>
                  </a:outerShdw>
                </a:effectLst>
                <a:latin typeface="Georgia" panose="02040502050405020303" pitchFamily="18" charset="0"/>
              </a:rPr>
              <a:t>2. neposrednim opažanjem,</a:t>
            </a:r>
          </a:p>
          <a:p>
            <a:pPr marL="534988" indent="0" algn="just">
              <a:buNone/>
            </a:pPr>
            <a:r>
              <a:rPr lang="hr-HR" sz="1600" i="1" dirty="0">
                <a:solidFill>
                  <a:srgbClr val="FF0000"/>
                </a:solidFill>
                <a:effectLst>
                  <a:outerShdw blurRad="38100" dist="38100" dir="2700000" algn="tl">
                    <a:srgbClr val="000000">
                      <a:alpha val="43137"/>
                    </a:srgbClr>
                  </a:outerShdw>
                </a:effectLst>
                <a:latin typeface="Georgia" panose="02040502050405020303" pitchFamily="18" charset="0"/>
              </a:rPr>
              <a:t>3. uporabom tehničkih uređaja,</a:t>
            </a:r>
          </a:p>
          <a:p>
            <a:pPr marL="534988" indent="0" algn="just">
              <a:buNone/>
            </a:pPr>
            <a:r>
              <a:rPr lang="hr-HR" sz="1600" i="1" dirty="0">
                <a:solidFill>
                  <a:srgbClr val="FF0000"/>
                </a:solidFill>
                <a:effectLst>
                  <a:outerShdw blurRad="38100" dist="38100" dir="2700000" algn="tl">
                    <a:srgbClr val="000000">
                      <a:alpha val="43137"/>
                    </a:srgbClr>
                  </a:outerShdw>
                </a:effectLst>
                <a:latin typeface="Georgia" panose="02040502050405020303" pitchFamily="18" charset="0"/>
              </a:rPr>
              <a:t>4. pregledom vjerodostojne dokumentacije.</a:t>
            </a:r>
          </a:p>
        </p:txBody>
      </p:sp>
    </p:spTree>
    <p:extLst>
      <p:ext uri="{BB962C8B-B14F-4D97-AF65-F5344CB8AC3E}">
        <p14:creationId xmlns:p14="http://schemas.microsoft.com/office/powerpoint/2010/main" val="4111710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571472" y="928670"/>
            <a:ext cx="8001056" cy="5616624"/>
          </a:xfrm>
          <a:noFill/>
          <a:ln w="19050">
            <a:noFill/>
          </a:ln>
          <a:effectLst/>
        </p:spPr>
        <p:txBody>
          <a:bodyPr>
            <a:normAutofit/>
          </a:bodyPr>
          <a:lstStyle/>
          <a:p>
            <a:pPr marL="271463" indent="-271463" algn="just">
              <a:buClrTx/>
              <a:buFont typeface="Wingdings" pitchFamily="2" charset="2"/>
              <a:buChar char="Ø"/>
            </a:pPr>
            <a:r>
              <a:rPr lang="hr-HR" sz="1600" dirty="0">
                <a:solidFill>
                  <a:schemeClr val="bg2">
                    <a:lumMod val="25000"/>
                  </a:schemeClr>
                </a:solidFill>
                <a:latin typeface="Georgia" pitchFamily="18" charset="0"/>
              </a:rPr>
              <a:t>Smatrat će se da je novčana kazna naplaćena na mjestu počinjenja prekršaja ako počinitelj prekršaja nije u trenutku kada je zatečen na mjestu počinjenja prekršaja u mogućnosti platiti novčanu kaznu, a istu </a:t>
            </a:r>
            <a:r>
              <a:rPr lang="hr-HR" sz="1600" b="1" dirty="0">
                <a:solidFill>
                  <a:schemeClr val="bg2">
                    <a:lumMod val="25000"/>
                  </a:schemeClr>
                </a:solidFill>
                <a:latin typeface="Georgia" pitchFamily="18" charset="0"/>
              </a:rPr>
              <a:t>plati u roku od tri dana</a:t>
            </a:r>
            <a:r>
              <a:rPr lang="hr-HR" sz="1600" dirty="0">
                <a:solidFill>
                  <a:schemeClr val="bg2">
                    <a:lumMod val="25000"/>
                  </a:schemeClr>
                </a:solidFill>
                <a:latin typeface="Georgia" pitchFamily="18" charset="0"/>
              </a:rPr>
              <a:t>, te dokaz o izvršenoj uplati dostavi redarstvu.</a:t>
            </a:r>
          </a:p>
          <a:p>
            <a:pPr marL="271463" indent="-271463" algn="just">
              <a:buClrTx/>
              <a:buFont typeface="Wingdings" pitchFamily="2" charset="2"/>
              <a:buChar char="Ø"/>
            </a:pPr>
            <a:r>
              <a:rPr lang="hr-HR" sz="1600" dirty="0">
                <a:solidFill>
                  <a:schemeClr val="bg2">
                    <a:lumMod val="25000"/>
                  </a:schemeClr>
                </a:solidFill>
                <a:latin typeface="Georgia" pitchFamily="18" charset="0"/>
              </a:rPr>
              <a:t>Smatrat će se da je novčana kazna naplaćena na mjestu počinjenja prekršaja ako počinitelj prekršaja nije utvrđen u trenutku počinjenja prekršaja ili nije zatečen na mjestu počinjenja prekršaja, a novčanu kaznu </a:t>
            </a:r>
            <a:r>
              <a:rPr lang="hr-HR" sz="1600" b="1" dirty="0">
                <a:solidFill>
                  <a:schemeClr val="bg2">
                    <a:lumMod val="25000"/>
                  </a:schemeClr>
                </a:solidFill>
                <a:latin typeface="Georgia" pitchFamily="18" charset="0"/>
              </a:rPr>
              <a:t>plati u roku od tri dana od primitka obavijesti o prekršaju </a:t>
            </a:r>
            <a:r>
              <a:rPr lang="hr-HR" sz="1600" dirty="0">
                <a:solidFill>
                  <a:schemeClr val="bg2">
                    <a:lumMod val="25000"/>
                  </a:schemeClr>
                </a:solidFill>
                <a:latin typeface="Georgia" pitchFamily="18" charset="0"/>
              </a:rPr>
              <a:t>te dokaz o izvršenoj uplati dostavi redarstvu.</a:t>
            </a:r>
          </a:p>
          <a:p>
            <a:pPr marL="271463" indent="-271463" algn="just">
              <a:buClrTx/>
              <a:buFont typeface="Wingdings" pitchFamily="2" charset="2"/>
              <a:buChar char="Ø"/>
            </a:pPr>
            <a:r>
              <a:rPr lang="hr-HR" sz="1600" b="1" dirty="0">
                <a:solidFill>
                  <a:schemeClr val="bg2">
                    <a:lumMod val="25000"/>
                  </a:schemeClr>
                </a:solidFill>
                <a:latin typeface="Georgia" pitchFamily="18" charset="0"/>
              </a:rPr>
              <a:t>Usmeno izrečenu novčanu kaznu </a:t>
            </a:r>
            <a:r>
              <a:rPr lang="hr-HR" sz="1600" dirty="0">
                <a:solidFill>
                  <a:schemeClr val="bg2">
                    <a:lumMod val="25000"/>
                  </a:schemeClr>
                </a:solidFill>
                <a:latin typeface="Georgia" pitchFamily="18" charset="0"/>
              </a:rPr>
              <a:t>redar će naplatiti od počinitelja prekršaja uz </a:t>
            </a:r>
            <a:r>
              <a:rPr lang="hr-HR" sz="1600" b="1" dirty="0">
                <a:solidFill>
                  <a:schemeClr val="bg2">
                    <a:lumMod val="25000"/>
                  </a:schemeClr>
                </a:solidFill>
                <a:effectLst>
                  <a:outerShdw blurRad="38100" dist="38100" dir="2700000" algn="tl">
                    <a:srgbClr val="000000">
                      <a:alpha val="43137"/>
                    </a:srgbClr>
                  </a:outerShdw>
                </a:effectLst>
                <a:latin typeface="Georgia" pitchFamily="18" charset="0"/>
              </a:rPr>
              <a:t>izdavanje potvrde </a:t>
            </a:r>
            <a:r>
              <a:rPr lang="hr-HR" sz="1600" dirty="0">
                <a:solidFill>
                  <a:schemeClr val="bg2">
                    <a:lumMod val="25000"/>
                  </a:schemeClr>
                </a:solidFill>
                <a:latin typeface="Georgia" pitchFamily="18" charset="0"/>
              </a:rPr>
              <a:t>o tome.</a:t>
            </a:r>
          </a:p>
          <a:p>
            <a:pPr marL="0" indent="0" algn="just">
              <a:buNone/>
            </a:pPr>
            <a:endParaRPr lang="hr-HR" sz="1600" dirty="0">
              <a:solidFill>
                <a:schemeClr val="bg2">
                  <a:lumMod val="25000"/>
                </a:schemeClr>
              </a:solidFill>
              <a:latin typeface="Georgia" pitchFamily="18" charset="0"/>
            </a:endParaRPr>
          </a:p>
          <a:p>
            <a:pPr marL="0" indent="0" algn="just">
              <a:buNone/>
            </a:pPr>
            <a:r>
              <a:rPr lang="hr-HR" sz="1600" dirty="0">
                <a:solidFill>
                  <a:schemeClr val="bg2">
                    <a:lumMod val="25000"/>
                  </a:schemeClr>
                </a:solidFill>
                <a:latin typeface="Georgia" pitchFamily="18" charset="0"/>
              </a:rPr>
              <a:t>Ako počinitelj prekršaja plati izrečenu novčanu kaznu na mjestu počinjenja prekršaja </a:t>
            </a:r>
            <a:r>
              <a:rPr lang="hr-HR" sz="1600" b="1" dirty="0">
                <a:solidFill>
                  <a:srgbClr val="FF0000"/>
                </a:solidFill>
                <a:latin typeface="Georgia" pitchFamily="18" charset="0"/>
              </a:rPr>
              <a:t>neće se voditi prekršajni postupak </a:t>
            </a:r>
            <a:r>
              <a:rPr lang="hr-HR" sz="1600" b="1" dirty="0">
                <a:solidFill>
                  <a:schemeClr val="bg2">
                    <a:lumMod val="25000"/>
                  </a:schemeClr>
                </a:solidFill>
                <a:effectLst>
                  <a:outerShdw blurRad="38100" dist="38100" dir="2700000" algn="tl">
                    <a:srgbClr val="000000">
                      <a:alpha val="43137"/>
                    </a:srgbClr>
                  </a:outerShdw>
                </a:effectLst>
                <a:latin typeface="Georgia" pitchFamily="18" charset="0"/>
              </a:rPr>
              <a:t>(</a:t>
            </a:r>
            <a:r>
              <a:rPr lang="hr-HR" sz="1600" b="1" u="sng" dirty="0">
                <a:solidFill>
                  <a:schemeClr val="bg2">
                    <a:lumMod val="25000"/>
                  </a:schemeClr>
                </a:solidFill>
                <a:effectLst>
                  <a:outerShdw blurRad="38100" dist="38100" dir="2700000" algn="tl">
                    <a:srgbClr val="000000">
                      <a:alpha val="43137"/>
                    </a:srgbClr>
                  </a:outerShdw>
                </a:effectLst>
                <a:latin typeface="Georgia" pitchFamily="18" charset="0"/>
              </a:rPr>
              <a:t>ne izdaje se OPN</a:t>
            </a:r>
            <a:r>
              <a:rPr lang="hr-HR" sz="1600" b="1" dirty="0">
                <a:solidFill>
                  <a:schemeClr val="bg2">
                    <a:lumMod val="25000"/>
                  </a:schemeClr>
                </a:solidFill>
                <a:effectLst>
                  <a:outerShdw blurRad="38100" dist="38100" dir="2700000" algn="tl">
                    <a:srgbClr val="000000">
                      <a:alpha val="43137"/>
                    </a:srgbClr>
                  </a:outerShdw>
                </a:effectLst>
                <a:latin typeface="Georgia" pitchFamily="18" charset="0"/>
              </a:rPr>
              <a:t>)</a:t>
            </a:r>
            <a:r>
              <a:rPr lang="hr-HR" sz="1600" dirty="0">
                <a:solidFill>
                  <a:schemeClr val="bg2">
                    <a:lumMod val="25000"/>
                  </a:schemeClr>
                </a:solidFill>
                <a:latin typeface="Georgia" pitchFamily="18" charset="0"/>
              </a:rPr>
              <a:t>, izrečena novčana kazna se ne unosi u prekršajnu evidenciju, a počinitelj prekršaja se ne smatra osobom osuđenom za prekršaj.</a:t>
            </a:r>
          </a:p>
          <a:p>
            <a:pPr marL="0" indent="0" algn="just">
              <a:buNone/>
            </a:pPr>
            <a:r>
              <a:rPr lang="hr-HR" sz="1600" dirty="0">
                <a:solidFill>
                  <a:schemeClr val="bg2">
                    <a:lumMod val="25000"/>
                  </a:schemeClr>
                </a:solidFill>
                <a:latin typeface="Georgia" pitchFamily="18" charset="0"/>
              </a:rPr>
              <a:t>Ako počinitelj prekršaja ne pristane platiti novčanu kaznu na mjestu počinjenja prekršaja, redar će mu izdat </a:t>
            </a:r>
            <a:r>
              <a:rPr lang="hr-HR" sz="1600" b="1" dirty="0">
                <a:solidFill>
                  <a:schemeClr val="bg2">
                    <a:lumMod val="25000"/>
                  </a:schemeClr>
                </a:solidFill>
                <a:latin typeface="Georgia" pitchFamily="18" charset="0"/>
              </a:rPr>
              <a:t>obavezni prekršajni nalog </a:t>
            </a:r>
            <a:r>
              <a:rPr lang="hr-HR" sz="1600" dirty="0">
                <a:solidFill>
                  <a:schemeClr val="bg2">
                    <a:lumMod val="25000"/>
                  </a:schemeClr>
                </a:solidFill>
                <a:latin typeface="Georgia" pitchFamily="18" charset="0"/>
              </a:rPr>
              <a:t>s uputom da je novčanu kaznu dužan platiti u roku od 8 (osam) dana </a:t>
            </a:r>
            <a:r>
              <a:rPr lang="hr-HR" sz="1600" b="1" dirty="0">
                <a:solidFill>
                  <a:srgbClr val="FF0000"/>
                </a:solidFill>
                <a:latin typeface="Georgia" pitchFamily="18" charset="0"/>
              </a:rPr>
              <a:t>od dana pravomoćnosti </a:t>
            </a:r>
            <a:r>
              <a:rPr lang="hr-HR" sz="1600" dirty="0">
                <a:solidFill>
                  <a:schemeClr val="bg2">
                    <a:lumMod val="25000"/>
                  </a:schemeClr>
                </a:solidFill>
                <a:latin typeface="Georgia" pitchFamily="18" charset="0"/>
              </a:rPr>
              <a:t>obaveznog prekršajnog naloga.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714348" y="1572540"/>
            <a:ext cx="7643867" cy="5285460"/>
          </a:xfrm>
        </p:spPr>
        <p:txBody>
          <a:bodyPr>
            <a:normAutofit/>
          </a:bodyPr>
          <a:lstStyle/>
          <a:p>
            <a:pPr marL="0" indent="0" algn="just">
              <a:buNone/>
            </a:pPr>
            <a:r>
              <a:rPr lang="hr-HR" sz="1600" dirty="0">
                <a:solidFill>
                  <a:schemeClr val="bg2">
                    <a:lumMod val="25000"/>
                  </a:schemeClr>
                </a:solidFill>
                <a:effectLst>
                  <a:outerShdw blurRad="38100" dist="38100" dir="2700000" algn="tl">
                    <a:srgbClr val="000000">
                      <a:alpha val="43137"/>
                    </a:srgbClr>
                  </a:outerShdw>
                </a:effectLst>
                <a:latin typeface="Georgia" pitchFamily="18" charset="0"/>
              </a:rPr>
              <a:t>Nadzor nad provedbom odluka </a:t>
            </a:r>
            <a:r>
              <a:rPr lang="hr-HR" sz="1600" dirty="0">
                <a:solidFill>
                  <a:schemeClr val="bg2">
                    <a:lumMod val="25000"/>
                  </a:schemeClr>
                </a:solidFill>
                <a:latin typeface="Georgia" pitchFamily="18" charset="0"/>
              </a:rPr>
              <a:t>gradskih, odnosno općinskih vijeća </a:t>
            </a:r>
            <a:r>
              <a:rPr lang="hr-HR" sz="1600" i="1" dirty="0">
                <a:solidFill>
                  <a:schemeClr val="bg2">
                    <a:lumMod val="25000"/>
                  </a:schemeClr>
                </a:solidFill>
                <a:latin typeface="Georgia" pitchFamily="18" charset="0"/>
              </a:rPr>
              <a:t>(Odluka o komunalnom redu, </a:t>
            </a:r>
            <a:r>
              <a:rPr lang="en-US" sz="1600" i="1" dirty="0" err="1">
                <a:solidFill>
                  <a:schemeClr val="bg2">
                    <a:lumMod val="25000"/>
                  </a:schemeClr>
                </a:solidFill>
                <a:latin typeface="Georgia" pitchFamily="18" charset="0"/>
              </a:rPr>
              <a:t>Odluka</a:t>
            </a:r>
            <a:r>
              <a:rPr lang="hr-HR" sz="1600" i="1" dirty="0">
                <a:solidFill>
                  <a:schemeClr val="bg2">
                    <a:lumMod val="25000"/>
                  </a:schemeClr>
                </a:solidFill>
                <a:latin typeface="Georgia" pitchFamily="18" charset="0"/>
              </a:rPr>
              <a:t> o obavljanju dimnjačarskih poslova</a:t>
            </a:r>
            <a:r>
              <a:rPr lang="en-US" sz="1600" i="1" dirty="0">
                <a:solidFill>
                  <a:schemeClr val="bg2">
                    <a:lumMod val="25000"/>
                  </a:schemeClr>
                </a:solidFill>
                <a:latin typeface="Georgia" pitchFamily="18" charset="0"/>
              </a:rPr>
              <a:t>, </a:t>
            </a:r>
            <a:r>
              <a:rPr lang="en-US" sz="1600" i="1" dirty="0" err="1">
                <a:solidFill>
                  <a:schemeClr val="bg2">
                    <a:lumMod val="25000"/>
                  </a:schemeClr>
                </a:solidFill>
                <a:latin typeface="Georgia" pitchFamily="18" charset="0"/>
              </a:rPr>
              <a:t>Odluka</a:t>
            </a:r>
            <a:r>
              <a:rPr lang="hr-HR" sz="1600" i="1" dirty="0">
                <a:solidFill>
                  <a:schemeClr val="bg2">
                    <a:lumMod val="25000"/>
                  </a:schemeClr>
                </a:solidFill>
                <a:latin typeface="Georgia" pitchFamily="18" charset="0"/>
              </a:rPr>
              <a:t> o uvjetima i načinu držanja kućnih ljubimaca i načinu postupanja s napuštenim i izgubljenim životinjama te divljim životinjama, </a:t>
            </a:r>
            <a:r>
              <a:rPr lang="en-US" sz="1600" i="1" dirty="0" err="1">
                <a:solidFill>
                  <a:schemeClr val="bg2">
                    <a:lumMod val="25000"/>
                  </a:schemeClr>
                </a:solidFill>
                <a:latin typeface="Georgia" pitchFamily="18" charset="0"/>
              </a:rPr>
              <a:t>Odluka</a:t>
            </a:r>
            <a:r>
              <a:rPr lang="en-US" sz="1600" i="1" dirty="0">
                <a:solidFill>
                  <a:schemeClr val="bg2">
                    <a:lumMod val="25000"/>
                  </a:schemeClr>
                </a:solidFill>
                <a:latin typeface="Georgia" pitchFamily="18" charset="0"/>
              </a:rPr>
              <a:t> o </a:t>
            </a:r>
            <a:r>
              <a:rPr lang="en-US" sz="1600" i="1" dirty="0" err="1">
                <a:solidFill>
                  <a:schemeClr val="bg2">
                    <a:lumMod val="25000"/>
                  </a:schemeClr>
                </a:solidFill>
                <a:latin typeface="Georgia" pitchFamily="18" charset="0"/>
              </a:rPr>
              <a:t>nerazvrstanim</a:t>
            </a:r>
            <a:r>
              <a:rPr lang="hr-HR" sz="1600" i="1" dirty="0">
                <a:solidFill>
                  <a:schemeClr val="bg2">
                    <a:lumMod val="25000"/>
                  </a:schemeClr>
                </a:solidFill>
                <a:latin typeface="Georgia" pitchFamily="18" charset="0"/>
              </a:rPr>
              <a:t> </a:t>
            </a:r>
            <a:r>
              <a:rPr lang="en-US" sz="1600" i="1" dirty="0" err="1">
                <a:solidFill>
                  <a:schemeClr val="bg2">
                    <a:lumMod val="25000"/>
                  </a:schemeClr>
                </a:solidFill>
                <a:latin typeface="Georgia" pitchFamily="18" charset="0"/>
              </a:rPr>
              <a:t>cestama</a:t>
            </a:r>
            <a:r>
              <a:rPr lang="en-US" sz="1600" i="1" dirty="0">
                <a:solidFill>
                  <a:schemeClr val="bg2">
                    <a:lumMod val="25000"/>
                  </a:schemeClr>
                </a:solidFill>
                <a:latin typeface="Georgia" pitchFamily="18" charset="0"/>
              </a:rPr>
              <a:t>, </a:t>
            </a:r>
            <a:r>
              <a:rPr lang="en-US" sz="1600" i="1" dirty="0" err="1">
                <a:solidFill>
                  <a:schemeClr val="bg2">
                    <a:lumMod val="25000"/>
                  </a:schemeClr>
                </a:solidFill>
                <a:latin typeface="Georgia" pitchFamily="18" charset="0"/>
              </a:rPr>
              <a:t>Odluka</a:t>
            </a:r>
            <a:r>
              <a:rPr lang="en-US" sz="1600" i="1" dirty="0">
                <a:solidFill>
                  <a:schemeClr val="bg2">
                    <a:lumMod val="25000"/>
                  </a:schemeClr>
                </a:solidFill>
                <a:latin typeface="Georgia" pitchFamily="18" charset="0"/>
              </a:rPr>
              <a:t> o </a:t>
            </a:r>
            <a:r>
              <a:rPr lang="en-US" sz="1600" i="1" dirty="0" err="1">
                <a:solidFill>
                  <a:schemeClr val="bg2">
                    <a:lumMod val="25000"/>
                  </a:schemeClr>
                </a:solidFill>
                <a:latin typeface="Georgia" pitchFamily="18" charset="0"/>
              </a:rPr>
              <a:t>javnom</a:t>
            </a:r>
            <a:r>
              <a:rPr lang="hr-HR" sz="1600" i="1" dirty="0">
                <a:solidFill>
                  <a:schemeClr val="bg2">
                    <a:lumMod val="25000"/>
                  </a:schemeClr>
                </a:solidFill>
                <a:latin typeface="Georgia" pitchFamily="18" charset="0"/>
              </a:rPr>
              <a:t> </a:t>
            </a:r>
            <a:r>
              <a:rPr lang="en-US" sz="1600" i="1" dirty="0" err="1">
                <a:solidFill>
                  <a:schemeClr val="bg2">
                    <a:lumMod val="25000"/>
                  </a:schemeClr>
                </a:solidFill>
                <a:latin typeface="Georgia" pitchFamily="18" charset="0"/>
              </a:rPr>
              <a:t>redu</a:t>
            </a:r>
            <a:r>
              <a:rPr lang="hr-HR" sz="1600" i="1" dirty="0">
                <a:solidFill>
                  <a:schemeClr val="bg2">
                    <a:lumMod val="25000"/>
                  </a:schemeClr>
                </a:solidFill>
                <a:latin typeface="Georgia" pitchFamily="18" charset="0"/>
              </a:rPr>
              <a:t> </a:t>
            </a:r>
            <a:r>
              <a:rPr lang="en-US" sz="1600" i="1" dirty="0" err="1">
                <a:solidFill>
                  <a:schemeClr val="bg2">
                    <a:lumMod val="25000"/>
                  </a:schemeClr>
                </a:solidFill>
                <a:latin typeface="Georgia" pitchFamily="18" charset="0"/>
              </a:rPr>
              <a:t>i</a:t>
            </a:r>
            <a:r>
              <a:rPr lang="hr-HR" sz="1600" i="1" dirty="0">
                <a:solidFill>
                  <a:schemeClr val="bg2">
                    <a:lumMod val="25000"/>
                  </a:schemeClr>
                </a:solidFill>
                <a:latin typeface="Georgia" pitchFamily="18" charset="0"/>
              </a:rPr>
              <a:t> </a:t>
            </a:r>
            <a:r>
              <a:rPr lang="en-US" sz="1600" i="1" dirty="0" err="1">
                <a:solidFill>
                  <a:schemeClr val="bg2">
                    <a:lumMod val="25000"/>
                  </a:schemeClr>
                </a:solidFill>
                <a:latin typeface="Georgia" pitchFamily="18" charset="0"/>
              </a:rPr>
              <a:t>miru</a:t>
            </a:r>
            <a:r>
              <a:rPr lang="en-US" sz="1600" i="1" dirty="0">
                <a:solidFill>
                  <a:schemeClr val="bg2">
                    <a:lumMod val="25000"/>
                  </a:schemeClr>
                </a:solidFill>
                <a:latin typeface="Georgia" pitchFamily="18" charset="0"/>
              </a:rPr>
              <a:t>,</a:t>
            </a:r>
            <a:r>
              <a:rPr lang="hr-HR" sz="1600" i="1" dirty="0">
                <a:solidFill>
                  <a:schemeClr val="bg2">
                    <a:lumMod val="25000"/>
                  </a:schemeClr>
                </a:solidFill>
                <a:latin typeface="Georgia" pitchFamily="18" charset="0"/>
              </a:rPr>
              <a:t> Odluka o radnom vremenu ugostiteljskih objekata, Odluka o privremenoj zabrani izvođenja građevinskih radova, i </a:t>
            </a:r>
            <a:r>
              <a:rPr lang="hr-HR" sz="1600" i="1" dirty="0" err="1">
                <a:solidFill>
                  <a:schemeClr val="bg2">
                    <a:lumMod val="25000"/>
                  </a:schemeClr>
                </a:solidFill>
                <a:latin typeface="Georgia" pitchFamily="18" charset="0"/>
              </a:rPr>
              <a:t>dr</a:t>
            </a:r>
            <a:r>
              <a:rPr lang="hr-HR" sz="1600" i="1" dirty="0">
                <a:solidFill>
                  <a:schemeClr val="bg2">
                    <a:lumMod val="25000"/>
                  </a:schemeClr>
                </a:solidFill>
                <a:latin typeface="Georgia" pitchFamily="18" charset="0"/>
              </a:rPr>
              <a:t>.) </a:t>
            </a:r>
            <a:r>
              <a:rPr lang="hr-HR" sz="1600" dirty="0">
                <a:solidFill>
                  <a:schemeClr val="bg2">
                    <a:lumMod val="25000"/>
                  </a:schemeClr>
                </a:solidFill>
                <a:latin typeface="Georgia" pitchFamily="18" charset="0"/>
              </a:rPr>
              <a:t>provode </a:t>
            </a:r>
            <a:r>
              <a:rPr lang="hr-HR" sz="1600" b="1" dirty="0">
                <a:solidFill>
                  <a:schemeClr val="bg2">
                    <a:lumMod val="25000"/>
                  </a:schemeClr>
                </a:solidFill>
                <a:effectLst>
                  <a:outerShdw blurRad="38100" dist="38100" dir="2700000" algn="tl">
                    <a:srgbClr val="000000">
                      <a:alpha val="43137"/>
                    </a:srgbClr>
                  </a:outerShdw>
                </a:effectLst>
                <a:latin typeface="Georgia" pitchFamily="18" charset="0"/>
              </a:rPr>
              <a:t>komunalni redari</a:t>
            </a:r>
            <a:r>
              <a:rPr lang="hr-HR" sz="1600" dirty="0">
                <a:solidFill>
                  <a:schemeClr val="bg2">
                    <a:lumMod val="25000"/>
                  </a:schemeClr>
                </a:solidFill>
                <a:effectLst>
                  <a:outerShdw blurRad="38100" dist="38100" dir="2700000" algn="tl">
                    <a:srgbClr val="000000">
                      <a:alpha val="43137"/>
                    </a:srgbClr>
                  </a:outerShdw>
                </a:effectLst>
                <a:latin typeface="Georgia" pitchFamily="18" charset="0"/>
              </a:rPr>
              <a:t>,</a:t>
            </a:r>
            <a:r>
              <a:rPr lang="hr-HR" sz="1600" dirty="0">
                <a:solidFill>
                  <a:schemeClr val="bg2">
                    <a:lumMod val="25000"/>
                  </a:schemeClr>
                </a:solidFill>
                <a:latin typeface="Georgia" pitchFamily="18" charset="0"/>
              </a:rPr>
              <a:t> sukladno svojim ovlastima, kao službenici tijela jedinice lokalne samouprave.</a:t>
            </a:r>
          </a:p>
          <a:p>
            <a:pPr marL="0" indent="0" algn="just">
              <a:buNone/>
            </a:pPr>
            <a:endParaRPr lang="hr-HR" sz="1600" dirty="0">
              <a:solidFill>
                <a:schemeClr val="bg2">
                  <a:lumMod val="25000"/>
                </a:schemeClr>
              </a:solidFill>
              <a:latin typeface="Georgia" pitchFamily="18" charset="0"/>
            </a:endParaRPr>
          </a:p>
          <a:p>
            <a:pPr marL="0" indent="0" algn="just">
              <a:buNone/>
            </a:pPr>
            <a:r>
              <a:rPr lang="hr-HR" sz="1600" dirty="0">
                <a:solidFill>
                  <a:schemeClr val="bg2">
                    <a:lumMod val="25000"/>
                  </a:schemeClr>
                </a:solidFill>
                <a:latin typeface="Georgia" pitchFamily="18" charset="0"/>
              </a:rPr>
              <a:t>Komunalni redari u okviru svoje nadležnosti prilikom vršenja nadzora nad provedbom odluka svojih gradskih odnosno općinskih vijeća, kao i brojnih zakonskih te </a:t>
            </a:r>
            <a:r>
              <a:rPr lang="hr-HR" sz="1600" dirty="0" err="1">
                <a:solidFill>
                  <a:schemeClr val="bg2">
                    <a:lumMod val="25000"/>
                  </a:schemeClr>
                </a:solidFill>
                <a:latin typeface="Georgia" pitchFamily="18" charset="0"/>
              </a:rPr>
              <a:t>podzakonskim</a:t>
            </a:r>
            <a:r>
              <a:rPr lang="hr-HR" sz="1600" dirty="0">
                <a:solidFill>
                  <a:schemeClr val="bg2">
                    <a:lumMod val="25000"/>
                  </a:schemeClr>
                </a:solidFill>
                <a:latin typeface="Georgia" pitchFamily="18" charset="0"/>
              </a:rPr>
              <a:t> propisa, pored Zakona o općem upravnom postupku (Narodne novine broj 47/09) kao temeljnog </a:t>
            </a:r>
            <a:r>
              <a:rPr lang="hr-HR" sz="1600" dirty="0" err="1">
                <a:solidFill>
                  <a:schemeClr val="bg2">
                    <a:lumMod val="25000"/>
                  </a:schemeClr>
                </a:solidFill>
                <a:latin typeface="Georgia" pitchFamily="18" charset="0"/>
              </a:rPr>
              <a:t>postupovnog</a:t>
            </a:r>
            <a:r>
              <a:rPr lang="hr-HR" sz="1600" dirty="0">
                <a:solidFill>
                  <a:schemeClr val="bg2">
                    <a:lumMod val="25000"/>
                  </a:schemeClr>
                </a:solidFill>
                <a:latin typeface="Georgia" pitchFamily="18" charset="0"/>
              </a:rPr>
              <a:t> zakona koji primjenjuju u upravnom postupku, neposredno primjenjuju i </a:t>
            </a:r>
            <a:r>
              <a:rPr lang="hr-HR" sz="1600" b="1" dirty="0">
                <a:solidFill>
                  <a:schemeClr val="bg2">
                    <a:lumMod val="25000"/>
                  </a:schemeClr>
                </a:solidFill>
                <a:latin typeface="Georgia" pitchFamily="18" charset="0"/>
              </a:rPr>
              <a:t>Prekršajni zakon  (Narodne novine broj, 107/07, 39/13, 157/13, 110/15  i 70/17 i 118/18) </a:t>
            </a:r>
            <a:r>
              <a:rPr lang="hr-HR" sz="1600" dirty="0">
                <a:solidFill>
                  <a:schemeClr val="bg2">
                    <a:lumMod val="25000"/>
                  </a:schemeClr>
                </a:solidFill>
                <a:latin typeface="Georgia" pitchFamily="18" charset="0"/>
              </a:rPr>
              <a:t>kao opći propis (</a:t>
            </a:r>
            <a:r>
              <a:rPr lang="hr-HR" sz="1600" dirty="0" err="1">
                <a:solidFill>
                  <a:schemeClr val="bg2">
                    <a:lumMod val="25000"/>
                  </a:schemeClr>
                </a:solidFill>
                <a:latin typeface="Georgia" pitchFamily="18" charset="0"/>
              </a:rPr>
              <a:t>lex</a:t>
            </a:r>
            <a:r>
              <a:rPr lang="hr-HR" sz="1600" dirty="0">
                <a:solidFill>
                  <a:schemeClr val="bg2">
                    <a:lumMod val="25000"/>
                  </a:schemeClr>
                </a:solidFill>
                <a:latin typeface="Georgia" pitchFamily="18" charset="0"/>
              </a:rPr>
              <a:t> </a:t>
            </a:r>
            <a:r>
              <a:rPr lang="hr-HR" sz="1600" dirty="0" err="1">
                <a:solidFill>
                  <a:schemeClr val="bg2">
                    <a:lumMod val="25000"/>
                  </a:schemeClr>
                </a:solidFill>
                <a:latin typeface="Georgia" pitchFamily="18" charset="0"/>
              </a:rPr>
              <a:t>generalis</a:t>
            </a:r>
            <a:r>
              <a:rPr lang="hr-HR" sz="1600" dirty="0">
                <a:solidFill>
                  <a:schemeClr val="bg2">
                    <a:lumMod val="25000"/>
                  </a:schemeClr>
                </a:solidFill>
                <a:latin typeface="Georgia" pitchFamily="18" charset="0"/>
              </a:rPr>
              <a:t>) kojim se propisuju odredbe koje se odnose na sve prekršaje propisane u drugim zakonima i drugim propisima kojima se propisuju prekršaji i njihove sankcije.</a:t>
            </a:r>
          </a:p>
          <a:p>
            <a:pPr marL="0" indent="0" algn="just">
              <a:buNone/>
            </a:pPr>
            <a:endParaRPr lang="hr-HR" sz="1800" dirty="0">
              <a:latin typeface="Georgia" pitchFamily="18" charset="0"/>
            </a:endParaRPr>
          </a:p>
        </p:txBody>
      </p:sp>
      <p:sp>
        <p:nvSpPr>
          <p:cNvPr id="5" name="Podnaslov 2"/>
          <p:cNvSpPr txBox="1">
            <a:spLocks/>
          </p:cNvSpPr>
          <p:nvPr/>
        </p:nvSpPr>
        <p:spPr>
          <a:xfrm>
            <a:off x="642910" y="714356"/>
            <a:ext cx="8143932" cy="669408"/>
          </a:xfrm>
          <a:prstGeom prst="rect">
            <a:avLst/>
          </a:prstGeom>
        </p:spPr>
        <p:txBody>
          <a:bodyPr vert="horz" lIns="91440" tIns="45720" rIns="91440" bIns="45720" rtlCol="0" anchor="ctr">
            <a:normAutofit/>
          </a:bodyPr>
          <a:lstStyle/>
          <a:p>
            <a:pPr marR="0" lvl="0" algn="l" defTabSz="457200" rtl="0" eaLnBrk="1" fontAlgn="auto" latinLnBrk="0" hangingPunct="1">
              <a:lnSpc>
                <a:spcPct val="100000"/>
              </a:lnSpc>
              <a:spcBef>
                <a:spcPct val="20000"/>
              </a:spcBef>
              <a:spcAft>
                <a:spcPts val="600"/>
              </a:spcAft>
              <a:buClr>
                <a:schemeClr val="accent1">
                  <a:lumMod val="75000"/>
                </a:schemeClr>
              </a:buClr>
              <a:buSzPct val="145000"/>
              <a:tabLst>
                <a:tab pos="0" algn="l"/>
              </a:tabLst>
              <a:defRPr/>
            </a:pPr>
            <a:r>
              <a:rPr kumimoji="0" lang="hr-HR" b="1" i="0" u="none" strike="noStrike" kern="1200" cap="none" spc="0" normalizeH="0" baseline="0" noProof="0" dirty="0">
                <a:ln>
                  <a:noFill/>
                </a:ln>
                <a:solidFill>
                  <a:schemeClr val="bg2">
                    <a:lumMod val="25000"/>
                  </a:schemeClr>
                </a:solidFill>
                <a:effectLst>
                  <a:outerShdw blurRad="38100" dist="38100" dir="2700000" algn="tl">
                    <a:srgbClr val="000000">
                      <a:alpha val="43137"/>
                    </a:srgbClr>
                  </a:outerShdw>
                </a:effectLst>
                <a:uLnTx/>
                <a:uFillTx/>
                <a:latin typeface="Georgia" pitchFamily="18" charset="0"/>
              </a:rPr>
              <a:t>Tko vrši nadzor nad provedbom Odluka gradskih/općinskih vijeća?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POTVRDA O NAPLAĆENOJ NOVČANOJ KAZNI NA MJESTU POČINJENJA PREKRŠAJA.png"/>
          <p:cNvPicPr>
            <a:picLocks noGrp="1" noChangeAspect="1"/>
          </p:cNvPicPr>
          <p:nvPr>
            <p:ph idx="1"/>
          </p:nvPr>
        </p:nvPicPr>
        <p:blipFill>
          <a:blip r:embed="rId2"/>
          <a:stretch>
            <a:fillRect/>
          </a:stretch>
        </p:blipFill>
        <p:spPr>
          <a:xfrm>
            <a:off x="571472" y="1071546"/>
            <a:ext cx="8072494" cy="4786346"/>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C2BD5FE9-4373-4B25-AEF1-CCDA8C89367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1472" y="1142984"/>
            <a:ext cx="8059670" cy="4786346"/>
          </a:xfrm>
        </p:spPr>
      </p:pic>
    </p:spTree>
    <p:extLst>
      <p:ext uri="{BB962C8B-B14F-4D97-AF65-F5344CB8AC3E}">
        <p14:creationId xmlns:p14="http://schemas.microsoft.com/office/powerpoint/2010/main" val="1759304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zervirano mjesto sadržaja 4">
            <a:extLst>
              <a:ext uri="{FF2B5EF4-FFF2-40B4-BE49-F238E27FC236}">
                <a16:creationId xmlns:a16="http://schemas.microsoft.com/office/drawing/2014/main" id="{3EBE32B4-223A-44BD-9492-4FE1DCECED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76" y="642918"/>
            <a:ext cx="7310616" cy="309634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11" name="Rezervirano mjesto sadržaja 6">
            <a:extLst>
              <a:ext uri="{FF2B5EF4-FFF2-40B4-BE49-F238E27FC236}">
                <a16:creationId xmlns:a16="http://schemas.microsoft.com/office/drawing/2014/main" id="{9BE513EF-3738-4637-9315-8F4EC9A08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76" y="3857628"/>
            <a:ext cx="7344816" cy="288032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337717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57224" y="285728"/>
            <a:ext cx="8143900" cy="6000792"/>
          </a:xfrm>
        </p:spPr>
        <p:txBody>
          <a:bodyPr>
            <a:normAutofit fontScale="90000"/>
          </a:bodyPr>
          <a:lstStyle/>
          <a:p>
            <a:pPr algn="l"/>
            <a:r>
              <a:rPr lang="hr-HR" sz="2000" b="1" dirty="0">
                <a:solidFill>
                  <a:schemeClr val="bg2">
                    <a:lumMod val="25000"/>
                  </a:schemeClr>
                </a:solidFill>
                <a:latin typeface="Georgia" pitchFamily="18" charset="0"/>
              </a:rPr>
              <a:t>OPTUŽNI PRIJEDLOG </a:t>
            </a:r>
            <a:br>
              <a:rPr lang="hr-HR" sz="2000" b="1" dirty="0">
                <a:solidFill>
                  <a:schemeClr val="bg2">
                    <a:lumMod val="25000"/>
                  </a:schemeClr>
                </a:solidFill>
                <a:latin typeface="Georgia" pitchFamily="18" charset="0"/>
              </a:rPr>
            </a:br>
            <a:r>
              <a:rPr lang="hr-HR" sz="1600" dirty="0">
                <a:solidFill>
                  <a:schemeClr val="bg2">
                    <a:lumMod val="25000"/>
                  </a:schemeClr>
                </a:solidFill>
                <a:effectLst>
                  <a:outerShdw blurRad="38100" dist="38100" dir="2700000" algn="tl">
                    <a:srgbClr val="000000">
                      <a:alpha val="43137"/>
                    </a:srgbClr>
                  </a:outerShdw>
                </a:effectLst>
                <a:latin typeface="Georgia" pitchFamily="18" charset="0"/>
              </a:rPr>
              <a:t>PISANA OBAVIJEST POČINITELJU PREKRŠAJA </a:t>
            </a:r>
            <a:r>
              <a:rPr lang="hr-HR" sz="1800" i="1" dirty="0">
                <a:solidFill>
                  <a:schemeClr val="bg2">
                    <a:lumMod val="25000"/>
                  </a:schemeClr>
                </a:solidFill>
                <a:latin typeface="Georgia" pitchFamily="18" charset="0"/>
              </a:rPr>
              <a:t>- članak 109.a PZ-a</a:t>
            </a:r>
            <a:br>
              <a:rPr lang="hr-HR" sz="1600" b="1" dirty="0">
                <a:latin typeface="Georgia" pitchFamily="18" charset="0"/>
              </a:rPr>
            </a:br>
            <a:br>
              <a:rPr lang="hr-HR" sz="1600" b="1" dirty="0">
                <a:latin typeface="Georgia" pitchFamily="18" charset="0"/>
              </a:rPr>
            </a:br>
            <a:r>
              <a:rPr lang="hr-HR" sz="1600" b="1" u="sng" dirty="0">
                <a:solidFill>
                  <a:srgbClr val="FF0000"/>
                </a:solidFill>
                <a:latin typeface="Georgia" pitchFamily="18" charset="0"/>
              </a:rPr>
              <a:t>Prije podnošenja optužnog prijedloga </a:t>
            </a:r>
            <a:r>
              <a:rPr lang="hr-HR" sz="1600" dirty="0">
                <a:latin typeface="Georgia" pitchFamily="18" charset="0"/>
              </a:rPr>
              <a:t>nadležnom sudu protiv počinitelja prekršaja ovlašteni tužitelj dužan je utvrditi točnu adresu prebivališta i boravišta počinitelja odnosno sjedišta počinitelja i uručiti mu </a:t>
            </a:r>
            <a:r>
              <a:rPr lang="hr-HR" sz="1600" b="1" dirty="0">
                <a:latin typeface="Georgia" pitchFamily="18" charset="0"/>
              </a:rPr>
              <a:t>PISANU </a:t>
            </a:r>
            <a:r>
              <a:rPr lang="pl-PL" sz="1600" b="1" dirty="0">
                <a:latin typeface="Georgia" pitchFamily="18" charset="0"/>
              </a:rPr>
              <a:t>OBAVIJEST </a:t>
            </a:r>
            <a:r>
              <a:rPr lang="pl-PL" sz="1600" dirty="0">
                <a:latin typeface="Georgia" pitchFamily="18" charset="0"/>
              </a:rPr>
              <a:t>na jeziku koji razumije:</a:t>
            </a:r>
            <a:br>
              <a:rPr lang="pl-PL" sz="1600" dirty="0">
                <a:latin typeface="Georgia" pitchFamily="18" charset="0"/>
              </a:rPr>
            </a:br>
            <a:br>
              <a:rPr lang="pl-PL" sz="1600" dirty="0">
                <a:latin typeface="Georgia" pitchFamily="18" charset="0"/>
              </a:rPr>
            </a:br>
            <a:r>
              <a:rPr lang="hr-HR" sz="1600" b="1" i="1" dirty="0">
                <a:latin typeface="Georgia" pitchFamily="18" charset="0"/>
              </a:rPr>
              <a:t>1. </a:t>
            </a:r>
            <a:r>
              <a:rPr lang="hr-HR" sz="1600" i="1" dirty="0">
                <a:latin typeface="Georgia" pitchFamily="18" charset="0"/>
              </a:rPr>
              <a:t>o prekršaju za koji namjerava protiv njega podnijeti optužni prijedlog, s činjeničnim i    </a:t>
            </a:r>
            <a:br>
              <a:rPr lang="hr-HR" sz="1600" i="1" dirty="0">
                <a:latin typeface="Georgia" pitchFamily="18" charset="0"/>
              </a:rPr>
            </a:br>
            <a:r>
              <a:rPr lang="hr-HR" sz="1600" i="1" dirty="0">
                <a:latin typeface="Georgia" pitchFamily="18" charset="0"/>
              </a:rPr>
              <a:t>    pravnim opisom prekršaja,</a:t>
            </a:r>
            <a:br>
              <a:rPr lang="hr-HR" sz="1600" i="1" dirty="0">
                <a:latin typeface="Georgia" pitchFamily="18" charset="0"/>
              </a:rPr>
            </a:br>
            <a:r>
              <a:rPr lang="pl-PL" sz="1600" i="1" dirty="0">
                <a:solidFill>
                  <a:srgbClr val="FF0000"/>
                </a:solidFill>
                <a:latin typeface="Georgia" pitchFamily="18" charset="0"/>
              </a:rPr>
              <a:t>2. </a:t>
            </a:r>
            <a:r>
              <a:rPr lang="pl-PL" sz="1600" i="1" dirty="0">
                <a:latin typeface="Georgia" pitchFamily="18" charset="0"/>
              </a:rPr>
              <a:t>da u tijeku postupka može slobodno iznijeti obranu ili dostaviti pisanu obranu, uskratiti  </a:t>
            </a:r>
            <a:br>
              <a:rPr lang="pl-PL" sz="1600" i="1" dirty="0">
                <a:latin typeface="Georgia" pitchFamily="18" charset="0"/>
              </a:rPr>
            </a:br>
            <a:r>
              <a:rPr lang="pl-PL" sz="1600" i="1" dirty="0">
                <a:latin typeface="Georgia" pitchFamily="18" charset="0"/>
              </a:rPr>
              <a:t>     iznošenje obrane ili odgovor na pojedino </a:t>
            </a:r>
            <a:r>
              <a:rPr lang="hr-HR" sz="1600" i="1" dirty="0">
                <a:latin typeface="Georgia" pitchFamily="18" charset="0"/>
              </a:rPr>
              <a:t>pitanje,</a:t>
            </a:r>
            <a:br>
              <a:rPr lang="hr-HR" sz="1600" i="1" dirty="0">
                <a:latin typeface="Georgia" pitchFamily="18" charset="0"/>
              </a:rPr>
            </a:br>
            <a:r>
              <a:rPr lang="hr-HR" sz="1600" i="1" dirty="0">
                <a:solidFill>
                  <a:srgbClr val="FF0000"/>
                </a:solidFill>
                <a:latin typeface="Georgia" pitchFamily="18" charset="0"/>
              </a:rPr>
              <a:t>3. </a:t>
            </a:r>
            <a:r>
              <a:rPr lang="hr-HR" sz="1600" i="1" dirty="0">
                <a:latin typeface="Georgia" pitchFamily="18" charset="0"/>
              </a:rPr>
              <a:t>da kod tijela postupka ima pravo razgledati spis i upoznati se s dokazima protiv njega,</a:t>
            </a:r>
            <a:br>
              <a:rPr lang="hr-HR" sz="1600" i="1" dirty="0">
                <a:latin typeface="Georgia" pitchFamily="18" charset="0"/>
              </a:rPr>
            </a:br>
            <a:r>
              <a:rPr lang="pl-PL" sz="1600" i="1" dirty="0">
                <a:solidFill>
                  <a:srgbClr val="FF0000"/>
                </a:solidFill>
                <a:latin typeface="Georgia" pitchFamily="18" charset="0"/>
              </a:rPr>
              <a:t>4. </a:t>
            </a:r>
            <a:r>
              <a:rPr lang="pl-PL" sz="1600" i="1" dirty="0">
                <a:latin typeface="Georgia" pitchFamily="18" charset="0"/>
              </a:rPr>
              <a:t>da se u postupku može braniti sam ili uz pomoć branitelja po </a:t>
            </a:r>
            <a:r>
              <a:rPr lang="hr-HR" sz="1600" i="1" dirty="0">
                <a:latin typeface="Georgia" pitchFamily="18" charset="0"/>
              </a:rPr>
              <a:t>vlastitom izboru, ali da zbog </a:t>
            </a:r>
            <a:br>
              <a:rPr lang="hr-HR" sz="1600" i="1" dirty="0">
                <a:latin typeface="Georgia" pitchFamily="18" charset="0"/>
              </a:rPr>
            </a:br>
            <a:r>
              <a:rPr lang="hr-HR" sz="1600" i="1" dirty="0">
                <a:latin typeface="Georgia" pitchFamily="18" charset="0"/>
              </a:rPr>
              <a:t>     nedolaska branitelja na raspravu odnosno ročište ili uzimanja branitelja tek na raspravi </a:t>
            </a:r>
            <a:br>
              <a:rPr lang="hr-HR" sz="1600" i="1" dirty="0">
                <a:latin typeface="Georgia" pitchFamily="18" charset="0"/>
              </a:rPr>
            </a:br>
            <a:r>
              <a:rPr lang="hr-HR" sz="1600" i="1" dirty="0">
                <a:latin typeface="Georgia" pitchFamily="18" charset="0"/>
              </a:rPr>
              <a:t>     odnosno ročištu, rasprava odnosno ročište se neće odgoditi,</a:t>
            </a:r>
            <a:br>
              <a:rPr lang="hr-HR" sz="1600" i="1" dirty="0">
                <a:latin typeface="Georgia" pitchFamily="18" charset="0"/>
              </a:rPr>
            </a:br>
            <a:r>
              <a:rPr lang="hr-HR" sz="1600" i="1" dirty="0">
                <a:solidFill>
                  <a:srgbClr val="FF0000"/>
                </a:solidFill>
                <a:latin typeface="Georgia" pitchFamily="18" charset="0"/>
              </a:rPr>
              <a:t>5. </a:t>
            </a:r>
            <a:r>
              <a:rPr lang="hr-HR" sz="1600" i="1" dirty="0">
                <a:latin typeface="Georgia" pitchFamily="18" charset="0"/>
              </a:rPr>
              <a:t>da tijekom postupka može podnositi prijedloge za provođenje dokaza u svoju obranu,</a:t>
            </a:r>
            <a:br>
              <a:rPr lang="hr-HR" sz="1600" i="1" dirty="0">
                <a:latin typeface="Georgia" pitchFamily="18" charset="0"/>
              </a:rPr>
            </a:br>
            <a:r>
              <a:rPr lang="hr-HR" sz="1600" i="1" dirty="0">
                <a:solidFill>
                  <a:srgbClr val="FF0000"/>
                </a:solidFill>
                <a:latin typeface="Georgia" pitchFamily="18" charset="0"/>
              </a:rPr>
              <a:t>6. </a:t>
            </a:r>
            <a:r>
              <a:rPr lang="hr-HR" sz="1600" i="1" dirty="0">
                <a:latin typeface="Georgia" pitchFamily="18" charset="0"/>
              </a:rPr>
              <a:t>da se rasprava pred tijelom postupka može održati i u njegovoj </a:t>
            </a:r>
            <a:r>
              <a:rPr lang="pl-PL" sz="1600" i="1" dirty="0">
                <a:latin typeface="Georgia" pitchFamily="18" charset="0"/>
              </a:rPr>
              <a:t>odsutnosti i donijeti odluka   </a:t>
            </a:r>
            <a:br>
              <a:rPr lang="pl-PL" sz="1600" i="1" dirty="0">
                <a:latin typeface="Georgia" pitchFamily="18" charset="0"/>
              </a:rPr>
            </a:br>
            <a:r>
              <a:rPr lang="pl-PL" sz="1600" i="1" dirty="0">
                <a:latin typeface="Georgia" pitchFamily="18" charset="0"/>
              </a:rPr>
              <a:t>     o prekršaju,</a:t>
            </a:r>
            <a:br>
              <a:rPr lang="pl-PL" sz="1600" i="1" dirty="0">
                <a:latin typeface="Georgia" pitchFamily="18" charset="0"/>
              </a:rPr>
            </a:br>
            <a:r>
              <a:rPr lang="pl-PL" sz="1600" i="1" dirty="0">
                <a:solidFill>
                  <a:srgbClr val="FF0000"/>
                </a:solidFill>
                <a:latin typeface="Georgia" pitchFamily="18" charset="0"/>
              </a:rPr>
              <a:t>7. </a:t>
            </a:r>
            <a:r>
              <a:rPr lang="pl-PL" sz="1600" i="1" dirty="0">
                <a:latin typeface="Georgia" pitchFamily="18" charset="0"/>
              </a:rPr>
              <a:t>da je do pravomoćnog završetka postupka i završetka postupka </a:t>
            </a:r>
            <a:r>
              <a:rPr lang="hr-HR" sz="1600" i="1" dirty="0">
                <a:latin typeface="Georgia" pitchFamily="18" charset="0"/>
              </a:rPr>
              <a:t>izvršenja dužan obavijestiti </a:t>
            </a:r>
            <a:br>
              <a:rPr lang="hr-HR" sz="1600" i="1" dirty="0">
                <a:latin typeface="Georgia" pitchFamily="18" charset="0"/>
              </a:rPr>
            </a:br>
            <a:r>
              <a:rPr lang="hr-HR" sz="1600" i="1" dirty="0">
                <a:latin typeface="Georgia" pitchFamily="18" charset="0"/>
              </a:rPr>
              <a:t>     tijelo postupka o svakoj promjeni adrese prebivališta i boravišta odnosno sjedišta, jer će mu </a:t>
            </a:r>
            <a:br>
              <a:rPr lang="hr-HR" sz="1600" i="1" dirty="0">
                <a:latin typeface="Georgia" pitchFamily="18" charset="0"/>
              </a:rPr>
            </a:br>
            <a:r>
              <a:rPr lang="hr-HR" sz="1600" i="1" dirty="0">
                <a:latin typeface="Georgia" pitchFamily="18" charset="0"/>
              </a:rPr>
              <a:t>     se, ako tako ne postupi, ili ako izbjegava dostavu, sva pismena dostaviti putem oglasne </a:t>
            </a:r>
            <a:br>
              <a:rPr lang="hr-HR" sz="1600" i="1" dirty="0">
                <a:latin typeface="Georgia" pitchFamily="18" charset="0"/>
              </a:rPr>
            </a:br>
            <a:r>
              <a:rPr lang="hr-HR" sz="1600" i="1" dirty="0">
                <a:latin typeface="Georgia" pitchFamily="18" charset="0"/>
              </a:rPr>
              <a:t>     ploče tijela postupka,</a:t>
            </a:r>
            <a:br>
              <a:rPr lang="hr-HR" sz="1600" i="1" dirty="0">
                <a:latin typeface="Georgia" pitchFamily="18" charset="0"/>
              </a:rPr>
            </a:br>
            <a:r>
              <a:rPr lang="hr-HR" sz="1600" i="1" dirty="0">
                <a:solidFill>
                  <a:srgbClr val="FF0000"/>
                </a:solidFill>
                <a:latin typeface="Georgia" pitchFamily="18" charset="0"/>
              </a:rPr>
              <a:t>8. </a:t>
            </a:r>
            <a:r>
              <a:rPr lang="hr-HR" sz="1600" i="1" dirty="0">
                <a:latin typeface="Georgia" pitchFamily="18" charset="0"/>
              </a:rPr>
              <a:t>da u postupku ima pravo upotrebljavati svoj jezik, odnosno pravo da mu se osigura tumač </a:t>
            </a:r>
            <a:br>
              <a:rPr lang="hr-HR" sz="1600" i="1" dirty="0">
                <a:latin typeface="Georgia" pitchFamily="18" charset="0"/>
              </a:rPr>
            </a:br>
            <a:r>
              <a:rPr lang="hr-HR" sz="1600" i="1" dirty="0">
                <a:latin typeface="Georgia" pitchFamily="18" charset="0"/>
              </a:rPr>
              <a:t>    ako se postupak ili pojedina radnja u postupku ne vodi na njegovom jeziku te da se tog </a:t>
            </a:r>
            <a:br>
              <a:rPr lang="hr-HR" sz="1600" i="1" dirty="0">
                <a:latin typeface="Georgia" pitchFamily="18" charset="0"/>
              </a:rPr>
            </a:br>
            <a:r>
              <a:rPr lang="hr-HR" sz="1600" i="1" dirty="0">
                <a:latin typeface="Georgia" pitchFamily="18" charset="0"/>
              </a:rPr>
              <a:t>    prava može </a:t>
            </a:r>
            <a:r>
              <a:rPr lang="pl-PL" sz="1600" i="1" dirty="0">
                <a:latin typeface="Georgia" pitchFamily="18" charset="0"/>
              </a:rPr>
              <a:t>odreći ako zna jezik na kojem se vodi postupak ili provodi </a:t>
            </a:r>
            <a:r>
              <a:rPr lang="hr-HR" sz="1600" i="1" dirty="0">
                <a:latin typeface="Georgia" pitchFamily="18" charset="0"/>
              </a:rPr>
              <a:t>pojedina radnja,</a:t>
            </a:r>
            <a:br>
              <a:rPr lang="hr-HR" sz="1600" i="1" dirty="0">
                <a:solidFill>
                  <a:srgbClr val="FF0000"/>
                </a:solidFill>
                <a:latin typeface="Georgia" pitchFamily="18" charset="0"/>
              </a:rPr>
            </a:br>
            <a:r>
              <a:rPr lang="hr-HR" sz="1600" b="1" i="1" dirty="0">
                <a:latin typeface="Georgia" pitchFamily="18" charset="0"/>
              </a:rPr>
              <a:t>9. </a:t>
            </a:r>
            <a:r>
              <a:rPr lang="hr-HR" sz="1600" i="1" dirty="0">
                <a:latin typeface="Georgia" pitchFamily="18" charset="0"/>
              </a:rPr>
              <a:t>da ima pravo na sporazumijevanje u smislu članka 109.e ovog Zakona.</a:t>
            </a:r>
            <a:endParaRPr lang="hr-HR" sz="1300" dirty="0"/>
          </a:p>
        </p:txBody>
      </p:sp>
      <p:sp>
        <p:nvSpPr>
          <p:cNvPr id="3" name="Lijeva vitičasta zagrada 2">
            <a:extLst>
              <a:ext uri="{FF2B5EF4-FFF2-40B4-BE49-F238E27FC236}">
                <a16:creationId xmlns:a16="http://schemas.microsoft.com/office/drawing/2014/main" id="{80FDF318-9BBD-434F-B11E-0F2616AC56CA}"/>
              </a:ext>
            </a:extLst>
          </p:cNvPr>
          <p:cNvSpPr/>
          <p:nvPr/>
        </p:nvSpPr>
        <p:spPr>
          <a:xfrm>
            <a:off x="714348" y="2714620"/>
            <a:ext cx="142525" cy="33123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b="1" dirty="0"/>
          </a:p>
        </p:txBody>
      </p:sp>
      <p:sp>
        <p:nvSpPr>
          <p:cNvPr id="4" name="Elipsa 3">
            <a:extLst>
              <a:ext uri="{FF2B5EF4-FFF2-40B4-BE49-F238E27FC236}">
                <a16:creationId xmlns:a16="http://schemas.microsoft.com/office/drawing/2014/main" id="{8A1738D4-D714-4529-9EA3-88F77ADCBAD9}"/>
              </a:ext>
            </a:extLst>
          </p:cNvPr>
          <p:cNvSpPr/>
          <p:nvPr/>
        </p:nvSpPr>
        <p:spPr>
          <a:xfrm>
            <a:off x="214282" y="3429000"/>
            <a:ext cx="433539" cy="1728192"/>
          </a:xfrm>
          <a:prstGeom prst="ellipse">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hr-HR" sz="1000" dirty="0"/>
              <a:t>upozorenja okrivljeniku sadržana u </a:t>
            </a:r>
            <a:r>
              <a:rPr lang="hr-HR" sz="1000" b="1" dirty="0">
                <a:effectLst>
                  <a:outerShdw blurRad="38100" dist="38100" dir="2700000" algn="tl">
                    <a:srgbClr val="000000">
                      <a:alpha val="43137"/>
                    </a:srgbClr>
                  </a:outerShdw>
                </a:effectLst>
              </a:rPr>
              <a:t>OPN-u</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71473" y="500042"/>
            <a:ext cx="3786214" cy="5852120"/>
          </a:xfrm>
        </p:spPr>
        <p:txBody>
          <a:bodyPr>
            <a:noAutofit/>
          </a:bodyPr>
          <a:lstStyle/>
          <a:p>
            <a:pPr algn="l"/>
            <a:r>
              <a:rPr lang="hr-HR" sz="1600" i="1" dirty="0">
                <a:solidFill>
                  <a:schemeClr val="bg2">
                    <a:lumMod val="25000"/>
                  </a:schemeClr>
                </a:solidFill>
                <a:latin typeface="Georgia" panose="02040502050405020303" pitchFamily="18" charset="0"/>
              </a:rPr>
              <a:t>Članak 109.a st.2. i 3. PZ-a</a:t>
            </a:r>
            <a:br>
              <a:rPr lang="hr-HR" sz="1600" i="1" dirty="0">
                <a:solidFill>
                  <a:schemeClr val="bg2">
                    <a:lumMod val="25000"/>
                  </a:schemeClr>
                </a:solidFill>
                <a:latin typeface="Georgia" panose="02040502050405020303" pitchFamily="18" charset="0"/>
              </a:rPr>
            </a:br>
            <a:br>
              <a:rPr lang="hr-HR" sz="1600" dirty="0">
                <a:solidFill>
                  <a:schemeClr val="bg2">
                    <a:lumMod val="25000"/>
                  </a:schemeClr>
                </a:solidFill>
                <a:latin typeface="Georgia" pitchFamily="18" charset="0"/>
              </a:rPr>
            </a:br>
            <a:r>
              <a:rPr lang="hr-HR" sz="1600" u="sng" dirty="0">
                <a:solidFill>
                  <a:schemeClr val="bg2">
                    <a:lumMod val="25000"/>
                  </a:schemeClr>
                </a:solidFill>
                <a:latin typeface="Georgia" pitchFamily="18" charset="0"/>
              </a:rPr>
              <a:t>Pisana obavijest sastavlja se u dva primjerka koju će vlastoručno potpisati počinitelj, čime potvrđuje njezin primitak, i ovlaštena službena osoba ovlaštenog tužitelja.</a:t>
            </a:r>
            <a:br>
              <a:rPr lang="hr-HR" sz="1600" dirty="0">
                <a:solidFill>
                  <a:schemeClr val="bg2">
                    <a:lumMod val="25000"/>
                  </a:schemeClr>
                </a:solidFill>
                <a:latin typeface="Georgia" pitchFamily="18" charset="0"/>
              </a:rPr>
            </a:br>
            <a:br>
              <a:rPr lang="hr-HR" sz="1600" dirty="0">
                <a:solidFill>
                  <a:schemeClr val="bg2">
                    <a:lumMod val="25000"/>
                  </a:schemeClr>
                </a:solidFill>
                <a:latin typeface="Georgia" pitchFamily="18" charset="0"/>
              </a:rPr>
            </a:br>
            <a:r>
              <a:rPr lang="hr-HR" sz="1600" dirty="0">
                <a:solidFill>
                  <a:schemeClr val="bg2">
                    <a:lumMod val="25000"/>
                  </a:schemeClr>
                </a:solidFill>
                <a:latin typeface="Georgia" pitchFamily="18" charset="0"/>
              </a:rPr>
              <a:t>Jedan primjerak obavijesti prilaže se uz optužni prijedlog, a drugi se uručuje počinitelju.</a:t>
            </a:r>
            <a:br>
              <a:rPr lang="hr-HR" sz="1600" dirty="0">
                <a:solidFill>
                  <a:schemeClr val="bg2">
                    <a:lumMod val="25000"/>
                  </a:schemeClr>
                </a:solidFill>
                <a:latin typeface="Georgia" pitchFamily="18" charset="0"/>
              </a:rPr>
            </a:br>
            <a:br>
              <a:rPr lang="hr-HR" sz="1600" dirty="0">
                <a:solidFill>
                  <a:schemeClr val="bg2">
                    <a:lumMod val="25000"/>
                  </a:schemeClr>
                </a:solidFill>
                <a:latin typeface="Georgia" pitchFamily="18" charset="0"/>
              </a:rPr>
            </a:br>
            <a:r>
              <a:rPr lang="hr-HR" sz="1600" dirty="0">
                <a:solidFill>
                  <a:schemeClr val="bg2">
                    <a:lumMod val="25000"/>
                  </a:schemeClr>
                </a:solidFill>
                <a:latin typeface="Georgia" pitchFamily="18" charset="0"/>
              </a:rPr>
              <a:t>Ako počinitelj prilikom uručenja pisane obavijesti odbije njezin primitak ili svojim potpisom potvrditi njezin primitak, </a:t>
            </a:r>
            <a:r>
              <a:rPr lang="pl-PL" sz="1600" dirty="0">
                <a:solidFill>
                  <a:schemeClr val="bg2">
                    <a:lumMod val="25000"/>
                  </a:schemeClr>
                </a:solidFill>
                <a:latin typeface="Georgia" panose="02040502050405020303" pitchFamily="18" charset="0"/>
              </a:rPr>
              <a:t>dostavljač će zabilježiti na dostavnici datum i sat i </a:t>
            </a:r>
            <a:r>
              <a:rPr lang="hr-HR" sz="1600" dirty="0">
                <a:solidFill>
                  <a:schemeClr val="bg2">
                    <a:lumMod val="25000"/>
                  </a:schemeClr>
                </a:solidFill>
                <a:latin typeface="Georgia" panose="02040502050405020303" pitchFamily="18" charset="0"/>
              </a:rPr>
              <a:t>razlog odbijanja primitka</a:t>
            </a:r>
            <a:r>
              <a:rPr lang="pl-PL" sz="1600" dirty="0">
                <a:solidFill>
                  <a:schemeClr val="bg2">
                    <a:lumMod val="25000"/>
                  </a:schemeClr>
                </a:solidFill>
              </a:rPr>
              <a:t> </a:t>
            </a:r>
            <a:r>
              <a:rPr lang="pl-PL" sz="1600" dirty="0">
                <a:solidFill>
                  <a:schemeClr val="bg2">
                    <a:lumMod val="25000"/>
                  </a:schemeClr>
                </a:solidFill>
                <a:latin typeface="Georgia" panose="02040502050405020303" pitchFamily="18" charset="0"/>
              </a:rPr>
              <a:t>a pisana obavijest ostavit će </a:t>
            </a:r>
            <a:r>
              <a:rPr lang="hr-HR" sz="1600" dirty="0">
                <a:solidFill>
                  <a:schemeClr val="bg2">
                    <a:lumMod val="25000"/>
                  </a:schemeClr>
                </a:solidFill>
                <a:latin typeface="Georgia" panose="02040502050405020303" pitchFamily="18" charset="0"/>
              </a:rPr>
              <a:t>se primatelju tako što će mu se na pogodan način učiniti </a:t>
            </a:r>
            <a:r>
              <a:rPr lang="pl-PL" sz="1600" dirty="0">
                <a:solidFill>
                  <a:schemeClr val="bg2">
                    <a:lumMod val="25000"/>
                  </a:schemeClr>
                </a:solidFill>
                <a:latin typeface="Georgia" panose="02040502050405020303" pitchFamily="18" charset="0"/>
              </a:rPr>
              <a:t>dostupnim i to će se zabilježiti</a:t>
            </a:r>
            <a:r>
              <a:rPr lang="hr-HR" sz="1600" dirty="0">
                <a:solidFill>
                  <a:schemeClr val="bg2">
                    <a:lumMod val="25000"/>
                  </a:schemeClr>
                </a:solidFill>
                <a:latin typeface="Georgia" panose="02040502050405020303" pitchFamily="18" charset="0"/>
              </a:rPr>
              <a:t>, čime se dostava smatra uredno obavljenom.</a:t>
            </a:r>
          </a:p>
        </p:txBody>
      </p:sp>
      <p:pic>
        <p:nvPicPr>
          <p:cNvPr id="3" name="Rezervirano mjesto sadržaja 4" descr="OBAVIJEST IZ ČL.109.a.png"/>
          <p:cNvPicPr>
            <a:picLocks noGrp="1" noChangeAspect="1"/>
          </p:cNvPicPr>
          <p:nvPr>
            <p:ph idx="1"/>
          </p:nvPr>
        </p:nvPicPr>
        <p:blipFill>
          <a:blip r:embed="rId2" cstate="print"/>
          <a:stretch>
            <a:fillRect/>
          </a:stretch>
        </p:blipFill>
        <p:spPr>
          <a:xfrm>
            <a:off x="4643438" y="500042"/>
            <a:ext cx="4286280" cy="585791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EE91A6C-60DA-426A-94AD-39D5D2805B2E}"/>
              </a:ext>
            </a:extLst>
          </p:cNvPr>
          <p:cNvSpPr>
            <a:spLocks noGrp="1"/>
          </p:cNvSpPr>
          <p:nvPr>
            <p:ph type="title"/>
          </p:nvPr>
        </p:nvSpPr>
        <p:spPr>
          <a:xfrm>
            <a:off x="857224" y="714356"/>
            <a:ext cx="7704667" cy="595535"/>
          </a:xfrm>
        </p:spPr>
        <p:txBody>
          <a:bodyPr>
            <a:noAutofit/>
          </a:bodyPr>
          <a:lstStyle/>
          <a:p>
            <a:pPr algn="ctr">
              <a:tabLst>
                <a:tab pos="2241550" algn="l"/>
              </a:tabLst>
            </a:pPr>
            <a:br>
              <a:rPr lang="hr-HR" sz="1600" b="1" i="1" dirty="0">
                <a:latin typeface="Georgia" pitchFamily="18" charset="0"/>
              </a:rPr>
            </a:br>
            <a:br>
              <a:rPr lang="hr-HR" sz="1600" b="1" i="1" dirty="0">
                <a:latin typeface="Georgia" pitchFamily="18" charset="0"/>
              </a:rPr>
            </a:br>
            <a:br>
              <a:rPr lang="hr-HR" sz="1600" b="1" i="1" dirty="0">
                <a:latin typeface="Georgia" pitchFamily="18" charset="0"/>
              </a:rPr>
            </a:br>
            <a:br>
              <a:rPr lang="hr-HR" sz="1600" b="1" i="1" dirty="0">
                <a:latin typeface="Georgia" pitchFamily="18" charset="0"/>
              </a:rPr>
            </a:br>
            <a:r>
              <a:rPr lang="hr-HR" sz="1600" b="1" i="1" dirty="0">
                <a:latin typeface="Georgia" pitchFamily="18" charset="0"/>
              </a:rPr>
              <a:t>Sadržaj optužnog prijedloga</a:t>
            </a:r>
            <a:br>
              <a:rPr lang="hr-HR" sz="1600" b="1" i="1" dirty="0">
                <a:latin typeface="Georgia" pitchFamily="18" charset="0"/>
              </a:rPr>
            </a:br>
            <a:r>
              <a:rPr lang="hr-HR" sz="1600" b="1" dirty="0">
                <a:latin typeface="Georgia" pitchFamily="18" charset="0"/>
              </a:rPr>
              <a:t>Članak 160.</a:t>
            </a:r>
            <a:br>
              <a:rPr lang="hr-HR" sz="1600" b="1" dirty="0">
                <a:latin typeface="Georgia" pitchFamily="18" charset="0"/>
              </a:rPr>
            </a:br>
            <a:endParaRPr lang="hr-HR" sz="1600" dirty="0"/>
          </a:p>
        </p:txBody>
      </p:sp>
      <p:sp>
        <p:nvSpPr>
          <p:cNvPr id="3" name="Rezervirano mjesto sadržaja 2">
            <a:extLst>
              <a:ext uri="{FF2B5EF4-FFF2-40B4-BE49-F238E27FC236}">
                <a16:creationId xmlns:a16="http://schemas.microsoft.com/office/drawing/2014/main" id="{91B52371-D993-4BB2-A372-41304316CD82}"/>
              </a:ext>
            </a:extLst>
          </p:cNvPr>
          <p:cNvSpPr>
            <a:spLocks noGrp="1"/>
          </p:cNvSpPr>
          <p:nvPr>
            <p:ph idx="1"/>
          </p:nvPr>
        </p:nvSpPr>
        <p:spPr>
          <a:xfrm>
            <a:off x="642910" y="1142984"/>
            <a:ext cx="8072494" cy="5500726"/>
          </a:xfrm>
        </p:spPr>
        <p:txBody>
          <a:bodyPr>
            <a:noAutofit/>
          </a:bodyPr>
          <a:lstStyle/>
          <a:p>
            <a:pPr>
              <a:buNone/>
              <a:tabLst>
                <a:tab pos="1168400" algn="l"/>
              </a:tabLst>
            </a:pPr>
            <a:r>
              <a:rPr lang="hr-HR" sz="1300" dirty="0">
                <a:solidFill>
                  <a:schemeClr val="bg2">
                    <a:lumMod val="25000"/>
                  </a:schemeClr>
                </a:solidFill>
                <a:latin typeface="Georgia" pitchFamily="18" charset="0"/>
              </a:rPr>
              <a:t>(2)</a:t>
            </a:r>
            <a:r>
              <a:rPr lang="hr-HR" sz="1300" dirty="0">
                <a:latin typeface="Georgia" pitchFamily="18" charset="0"/>
              </a:rPr>
              <a:t> </a:t>
            </a:r>
            <a:r>
              <a:rPr lang="hr-HR" sz="1300" b="1" dirty="0">
                <a:solidFill>
                  <a:srgbClr val="FF0000"/>
                </a:solidFill>
                <a:latin typeface="Georgia" pitchFamily="18" charset="0"/>
              </a:rPr>
              <a:t>Optužni prijedlog sadrži:</a:t>
            </a:r>
            <a:br>
              <a:rPr lang="hr-HR" sz="1300" dirty="0">
                <a:latin typeface="Georgia" pitchFamily="18" charset="0"/>
              </a:rPr>
            </a:br>
            <a:r>
              <a:rPr lang="hr-HR" sz="1300" b="1" dirty="0">
                <a:solidFill>
                  <a:srgbClr val="FF0000"/>
                </a:solidFill>
                <a:latin typeface="Georgia" pitchFamily="18" charset="0"/>
              </a:rPr>
              <a:t>1.</a:t>
            </a:r>
            <a:r>
              <a:rPr lang="hr-HR" sz="1300" dirty="0">
                <a:solidFill>
                  <a:srgbClr val="FF0000"/>
                </a:solidFill>
                <a:latin typeface="Georgia" pitchFamily="18" charset="0"/>
              </a:rPr>
              <a:t> </a:t>
            </a:r>
            <a:r>
              <a:rPr lang="hr-HR" sz="1300" b="1" dirty="0">
                <a:solidFill>
                  <a:schemeClr val="bg2">
                    <a:lumMod val="25000"/>
                  </a:schemeClr>
                </a:solidFill>
                <a:latin typeface="Georgia" pitchFamily="18" charset="0"/>
              </a:rPr>
              <a:t>Podatke o tužitelju </a:t>
            </a:r>
            <a:r>
              <a:rPr lang="hr-HR" sz="1300" dirty="0">
                <a:solidFill>
                  <a:schemeClr val="bg2">
                    <a:lumMod val="25000"/>
                  </a:schemeClr>
                </a:solidFill>
                <a:latin typeface="Georgia" pitchFamily="18" charset="0"/>
              </a:rPr>
              <a:t>i to: </a:t>
            </a:r>
            <a:r>
              <a:rPr lang="hr-HR" sz="1300" i="1" dirty="0">
                <a:solidFill>
                  <a:schemeClr val="bg2">
                    <a:lumMod val="25000"/>
                  </a:schemeClr>
                </a:solidFill>
                <a:latin typeface="Georgia" pitchFamily="18" charset="0"/>
              </a:rPr>
              <a:t>naziv državnog tijela ili pravne osobe, odnosno ime i prezime tužitelja fizičke osobe te adresu tužitelja,</a:t>
            </a:r>
            <a:br>
              <a:rPr lang="hr-HR" sz="1300" dirty="0">
                <a:solidFill>
                  <a:schemeClr val="bg2">
                    <a:lumMod val="25000"/>
                  </a:schemeClr>
                </a:solidFill>
                <a:latin typeface="Georgia" pitchFamily="18" charset="0"/>
              </a:rPr>
            </a:br>
            <a:r>
              <a:rPr lang="hr-HR" sz="1300" b="1" dirty="0">
                <a:solidFill>
                  <a:srgbClr val="FF0000"/>
                </a:solidFill>
                <a:latin typeface="Georgia" pitchFamily="18" charset="0"/>
              </a:rPr>
              <a:t>2.</a:t>
            </a:r>
            <a:r>
              <a:rPr lang="hr-HR" sz="1300" dirty="0">
                <a:solidFill>
                  <a:schemeClr val="bg2">
                    <a:lumMod val="25000"/>
                  </a:schemeClr>
                </a:solidFill>
                <a:latin typeface="Georgia" pitchFamily="18" charset="0"/>
              </a:rPr>
              <a:t> </a:t>
            </a:r>
            <a:r>
              <a:rPr lang="hr-HR" sz="1300" b="1" dirty="0">
                <a:solidFill>
                  <a:schemeClr val="bg2">
                    <a:lumMod val="25000"/>
                  </a:schemeClr>
                </a:solidFill>
                <a:latin typeface="Georgia" pitchFamily="18" charset="0"/>
              </a:rPr>
              <a:t>za počinitelja prekršaja fizičku osobu </a:t>
            </a:r>
            <a:r>
              <a:rPr lang="hr-HR" sz="1300" i="1" dirty="0">
                <a:solidFill>
                  <a:schemeClr val="bg2">
                    <a:lumMod val="25000"/>
                  </a:schemeClr>
                </a:solidFill>
                <a:latin typeface="Georgia" pitchFamily="18" charset="0"/>
              </a:rPr>
              <a:t>ime i prezime s osobnim podacima </a:t>
            </a:r>
            <a:r>
              <a:rPr lang="hr-HR" sz="1300" dirty="0">
                <a:solidFill>
                  <a:schemeClr val="bg2">
                    <a:lumMod val="25000"/>
                  </a:schemeClr>
                </a:solidFill>
                <a:latin typeface="Georgia" pitchFamily="18" charset="0"/>
              </a:rPr>
              <a:t>(čl.171. st.1.), </a:t>
            </a:r>
            <a:br>
              <a:rPr lang="hr-HR" sz="1300" dirty="0">
                <a:solidFill>
                  <a:schemeClr val="bg2">
                    <a:lumMod val="25000"/>
                  </a:schemeClr>
                </a:solidFill>
                <a:latin typeface="Georgia" pitchFamily="18" charset="0"/>
              </a:rPr>
            </a:br>
            <a:r>
              <a:rPr lang="hr-HR" sz="1300" b="1" dirty="0">
                <a:solidFill>
                  <a:srgbClr val="FF0000"/>
                </a:solidFill>
                <a:latin typeface="Georgia" pitchFamily="18" charset="0"/>
              </a:rPr>
              <a:t>3.</a:t>
            </a:r>
            <a:r>
              <a:rPr lang="hr-HR" sz="1300" dirty="0">
                <a:solidFill>
                  <a:schemeClr val="bg2">
                    <a:lumMod val="25000"/>
                  </a:schemeClr>
                </a:solidFill>
                <a:latin typeface="Georgia" pitchFamily="18" charset="0"/>
              </a:rPr>
              <a:t> </a:t>
            </a:r>
            <a:r>
              <a:rPr lang="hr-HR" sz="1300" b="1" dirty="0">
                <a:solidFill>
                  <a:schemeClr val="bg2">
                    <a:lumMod val="25000"/>
                  </a:schemeClr>
                </a:solidFill>
                <a:latin typeface="Georgia" pitchFamily="18" charset="0"/>
              </a:rPr>
              <a:t>za počinitelja prekršaja fizičku osobu obrtnika i osobu koja se bavi drugom samostalnom djelatnošću </a:t>
            </a:r>
            <a:r>
              <a:rPr lang="hr-HR" sz="1300" i="1" dirty="0">
                <a:solidFill>
                  <a:schemeClr val="bg2">
                    <a:lumMod val="25000"/>
                  </a:schemeClr>
                </a:solidFill>
                <a:latin typeface="Georgia" pitchFamily="18" charset="0"/>
              </a:rPr>
              <a:t>osim podataka iz stavka 2. točke 2. ovoga članka još točan naziv obrta ili djelatnosti, sjedište i mjesto upisa obrta ili druge samostalne djelatnosti,</a:t>
            </a:r>
            <a:br>
              <a:rPr lang="hr-HR" sz="1300" dirty="0">
                <a:solidFill>
                  <a:schemeClr val="bg2">
                    <a:lumMod val="25000"/>
                  </a:schemeClr>
                </a:solidFill>
                <a:latin typeface="Georgia" pitchFamily="18" charset="0"/>
              </a:rPr>
            </a:br>
            <a:r>
              <a:rPr lang="hr-HR" sz="1300" b="1" dirty="0">
                <a:solidFill>
                  <a:srgbClr val="FF0000"/>
                </a:solidFill>
                <a:latin typeface="Georgia" pitchFamily="18" charset="0"/>
              </a:rPr>
              <a:t>4.</a:t>
            </a:r>
            <a:r>
              <a:rPr lang="hr-HR" sz="1300" dirty="0">
                <a:solidFill>
                  <a:srgbClr val="FF0000"/>
                </a:solidFill>
                <a:latin typeface="Georgia" pitchFamily="18" charset="0"/>
              </a:rPr>
              <a:t> </a:t>
            </a:r>
            <a:r>
              <a:rPr lang="hr-HR" sz="1300" b="1" dirty="0">
                <a:solidFill>
                  <a:schemeClr val="bg2">
                    <a:lumMod val="25000"/>
                  </a:schemeClr>
                </a:solidFill>
                <a:latin typeface="Georgia" pitchFamily="18" charset="0"/>
              </a:rPr>
              <a:t>za počinitelja prekršaja pravnu osobu i druge subjekte izjednačene s pravnim osobama </a:t>
            </a:r>
            <a:r>
              <a:rPr lang="hr-HR" sz="1300" i="1" dirty="0">
                <a:solidFill>
                  <a:schemeClr val="bg2">
                    <a:lumMod val="25000"/>
                  </a:schemeClr>
                </a:solidFill>
                <a:latin typeface="Georgia" pitchFamily="18" charset="0"/>
              </a:rPr>
              <a:t>njezin točan naziv, sjedište i osobni identifikacijski broj, ime i prezime njezina predstavnika, vrijeme rođenja i adresu stanovanja, državljanstvo, državu izdavanja putovnice i broj putovnice ukoliko je stranac te primjenjuje li se koja od mjera opreza i od kada,</a:t>
            </a:r>
            <a:br>
              <a:rPr lang="hr-HR" sz="1300" dirty="0">
                <a:solidFill>
                  <a:schemeClr val="bg2">
                    <a:lumMod val="25000"/>
                  </a:schemeClr>
                </a:solidFill>
                <a:latin typeface="Georgia" pitchFamily="18" charset="0"/>
              </a:rPr>
            </a:br>
            <a:r>
              <a:rPr lang="hr-HR" sz="1300" b="1" dirty="0">
                <a:solidFill>
                  <a:srgbClr val="FF0000"/>
                </a:solidFill>
                <a:latin typeface="Georgia" pitchFamily="18" charset="0"/>
              </a:rPr>
              <a:t>5.</a:t>
            </a:r>
            <a:r>
              <a:rPr lang="hr-HR" sz="1300" dirty="0">
                <a:solidFill>
                  <a:srgbClr val="FF0000"/>
                </a:solidFill>
                <a:latin typeface="Georgia" pitchFamily="18" charset="0"/>
              </a:rPr>
              <a:t> </a:t>
            </a:r>
            <a:r>
              <a:rPr lang="hr-HR" sz="1300" b="1" dirty="0">
                <a:solidFill>
                  <a:schemeClr val="bg2">
                    <a:lumMod val="25000"/>
                  </a:schemeClr>
                </a:solidFill>
                <a:latin typeface="Georgia" pitchFamily="18" charset="0"/>
              </a:rPr>
              <a:t>činjenični opis radnje prekršaja iz koje proistječe zakonsko obilježje prekršaja</a:t>
            </a:r>
            <a:r>
              <a:rPr lang="hr-HR" sz="1300" dirty="0">
                <a:solidFill>
                  <a:schemeClr val="bg2">
                    <a:lumMod val="25000"/>
                  </a:schemeClr>
                </a:solidFill>
                <a:latin typeface="Georgia" pitchFamily="18" charset="0"/>
              </a:rPr>
              <a:t>,</a:t>
            </a:r>
            <a:br>
              <a:rPr lang="hr-HR" sz="1300" dirty="0">
                <a:solidFill>
                  <a:schemeClr val="bg2">
                    <a:lumMod val="25000"/>
                  </a:schemeClr>
                </a:solidFill>
                <a:latin typeface="Georgia" pitchFamily="18" charset="0"/>
              </a:rPr>
            </a:br>
            <a:r>
              <a:rPr lang="hr-HR" sz="1300" b="1" dirty="0">
                <a:solidFill>
                  <a:srgbClr val="FF0000"/>
                </a:solidFill>
                <a:latin typeface="Georgia" pitchFamily="18" charset="0"/>
              </a:rPr>
              <a:t>6.</a:t>
            </a:r>
            <a:r>
              <a:rPr lang="hr-HR" sz="1300" b="1" dirty="0">
                <a:solidFill>
                  <a:schemeClr val="bg2">
                    <a:lumMod val="25000"/>
                  </a:schemeClr>
                </a:solidFill>
                <a:latin typeface="Georgia" pitchFamily="18" charset="0"/>
              </a:rPr>
              <a:t> vrijeme i mjesto počinjenja prekršaja, sredstvo kojim je počinjen prekršaj te i ostale bitne okolnosti za točno određenje prekršaja,</a:t>
            </a:r>
            <a:br>
              <a:rPr lang="hr-HR" sz="1300" dirty="0">
                <a:solidFill>
                  <a:schemeClr val="bg2">
                    <a:lumMod val="25000"/>
                  </a:schemeClr>
                </a:solidFill>
                <a:latin typeface="Georgia" pitchFamily="18" charset="0"/>
              </a:rPr>
            </a:br>
            <a:r>
              <a:rPr lang="hr-HR" sz="1300" b="1" dirty="0">
                <a:solidFill>
                  <a:srgbClr val="FF0000"/>
                </a:solidFill>
                <a:latin typeface="Georgia" pitchFamily="18" charset="0"/>
              </a:rPr>
              <a:t>7. </a:t>
            </a:r>
            <a:r>
              <a:rPr lang="hr-HR" sz="1300" b="1" dirty="0">
                <a:solidFill>
                  <a:schemeClr val="bg2">
                    <a:lumMod val="25000"/>
                  </a:schemeClr>
                </a:solidFill>
                <a:latin typeface="Georgia" pitchFamily="18" charset="0"/>
              </a:rPr>
              <a:t>zakonski naziv prekršaja i propis kojim je određen</a:t>
            </a:r>
            <a:r>
              <a:rPr lang="hr-HR" sz="1300" dirty="0">
                <a:solidFill>
                  <a:schemeClr val="bg2">
                    <a:lumMod val="25000"/>
                  </a:schemeClr>
                </a:solidFill>
                <a:latin typeface="Georgia" pitchFamily="18" charset="0"/>
              </a:rPr>
              <a:t>,</a:t>
            </a:r>
            <a:br>
              <a:rPr lang="hr-HR" sz="1300" dirty="0">
                <a:solidFill>
                  <a:schemeClr val="bg2">
                    <a:lumMod val="25000"/>
                  </a:schemeClr>
                </a:solidFill>
                <a:latin typeface="Georgia" pitchFamily="18" charset="0"/>
              </a:rPr>
            </a:br>
            <a:r>
              <a:rPr lang="hr-HR" sz="1300" b="1" dirty="0">
                <a:solidFill>
                  <a:srgbClr val="FF0000"/>
                </a:solidFill>
                <a:latin typeface="Georgia" pitchFamily="18" charset="0"/>
              </a:rPr>
              <a:t>8. </a:t>
            </a:r>
            <a:r>
              <a:rPr lang="hr-HR" sz="1300" b="1" dirty="0">
                <a:solidFill>
                  <a:schemeClr val="bg2">
                    <a:lumMod val="25000"/>
                  </a:schemeClr>
                </a:solidFill>
                <a:latin typeface="Georgia" pitchFamily="18" charset="0"/>
              </a:rPr>
              <a:t>prijedlog o dokazima koje treba provesti </a:t>
            </a:r>
            <a:r>
              <a:rPr lang="hr-HR" sz="1300" dirty="0">
                <a:solidFill>
                  <a:schemeClr val="bg2">
                    <a:lumMod val="25000"/>
                  </a:schemeClr>
                </a:solidFill>
                <a:latin typeface="Georgia" pitchFamily="18" charset="0"/>
              </a:rPr>
              <a:t>na glavnoj raspravi, </a:t>
            </a:r>
            <a:r>
              <a:rPr lang="hr-HR" sz="1300" i="1" dirty="0">
                <a:solidFill>
                  <a:schemeClr val="bg2">
                    <a:lumMod val="25000"/>
                  </a:schemeClr>
                </a:solidFill>
                <a:latin typeface="Georgia" pitchFamily="18" charset="0"/>
              </a:rPr>
              <a:t>naznaku imena svjedoka i drugih čije se ispitivanje predlaže, spisa koje treba pročitati i predmeta koji služe za utvrđivanje činjenica, </a:t>
            </a:r>
            <a:r>
              <a:rPr lang="hr-HR" sz="1300" dirty="0">
                <a:solidFill>
                  <a:schemeClr val="bg2">
                    <a:lumMod val="25000"/>
                  </a:schemeClr>
                </a:solidFill>
                <a:latin typeface="Georgia" pitchFamily="18" charset="0"/>
              </a:rPr>
              <a:t>s </a:t>
            </a:r>
            <a:r>
              <a:rPr lang="hr-HR" sz="1300" b="1" dirty="0">
                <a:solidFill>
                  <a:schemeClr val="bg2">
                    <a:lumMod val="25000"/>
                  </a:schemeClr>
                </a:solidFill>
                <a:latin typeface="Georgia" pitchFamily="18" charset="0"/>
              </a:rPr>
              <a:t>kratkim obrazloženjem optužnog prijedloga</a:t>
            </a:r>
            <a:r>
              <a:rPr lang="hr-HR" sz="1300" i="1" dirty="0">
                <a:solidFill>
                  <a:schemeClr val="bg2">
                    <a:lumMod val="25000"/>
                  </a:schemeClr>
                </a:solidFill>
                <a:latin typeface="Georgia" pitchFamily="18" charset="0"/>
              </a:rPr>
              <a:t>.</a:t>
            </a:r>
            <a:r>
              <a:rPr lang="hr-HR" sz="1300" dirty="0">
                <a:solidFill>
                  <a:schemeClr val="bg2">
                    <a:lumMod val="25000"/>
                  </a:schemeClr>
                </a:solidFill>
                <a:latin typeface="Georgia" pitchFamily="18" charset="0"/>
              </a:rPr>
              <a:t> Tužitelj u optužnom prijedlogu može predložiti vrstu, visinu i trajanje sankcije. Takav prijedlog ne obvezuje sud,</a:t>
            </a:r>
            <a:br>
              <a:rPr lang="hr-HR" sz="1300" dirty="0">
                <a:solidFill>
                  <a:schemeClr val="bg2">
                    <a:lumMod val="25000"/>
                  </a:schemeClr>
                </a:solidFill>
                <a:latin typeface="Georgia" pitchFamily="18" charset="0"/>
              </a:rPr>
            </a:br>
            <a:r>
              <a:rPr lang="hr-HR" sz="1300" b="1" dirty="0">
                <a:solidFill>
                  <a:srgbClr val="FF0000"/>
                </a:solidFill>
                <a:latin typeface="Georgia" pitchFamily="18" charset="0"/>
              </a:rPr>
              <a:t>9.</a:t>
            </a:r>
            <a:r>
              <a:rPr lang="hr-HR" sz="1300" b="1" dirty="0">
                <a:solidFill>
                  <a:schemeClr val="bg2">
                    <a:lumMod val="25000"/>
                  </a:schemeClr>
                </a:solidFill>
                <a:latin typeface="Georgia" pitchFamily="18" charset="0"/>
              </a:rPr>
              <a:t> pisanu obavijest </a:t>
            </a:r>
            <a:r>
              <a:rPr lang="hr-HR" sz="1300" dirty="0">
                <a:solidFill>
                  <a:schemeClr val="bg2">
                    <a:lumMod val="25000"/>
                  </a:schemeClr>
                </a:solidFill>
                <a:latin typeface="Georgia" pitchFamily="18" charset="0"/>
              </a:rPr>
              <a:t>iz članka 109.a stavka 1. i 2. ovoga Zakona </a:t>
            </a:r>
            <a:r>
              <a:rPr lang="hr-HR" sz="1300" dirty="0">
                <a:solidFill>
                  <a:srgbClr val="FF0000"/>
                </a:solidFill>
                <a:latin typeface="Georgia" pitchFamily="18" charset="0"/>
              </a:rPr>
              <a:t>potpisanu od strane počinitelja ili kopiju te obavijesti uz dokaz o dostavi ili potvrdu o obavljenoj dostavi</a:t>
            </a:r>
            <a:r>
              <a:rPr lang="hr-HR" sz="1300" dirty="0">
                <a:solidFill>
                  <a:schemeClr val="bg2">
                    <a:lumMod val="25000"/>
                  </a:schemeClr>
                </a:solidFill>
                <a:latin typeface="Georgia" pitchFamily="18" charset="0"/>
              </a:rPr>
              <a:t>,</a:t>
            </a:r>
            <a:br>
              <a:rPr lang="hr-HR" sz="1300" dirty="0">
                <a:solidFill>
                  <a:schemeClr val="bg2">
                    <a:lumMod val="25000"/>
                  </a:schemeClr>
                </a:solidFill>
                <a:latin typeface="Georgia" pitchFamily="18" charset="0"/>
              </a:rPr>
            </a:br>
            <a:r>
              <a:rPr lang="hr-HR" sz="1300" b="1" dirty="0">
                <a:solidFill>
                  <a:schemeClr val="bg2">
                    <a:lumMod val="25000"/>
                  </a:schemeClr>
                </a:solidFill>
                <a:latin typeface="Georgia" pitchFamily="18" charset="0"/>
              </a:rPr>
              <a:t>10. </a:t>
            </a:r>
            <a:r>
              <a:rPr lang="hr-HR" sz="1300" dirty="0">
                <a:solidFill>
                  <a:schemeClr val="bg2">
                    <a:lumMod val="25000"/>
                  </a:schemeClr>
                </a:solidFill>
                <a:latin typeface="Georgia" pitchFamily="18" charset="0"/>
              </a:rPr>
              <a:t>podatak ovlaštenog tužitelja</a:t>
            </a:r>
            <a:r>
              <a:rPr lang="hr-HR" sz="1300" b="1" dirty="0">
                <a:solidFill>
                  <a:schemeClr val="bg2">
                    <a:lumMod val="25000"/>
                  </a:schemeClr>
                </a:solidFill>
                <a:latin typeface="Georgia" pitchFamily="18" charset="0"/>
              </a:rPr>
              <a:t> je li protiv počinitelja podnesena i kaznena prijava u vezi s istim događajem</a:t>
            </a:r>
            <a:r>
              <a:rPr lang="hr-HR" sz="1300" dirty="0">
                <a:solidFill>
                  <a:schemeClr val="bg2">
                    <a:lumMod val="25000"/>
                  </a:schemeClr>
                </a:solidFill>
                <a:latin typeface="Georgia" pitchFamily="18" charset="0"/>
              </a:rPr>
              <a:t>.</a:t>
            </a:r>
          </a:p>
          <a:p>
            <a:pPr>
              <a:buNone/>
            </a:pPr>
            <a:r>
              <a:rPr lang="hr-HR" sz="1300" dirty="0">
                <a:solidFill>
                  <a:schemeClr val="bg2">
                    <a:lumMod val="25000"/>
                  </a:schemeClr>
                </a:solidFill>
                <a:latin typeface="Georgia" pitchFamily="18" charset="0"/>
              </a:rPr>
              <a:t>(4) Optužni se prijedlog dostavlja nadležnom sudu u onoliko primjeraka koliko ima okrivljenika i jedan primjerak za sud.</a:t>
            </a:r>
          </a:p>
        </p:txBody>
      </p:sp>
    </p:spTree>
    <p:extLst>
      <p:ext uri="{BB962C8B-B14F-4D97-AF65-F5344CB8AC3E}">
        <p14:creationId xmlns:p14="http://schemas.microsoft.com/office/powerpoint/2010/main" val="3233999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descr="OPTUŽNI PRIJEDLOG - 1.png"/>
          <p:cNvPicPr>
            <a:picLocks noGrp="1" noChangeAspect="1"/>
          </p:cNvPicPr>
          <p:nvPr>
            <p:ph idx="1"/>
          </p:nvPr>
        </p:nvPicPr>
        <p:blipFill>
          <a:blip r:embed="rId2" cstate="print"/>
          <a:stretch>
            <a:fillRect/>
          </a:stretch>
        </p:blipFill>
        <p:spPr>
          <a:xfrm>
            <a:off x="214282" y="214290"/>
            <a:ext cx="4429156" cy="6286544"/>
          </a:xfrm>
        </p:spPr>
      </p:pic>
      <p:pic>
        <p:nvPicPr>
          <p:cNvPr id="6" name="Slika 5" descr="OPTUŽNI PRIJEDLOG - 2.png"/>
          <p:cNvPicPr>
            <a:picLocks noChangeAspect="1"/>
          </p:cNvPicPr>
          <p:nvPr/>
        </p:nvPicPr>
        <p:blipFill>
          <a:blip r:embed="rId3" cstate="print"/>
          <a:stretch>
            <a:fillRect/>
          </a:stretch>
        </p:blipFill>
        <p:spPr>
          <a:xfrm>
            <a:off x="4429124" y="214290"/>
            <a:ext cx="4714876" cy="628654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0034" y="857232"/>
            <a:ext cx="8229600" cy="438896"/>
          </a:xfrm>
        </p:spPr>
        <p:txBody>
          <a:bodyPr>
            <a:normAutofit fontScale="90000"/>
          </a:bodyPr>
          <a:lstStyle/>
          <a:p>
            <a:pPr algn="ctr"/>
            <a:r>
              <a:rPr lang="hr-HR" sz="2000" b="1" i="1" dirty="0">
                <a:solidFill>
                  <a:schemeClr val="bg2">
                    <a:lumMod val="25000"/>
                  </a:schemeClr>
                </a:solidFill>
                <a:latin typeface="Georgia" pitchFamily="18" charset="0"/>
              </a:rPr>
              <a:t>DOSTAVA U PREKRŠAJNOM POSTUPKU</a:t>
            </a:r>
            <a:br>
              <a:rPr lang="hr-HR" sz="1800" dirty="0">
                <a:latin typeface="Georgia" pitchFamily="18" charset="0"/>
              </a:rPr>
            </a:br>
            <a:endParaRPr lang="hr-HR" sz="1800" dirty="0">
              <a:latin typeface="Georgia" pitchFamily="18" charset="0"/>
            </a:endParaRPr>
          </a:p>
        </p:txBody>
      </p:sp>
      <p:sp>
        <p:nvSpPr>
          <p:cNvPr id="3" name="Rezervirano mjesto sadržaja 2"/>
          <p:cNvSpPr>
            <a:spLocks noGrp="1"/>
          </p:cNvSpPr>
          <p:nvPr>
            <p:ph idx="1"/>
          </p:nvPr>
        </p:nvSpPr>
        <p:spPr>
          <a:xfrm>
            <a:off x="571472" y="1428736"/>
            <a:ext cx="8229600" cy="5038740"/>
          </a:xfrm>
        </p:spPr>
        <p:txBody>
          <a:bodyPr>
            <a:normAutofit fontScale="32500" lnSpcReduction="20000"/>
          </a:bodyPr>
          <a:lstStyle/>
          <a:p>
            <a:pPr algn="just">
              <a:buNone/>
            </a:pPr>
            <a:r>
              <a:rPr lang="hr-HR" sz="4800" dirty="0">
                <a:solidFill>
                  <a:schemeClr val="bg2">
                    <a:lumMod val="25000"/>
                  </a:schemeClr>
                </a:solidFill>
                <a:latin typeface="Georgia" pitchFamily="18" charset="0"/>
              </a:rPr>
              <a:t>Sukladno odredbi </a:t>
            </a:r>
            <a:r>
              <a:rPr lang="hr-HR" sz="4800" b="1" dirty="0">
                <a:solidFill>
                  <a:schemeClr val="bg2">
                    <a:lumMod val="25000"/>
                  </a:schemeClr>
                </a:solidFill>
                <a:latin typeface="Georgia" pitchFamily="18" charset="0"/>
              </a:rPr>
              <a:t>članka </a:t>
            </a:r>
            <a:r>
              <a:rPr lang="hr-HR" sz="4800" b="1" dirty="0" err="1">
                <a:solidFill>
                  <a:schemeClr val="bg2">
                    <a:lumMod val="25000"/>
                  </a:schemeClr>
                </a:solidFill>
                <a:latin typeface="Georgia" pitchFamily="18" charset="0"/>
              </a:rPr>
              <a:t>145</a:t>
            </a:r>
            <a:r>
              <a:rPr lang="hr-HR" sz="4800" b="1" dirty="0">
                <a:solidFill>
                  <a:schemeClr val="bg2">
                    <a:lumMod val="25000"/>
                  </a:schemeClr>
                </a:solidFill>
                <a:latin typeface="Georgia" pitchFamily="18" charset="0"/>
              </a:rPr>
              <a:t>. </a:t>
            </a:r>
            <a:r>
              <a:rPr lang="hr-HR" sz="4800" b="1" dirty="0" err="1">
                <a:solidFill>
                  <a:schemeClr val="bg2">
                    <a:lumMod val="25000"/>
                  </a:schemeClr>
                </a:solidFill>
                <a:latin typeface="Georgia" pitchFamily="18" charset="0"/>
              </a:rPr>
              <a:t>st.1</a:t>
            </a:r>
            <a:r>
              <a:rPr lang="hr-HR" sz="4800" b="1" dirty="0">
                <a:solidFill>
                  <a:schemeClr val="bg2">
                    <a:lumMod val="25000"/>
                  </a:schemeClr>
                </a:solidFill>
                <a:latin typeface="Georgia" pitchFamily="18" charset="0"/>
              </a:rPr>
              <a:t>. PZ-a Odluke </a:t>
            </a:r>
            <a:r>
              <a:rPr lang="hr-HR" sz="4800" i="1" dirty="0">
                <a:solidFill>
                  <a:srgbClr val="FF0000"/>
                </a:solidFill>
                <a:latin typeface="Georgia" pitchFamily="18" charset="0"/>
              </a:rPr>
              <a:t>(obavezni prekršajni nalog, </a:t>
            </a:r>
          </a:p>
          <a:p>
            <a:pPr algn="just">
              <a:buNone/>
            </a:pPr>
            <a:r>
              <a:rPr lang="hr-HR" sz="4800" i="1" dirty="0">
                <a:solidFill>
                  <a:srgbClr val="FF0000"/>
                </a:solidFill>
                <a:latin typeface="Georgia" pitchFamily="18" charset="0"/>
              </a:rPr>
              <a:t>presude</a:t>
            </a:r>
            <a:r>
              <a:rPr lang="hr-HR" sz="4800" dirty="0">
                <a:solidFill>
                  <a:srgbClr val="FF0000"/>
                </a:solidFill>
                <a:latin typeface="Georgia" pitchFamily="18" charset="0"/>
              </a:rPr>
              <a:t>)</a:t>
            </a:r>
            <a:r>
              <a:rPr lang="hr-HR" sz="4800" dirty="0">
                <a:solidFill>
                  <a:schemeClr val="bg2">
                    <a:lumMod val="25000"/>
                  </a:schemeClr>
                </a:solidFill>
                <a:latin typeface="Georgia" pitchFamily="18" charset="0"/>
              </a:rPr>
              <a:t>, </a:t>
            </a:r>
            <a:r>
              <a:rPr lang="hr-HR" sz="4800" b="1" dirty="0">
                <a:solidFill>
                  <a:schemeClr val="bg2">
                    <a:lumMod val="25000"/>
                  </a:schemeClr>
                </a:solidFill>
                <a:latin typeface="Georgia" pitchFamily="18" charset="0"/>
              </a:rPr>
              <a:t>podnesci i drugi dopisi </a:t>
            </a:r>
            <a:r>
              <a:rPr lang="hr-HR" sz="4800" i="1" dirty="0">
                <a:solidFill>
                  <a:srgbClr val="FF0000"/>
                </a:solidFill>
                <a:latin typeface="Georgia" pitchFamily="18" charset="0"/>
              </a:rPr>
              <a:t>(pisana obavijest počinitelju prekršaja iz  članka </a:t>
            </a:r>
          </a:p>
          <a:p>
            <a:pPr algn="just">
              <a:buNone/>
            </a:pPr>
            <a:r>
              <a:rPr lang="hr-HR" sz="4800" i="1" dirty="0" err="1">
                <a:solidFill>
                  <a:srgbClr val="FF0000"/>
                </a:solidFill>
                <a:latin typeface="Georgia" pitchFamily="18" charset="0"/>
              </a:rPr>
              <a:t>109.a</a:t>
            </a:r>
            <a:r>
              <a:rPr lang="hr-HR" sz="4800" i="1" dirty="0">
                <a:solidFill>
                  <a:srgbClr val="FF0000"/>
                </a:solidFill>
                <a:latin typeface="Georgia" pitchFamily="18" charset="0"/>
              </a:rPr>
              <a:t> PZ-a i </a:t>
            </a:r>
            <a:r>
              <a:rPr lang="hr-HR" sz="4800" i="1" dirty="0" err="1">
                <a:solidFill>
                  <a:srgbClr val="FF0000"/>
                </a:solidFill>
                <a:latin typeface="Georgia" pitchFamily="18" charset="0"/>
              </a:rPr>
              <a:t>dr</a:t>
            </a:r>
            <a:r>
              <a:rPr lang="hr-HR" sz="4800" i="1" dirty="0">
                <a:solidFill>
                  <a:srgbClr val="FF0000"/>
                </a:solidFill>
                <a:latin typeface="Georgia" pitchFamily="18" charset="0"/>
              </a:rPr>
              <a:t>.)</a:t>
            </a:r>
            <a:r>
              <a:rPr lang="hr-HR" sz="4800" i="1" dirty="0">
                <a:solidFill>
                  <a:schemeClr val="bg2">
                    <a:lumMod val="25000"/>
                  </a:schemeClr>
                </a:solidFill>
                <a:latin typeface="Georgia" pitchFamily="18" charset="0"/>
              </a:rPr>
              <a:t> </a:t>
            </a:r>
            <a:r>
              <a:rPr lang="hr-HR" sz="4800" dirty="0">
                <a:solidFill>
                  <a:schemeClr val="bg2">
                    <a:lumMod val="25000"/>
                  </a:schemeClr>
                </a:solidFill>
                <a:latin typeface="Georgia" pitchFamily="18" charset="0"/>
              </a:rPr>
              <a:t>u prekršajnom postupku dostavljaju se:</a:t>
            </a:r>
          </a:p>
          <a:p>
            <a:pPr marL="273050" indent="82550" algn="just">
              <a:buNone/>
            </a:pPr>
            <a:r>
              <a:rPr lang="hr-HR" sz="4800" i="1" dirty="0">
                <a:solidFill>
                  <a:schemeClr val="bg2">
                    <a:lumMod val="25000"/>
                  </a:schemeClr>
                </a:solidFill>
                <a:effectLst>
                  <a:outerShdw blurRad="38100" dist="38100" dir="2700000" algn="tl">
                    <a:srgbClr val="000000">
                      <a:alpha val="43137"/>
                    </a:srgbClr>
                  </a:outerShdw>
                </a:effectLst>
                <a:latin typeface="Georgia" pitchFamily="18" charset="0"/>
              </a:rPr>
              <a:t>1. poštom, </a:t>
            </a:r>
            <a:endParaRPr lang="hr-HR" sz="4800" dirty="0">
              <a:solidFill>
                <a:schemeClr val="bg2">
                  <a:lumMod val="25000"/>
                </a:schemeClr>
              </a:solidFill>
              <a:effectLst>
                <a:outerShdw blurRad="38100" dist="38100" dir="2700000" algn="tl">
                  <a:srgbClr val="000000">
                    <a:alpha val="43137"/>
                  </a:srgbClr>
                </a:outerShdw>
              </a:effectLst>
              <a:latin typeface="Georgia" pitchFamily="18" charset="0"/>
            </a:endParaRPr>
          </a:p>
          <a:p>
            <a:pPr marL="273050" indent="82550">
              <a:buNone/>
            </a:pPr>
            <a:r>
              <a:rPr lang="hr-HR" sz="4800" i="1" dirty="0">
                <a:solidFill>
                  <a:schemeClr val="bg2">
                    <a:lumMod val="25000"/>
                  </a:schemeClr>
                </a:solidFill>
                <a:effectLst>
                  <a:outerShdw blurRad="38100" dist="38100" dir="2700000" algn="tl">
                    <a:srgbClr val="000000">
                      <a:alpha val="43137"/>
                    </a:srgbClr>
                  </a:outerShdw>
                </a:effectLst>
                <a:latin typeface="Georgia" pitchFamily="18" charset="0"/>
              </a:rPr>
              <a:t>2. vlastitom dostavom tijela koje je odluku donijelo, </a:t>
            </a:r>
            <a:endParaRPr lang="hr-HR" sz="4800" dirty="0">
              <a:solidFill>
                <a:schemeClr val="bg2">
                  <a:lumMod val="25000"/>
                </a:schemeClr>
              </a:solidFill>
              <a:effectLst>
                <a:outerShdw blurRad="38100" dist="38100" dir="2700000" algn="tl">
                  <a:srgbClr val="000000">
                    <a:alpha val="43137"/>
                  </a:srgbClr>
                </a:outerShdw>
              </a:effectLst>
              <a:latin typeface="Georgia" pitchFamily="18" charset="0"/>
            </a:endParaRPr>
          </a:p>
          <a:p>
            <a:pPr marL="273050" indent="82550">
              <a:buNone/>
            </a:pPr>
            <a:r>
              <a:rPr lang="hr-HR" sz="4800" i="1" dirty="0">
                <a:solidFill>
                  <a:schemeClr val="bg2">
                    <a:lumMod val="25000"/>
                  </a:schemeClr>
                </a:solidFill>
                <a:effectLst>
                  <a:outerShdw blurRad="38100" dist="38100" dir="2700000" algn="tl">
                    <a:srgbClr val="000000">
                      <a:alpha val="43137"/>
                    </a:srgbClr>
                  </a:outerShdw>
                </a:effectLst>
                <a:latin typeface="Georgia" pitchFamily="18" charset="0"/>
              </a:rPr>
              <a:t>3. neposrednim uručivanjem kod tijela koje je odluku donijelo, ili </a:t>
            </a:r>
            <a:endParaRPr lang="hr-HR" sz="4800" dirty="0">
              <a:solidFill>
                <a:schemeClr val="bg2">
                  <a:lumMod val="25000"/>
                </a:schemeClr>
              </a:solidFill>
              <a:effectLst>
                <a:outerShdw blurRad="38100" dist="38100" dir="2700000" algn="tl">
                  <a:srgbClr val="000000">
                    <a:alpha val="43137"/>
                  </a:srgbClr>
                </a:outerShdw>
              </a:effectLst>
              <a:latin typeface="Georgia" pitchFamily="18" charset="0"/>
            </a:endParaRPr>
          </a:p>
          <a:p>
            <a:pPr marL="273050" indent="82550">
              <a:buNone/>
            </a:pPr>
            <a:r>
              <a:rPr lang="hr-HR" sz="4800" i="1" dirty="0">
                <a:solidFill>
                  <a:schemeClr val="bg2">
                    <a:lumMod val="25000"/>
                  </a:schemeClr>
                </a:solidFill>
                <a:effectLst>
                  <a:outerShdw blurRad="38100" dist="38100" dir="2700000" algn="tl">
                    <a:srgbClr val="000000">
                      <a:alpha val="43137"/>
                    </a:srgbClr>
                  </a:outerShdw>
                </a:effectLst>
                <a:latin typeface="Georgia" pitchFamily="18" charset="0"/>
              </a:rPr>
              <a:t>4. na drugi način kojim se ostvaruje svrha dostave i ne dovodi u pitanje pravo   </a:t>
            </a:r>
          </a:p>
          <a:p>
            <a:pPr marL="273050" indent="82550">
              <a:buNone/>
            </a:pPr>
            <a:r>
              <a:rPr lang="hr-HR" sz="4800" i="1" dirty="0">
                <a:solidFill>
                  <a:schemeClr val="bg2">
                    <a:lumMod val="25000"/>
                  </a:schemeClr>
                </a:solidFill>
                <a:effectLst>
                  <a:outerShdw blurRad="38100" dist="38100" dir="2700000" algn="tl">
                    <a:srgbClr val="000000">
                      <a:alpha val="43137"/>
                    </a:srgbClr>
                  </a:outerShdw>
                </a:effectLst>
                <a:latin typeface="Georgia" pitchFamily="18" charset="0"/>
              </a:rPr>
              <a:t>    na obranu. </a:t>
            </a:r>
            <a:endParaRPr lang="hr-HR" sz="4800" dirty="0">
              <a:solidFill>
                <a:schemeClr val="bg2">
                  <a:lumMod val="25000"/>
                </a:schemeClr>
              </a:solidFill>
              <a:effectLst>
                <a:outerShdw blurRad="38100" dist="38100" dir="2700000" algn="tl">
                  <a:srgbClr val="000000">
                    <a:alpha val="43137"/>
                  </a:srgbClr>
                </a:outerShdw>
              </a:effectLst>
              <a:latin typeface="Georgia" pitchFamily="18" charset="0"/>
            </a:endParaRPr>
          </a:p>
          <a:p>
            <a:pPr>
              <a:buNone/>
            </a:pPr>
            <a:endParaRPr lang="hr-HR" sz="4800" dirty="0">
              <a:solidFill>
                <a:schemeClr val="bg2">
                  <a:lumMod val="25000"/>
                </a:schemeClr>
              </a:solidFill>
              <a:latin typeface="Georgia" pitchFamily="18" charset="0"/>
            </a:endParaRPr>
          </a:p>
          <a:p>
            <a:pPr algn="just">
              <a:buNone/>
            </a:pPr>
            <a:r>
              <a:rPr lang="hr-HR" sz="4800" dirty="0">
                <a:solidFill>
                  <a:schemeClr val="bg2">
                    <a:lumMod val="25000"/>
                  </a:schemeClr>
                </a:solidFill>
                <a:latin typeface="Georgia" pitchFamily="18" charset="0"/>
              </a:rPr>
              <a:t>Način dostave u prekršajnom postupku reguliran je </a:t>
            </a:r>
            <a:r>
              <a:rPr lang="hr-HR" sz="4800" dirty="0">
                <a:solidFill>
                  <a:schemeClr val="bg2">
                    <a:lumMod val="25000"/>
                  </a:schemeClr>
                </a:solidFill>
                <a:effectLst>
                  <a:outerShdw blurRad="38100" dist="38100" dir="2700000" algn="tl">
                    <a:srgbClr val="000000">
                      <a:alpha val="43137"/>
                    </a:srgbClr>
                  </a:outerShdw>
                </a:effectLst>
                <a:latin typeface="Georgia" pitchFamily="18" charset="0"/>
              </a:rPr>
              <a:t>člankom </a:t>
            </a:r>
            <a:r>
              <a:rPr lang="hr-HR" sz="4800" dirty="0" err="1">
                <a:solidFill>
                  <a:schemeClr val="bg2">
                    <a:lumMod val="25000"/>
                  </a:schemeClr>
                </a:solidFill>
                <a:effectLst>
                  <a:outerShdw blurRad="38100" dist="38100" dir="2700000" algn="tl">
                    <a:srgbClr val="000000">
                      <a:alpha val="43137"/>
                    </a:srgbClr>
                  </a:outerShdw>
                </a:effectLst>
                <a:latin typeface="Georgia" pitchFamily="18" charset="0"/>
              </a:rPr>
              <a:t>146</a:t>
            </a:r>
            <a:r>
              <a:rPr lang="hr-HR" sz="4800" dirty="0">
                <a:solidFill>
                  <a:schemeClr val="bg2">
                    <a:lumMod val="25000"/>
                  </a:schemeClr>
                </a:solidFill>
                <a:effectLst>
                  <a:outerShdw blurRad="38100" dist="38100" dir="2700000" algn="tl">
                    <a:srgbClr val="000000">
                      <a:alpha val="43137"/>
                    </a:srgbClr>
                  </a:outerShdw>
                </a:effectLst>
                <a:latin typeface="Georgia" pitchFamily="18" charset="0"/>
              </a:rPr>
              <a:t>. PZ-a </a:t>
            </a:r>
            <a:r>
              <a:rPr lang="hr-HR" sz="4800" dirty="0">
                <a:solidFill>
                  <a:schemeClr val="bg2">
                    <a:lumMod val="25000"/>
                  </a:schemeClr>
                </a:solidFill>
                <a:latin typeface="Georgia" pitchFamily="18" charset="0"/>
              </a:rPr>
              <a:t>koji, između </a:t>
            </a:r>
          </a:p>
          <a:p>
            <a:pPr algn="just">
              <a:buNone/>
            </a:pPr>
            <a:r>
              <a:rPr lang="hr-HR" sz="4800" dirty="0">
                <a:solidFill>
                  <a:schemeClr val="bg2">
                    <a:lumMod val="25000"/>
                  </a:schemeClr>
                </a:solidFill>
                <a:latin typeface="Georgia" pitchFamily="18" charset="0"/>
              </a:rPr>
              <a:t>ostalog, propisuje da se </a:t>
            </a:r>
            <a:r>
              <a:rPr lang="hr-HR" sz="4800" b="1" dirty="0">
                <a:solidFill>
                  <a:schemeClr val="bg2">
                    <a:lumMod val="25000"/>
                  </a:schemeClr>
                </a:solidFill>
                <a:latin typeface="Georgia" pitchFamily="18" charset="0"/>
              </a:rPr>
              <a:t>odluka </a:t>
            </a:r>
            <a:r>
              <a:rPr lang="hr-HR" sz="4800" b="1" i="1" dirty="0">
                <a:solidFill>
                  <a:schemeClr val="bg2">
                    <a:lumMod val="25000"/>
                  </a:schemeClr>
                </a:solidFill>
                <a:latin typeface="Georgia" pitchFamily="18" charset="0"/>
              </a:rPr>
              <a:t>(</a:t>
            </a:r>
            <a:r>
              <a:rPr lang="hr-HR" sz="4800" b="1" i="1" u="sng" dirty="0">
                <a:solidFill>
                  <a:schemeClr val="bg2">
                    <a:lumMod val="25000"/>
                  </a:schemeClr>
                </a:solidFill>
                <a:latin typeface="Georgia" pitchFamily="18" charset="0"/>
              </a:rPr>
              <a:t>obavezni prekršajni nalog</a:t>
            </a:r>
            <a:r>
              <a:rPr lang="hr-HR" sz="4800" b="1" i="1" dirty="0">
                <a:solidFill>
                  <a:schemeClr val="bg2">
                    <a:lumMod val="25000"/>
                  </a:schemeClr>
                </a:solidFill>
                <a:latin typeface="Georgia" pitchFamily="18" charset="0"/>
              </a:rPr>
              <a:t>) </a:t>
            </a:r>
            <a:r>
              <a:rPr lang="hr-HR" sz="4800" dirty="0">
                <a:solidFill>
                  <a:schemeClr val="bg2">
                    <a:lumMod val="25000"/>
                  </a:schemeClr>
                </a:solidFill>
                <a:latin typeface="Georgia" pitchFamily="18" charset="0"/>
              </a:rPr>
              <a:t>od čije dostave teče rok </a:t>
            </a:r>
          </a:p>
          <a:p>
            <a:pPr algn="just">
              <a:buNone/>
            </a:pPr>
            <a:r>
              <a:rPr lang="hr-HR" sz="4800" dirty="0">
                <a:solidFill>
                  <a:schemeClr val="bg2">
                    <a:lumMod val="25000"/>
                  </a:schemeClr>
                </a:solidFill>
                <a:latin typeface="Georgia" pitchFamily="18" charset="0"/>
              </a:rPr>
              <a:t>za pravni lijek </a:t>
            </a:r>
            <a:r>
              <a:rPr lang="hr-HR" sz="4800" i="1" dirty="0">
                <a:solidFill>
                  <a:schemeClr val="bg2">
                    <a:lumMod val="25000"/>
                  </a:schemeClr>
                </a:solidFill>
                <a:latin typeface="Georgia" pitchFamily="18" charset="0"/>
              </a:rPr>
              <a:t>(prigovor) </a:t>
            </a:r>
            <a:r>
              <a:rPr lang="hr-HR" sz="4800" b="1" dirty="0">
                <a:solidFill>
                  <a:schemeClr val="bg2">
                    <a:lumMod val="25000"/>
                  </a:schemeClr>
                </a:solidFill>
                <a:latin typeface="Georgia" pitchFamily="18" charset="0"/>
              </a:rPr>
              <a:t>osobno dostavlja okrivljeniku</a:t>
            </a:r>
            <a:r>
              <a:rPr lang="hr-HR" sz="4800" dirty="0">
                <a:solidFill>
                  <a:schemeClr val="bg2">
                    <a:lumMod val="25000"/>
                  </a:schemeClr>
                </a:solidFill>
                <a:latin typeface="Georgia" pitchFamily="18" charset="0"/>
              </a:rPr>
              <a:t>, osim okrivljeniku pravnoj </a:t>
            </a:r>
          </a:p>
          <a:p>
            <a:pPr algn="just">
              <a:buNone/>
            </a:pPr>
            <a:r>
              <a:rPr lang="hr-HR" sz="4800" dirty="0">
                <a:solidFill>
                  <a:schemeClr val="bg2">
                    <a:lumMod val="25000"/>
                  </a:schemeClr>
                </a:solidFill>
                <a:latin typeface="Georgia" pitchFamily="18" charset="0"/>
              </a:rPr>
              <a:t>osobi, ako nema branitelja u postupku (</a:t>
            </a:r>
            <a:r>
              <a:rPr lang="hr-HR" sz="4800" u="sng" dirty="0">
                <a:solidFill>
                  <a:schemeClr val="bg2">
                    <a:lumMod val="25000"/>
                  </a:schemeClr>
                </a:solidFill>
                <a:latin typeface="Georgia" pitchFamily="18" charset="0"/>
              </a:rPr>
              <a:t>na zahtjev okrivljenika </a:t>
            </a:r>
            <a:r>
              <a:rPr lang="hr-HR" sz="4800" dirty="0">
                <a:solidFill>
                  <a:schemeClr val="bg2">
                    <a:lumMod val="25000"/>
                  </a:schemeClr>
                </a:solidFill>
                <a:latin typeface="Georgia" pitchFamily="18" charset="0"/>
              </a:rPr>
              <a:t>odluka i druga pismena </a:t>
            </a:r>
          </a:p>
          <a:p>
            <a:pPr algn="just">
              <a:buNone/>
            </a:pPr>
            <a:r>
              <a:rPr lang="hr-HR" sz="4800" dirty="0">
                <a:solidFill>
                  <a:schemeClr val="bg2">
                    <a:lumMod val="25000"/>
                  </a:schemeClr>
                </a:solidFill>
                <a:latin typeface="Georgia" pitchFamily="18" charset="0"/>
              </a:rPr>
              <a:t>dostavlja se </a:t>
            </a:r>
            <a:r>
              <a:rPr lang="hr-HR" sz="4800" u="sng" dirty="0">
                <a:solidFill>
                  <a:schemeClr val="bg2">
                    <a:lumMod val="25000"/>
                  </a:schemeClr>
                </a:solidFill>
                <a:latin typeface="Georgia" pitchFamily="18" charset="0"/>
              </a:rPr>
              <a:t>samo branitelju ili drugoj osobi koju on odredi - opunomoćenik za primanje </a:t>
            </a:r>
          </a:p>
          <a:p>
            <a:pPr algn="just">
              <a:buNone/>
            </a:pPr>
            <a:r>
              <a:rPr lang="hr-HR" sz="4800" u="sng" dirty="0">
                <a:solidFill>
                  <a:schemeClr val="bg2">
                    <a:lumMod val="25000"/>
                  </a:schemeClr>
                </a:solidFill>
                <a:latin typeface="Georgia" pitchFamily="18" charset="0"/>
              </a:rPr>
              <a:t>pismena</a:t>
            </a:r>
            <a:r>
              <a:rPr lang="hr-HR" sz="4800" dirty="0">
                <a:solidFill>
                  <a:schemeClr val="bg2">
                    <a:lumMod val="25000"/>
                  </a:schemeClr>
                </a:solidFill>
                <a:latin typeface="Georgia" pitchFamily="18" charset="0"/>
              </a:rPr>
              <a:t>, a dostava toj osobi smatra se dostavom okrivljeniku). </a:t>
            </a:r>
          </a:p>
          <a:p>
            <a:pPr algn="just">
              <a:buNone/>
            </a:pPr>
            <a:endParaRPr lang="hr-HR" sz="4800" dirty="0">
              <a:solidFill>
                <a:schemeClr val="bg2">
                  <a:lumMod val="25000"/>
                </a:schemeClr>
              </a:solidFill>
              <a:latin typeface="Georgia" pitchFamily="18" charset="0"/>
            </a:endParaRPr>
          </a:p>
          <a:p>
            <a:pPr algn="just">
              <a:buNone/>
            </a:pPr>
            <a:r>
              <a:rPr lang="hr-HR" sz="4800" dirty="0">
                <a:solidFill>
                  <a:schemeClr val="bg2">
                    <a:lumMod val="25000"/>
                  </a:schemeClr>
                </a:solidFill>
                <a:latin typeface="Georgia" pitchFamily="18" charset="0"/>
              </a:rPr>
              <a:t>U ovoj fazi prekršajnog postupka, u pravilu, dostava se uvijek obavlja neposredno </a:t>
            </a:r>
          </a:p>
          <a:p>
            <a:pPr algn="just">
              <a:buNone/>
            </a:pPr>
            <a:r>
              <a:rPr lang="hr-HR" sz="4800" dirty="0">
                <a:solidFill>
                  <a:schemeClr val="bg2">
                    <a:lumMod val="25000"/>
                  </a:schemeClr>
                </a:solidFill>
                <a:latin typeface="Georgia" pitchFamily="18" charset="0"/>
              </a:rPr>
              <a:t>okrivljeniku, jer okrivljenik u većini slučajeva nema saznanja da će se protiv njega </a:t>
            </a:r>
          </a:p>
          <a:p>
            <a:pPr algn="just">
              <a:buNone/>
            </a:pPr>
            <a:r>
              <a:rPr lang="hr-HR" sz="4800" dirty="0">
                <a:solidFill>
                  <a:schemeClr val="bg2">
                    <a:lumMod val="25000"/>
                  </a:schemeClr>
                </a:solidFill>
                <a:latin typeface="Georgia" pitchFamily="18" charset="0"/>
              </a:rPr>
              <a:t>pokrenuti prekršajni postupak, pa niti nema branitelja.</a:t>
            </a:r>
          </a:p>
          <a:p>
            <a:pPr>
              <a:buNone/>
            </a:pPr>
            <a:endParaRPr lang="hr-HR" sz="4800" dirty="0">
              <a:latin typeface="Georgia" pitchFamily="18" charset="0"/>
            </a:endParaRPr>
          </a:p>
          <a:p>
            <a:pPr algn="just">
              <a:buNone/>
            </a:pPr>
            <a:endParaRPr lang="hr-HR" dirty="0">
              <a:solidFill>
                <a:schemeClr val="bg2">
                  <a:lumMod val="25000"/>
                </a:schemeClr>
              </a:solidFill>
              <a:latin typeface="Georgi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714348" y="857232"/>
            <a:ext cx="7829576" cy="5467368"/>
          </a:xfrm>
        </p:spPr>
        <p:txBody>
          <a:bodyPr>
            <a:normAutofit fontScale="47500" lnSpcReduction="20000"/>
          </a:bodyPr>
          <a:lstStyle/>
          <a:p>
            <a:pPr algn="just">
              <a:buNone/>
              <a:tabLst>
                <a:tab pos="6637338" algn="l"/>
                <a:tab pos="7535863" algn="l"/>
              </a:tabLst>
            </a:pPr>
            <a:r>
              <a:rPr lang="hr-HR" sz="2900" b="1" i="1" u="sng" dirty="0">
                <a:solidFill>
                  <a:schemeClr val="bg2">
                    <a:lumMod val="25000"/>
                  </a:schemeClr>
                </a:solidFill>
                <a:latin typeface="Georgia" pitchFamily="18" charset="0"/>
              </a:rPr>
              <a:t>Obavezni prekršajni nalog</a:t>
            </a:r>
            <a:r>
              <a:rPr lang="hr-HR" sz="2900" i="1" u="sng" dirty="0">
                <a:solidFill>
                  <a:schemeClr val="bg2">
                    <a:lumMod val="25000"/>
                  </a:schemeClr>
                </a:solidFill>
                <a:latin typeface="Georgia" pitchFamily="18" charset="0"/>
              </a:rPr>
              <a:t>,</a:t>
            </a:r>
            <a:r>
              <a:rPr lang="hr-HR" sz="2900" dirty="0">
                <a:solidFill>
                  <a:schemeClr val="bg2">
                    <a:lumMod val="25000"/>
                  </a:schemeClr>
                </a:solidFill>
                <a:latin typeface="Georgia" pitchFamily="18" charset="0"/>
              </a:rPr>
              <a:t> kao odluka od čije dostave teče rok za pravni lijek </a:t>
            </a:r>
            <a:r>
              <a:rPr lang="hr-HR" sz="2900" u="sng" dirty="0">
                <a:solidFill>
                  <a:srgbClr val="FF0000"/>
                </a:solidFill>
                <a:latin typeface="Georgia" pitchFamily="18" charset="0"/>
              </a:rPr>
              <a:t>osobno se </a:t>
            </a:r>
          </a:p>
          <a:p>
            <a:pPr algn="just">
              <a:buNone/>
              <a:tabLst>
                <a:tab pos="6637338" algn="l"/>
                <a:tab pos="7535863" algn="l"/>
              </a:tabLst>
            </a:pPr>
            <a:r>
              <a:rPr lang="hr-HR" sz="2900" u="sng" dirty="0">
                <a:solidFill>
                  <a:srgbClr val="FF0000"/>
                </a:solidFill>
                <a:latin typeface="Georgia" pitchFamily="18" charset="0"/>
              </a:rPr>
              <a:t>dostavlja okrivljeniku tako što mu se predaje neposredno</a:t>
            </a:r>
            <a:r>
              <a:rPr lang="hr-HR" sz="2900" dirty="0">
                <a:solidFill>
                  <a:schemeClr val="bg2">
                    <a:lumMod val="25000"/>
                  </a:schemeClr>
                </a:solidFill>
                <a:latin typeface="Georgia" pitchFamily="18" charset="0"/>
              </a:rPr>
              <a:t>. </a:t>
            </a:r>
          </a:p>
          <a:p>
            <a:pPr algn="just">
              <a:buNone/>
              <a:tabLst>
                <a:tab pos="6637338" algn="l"/>
                <a:tab pos="7535863" algn="l"/>
              </a:tabLst>
            </a:pPr>
            <a:endParaRPr lang="hr-HR" sz="2900" dirty="0">
              <a:solidFill>
                <a:schemeClr val="bg2">
                  <a:lumMod val="25000"/>
                </a:schemeClr>
              </a:solidFill>
              <a:latin typeface="Georgia" pitchFamily="18" charset="0"/>
            </a:endParaRPr>
          </a:p>
          <a:p>
            <a:pPr algn="just">
              <a:buNone/>
              <a:tabLst>
                <a:tab pos="6637338" algn="l"/>
                <a:tab pos="7535863" algn="l"/>
              </a:tabLst>
            </a:pPr>
            <a:r>
              <a:rPr lang="hr-HR" sz="2900" dirty="0">
                <a:solidFill>
                  <a:schemeClr val="bg2">
                    <a:lumMod val="25000"/>
                  </a:schemeClr>
                </a:solidFill>
                <a:latin typeface="Georgia" pitchFamily="18" charset="0"/>
              </a:rPr>
              <a:t>No, ako se okrivljenik ne zatekne tamo gdje se ima obaviti dostava </a:t>
            </a:r>
            <a:r>
              <a:rPr lang="hr-HR" sz="2900" i="1" dirty="0">
                <a:solidFill>
                  <a:schemeClr val="bg2">
                    <a:lumMod val="25000"/>
                  </a:schemeClr>
                </a:solidFill>
                <a:latin typeface="Georgia" pitchFamily="18" charset="0"/>
              </a:rPr>
              <a:t>(</a:t>
            </a:r>
            <a:r>
              <a:rPr lang="vi-VN" sz="2900" i="1" dirty="0">
                <a:solidFill>
                  <a:schemeClr val="bg2">
                    <a:lumMod val="25000"/>
                  </a:schemeClr>
                </a:solidFill>
              </a:rPr>
              <a:t>u stanu ili na radnom mjestu</a:t>
            </a:r>
            <a:r>
              <a:rPr lang="hr-HR" sz="2900" i="1" dirty="0">
                <a:solidFill>
                  <a:schemeClr val="bg2">
                    <a:lumMod val="25000"/>
                  </a:schemeClr>
                </a:solidFill>
                <a:latin typeface="Georgia" pitchFamily="18" charset="0"/>
              </a:rPr>
              <a:t>)</a:t>
            </a:r>
            <a:r>
              <a:rPr lang="hr-HR" sz="2900" dirty="0">
                <a:solidFill>
                  <a:schemeClr val="bg2">
                    <a:lumMod val="25000"/>
                  </a:schemeClr>
                </a:solidFill>
                <a:latin typeface="Georgia" pitchFamily="18" charset="0"/>
              </a:rPr>
              <a:t>, </a:t>
            </a:r>
          </a:p>
          <a:p>
            <a:pPr algn="just">
              <a:buNone/>
              <a:tabLst>
                <a:tab pos="6637338" algn="l"/>
                <a:tab pos="7535863" algn="l"/>
              </a:tabLst>
            </a:pPr>
            <a:r>
              <a:rPr lang="hr-HR" sz="2900" dirty="0">
                <a:solidFill>
                  <a:schemeClr val="bg2">
                    <a:lumMod val="25000"/>
                  </a:schemeClr>
                </a:solidFill>
                <a:latin typeface="Georgia" pitchFamily="18" charset="0"/>
              </a:rPr>
              <a:t>dostavljač će se </a:t>
            </a:r>
            <a:r>
              <a:rPr lang="vi-VN" sz="2900" dirty="0">
                <a:solidFill>
                  <a:schemeClr val="bg2">
                    <a:lumMod val="25000"/>
                  </a:schemeClr>
                </a:solidFill>
              </a:rPr>
              <a:t>izvijestiti kad i na kojem mjestu može zateći</a:t>
            </a:r>
            <a:r>
              <a:rPr lang="hr-HR" sz="2900" dirty="0">
                <a:solidFill>
                  <a:schemeClr val="bg2">
                    <a:lumMod val="25000"/>
                  </a:schemeClr>
                </a:solidFill>
                <a:latin typeface="Georgia" pitchFamily="18" charset="0"/>
              </a:rPr>
              <a:t> okrivljenika te će </a:t>
            </a:r>
            <a:r>
              <a:rPr lang="vi-VN" sz="2900" dirty="0">
                <a:solidFill>
                  <a:schemeClr val="bg2">
                    <a:lumMod val="25000"/>
                  </a:schemeClr>
                </a:solidFill>
              </a:rPr>
              <a:t>mu ostavit</a:t>
            </a:r>
            <a:r>
              <a:rPr lang="hr-HR" sz="2900" dirty="0">
                <a:solidFill>
                  <a:schemeClr val="bg2">
                    <a:lumMod val="25000"/>
                  </a:schemeClr>
                </a:solidFill>
                <a:latin typeface="Georgia" pitchFamily="18" charset="0"/>
              </a:rPr>
              <a:t>i </a:t>
            </a:r>
            <a:r>
              <a:rPr lang="vi-VN" sz="2900" dirty="0">
                <a:solidFill>
                  <a:schemeClr val="bg2">
                    <a:lumMod val="25000"/>
                  </a:schemeClr>
                </a:solidFill>
              </a:rPr>
              <a:t>pisanu </a:t>
            </a:r>
            <a:endParaRPr lang="hr-HR" sz="2900" dirty="0">
              <a:solidFill>
                <a:schemeClr val="bg2">
                  <a:lumMod val="25000"/>
                </a:schemeClr>
              </a:solidFill>
              <a:latin typeface="Georgia" pitchFamily="18" charset="0"/>
            </a:endParaRPr>
          </a:p>
          <a:p>
            <a:pPr algn="just">
              <a:buNone/>
              <a:tabLst>
                <a:tab pos="6637338" algn="l"/>
                <a:tab pos="7535863" algn="l"/>
              </a:tabLst>
            </a:pPr>
            <a:r>
              <a:rPr lang="vi-VN" sz="2900" dirty="0">
                <a:solidFill>
                  <a:schemeClr val="bg2">
                    <a:lumMod val="25000"/>
                  </a:schemeClr>
                </a:solidFill>
              </a:rPr>
              <a:t>obavijest da radi primanja </a:t>
            </a:r>
            <a:r>
              <a:rPr lang="hr-HR" sz="2900" dirty="0">
                <a:solidFill>
                  <a:schemeClr val="bg2">
                    <a:lumMod val="25000"/>
                  </a:schemeClr>
                </a:solidFill>
                <a:latin typeface="Georgia" pitchFamily="18" charset="0"/>
              </a:rPr>
              <a:t>pismena</a:t>
            </a:r>
            <a:r>
              <a:rPr lang="vi-VN" sz="2900" dirty="0">
                <a:solidFill>
                  <a:schemeClr val="bg2">
                    <a:lumMod val="25000"/>
                  </a:schemeClr>
                </a:solidFill>
              </a:rPr>
              <a:t> bude u određen</a:t>
            </a:r>
            <a:r>
              <a:rPr lang="hr-HR" sz="2900" dirty="0">
                <a:solidFill>
                  <a:schemeClr val="bg2">
                    <a:lumMod val="25000"/>
                  </a:schemeClr>
                </a:solidFill>
                <a:latin typeface="Georgia" pitchFamily="18" charset="0"/>
              </a:rPr>
              <a:t>i</a:t>
            </a:r>
            <a:r>
              <a:rPr lang="vi-VN" sz="2900" dirty="0">
                <a:solidFill>
                  <a:schemeClr val="bg2">
                    <a:lumMod val="25000"/>
                  </a:schemeClr>
                </a:solidFill>
              </a:rPr>
              <a:t> dan i sat u svom stanu ili na svome radnom mjestu</a:t>
            </a:r>
            <a:r>
              <a:rPr lang="hr-HR" sz="2900" dirty="0">
                <a:solidFill>
                  <a:schemeClr val="bg2">
                    <a:lumMod val="25000"/>
                  </a:schemeClr>
                </a:solidFill>
                <a:latin typeface="Georgia" pitchFamily="18" charset="0"/>
              </a:rPr>
              <a:t>. </a:t>
            </a:r>
          </a:p>
          <a:p>
            <a:pPr algn="just">
              <a:buNone/>
              <a:tabLst>
                <a:tab pos="6637338" algn="l"/>
                <a:tab pos="7535863" algn="l"/>
              </a:tabLst>
            </a:pPr>
            <a:endParaRPr lang="hr-HR" sz="2900" dirty="0">
              <a:solidFill>
                <a:schemeClr val="bg2">
                  <a:lumMod val="25000"/>
                </a:schemeClr>
              </a:solidFill>
              <a:latin typeface="Georgia" pitchFamily="18" charset="0"/>
            </a:endParaRPr>
          </a:p>
          <a:p>
            <a:pPr algn="just">
              <a:buNone/>
              <a:tabLst>
                <a:tab pos="6637338" algn="l"/>
                <a:tab pos="7535863" algn="l"/>
              </a:tabLst>
            </a:pPr>
            <a:r>
              <a:rPr lang="hr-HR" sz="2900" dirty="0">
                <a:solidFill>
                  <a:schemeClr val="bg2">
                    <a:lumMod val="25000"/>
                  </a:schemeClr>
                </a:solidFill>
                <a:latin typeface="Georgia" pitchFamily="18" charset="0"/>
              </a:rPr>
              <a:t>Navedenu pisanu obavijest dostavljač će ostaviti nekom od </a:t>
            </a:r>
            <a:r>
              <a:rPr lang="hr-HR" sz="2900" u="sng" dirty="0">
                <a:solidFill>
                  <a:schemeClr val="bg2">
                    <a:lumMod val="25000"/>
                  </a:schemeClr>
                </a:solidFill>
                <a:effectLst>
                  <a:outerShdw blurRad="38100" dist="38100" dir="2700000" algn="tl">
                    <a:srgbClr val="000000">
                      <a:alpha val="43137"/>
                    </a:srgbClr>
                  </a:outerShdw>
                </a:effectLst>
                <a:latin typeface="Georgia" pitchFamily="18" charset="0"/>
              </a:rPr>
              <a:t>punoljetnih članova okrivljenikovog </a:t>
            </a:r>
          </a:p>
          <a:p>
            <a:pPr algn="just">
              <a:buNone/>
              <a:tabLst>
                <a:tab pos="6637338" algn="l"/>
                <a:tab pos="7535863" algn="l"/>
              </a:tabLst>
            </a:pPr>
            <a:r>
              <a:rPr lang="hr-HR" sz="2900" dirty="0">
                <a:solidFill>
                  <a:schemeClr val="bg2">
                    <a:lumMod val="25000"/>
                  </a:schemeClr>
                </a:solidFill>
                <a:effectLst>
                  <a:outerShdw blurRad="38100" dist="38100" dir="2700000" algn="tl">
                    <a:srgbClr val="000000">
                      <a:alpha val="43137"/>
                    </a:srgbClr>
                  </a:outerShdw>
                </a:effectLst>
                <a:latin typeface="Georgia" pitchFamily="18" charset="0"/>
              </a:rPr>
              <a:t>domaćinstva </a:t>
            </a:r>
            <a:r>
              <a:rPr lang="hr-HR" sz="2900" i="1" dirty="0">
                <a:solidFill>
                  <a:schemeClr val="bg2">
                    <a:lumMod val="25000"/>
                  </a:schemeClr>
                </a:solidFill>
                <a:latin typeface="Georgia" pitchFamily="18" charset="0"/>
              </a:rPr>
              <a:t>(</a:t>
            </a:r>
            <a:r>
              <a:rPr lang="hr-HR" sz="2900" i="1" dirty="0">
                <a:solidFill>
                  <a:srgbClr val="FF0000"/>
                </a:solidFill>
                <a:latin typeface="Georgia" pitchFamily="18" charset="0"/>
              </a:rPr>
              <a:t>koji su dužni primiti</a:t>
            </a:r>
            <a:r>
              <a:rPr lang="vi-VN" sz="2900" i="1" dirty="0">
                <a:solidFill>
                  <a:srgbClr val="FF0000"/>
                </a:solidFill>
              </a:rPr>
              <a:t> pisanu obavijest</a:t>
            </a:r>
            <a:r>
              <a:rPr lang="hr-HR" sz="2900" i="1" dirty="0">
                <a:solidFill>
                  <a:schemeClr val="bg2">
                    <a:lumMod val="25000"/>
                  </a:schemeClr>
                </a:solidFill>
                <a:latin typeface="Georgia" pitchFamily="18" charset="0"/>
              </a:rPr>
              <a:t>)</a:t>
            </a:r>
            <a:r>
              <a:rPr lang="hr-HR" sz="2900" dirty="0">
                <a:solidFill>
                  <a:schemeClr val="bg2">
                    <a:lumMod val="25000"/>
                  </a:schemeClr>
                </a:solidFill>
                <a:latin typeface="Georgia" pitchFamily="18" charset="0"/>
              </a:rPr>
              <a:t>, odnosno ako se ni oni ne zateknu u stanu, </a:t>
            </a:r>
          </a:p>
          <a:p>
            <a:pPr algn="just">
              <a:buNone/>
              <a:tabLst>
                <a:tab pos="6637338" algn="l"/>
                <a:tab pos="7535863" algn="l"/>
              </a:tabLst>
            </a:pPr>
            <a:r>
              <a:rPr lang="hr-HR" sz="2900" dirty="0">
                <a:solidFill>
                  <a:schemeClr val="bg2">
                    <a:lumMod val="25000"/>
                  </a:schemeClr>
                </a:solidFill>
                <a:latin typeface="Georgia" pitchFamily="18" charset="0"/>
              </a:rPr>
              <a:t>onda </a:t>
            </a:r>
            <a:r>
              <a:rPr lang="hr-HR" sz="2900" dirty="0">
                <a:solidFill>
                  <a:schemeClr val="bg2">
                    <a:lumMod val="25000"/>
                  </a:schemeClr>
                </a:solidFill>
                <a:effectLst>
                  <a:outerShdw blurRad="38100" dist="38100" dir="2700000" algn="tl">
                    <a:srgbClr val="000000">
                      <a:alpha val="43137"/>
                    </a:srgbClr>
                  </a:outerShdw>
                </a:effectLst>
                <a:latin typeface="Georgia" pitchFamily="18" charset="0"/>
              </a:rPr>
              <a:t>nadstojniku ili susjedu </a:t>
            </a:r>
            <a:r>
              <a:rPr lang="hr-HR" sz="2900" i="1" dirty="0">
                <a:solidFill>
                  <a:schemeClr val="bg2">
                    <a:lumMod val="25000"/>
                  </a:schemeClr>
                </a:solidFill>
                <a:latin typeface="Georgia" pitchFamily="18" charset="0"/>
              </a:rPr>
              <a:t>(</a:t>
            </a:r>
            <a:r>
              <a:rPr lang="hr-HR" sz="2900" i="1" dirty="0">
                <a:solidFill>
                  <a:srgbClr val="FF0000"/>
                </a:solidFill>
                <a:latin typeface="Georgia" pitchFamily="18" charset="0"/>
              </a:rPr>
              <a:t>samo ako oni pristanu primiti </a:t>
            </a:r>
            <a:r>
              <a:rPr lang="vi-VN" sz="2900" i="1" dirty="0">
                <a:solidFill>
                  <a:srgbClr val="FF0000"/>
                </a:solidFill>
              </a:rPr>
              <a:t>pisanu obavijest</a:t>
            </a:r>
            <a:r>
              <a:rPr lang="hr-HR" sz="2900" i="1" dirty="0">
                <a:solidFill>
                  <a:schemeClr val="bg2">
                    <a:lumMod val="25000"/>
                  </a:schemeClr>
                </a:solidFill>
                <a:latin typeface="Georgia" pitchFamily="18" charset="0"/>
              </a:rPr>
              <a:t>), </a:t>
            </a:r>
            <a:r>
              <a:rPr lang="hr-HR" sz="2900" dirty="0">
                <a:solidFill>
                  <a:schemeClr val="bg2">
                    <a:lumMod val="25000"/>
                  </a:schemeClr>
                </a:solidFill>
                <a:latin typeface="Georgia" pitchFamily="18" charset="0"/>
              </a:rPr>
              <a:t>a ako se odluka </a:t>
            </a:r>
          </a:p>
          <a:p>
            <a:pPr algn="just">
              <a:buNone/>
              <a:tabLst>
                <a:tab pos="6637338" algn="l"/>
                <a:tab pos="7535863" algn="l"/>
              </a:tabLst>
            </a:pPr>
            <a:r>
              <a:rPr lang="hr-HR" sz="2900" dirty="0">
                <a:solidFill>
                  <a:schemeClr val="bg2">
                    <a:lumMod val="25000"/>
                  </a:schemeClr>
                </a:solidFill>
                <a:latin typeface="Georgia" pitchFamily="18" charset="0"/>
              </a:rPr>
              <a:t>dostavlja </a:t>
            </a:r>
            <a:r>
              <a:rPr lang="hr-HR" sz="2900" dirty="0">
                <a:solidFill>
                  <a:schemeClr val="bg2">
                    <a:lumMod val="25000"/>
                  </a:schemeClr>
                </a:solidFill>
                <a:effectLst>
                  <a:outerShdw blurRad="38100" dist="38100" dir="2700000" algn="tl">
                    <a:srgbClr val="000000">
                      <a:alpha val="43137"/>
                    </a:srgbClr>
                  </a:outerShdw>
                </a:effectLst>
                <a:latin typeface="Georgia" pitchFamily="18" charset="0"/>
              </a:rPr>
              <a:t>na poslu okrivljenika</a:t>
            </a:r>
            <a:r>
              <a:rPr lang="hr-HR" sz="2900" dirty="0">
                <a:solidFill>
                  <a:schemeClr val="bg2">
                    <a:lumMod val="25000"/>
                  </a:schemeClr>
                </a:solidFill>
                <a:latin typeface="Georgia" pitchFamily="18" charset="0"/>
              </a:rPr>
              <a:t>, onda će dostavljač ostaviti pisanu obavijest </a:t>
            </a:r>
            <a:r>
              <a:rPr lang="hr-HR" sz="2900" dirty="0">
                <a:solidFill>
                  <a:schemeClr val="bg2">
                    <a:lumMod val="25000"/>
                  </a:schemeClr>
                </a:solidFill>
                <a:effectLst>
                  <a:outerShdw blurRad="38100" dist="38100" dir="2700000" algn="tl">
                    <a:srgbClr val="000000">
                      <a:alpha val="43137"/>
                    </a:srgbClr>
                  </a:outerShdw>
                </a:effectLst>
                <a:latin typeface="Georgia" pitchFamily="18" charset="0"/>
              </a:rPr>
              <a:t>osobi ovlaštenoj za </a:t>
            </a:r>
          </a:p>
          <a:p>
            <a:pPr algn="just">
              <a:buNone/>
              <a:tabLst>
                <a:tab pos="6637338" algn="l"/>
                <a:tab pos="7535863" algn="l"/>
              </a:tabLst>
            </a:pPr>
            <a:r>
              <a:rPr lang="hr-HR" sz="2900" dirty="0">
                <a:solidFill>
                  <a:schemeClr val="bg2">
                    <a:lumMod val="25000"/>
                  </a:schemeClr>
                </a:solidFill>
                <a:effectLst>
                  <a:outerShdw blurRad="38100" dist="38100" dir="2700000" algn="tl">
                    <a:srgbClr val="000000">
                      <a:alpha val="43137"/>
                    </a:srgbClr>
                  </a:outerShdw>
                </a:effectLst>
                <a:latin typeface="Georgia" pitchFamily="18" charset="0"/>
              </a:rPr>
              <a:t>primanje pošte</a:t>
            </a:r>
            <a:r>
              <a:rPr lang="hr-HR" sz="2900" dirty="0">
                <a:solidFill>
                  <a:schemeClr val="bg2">
                    <a:lumMod val="25000"/>
                  </a:schemeClr>
                </a:solidFill>
                <a:latin typeface="Georgia" pitchFamily="18" charset="0"/>
              </a:rPr>
              <a:t> </a:t>
            </a:r>
            <a:r>
              <a:rPr lang="hr-HR" sz="2900" i="1" dirty="0">
                <a:solidFill>
                  <a:schemeClr val="bg2">
                    <a:lumMod val="25000"/>
                  </a:schemeClr>
                </a:solidFill>
                <a:latin typeface="Georgia" pitchFamily="18" charset="0"/>
              </a:rPr>
              <a:t>(</a:t>
            </a:r>
            <a:r>
              <a:rPr lang="hr-HR" sz="2900" i="1" dirty="0">
                <a:solidFill>
                  <a:srgbClr val="FF0000"/>
                </a:solidFill>
                <a:latin typeface="Georgia" pitchFamily="18" charset="0"/>
              </a:rPr>
              <a:t>koja je dužna primiti pisanu obavijest</a:t>
            </a:r>
            <a:r>
              <a:rPr lang="hr-HR" sz="2900" i="1" dirty="0">
                <a:solidFill>
                  <a:schemeClr val="bg2">
                    <a:lumMod val="25000"/>
                  </a:schemeClr>
                </a:solidFill>
                <a:latin typeface="Georgia" pitchFamily="18" charset="0"/>
              </a:rPr>
              <a:t>)</a:t>
            </a:r>
            <a:r>
              <a:rPr lang="hr-HR" sz="2900" dirty="0">
                <a:solidFill>
                  <a:schemeClr val="bg2">
                    <a:lumMod val="25000"/>
                  </a:schemeClr>
                </a:solidFill>
                <a:latin typeface="Georgia" pitchFamily="18" charset="0"/>
              </a:rPr>
              <a:t>, ili </a:t>
            </a:r>
            <a:r>
              <a:rPr lang="hr-HR" sz="2900" dirty="0">
                <a:solidFill>
                  <a:schemeClr val="bg2">
                    <a:lumMod val="25000"/>
                  </a:schemeClr>
                </a:solidFill>
                <a:effectLst>
                  <a:outerShdw blurRad="38100" dist="38100" dir="2700000" algn="tl">
                    <a:srgbClr val="000000">
                      <a:alpha val="43137"/>
                    </a:srgbClr>
                  </a:outerShdw>
                </a:effectLst>
                <a:latin typeface="Georgia" pitchFamily="18" charset="0"/>
              </a:rPr>
              <a:t>osobi koja je zaposlena na </a:t>
            </a:r>
          </a:p>
          <a:p>
            <a:pPr algn="just">
              <a:buNone/>
              <a:tabLst>
                <a:tab pos="6637338" algn="l"/>
                <a:tab pos="7535863" algn="l"/>
              </a:tabLst>
            </a:pPr>
            <a:r>
              <a:rPr lang="hr-HR" sz="2900" dirty="0">
                <a:solidFill>
                  <a:schemeClr val="bg2">
                    <a:lumMod val="25000"/>
                  </a:schemeClr>
                </a:solidFill>
                <a:effectLst>
                  <a:outerShdw blurRad="38100" dist="38100" dir="2700000" algn="tl">
                    <a:srgbClr val="000000">
                      <a:alpha val="43137"/>
                    </a:srgbClr>
                  </a:outerShdw>
                </a:effectLst>
                <a:latin typeface="Georgia" pitchFamily="18" charset="0"/>
              </a:rPr>
              <a:t>istome mjestu</a:t>
            </a:r>
            <a:r>
              <a:rPr lang="hr-HR" sz="2900" dirty="0">
                <a:solidFill>
                  <a:schemeClr val="bg2">
                    <a:lumMod val="25000"/>
                  </a:schemeClr>
                </a:solidFill>
                <a:latin typeface="Georgia" pitchFamily="18" charset="0"/>
              </a:rPr>
              <a:t> </a:t>
            </a:r>
            <a:r>
              <a:rPr lang="hr-HR" sz="2900" i="1" dirty="0">
                <a:solidFill>
                  <a:schemeClr val="bg2">
                    <a:lumMod val="25000"/>
                  </a:schemeClr>
                </a:solidFill>
                <a:latin typeface="Georgia" pitchFamily="18" charset="0"/>
              </a:rPr>
              <a:t>(</a:t>
            </a:r>
            <a:r>
              <a:rPr lang="hr-HR" sz="2900" i="1" dirty="0">
                <a:solidFill>
                  <a:srgbClr val="FF0000"/>
                </a:solidFill>
                <a:latin typeface="Georgia" pitchFamily="18" charset="0"/>
              </a:rPr>
              <a:t>samo ako ona pristane primiti </a:t>
            </a:r>
            <a:r>
              <a:rPr lang="vi-VN" sz="2900" i="1" dirty="0">
                <a:solidFill>
                  <a:srgbClr val="FF0000"/>
                </a:solidFill>
              </a:rPr>
              <a:t>pisanu obavijest</a:t>
            </a:r>
            <a:r>
              <a:rPr lang="hr-HR" sz="2900" i="1" dirty="0">
                <a:solidFill>
                  <a:schemeClr val="bg2">
                    <a:lumMod val="25000"/>
                  </a:schemeClr>
                </a:solidFill>
                <a:latin typeface="Georgia" pitchFamily="18" charset="0"/>
              </a:rPr>
              <a:t>)</a:t>
            </a:r>
            <a:r>
              <a:rPr lang="hr-HR" sz="2900" dirty="0">
                <a:solidFill>
                  <a:schemeClr val="bg2">
                    <a:lumMod val="25000"/>
                  </a:schemeClr>
                </a:solidFill>
                <a:latin typeface="Georgia" pitchFamily="18" charset="0"/>
              </a:rPr>
              <a:t>.</a:t>
            </a:r>
          </a:p>
          <a:p>
            <a:pPr algn="just">
              <a:buNone/>
              <a:tabLst>
                <a:tab pos="6637338" algn="l"/>
                <a:tab pos="7535863" algn="l"/>
              </a:tabLst>
            </a:pPr>
            <a:endParaRPr lang="hr-HR" sz="2900" dirty="0">
              <a:solidFill>
                <a:schemeClr val="bg2">
                  <a:lumMod val="25000"/>
                </a:schemeClr>
              </a:solidFill>
              <a:latin typeface="Georgia" pitchFamily="18" charset="0"/>
            </a:endParaRPr>
          </a:p>
          <a:p>
            <a:pPr algn="just">
              <a:buNone/>
              <a:tabLst>
                <a:tab pos="6637338" algn="l"/>
                <a:tab pos="7535863" algn="l"/>
              </a:tabLst>
            </a:pPr>
            <a:r>
              <a:rPr lang="hr-HR" sz="2900" dirty="0">
                <a:solidFill>
                  <a:schemeClr val="bg2">
                    <a:lumMod val="25000"/>
                  </a:schemeClr>
                </a:solidFill>
                <a:latin typeface="Georgia" pitchFamily="18" charset="0"/>
              </a:rPr>
              <a:t>Ako i nakon toga dostavljač ne zatekne okrivljenika, </a:t>
            </a:r>
            <a:r>
              <a:rPr lang="hr-HR" sz="2900" b="1" i="1" dirty="0">
                <a:solidFill>
                  <a:schemeClr val="bg2">
                    <a:lumMod val="25000"/>
                  </a:schemeClr>
                </a:solidFill>
                <a:latin typeface="Georgia" pitchFamily="18" charset="0"/>
              </a:rPr>
              <a:t>obavezni prekršajni nalog </a:t>
            </a:r>
            <a:r>
              <a:rPr lang="hr-HR" sz="2900" b="1" dirty="0">
                <a:solidFill>
                  <a:schemeClr val="bg2">
                    <a:lumMod val="25000"/>
                  </a:schemeClr>
                </a:solidFill>
                <a:latin typeface="Georgia" pitchFamily="18" charset="0"/>
              </a:rPr>
              <a:t>predati će </a:t>
            </a:r>
          </a:p>
          <a:p>
            <a:pPr algn="just">
              <a:buNone/>
              <a:tabLst>
                <a:tab pos="6637338" algn="l"/>
                <a:tab pos="7535863" algn="l"/>
              </a:tabLst>
            </a:pPr>
            <a:r>
              <a:rPr lang="hr-HR" sz="2900" dirty="0">
                <a:solidFill>
                  <a:schemeClr val="bg2">
                    <a:lumMod val="25000"/>
                  </a:schemeClr>
                </a:solidFill>
                <a:latin typeface="Georgia" pitchFamily="18" charset="0"/>
              </a:rPr>
              <a:t>kojem od njegovih </a:t>
            </a:r>
            <a:r>
              <a:rPr lang="hr-HR" sz="2900" i="1" u="sng" dirty="0">
                <a:solidFill>
                  <a:srgbClr val="FF0000"/>
                </a:solidFill>
                <a:effectLst>
                  <a:outerShdw blurRad="38100" dist="38100" dir="2700000" algn="tl">
                    <a:srgbClr val="000000">
                      <a:alpha val="43137"/>
                    </a:srgbClr>
                  </a:outerShdw>
                </a:effectLst>
                <a:latin typeface="Georgia" pitchFamily="18" charset="0"/>
              </a:rPr>
              <a:t>punoljetnih članova domaćinstva, koji su ga dužni primiti</a:t>
            </a:r>
            <a:r>
              <a:rPr lang="hr-HR" sz="2900" dirty="0">
                <a:solidFill>
                  <a:schemeClr val="bg2">
                    <a:lumMod val="25000"/>
                  </a:schemeClr>
                </a:solidFill>
                <a:latin typeface="Georgia" pitchFamily="18" charset="0"/>
              </a:rPr>
              <a:t>, a ako se ni oni ne </a:t>
            </a:r>
          </a:p>
          <a:p>
            <a:pPr algn="just">
              <a:buNone/>
              <a:tabLst>
                <a:tab pos="6637338" algn="l"/>
                <a:tab pos="7535863" algn="l"/>
              </a:tabLst>
            </a:pPr>
            <a:r>
              <a:rPr lang="hr-HR" sz="2900" dirty="0">
                <a:solidFill>
                  <a:schemeClr val="bg2">
                    <a:lumMod val="25000"/>
                  </a:schemeClr>
                </a:solidFill>
                <a:latin typeface="Georgia" pitchFamily="18" charset="0"/>
              </a:rPr>
              <a:t>zateknu u stanu, </a:t>
            </a:r>
            <a:r>
              <a:rPr lang="hr-HR" sz="2900" i="1" dirty="0">
                <a:solidFill>
                  <a:schemeClr val="bg2">
                    <a:lumMod val="25000"/>
                  </a:schemeClr>
                </a:solidFill>
                <a:latin typeface="Georgia" pitchFamily="18" charset="0"/>
              </a:rPr>
              <a:t>obavezni prekršajni </a:t>
            </a:r>
            <a:r>
              <a:rPr lang="hr-HR" sz="2900" dirty="0">
                <a:solidFill>
                  <a:schemeClr val="bg2">
                    <a:lumMod val="25000"/>
                  </a:schemeClr>
                </a:solidFill>
                <a:latin typeface="Georgia" pitchFamily="18" charset="0"/>
              </a:rPr>
              <a:t>nalog će se predati </a:t>
            </a:r>
            <a:r>
              <a:rPr lang="hr-HR" sz="2900" i="1" u="sng" dirty="0">
                <a:solidFill>
                  <a:srgbClr val="FF0000"/>
                </a:solidFill>
                <a:effectLst>
                  <a:outerShdw blurRad="38100" dist="38100" dir="2700000" algn="tl">
                    <a:srgbClr val="000000">
                      <a:alpha val="43137"/>
                    </a:srgbClr>
                  </a:outerShdw>
                </a:effectLst>
                <a:latin typeface="Georgia" pitchFamily="18" charset="0"/>
              </a:rPr>
              <a:t>nadstojniku ili susjedu, ako oni na to </a:t>
            </a:r>
          </a:p>
          <a:p>
            <a:pPr algn="just">
              <a:buNone/>
              <a:tabLst>
                <a:tab pos="6637338" algn="l"/>
                <a:tab pos="7535863" algn="l"/>
              </a:tabLst>
            </a:pPr>
            <a:r>
              <a:rPr lang="hr-HR" sz="2900" i="1" u="sng" dirty="0">
                <a:solidFill>
                  <a:srgbClr val="FF0000"/>
                </a:solidFill>
                <a:effectLst>
                  <a:outerShdw blurRad="38100" dist="38100" dir="2700000" algn="tl">
                    <a:srgbClr val="000000">
                      <a:alpha val="43137"/>
                    </a:srgbClr>
                  </a:outerShdw>
                </a:effectLst>
                <a:latin typeface="Georgia" pitchFamily="18" charset="0"/>
              </a:rPr>
              <a:t>pristanu</a:t>
            </a:r>
            <a:r>
              <a:rPr lang="hr-HR" sz="2900" dirty="0">
                <a:solidFill>
                  <a:schemeClr val="bg2">
                    <a:lumMod val="25000"/>
                  </a:schemeClr>
                </a:solidFill>
                <a:latin typeface="Georgia" pitchFamily="18" charset="0"/>
              </a:rPr>
              <a:t>, a ako se </a:t>
            </a:r>
            <a:r>
              <a:rPr lang="hr-HR" sz="2900" i="1" dirty="0">
                <a:solidFill>
                  <a:schemeClr val="bg2">
                    <a:lumMod val="25000"/>
                  </a:schemeClr>
                </a:solidFill>
                <a:latin typeface="Georgia" pitchFamily="18" charset="0"/>
              </a:rPr>
              <a:t>obavezni prekršajni nalog</a:t>
            </a:r>
            <a:r>
              <a:rPr lang="hr-HR" sz="2900" dirty="0">
                <a:solidFill>
                  <a:schemeClr val="bg2">
                    <a:lumMod val="25000"/>
                  </a:schemeClr>
                </a:solidFill>
                <a:latin typeface="Georgia" pitchFamily="18" charset="0"/>
              </a:rPr>
              <a:t> dostavlja okrivljeniku na poslu, a on se tamo ne </a:t>
            </a:r>
          </a:p>
          <a:p>
            <a:pPr algn="just">
              <a:buNone/>
              <a:tabLst>
                <a:tab pos="6637338" algn="l"/>
                <a:tab pos="7535863" algn="l"/>
              </a:tabLst>
            </a:pPr>
            <a:r>
              <a:rPr lang="hr-HR" sz="2900" dirty="0">
                <a:solidFill>
                  <a:schemeClr val="bg2">
                    <a:lumMod val="25000"/>
                  </a:schemeClr>
                </a:solidFill>
                <a:latin typeface="Georgia" pitchFamily="18" charset="0"/>
              </a:rPr>
              <a:t>zatekne, isti se može ostaviti </a:t>
            </a:r>
            <a:r>
              <a:rPr lang="hr-HR" sz="2900" i="1" u="sng" dirty="0">
                <a:solidFill>
                  <a:srgbClr val="FF0000"/>
                </a:solidFill>
                <a:effectLst>
                  <a:outerShdw blurRad="38100" dist="38100" dir="2700000" algn="tl">
                    <a:srgbClr val="000000">
                      <a:alpha val="43137"/>
                    </a:srgbClr>
                  </a:outerShdw>
                </a:effectLst>
                <a:latin typeface="Georgia" pitchFamily="18" charset="0"/>
              </a:rPr>
              <a:t>osobi ovlaštenoj za primanje pošte koja ga je dužna primiti</a:t>
            </a:r>
            <a:r>
              <a:rPr lang="hr-HR" sz="2900" dirty="0">
                <a:solidFill>
                  <a:schemeClr val="bg2">
                    <a:lumMod val="25000"/>
                  </a:schemeClr>
                </a:solidFill>
                <a:latin typeface="Georgia" pitchFamily="18" charset="0"/>
              </a:rPr>
              <a:t>, ili </a:t>
            </a:r>
          </a:p>
          <a:p>
            <a:pPr algn="just">
              <a:buNone/>
              <a:tabLst>
                <a:tab pos="6637338" algn="l"/>
                <a:tab pos="7535863" algn="l"/>
              </a:tabLst>
            </a:pPr>
            <a:r>
              <a:rPr lang="hr-HR" sz="2900" i="1" u="sng" dirty="0">
                <a:solidFill>
                  <a:srgbClr val="FF0000"/>
                </a:solidFill>
                <a:effectLst>
                  <a:outerShdw blurRad="38100" dist="38100" dir="2700000" algn="tl">
                    <a:srgbClr val="000000">
                      <a:alpha val="43137"/>
                    </a:srgbClr>
                  </a:outerShdw>
                </a:effectLst>
                <a:latin typeface="Georgia" pitchFamily="18" charset="0"/>
              </a:rPr>
              <a:t>osobi koja je zaposlena na istome mjestu, ako ga ona pristane primiti</a:t>
            </a:r>
            <a:r>
              <a:rPr lang="hr-HR" sz="2900" dirty="0">
                <a:solidFill>
                  <a:srgbClr val="FF0000"/>
                </a:solidFill>
                <a:effectLst>
                  <a:outerShdw blurRad="38100" dist="38100" dir="2700000" algn="tl">
                    <a:srgbClr val="000000">
                      <a:alpha val="43137"/>
                    </a:srgbClr>
                  </a:outerShdw>
                </a:effectLst>
                <a:latin typeface="Georgia" pitchFamily="18" charset="0"/>
              </a:rPr>
              <a:t>. </a:t>
            </a:r>
            <a:r>
              <a:rPr lang="hr-HR" sz="2900" dirty="0">
                <a:solidFill>
                  <a:schemeClr val="bg2">
                    <a:lumMod val="25000"/>
                  </a:schemeClr>
                </a:solidFill>
                <a:latin typeface="Georgia" pitchFamily="18" charset="0"/>
              </a:rPr>
              <a:t>Time</a:t>
            </a:r>
            <a:r>
              <a:rPr lang="hr-HR" sz="2900" dirty="0">
                <a:solidFill>
                  <a:srgbClr val="FF0000"/>
                </a:solidFill>
                <a:effectLst>
                  <a:outerShdw blurRad="38100" dist="38100" dir="2700000" algn="tl">
                    <a:srgbClr val="000000">
                      <a:alpha val="43137"/>
                    </a:srgbClr>
                  </a:outerShdw>
                </a:effectLst>
                <a:latin typeface="Georgia" pitchFamily="18" charset="0"/>
              </a:rPr>
              <a:t> </a:t>
            </a:r>
            <a:r>
              <a:rPr lang="hr-HR" sz="2900" dirty="0">
                <a:solidFill>
                  <a:schemeClr val="bg2">
                    <a:lumMod val="25000"/>
                  </a:schemeClr>
                </a:solidFill>
                <a:latin typeface="Georgia" pitchFamily="18" charset="0"/>
              </a:rPr>
              <a:t>se smatra da je </a:t>
            </a:r>
          </a:p>
          <a:p>
            <a:pPr algn="just">
              <a:buNone/>
              <a:tabLst>
                <a:tab pos="6637338" algn="l"/>
                <a:tab pos="7535863" algn="l"/>
              </a:tabLst>
            </a:pPr>
            <a:r>
              <a:rPr lang="hr-HR" sz="2900" dirty="0">
                <a:solidFill>
                  <a:schemeClr val="bg2">
                    <a:lumMod val="25000"/>
                  </a:schemeClr>
                </a:solidFill>
                <a:latin typeface="Georgia" pitchFamily="18" charset="0"/>
              </a:rPr>
              <a:t>obavezni prekršajni nalog dostavljen.</a:t>
            </a:r>
          </a:p>
          <a:p>
            <a:pPr algn="just">
              <a:buNone/>
              <a:tabLst>
                <a:tab pos="6637338" algn="l"/>
                <a:tab pos="7535863" algn="l"/>
              </a:tabLst>
            </a:pPr>
            <a:endParaRPr lang="hr-HR" sz="2900" u="sng" dirty="0">
              <a:solidFill>
                <a:schemeClr val="bg2">
                  <a:lumMod val="25000"/>
                </a:schemeClr>
              </a:solidFill>
              <a:latin typeface="Georgia" pitchFamily="18" charset="0"/>
            </a:endParaRPr>
          </a:p>
          <a:p>
            <a:pPr algn="just">
              <a:buNone/>
              <a:tabLst>
                <a:tab pos="6637338" algn="l"/>
                <a:tab pos="7535863" algn="l"/>
              </a:tabLst>
            </a:pPr>
            <a:r>
              <a:rPr lang="hr-HR" sz="2900" u="sng" dirty="0">
                <a:solidFill>
                  <a:schemeClr val="bg2">
                    <a:lumMod val="25000"/>
                  </a:schemeClr>
                </a:solidFill>
                <a:effectLst>
                  <a:outerShdw blurRad="38100" dist="38100" dir="2700000" algn="tl">
                    <a:srgbClr val="000000">
                      <a:alpha val="43137"/>
                    </a:srgbClr>
                  </a:outerShdw>
                </a:effectLst>
                <a:latin typeface="Georgia" pitchFamily="18" charset="0"/>
              </a:rPr>
              <a:t>Dostava pravnim osobama</a:t>
            </a:r>
            <a:r>
              <a:rPr lang="hr-HR" sz="2900" dirty="0">
                <a:solidFill>
                  <a:schemeClr val="bg2">
                    <a:lumMod val="25000"/>
                  </a:schemeClr>
                </a:solidFill>
                <a:effectLst>
                  <a:outerShdw blurRad="38100" dist="38100" dir="2700000" algn="tl">
                    <a:srgbClr val="000000">
                      <a:alpha val="43137"/>
                    </a:srgbClr>
                  </a:outerShdw>
                </a:effectLst>
                <a:latin typeface="Georgia" pitchFamily="18" charset="0"/>
              </a:rPr>
              <a:t> </a:t>
            </a:r>
            <a:r>
              <a:rPr lang="hr-HR" sz="2900" dirty="0">
                <a:solidFill>
                  <a:schemeClr val="bg2">
                    <a:lumMod val="25000"/>
                  </a:schemeClr>
                </a:solidFill>
                <a:latin typeface="Georgia" pitchFamily="18" charset="0"/>
              </a:rPr>
              <a:t>obavlja se predajom pismena </a:t>
            </a:r>
            <a:r>
              <a:rPr lang="hr-HR" sz="2900" dirty="0">
                <a:solidFill>
                  <a:srgbClr val="FF0000"/>
                </a:solidFill>
                <a:effectLst>
                  <a:outerShdw blurRad="38100" dist="38100" dir="2700000" algn="tl">
                    <a:srgbClr val="000000">
                      <a:alpha val="43137"/>
                    </a:srgbClr>
                  </a:outerShdw>
                </a:effectLst>
                <a:latin typeface="Georgia" pitchFamily="18" charset="0"/>
              </a:rPr>
              <a:t>osobi ovlaštenoj za primanje pismena </a:t>
            </a:r>
          </a:p>
          <a:p>
            <a:pPr algn="just">
              <a:buNone/>
              <a:tabLst>
                <a:tab pos="6637338" algn="l"/>
                <a:tab pos="7535863" algn="l"/>
              </a:tabLst>
            </a:pPr>
            <a:r>
              <a:rPr lang="hr-HR" sz="2900" dirty="0">
                <a:solidFill>
                  <a:schemeClr val="bg2">
                    <a:lumMod val="25000"/>
                  </a:schemeClr>
                </a:solidFill>
                <a:latin typeface="Georgia" pitchFamily="18" charset="0"/>
              </a:rPr>
              <a:t>ili drugoj osobi koja radi za pravnu osobu.</a:t>
            </a:r>
          </a:p>
          <a:p>
            <a:pPr algn="just">
              <a:buNone/>
              <a:tabLst>
                <a:tab pos="6637338" algn="l"/>
                <a:tab pos="7535863" algn="l"/>
              </a:tabLst>
            </a:pPr>
            <a:endParaRPr lang="hr-HR" dirty="0">
              <a:solidFill>
                <a:schemeClr val="bg2">
                  <a:lumMod val="25000"/>
                </a:schemeClr>
              </a:solidFill>
              <a:latin typeface="Georgia" pitchFamily="18" charset="0"/>
            </a:endParaRPr>
          </a:p>
          <a:p>
            <a:pPr algn="just">
              <a:buNone/>
            </a:pPr>
            <a:endParaRPr lang="hr-H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5720" y="642918"/>
            <a:ext cx="8229600" cy="428628"/>
          </a:xfrm>
        </p:spPr>
        <p:txBody>
          <a:bodyPr>
            <a:normAutofit/>
          </a:bodyPr>
          <a:lstStyle/>
          <a:p>
            <a:pPr algn="ctr"/>
            <a:r>
              <a:rPr lang="hr-HR" sz="2000" b="1" i="1" dirty="0">
                <a:latin typeface="Georgia" pitchFamily="18" charset="0"/>
              </a:rPr>
              <a:t>Potvrda o </a:t>
            </a:r>
            <a:r>
              <a:rPr lang="hr-HR" sz="1800" b="1" i="1" dirty="0">
                <a:latin typeface="Georgia" pitchFamily="18" charset="0"/>
              </a:rPr>
              <a:t>dostavi</a:t>
            </a:r>
            <a:endParaRPr lang="hr-HR" sz="2000" dirty="0"/>
          </a:p>
        </p:txBody>
      </p:sp>
      <p:sp>
        <p:nvSpPr>
          <p:cNvPr id="3" name="Rezervirano mjesto sadržaja 2"/>
          <p:cNvSpPr>
            <a:spLocks noGrp="1"/>
          </p:cNvSpPr>
          <p:nvPr>
            <p:ph idx="1"/>
          </p:nvPr>
        </p:nvSpPr>
        <p:spPr>
          <a:xfrm>
            <a:off x="571472" y="1142984"/>
            <a:ext cx="8115328" cy="4895864"/>
          </a:xfrm>
        </p:spPr>
        <p:txBody>
          <a:bodyPr>
            <a:noAutofit/>
          </a:bodyPr>
          <a:lstStyle/>
          <a:p>
            <a:pPr algn="just">
              <a:buNone/>
            </a:pPr>
            <a:r>
              <a:rPr lang="hr-HR" sz="1400" b="1" dirty="0">
                <a:solidFill>
                  <a:schemeClr val="bg2">
                    <a:lumMod val="25000"/>
                  </a:schemeClr>
                </a:solidFill>
                <a:latin typeface="Georgia" pitchFamily="18" charset="0"/>
              </a:rPr>
              <a:t>Dostavnicu</a:t>
            </a:r>
            <a:r>
              <a:rPr lang="hr-HR" sz="1400" dirty="0">
                <a:solidFill>
                  <a:schemeClr val="bg2">
                    <a:lumMod val="25000"/>
                  </a:schemeClr>
                </a:solidFill>
                <a:latin typeface="Georgia" pitchFamily="18" charset="0"/>
              </a:rPr>
              <a:t>, odnosno p</a:t>
            </a:r>
            <a:r>
              <a:rPr lang="vi-VN" sz="1400" dirty="0">
                <a:solidFill>
                  <a:schemeClr val="bg2">
                    <a:lumMod val="25000"/>
                  </a:schemeClr>
                </a:solidFill>
              </a:rPr>
              <a:t>otvrdu o obavljenoj dostavi </a:t>
            </a:r>
            <a:r>
              <a:rPr lang="vi-VN" sz="1400" b="1" u="sng" dirty="0">
                <a:solidFill>
                  <a:schemeClr val="bg2">
                    <a:lumMod val="25000"/>
                  </a:schemeClr>
                </a:solidFill>
                <a:effectLst>
                  <a:outerShdw blurRad="38100" dist="38100" dir="2700000" algn="tl">
                    <a:srgbClr val="000000">
                      <a:alpha val="43137"/>
                    </a:srgbClr>
                  </a:outerShdw>
                </a:effectLst>
              </a:rPr>
              <a:t>potpisuju primatelj i dostavljač</a:t>
            </a:r>
            <a:r>
              <a:rPr lang="vi-VN" sz="1400" dirty="0">
                <a:solidFill>
                  <a:schemeClr val="bg2">
                    <a:lumMod val="25000"/>
                  </a:schemeClr>
                </a:solidFill>
              </a:rPr>
              <a:t>. Primatelj će na </a:t>
            </a:r>
            <a:endParaRPr lang="hr-HR" sz="1400" dirty="0">
              <a:solidFill>
                <a:schemeClr val="bg2">
                  <a:lumMod val="25000"/>
                </a:schemeClr>
              </a:solidFill>
              <a:latin typeface="Georgia" pitchFamily="18" charset="0"/>
            </a:endParaRPr>
          </a:p>
          <a:p>
            <a:pPr algn="just">
              <a:buNone/>
            </a:pPr>
            <a:r>
              <a:rPr lang="vi-VN" sz="1400" dirty="0">
                <a:solidFill>
                  <a:schemeClr val="bg2">
                    <a:lumMod val="25000"/>
                  </a:schemeClr>
                </a:solidFill>
              </a:rPr>
              <a:t>dostavnici</a:t>
            </a:r>
            <a:r>
              <a:rPr lang="hr-HR" sz="1400" dirty="0">
                <a:solidFill>
                  <a:schemeClr val="bg2">
                    <a:lumMod val="25000"/>
                  </a:schemeClr>
                </a:solidFill>
                <a:latin typeface="Georgia" pitchFamily="18" charset="0"/>
              </a:rPr>
              <a:t> </a:t>
            </a:r>
            <a:r>
              <a:rPr lang="vi-VN" sz="1400" dirty="0">
                <a:solidFill>
                  <a:schemeClr val="bg2">
                    <a:lumMod val="25000"/>
                  </a:schemeClr>
                </a:solidFill>
              </a:rPr>
              <a:t>sam naznačiti datum i sat primitka. </a:t>
            </a:r>
            <a:r>
              <a:rPr lang="hr-HR" sz="1400" dirty="0">
                <a:solidFill>
                  <a:schemeClr val="bg2">
                    <a:lumMod val="25000"/>
                  </a:schemeClr>
                </a:solidFill>
                <a:latin typeface="Georgia" pitchFamily="18" charset="0"/>
              </a:rPr>
              <a:t>Ako primatelj ne zna pisati ili se nije u stanju potpisati, </a:t>
            </a:r>
          </a:p>
          <a:p>
            <a:pPr algn="just">
              <a:buNone/>
            </a:pPr>
            <a:r>
              <a:rPr lang="hr-HR" sz="1400" dirty="0">
                <a:solidFill>
                  <a:schemeClr val="bg2">
                    <a:lumMod val="25000"/>
                  </a:schemeClr>
                </a:solidFill>
                <a:latin typeface="Georgia" pitchFamily="18" charset="0"/>
              </a:rPr>
              <a:t>dostavljač će ga potpisati, naznačiti datum i sat primitka i staviti napomenu zašto je potpisao </a:t>
            </a:r>
          </a:p>
          <a:p>
            <a:pPr algn="just">
              <a:buNone/>
            </a:pPr>
            <a:r>
              <a:rPr lang="hr-HR" sz="1400" dirty="0">
                <a:solidFill>
                  <a:schemeClr val="bg2">
                    <a:lumMod val="25000"/>
                  </a:schemeClr>
                </a:solidFill>
                <a:latin typeface="Georgia" pitchFamily="18" charset="0"/>
              </a:rPr>
              <a:t>primatelja. </a:t>
            </a:r>
          </a:p>
          <a:p>
            <a:pPr algn="just">
              <a:buNone/>
            </a:pPr>
            <a:r>
              <a:rPr lang="vi-VN" sz="1400" dirty="0">
                <a:solidFill>
                  <a:schemeClr val="bg2">
                    <a:lumMod val="25000"/>
                  </a:schemeClr>
                </a:solidFill>
              </a:rPr>
              <a:t>Ako </a:t>
            </a:r>
            <a:r>
              <a:rPr lang="vi-VN" sz="1400" b="1" dirty="0">
                <a:solidFill>
                  <a:schemeClr val="bg2">
                    <a:lumMod val="25000"/>
                  </a:schemeClr>
                </a:solidFill>
              </a:rPr>
              <a:t>primatelj odbije potpisati dostavnicu</a:t>
            </a:r>
            <a:r>
              <a:rPr lang="vi-VN" sz="1400" dirty="0">
                <a:solidFill>
                  <a:schemeClr val="bg2">
                    <a:lumMod val="25000"/>
                  </a:schemeClr>
                </a:solidFill>
              </a:rPr>
              <a:t>, dostavljač će to zabilježiti na dostavnici i naznačiti datum i sat</a:t>
            </a:r>
            <a:endParaRPr lang="hr-HR" sz="1400" dirty="0">
              <a:solidFill>
                <a:schemeClr val="bg2">
                  <a:lumMod val="25000"/>
                </a:schemeClr>
              </a:solidFill>
              <a:latin typeface="Georgia" pitchFamily="18" charset="0"/>
            </a:endParaRPr>
          </a:p>
          <a:p>
            <a:pPr algn="just">
              <a:buNone/>
            </a:pPr>
            <a:r>
              <a:rPr lang="vi-VN" sz="1400" dirty="0">
                <a:solidFill>
                  <a:schemeClr val="bg2">
                    <a:lumMod val="25000"/>
                  </a:schemeClr>
                </a:solidFill>
              </a:rPr>
              <a:t>predaje. Ako primatelj ne zna naznačit datum i sat primitka, učinit će to dostavljač te to naznačiti na</a:t>
            </a:r>
            <a:endParaRPr lang="hr-HR" sz="1400" dirty="0">
              <a:solidFill>
                <a:schemeClr val="bg2">
                  <a:lumMod val="25000"/>
                </a:schemeClr>
              </a:solidFill>
              <a:latin typeface="Georgia" pitchFamily="18" charset="0"/>
            </a:endParaRPr>
          </a:p>
          <a:p>
            <a:pPr algn="just">
              <a:buNone/>
            </a:pPr>
            <a:r>
              <a:rPr lang="vi-VN" sz="1400" dirty="0">
                <a:solidFill>
                  <a:schemeClr val="bg2">
                    <a:lumMod val="25000"/>
                  </a:schemeClr>
                </a:solidFill>
              </a:rPr>
              <a:t>dostavnici. U ovim slučajevima, dostava se smatra uredno obavljenom.</a:t>
            </a:r>
            <a:endParaRPr lang="hr-HR" sz="1400" dirty="0">
              <a:solidFill>
                <a:schemeClr val="bg2">
                  <a:lumMod val="25000"/>
                </a:schemeClr>
              </a:solidFill>
              <a:latin typeface="Georgia" pitchFamily="18" charset="0"/>
            </a:endParaRPr>
          </a:p>
          <a:p>
            <a:pPr algn="just">
              <a:buNone/>
            </a:pPr>
            <a:endParaRPr lang="hr-HR" sz="1400" dirty="0">
              <a:solidFill>
                <a:schemeClr val="bg2">
                  <a:lumMod val="25000"/>
                </a:schemeClr>
              </a:solidFill>
              <a:latin typeface="Georgia" pitchFamily="18" charset="0"/>
            </a:endParaRPr>
          </a:p>
          <a:p>
            <a:pPr algn="just">
              <a:buNone/>
            </a:pPr>
            <a:r>
              <a:rPr lang="vi-VN" sz="1400" dirty="0">
                <a:solidFill>
                  <a:schemeClr val="bg2">
                    <a:lumMod val="25000"/>
                  </a:schemeClr>
                </a:solidFill>
              </a:rPr>
              <a:t>Kad </a:t>
            </a:r>
            <a:r>
              <a:rPr lang="vi-VN" sz="1400" b="1" u="sng" dirty="0">
                <a:solidFill>
                  <a:schemeClr val="bg2">
                    <a:lumMod val="25000"/>
                  </a:schemeClr>
                </a:solidFill>
              </a:rPr>
              <a:t>primatelj ili punoljetni član njegova domaćinstva odbije primiti dopis</a:t>
            </a:r>
            <a:r>
              <a:rPr lang="vi-VN" sz="1400" dirty="0">
                <a:solidFill>
                  <a:schemeClr val="bg2">
                    <a:lumMod val="25000"/>
                  </a:schemeClr>
                </a:solidFill>
              </a:rPr>
              <a:t>, dostavljač će zabilježiti na</a:t>
            </a:r>
            <a:endParaRPr lang="hr-HR" sz="1400" dirty="0">
              <a:solidFill>
                <a:schemeClr val="bg2">
                  <a:lumMod val="25000"/>
                </a:schemeClr>
              </a:solidFill>
              <a:latin typeface="Georgia" pitchFamily="18" charset="0"/>
            </a:endParaRPr>
          </a:p>
          <a:p>
            <a:pPr algn="just">
              <a:buNone/>
            </a:pPr>
            <a:r>
              <a:rPr lang="vi-VN" sz="1400" dirty="0">
                <a:solidFill>
                  <a:schemeClr val="bg2">
                    <a:lumMod val="25000"/>
                  </a:schemeClr>
                </a:solidFill>
              </a:rPr>
              <a:t>dostavnici datum i sat i razlog odbijanja primitka, a dopis će ostaviti u stanu primatelja, u poslovnom prostoru</a:t>
            </a:r>
            <a:endParaRPr lang="hr-HR" sz="1400" dirty="0">
              <a:solidFill>
                <a:schemeClr val="bg2">
                  <a:lumMod val="25000"/>
                </a:schemeClr>
              </a:solidFill>
              <a:latin typeface="Georgia" pitchFamily="18" charset="0"/>
            </a:endParaRPr>
          </a:p>
          <a:p>
            <a:pPr algn="just">
              <a:buNone/>
            </a:pPr>
            <a:r>
              <a:rPr lang="vi-VN" sz="1400" dirty="0">
                <a:solidFill>
                  <a:schemeClr val="bg2">
                    <a:lumMod val="25000"/>
                  </a:schemeClr>
                </a:solidFill>
              </a:rPr>
              <a:t>gdje radi ili će, ako tako što nije moguće, dopis staviti na vrata stana ili poslovnog prostora ili ostaviti na</a:t>
            </a:r>
            <a:endParaRPr lang="hr-HR" sz="1400" dirty="0">
              <a:solidFill>
                <a:schemeClr val="bg2">
                  <a:lumMod val="25000"/>
                </a:schemeClr>
              </a:solidFill>
              <a:latin typeface="Georgia" pitchFamily="18" charset="0"/>
            </a:endParaRPr>
          </a:p>
          <a:p>
            <a:pPr algn="just">
              <a:buNone/>
            </a:pPr>
            <a:r>
              <a:rPr lang="vi-VN" sz="1400" dirty="0">
                <a:solidFill>
                  <a:schemeClr val="bg2">
                    <a:lumMod val="25000"/>
                  </a:schemeClr>
                </a:solidFill>
              </a:rPr>
              <a:t>mjestu gdje se uobičajenoostavlja pošta. Tako što naznačit će se na dostavnici. Time je dostava obavljena. </a:t>
            </a:r>
            <a:endParaRPr lang="hr-HR" sz="1400" dirty="0">
              <a:solidFill>
                <a:schemeClr val="bg2">
                  <a:lumMod val="25000"/>
                </a:schemeClr>
              </a:solidFill>
              <a:latin typeface="Georgia" pitchFamily="18" charset="0"/>
            </a:endParaRPr>
          </a:p>
          <a:p>
            <a:pPr algn="just">
              <a:buNone/>
            </a:pPr>
            <a:endParaRPr lang="hr-HR" sz="1400" dirty="0">
              <a:solidFill>
                <a:schemeClr val="bg2">
                  <a:lumMod val="25000"/>
                </a:schemeClr>
              </a:solidFill>
              <a:latin typeface="Georgia" pitchFamily="18" charset="0"/>
            </a:endParaRPr>
          </a:p>
          <a:p>
            <a:pPr marL="0" indent="0" algn="just">
              <a:buNone/>
            </a:pPr>
            <a:r>
              <a:rPr lang="vi-VN" sz="1400" dirty="0">
                <a:solidFill>
                  <a:schemeClr val="bg2">
                    <a:lumMod val="25000"/>
                  </a:schemeClr>
                </a:solidFill>
              </a:rPr>
              <a:t>U slučaju </a:t>
            </a:r>
            <a:r>
              <a:rPr lang="vi-VN" sz="1400" b="1" u="sng" dirty="0">
                <a:solidFill>
                  <a:schemeClr val="bg2">
                    <a:lumMod val="25000"/>
                  </a:schemeClr>
                </a:solidFill>
              </a:rPr>
              <a:t>dostave na mjestu počinjenja prekršaja</a:t>
            </a:r>
            <a:r>
              <a:rPr lang="vi-VN" sz="1400" dirty="0">
                <a:solidFill>
                  <a:schemeClr val="bg2">
                    <a:lumMod val="25000"/>
                  </a:schemeClr>
                </a:solidFill>
              </a:rPr>
              <a:t>, ako primatelj svojim potpisom odbije potvrditi prijam odluke</a:t>
            </a:r>
            <a:r>
              <a:rPr lang="hr-HR" sz="1400" dirty="0">
                <a:solidFill>
                  <a:schemeClr val="bg2">
                    <a:lumMod val="25000"/>
                  </a:schemeClr>
                </a:solidFill>
              </a:rPr>
              <a:t> </a:t>
            </a:r>
            <a:r>
              <a:rPr lang="vi-VN" sz="1400" dirty="0">
                <a:solidFill>
                  <a:schemeClr val="bg2">
                    <a:lumMod val="25000"/>
                  </a:schemeClr>
                </a:solidFill>
              </a:rPr>
              <a:t>ili drugog dopisa, dostavljač će zabilježiti na dostavnici datum i sat i razlog odbijanja primitka, a odluka ili drugi dopis ostavit će se primatelju tako što će mu se na pogodan način učiniti dostupnim i to će se zabilježiti, čime se dostava smatra uredno obavljenom.</a:t>
            </a:r>
            <a:endParaRPr lang="hr-HR" sz="1400" dirty="0">
              <a:solidFill>
                <a:schemeClr val="bg2">
                  <a:lumMod val="25000"/>
                </a:schemeClr>
              </a:solidFill>
              <a:latin typeface="Georgia" pitchFamily="18" charset="0"/>
            </a:endParaRPr>
          </a:p>
          <a:p>
            <a:pPr algn="just">
              <a:buNone/>
            </a:pPr>
            <a:endParaRPr lang="hr-HR" sz="1400" dirty="0">
              <a:solidFill>
                <a:schemeClr val="bg2">
                  <a:lumMod val="25000"/>
                </a:schemeClr>
              </a:solidFill>
              <a:latin typeface="Georgia" pitchFamily="18" charset="0"/>
            </a:endParaRPr>
          </a:p>
          <a:p>
            <a:pPr algn="just">
              <a:buNone/>
            </a:pPr>
            <a:r>
              <a:rPr lang="vi-VN" sz="1400" dirty="0">
                <a:solidFill>
                  <a:schemeClr val="bg2">
                    <a:lumMod val="25000"/>
                  </a:schemeClr>
                </a:solidFill>
              </a:rPr>
              <a:t>Dostavnicu kojom se dopis dostavlja pravnoj osobi, obrtniku ili drugoj osobi koja se bavi samostalnom </a:t>
            </a:r>
            <a:endParaRPr lang="hr-HR" sz="1400" dirty="0">
              <a:solidFill>
                <a:schemeClr val="bg2">
                  <a:lumMod val="25000"/>
                </a:schemeClr>
              </a:solidFill>
              <a:latin typeface="Georgia" pitchFamily="18" charset="0"/>
            </a:endParaRPr>
          </a:p>
          <a:p>
            <a:pPr algn="just">
              <a:buNone/>
            </a:pPr>
            <a:r>
              <a:rPr lang="vi-VN" sz="1400" dirty="0">
                <a:solidFill>
                  <a:schemeClr val="bg2">
                    <a:lumMod val="25000"/>
                  </a:schemeClr>
                </a:solidFill>
              </a:rPr>
              <a:t>djelatnošću potpisuje osoba koja je primila dopis. </a:t>
            </a:r>
            <a:endParaRPr lang="hr-HR" sz="1400" dirty="0">
              <a:solidFill>
                <a:schemeClr val="bg2">
                  <a:lumMod val="25000"/>
                </a:schemeClr>
              </a:solidFill>
              <a:latin typeface="Georgia" pitchFamily="18" charset="0"/>
            </a:endParaRPr>
          </a:p>
          <a:p>
            <a:pPr>
              <a:buNone/>
            </a:pPr>
            <a:endParaRPr lang="hr-H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642910" y="714356"/>
            <a:ext cx="8072494" cy="5929354"/>
          </a:xfrm>
        </p:spPr>
        <p:txBody>
          <a:bodyPr>
            <a:normAutofit fontScale="92500"/>
          </a:bodyPr>
          <a:lstStyle/>
          <a:p>
            <a:pPr marL="0" indent="0" algn="just">
              <a:lnSpc>
                <a:spcPct val="110000"/>
              </a:lnSpc>
              <a:buNone/>
            </a:pPr>
            <a:r>
              <a:rPr lang="hr-HR" sz="1800" dirty="0">
                <a:solidFill>
                  <a:schemeClr val="bg2">
                    <a:lumMod val="25000"/>
                  </a:schemeClr>
                </a:solidFill>
                <a:latin typeface="Georgia" pitchFamily="18" charset="0"/>
              </a:rPr>
              <a:t>Prekršaji i </a:t>
            </a:r>
            <a:r>
              <a:rPr lang="hr-HR" sz="1800" dirty="0" err="1">
                <a:solidFill>
                  <a:schemeClr val="bg2">
                    <a:lumMod val="25000"/>
                  </a:schemeClr>
                </a:solidFill>
                <a:latin typeface="Georgia" pitchFamily="18" charset="0"/>
              </a:rPr>
              <a:t>prekršajnopravne</a:t>
            </a:r>
            <a:r>
              <a:rPr lang="hr-HR" sz="1800" dirty="0">
                <a:solidFill>
                  <a:schemeClr val="bg2">
                    <a:lumMod val="25000"/>
                  </a:schemeClr>
                </a:solidFill>
                <a:latin typeface="Georgia" pitchFamily="18" charset="0"/>
              </a:rPr>
              <a:t> sankcije mogu se propisivati zakonom i </a:t>
            </a:r>
            <a:r>
              <a:rPr lang="hr-HR" sz="1800" dirty="0">
                <a:solidFill>
                  <a:srgbClr val="FF0000"/>
                </a:solidFill>
                <a:effectLst>
                  <a:outerShdw blurRad="38100" dist="38100" dir="2700000" algn="tl">
                    <a:srgbClr val="000000">
                      <a:alpha val="43137"/>
                    </a:srgbClr>
                  </a:outerShdw>
                </a:effectLst>
                <a:latin typeface="Georgia" pitchFamily="18" charset="0"/>
              </a:rPr>
              <a:t>odlukama jedinica lokalne i područne (regionalne) samouprave,</a:t>
            </a:r>
            <a:r>
              <a:rPr lang="hr-HR" sz="1800" dirty="0">
                <a:solidFill>
                  <a:srgbClr val="FF0000"/>
                </a:solidFill>
                <a:latin typeface="Georgia" pitchFamily="18" charset="0"/>
              </a:rPr>
              <a:t> </a:t>
            </a:r>
            <a:r>
              <a:rPr lang="hr-HR" sz="1800" dirty="0">
                <a:solidFill>
                  <a:schemeClr val="bg2">
                    <a:lumMod val="25000"/>
                  </a:schemeClr>
                </a:solidFill>
                <a:latin typeface="Georgia" pitchFamily="18" charset="0"/>
              </a:rPr>
              <a:t>s tim da jedinice lokalne i područne (regionalne) samouprave mogu propisivati prekršaje i </a:t>
            </a:r>
            <a:r>
              <a:rPr lang="hr-HR" sz="1800" dirty="0" err="1">
                <a:solidFill>
                  <a:schemeClr val="bg2">
                    <a:lumMod val="25000"/>
                  </a:schemeClr>
                </a:solidFill>
                <a:latin typeface="Georgia" pitchFamily="18" charset="0"/>
              </a:rPr>
              <a:t>prekršajnopravne</a:t>
            </a:r>
            <a:r>
              <a:rPr lang="hr-HR" sz="1800" dirty="0">
                <a:solidFill>
                  <a:schemeClr val="bg2">
                    <a:lumMod val="25000"/>
                  </a:schemeClr>
                </a:solidFill>
                <a:latin typeface="Georgia" pitchFamily="18" charset="0"/>
              </a:rPr>
              <a:t> sankcije </a:t>
            </a:r>
            <a:r>
              <a:rPr lang="hr-HR" sz="1800" u="sng" dirty="0">
                <a:solidFill>
                  <a:schemeClr val="bg2">
                    <a:lumMod val="25000"/>
                  </a:schemeClr>
                </a:solidFill>
                <a:latin typeface="Georgia" pitchFamily="18" charset="0"/>
              </a:rPr>
              <a:t>samo za povrede propisa koje one donose na temelju svoje nadležnosti utvrđene Ustavom i zakonom i tu ovlast ne mogu prenijeti na drugoga</a:t>
            </a:r>
            <a:r>
              <a:rPr lang="hr-HR" sz="1800" dirty="0">
                <a:solidFill>
                  <a:schemeClr val="bg2">
                    <a:lumMod val="25000"/>
                  </a:schemeClr>
                </a:solidFill>
                <a:latin typeface="Georgia" pitchFamily="18" charset="0"/>
              </a:rPr>
              <a:t>. - </a:t>
            </a:r>
            <a:r>
              <a:rPr lang="hr-HR" sz="1800" i="1" dirty="0">
                <a:solidFill>
                  <a:srgbClr val="C00000"/>
                </a:solidFill>
                <a:effectLst>
                  <a:outerShdw blurRad="38100" dist="38100" dir="2700000" algn="tl">
                    <a:srgbClr val="000000">
                      <a:alpha val="43137"/>
                    </a:srgbClr>
                  </a:outerShdw>
                </a:effectLst>
                <a:latin typeface="Georgia" pitchFamily="18" charset="0"/>
              </a:rPr>
              <a:t>Načelo zakonitosti (</a:t>
            </a:r>
            <a:r>
              <a:rPr lang="hr-HR" sz="1800" i="1" dirty="0">
                <a:solidFill>
                  <a:srgbClr val="C00000"/>
                </a:solidFill>
                <a:latin typeface="Georgia" pitchFamily="18" charset="0"/>
              </a:rPr>
              <a:t>Članak 2. Prekršajnog zakona)</a:t>
            </a:r>
            <a:endParaRPr lang="hr-HR" sz="1800" b="1" i="1" dirty="0">
              <a:solidFill>
                <a:srgbClr val="C00000"/>
              </a:solidFill>
              <a:latin typeface="Georgia" pitchFamily="18" charset="0"/>
            </a:endParaRPr>
          </a:p>
          <a:p>
            <a:pPr marL="0" indent="0" algn="just">
              <a:buNone/>
            </a:pPr>
            <a:endParaRPr lang="hr-HR" sz="1800" dirty="0">
              <a:latin typeface="Georgia" pitchFamily="18" charset="0"/>
            </a:endParaRPr>
          </a:p>
          <a:p>
            <a:pPr marL="0" indent="0" algn="just">
              <a:buNone/>
            </a:pPr>
            <a:r>
              <a:rPr lang="hr-HR" sz="1800" dirty="0">
                <a:latin typeface="Georgia" pitchFamily="18" charset="0"/>
              </a:rPr>
              <a:t> </a:t>
            </a:r>
            <a:r>
              <a:rPr lang="hr-HR" sz="1800" dirty="0">
                <a:solidFill>
                  <a:schemeClr val="bg2">
                    <a:lumMod val="25000"/>
                  </a:schemeClr>
                </a:solidFill>
                <a:latin typeface="Georgia" pitchFamily="18" charset="0"/>
              </a:rPr>
              <a:t>Za prekršaj propisan odlukom jedinice lokalne i područne (regionalne) samouprave prekršajni će se postupak voditi ako je prekršaj počinjen </a:t>
            </a:r>
            <a:r>
              <a:rPr lang="hr-HR" sz="1800" u="sng" dirty="0">
                <a:solidFill>
                  <a:schemeClr val="bg2">
                    <a:lumMod val="25000"/>
                  </a:schemeClr>
                </a:solidFill>
                <a:effectLst>
                  <a:outerShdw blurRad="38100" dist="38100" dir="2700000" algn="tl">
                    <a:srgbClr val="000000">
                      <a:alpha val="43137"/>
                    </a:srgbClr>
                  </a:outerShdw>
                </a:effectLst>
                <a:latin typeface="Georgia" pitchFamily="18" charset="0"/>
              </a:rPr>
              <a:t>na području te jedinice lokalne i područne (regionalne) samouprave</a:t>
            </a:r>
            <a:r>
              <a:rPr lang="hr-HR" sz="1800" u="sng" dirty="0">
                <a:solidFill>
                  <a:schemeClr val="bg2">
                    <a:lumMod val="25000"/>
                  </a:schemeClr>
                </a:solidFill>
                <a:latin typeface="Georgia" pitchFamily="18" charset="0"/>
              </a:rPr>
              <a:t>.</a:t>
            </a:r>
          </a:p>
          <a:p>
            <a:pPr marL="0" indent="0" algn="just">
              <a:buNone/>
            </a:pPr>
            <a:endParaRPr lang="hr-HR" sz="1800" dirty="0">
              <a:solidFill>
                <a:schemeClr val="bg2">
                  <a:lumMod val="25000"/>
                </a:schemeClr>
              </a:solidFill>
              <a:latin typeface="Georgia" pitchFamily="18" charset="0"/>
            </a:endParaRPr>
          </a:p>
          <a:p>
            <a:pPr marL="0" indent="0" algn="just">
              <a:buNone/>
            </a:pPr>
            <a:r>
              <a:rPr lang="hr-HR" sz="1800" b="1" dirty="0" err="1">
                <a:solidFill>
                  <a:schemeClr val="bg2">
                    <a:lumMod val="25000"/>
                  </a:schemeClr>
                </a:solidFill>
                <a:latin typeface="Georgia" pitchFamily="18" charset="0"/>
              </a:rPr>
              <a:t>Prekršajnopravna</a:t>
            </a:r>
            <a:r>
              <a:rPr lang="hr-HR" sz="1800" b="1" dirty="0">
                <a:solidFill>
                  <a:schemeClr val="bg2">
                    <a:lumMod val="25000"/>
                  </a:schemeClr>
                </a:solidFill>
                <a:latin typeface="Georgia" pitchFamily="18" charset="0"/>
              </a:rPr>
              <a:t> sankcija </a:t>
            </a:r>
            <a:r>
              <a:rPr lang="hr-HR" sz="1800" dirty="0">
                <a:solidFill>
                  <a:schemeClr val="bg2">
                    <a:lumMod val="25000"/>
                  </a:schemeClr>
                </a:solidFill>
                <a:latin typeface="Georgia" pitchFamily="18" charset="0"/>
              </a:rPr>
              <a:t>koja se može propisati</a:t>
            </a:r>
            <a:r>
              <a:rPr lang="hr-HR" sz="1800" b="1" dirty="0">
                <a:solidFill>
                  <a:schemeClr val="bg2">
                    <a:lumMod val="25000"/>
                  </a:schemeClr>
                </a:solidFill>
                <a:latin typeface="Georgia" pitchFamily="18" charset="0"/>
              </a:rPr>
              <a:t> odlukom jedinice lokalne i područne (regionalne) samouprave</a:t>
            </a:r>
            <a:r>
              <a:rPr lang="hr-HR" sz="1800" dirty="0">
                <a:solidFill>
                  <a:schemeClr val="bg2">
                    <a:lumMod val="25000"/>
                  </a:schemeClr>
                </a:solidFill>
                <a:latin typeface="Georgia" pitchFamily="18" charset="0"/>
              </a:rPr>
              <a:t> kojom se propisuju prekršaji i koja se može izreći počinitelju prekršaja je isključivo </a:t>
            </a:r>
            <a:r>
              <a:rPr lang="hr-HR" sz="1800" b="1" u="sng" dirty="0">
                <a:solidFill>
                  <a:srgbClr val="FF0000"/>
                </a:solidFill>
                <a:effectLst>
                  <a:outerShdw blurRad="38100" dist="38100" dir="2700000" algn="tl">
                    <a:srgbClr val="000000">
                      <a:alpha val="43137"/>
                    </a:srgbClr>
                  </a:outerShdw>
                </a:effectLst>
                <a:latin typeface="Georgia" pitchFamily="18" charset="0"/>
              </a:rPr>
              <a:t>novčana kazna</a:t>
            </a:r>
            <a:r>
              <a:rPr lang="hr-HR" sz="1800" dirty="0">
                <a:solidFill>
                  <a:srgbClr val="FF0000"/>
                </a:solidFill>
                <a:effectLst>
                  <a:outerShdw blurRad="38100" dist="38100" dir="2700000" algn="tl">
                    <a:srgbClr val="000000">
                      <a:alpha val="43137"/>
                    </a:srgbClr>
                  </a:outerShdw>
                </a:effectLst>
                <a:latin typeface="Georgia" pitchFamily="18" charset="0"/>
              </a:rPr>
              <a:t>.</a:t>
            </a:r>
          </a:p>
          <a:p>
            <a:pPr marL="0" indent="0" algn="just">
              <a:buNone/>
            </a:pPr>
            <a:endParaRPr lang="hr-HR" sz="1800" dirty="0">
              <a:effectLst>
                <a:outerShdw blurRad="38100" dist="38100" dir="2700000" algn="tl">
                  <a:srgbClr val="000000">
                    <a:alpha val="43137"/>
                  </a:srgbClr>
                </a:outerShdw>
              </a:effectLst>
              <a:latin typeface="Georgia" pitchFamily="18" charset="0"/>
            </a:endParaRPr>
          </a:p>
          <a:p>
            <a:pPr marL="0" indent="0" algn="just">
              <a:buNone/>
            </a:pPr>
            <a:r>
              <a:rPr lang="hr-HR" sz="1800" u="sng" dirty="0">
                <a:solidFill>
                  <a:schemeClr val="bg2">
                    <a:lumMod val="25000"/>
                  </a:schemeClr>
                </a:solidFill>
                <a:latin typeface="Georgia" pitchFamily="18" charset="0"/>
              </a:rPr>
              <a:t>Novčane kazne</a:t>
            </a:r>
            <a:r>
              <a:rPr lang="hr-HR" sz="1800" dirty="0">
                <a:solidFill>
                  <a:schemeClr val="bg2">
                    <a:lumMod val="25000"/>
                  </a:schemeClr>
                </a:solidFill>
                <a:latin typeface="Georgia" pitchFamily="18" charset="0"/>
              </a:rPr>
              <a:t> naplaćene za prekršaje </a:t>
            </a:r>
            <a:r>
              <a:rPr lang="hr-HR" sz="1800" u="sng" dirty="0">
                <a:solidFill>
                  <a:schemeClr val="bg2">
                    <a:lumMod val="25000"/>
                  </a:schemeClr>
                </a:solidFill>
                <a:latin typeface="Georgia" pitchFamily="18" charset="0"/>
              </a:rPr>
              <a:t>propisane odlukama jedinica lokalne i područne (regionalne) samouprave</a:t>
            </a:r>
            <a:r>
              <a:rPr lang="hr-HR" sz="1800" dirty="0">
                <a:solidFill>
                  <a:schemeClr val="bg2">
                    <a:lumMod val="25000"/>
                  </a:schemeClr>
                </a:solidFill>
                <a:latin typeface="Georgia" pitchFamily="18" charset="0"/>
              </a:rPr>
              <a:t>, koje iste donose na temelju svoje nadležnosti utvrđene Ustavom i zakonom, </a:t>
            </a:r>
            <a:r>
              <a:rPr lang="hr-HR" sz="1800" u="sng" dirty="0">
                <a:solidFill>
                  <a:srgbClr val="C00000"/>
                </a:solidFill>
                <a:effectLst>
                  <a:outerShdw blurRad="38100" dist="38100" dir="2700000" algn="tl">
                    <a:srgbClr val="000000">
                      <a:alpha val="43137"/>
                    </a:srgbClr>
                  </a:outerShdw>
                </a:effectLst>
                <a:latin typeface="Georgia" pitchFamily="18" charset="0"/>
              </a:rPr>
              <a:t>prihod su proračuna </a:t>
            </a:r>
            <a:r>
              <a:rPr lang="hr-HR" sz="1800" u="sng" dirty="0">
                <a:solidFill>
                  <a:schemeClr val="bg2">
                    <a:lumMod val="25000"/>
                  </a:schemeClr>
                </a:solidFill>
                <a:effectLst>
                  <a:outerShdw blurRad="38100" dist="38100" dir="2700000" algn="tl">
                    <a:srgbClr val="000000">
                      <a:alpha val="43137"/>
                    </a:srgbClr>
                  </a:outerShdw>
                </a:effectLst>
                <a:latin typeface="Georgia" pitchFamily="18" charset="0"/>
              </a:rPr>
              <a:t>te jedinice lokalne i područne (regionalne) samouprave</a:t>
            </a:r>
            <a:r>
              <a:rPr lang="hr-HR" sz="1800" b="1" dirty="0">
                <a:solidFill>
                  <a:schemeClr val="bg2">
                    <a:lumMod val="25000"/>
                  </a:schemeClr>
                </a:solidFill>
                <a:effectLst>
                  <a:outerShdw blurRad="38100" dist="38100" dir="2700000" algn="tl">
                    <a:srgbClr val="000000">
                      <a:alpha val="43137"/>
                    </a:srgbClr>
                  </a:outerShdw>
                </a:effectLst>
                <a:latin typeface="Georgia" pitchFamily="18" charset="0"/>
              </a:rPr>
              <a:t> </a:t>
            </a:r>
            <a:r>
              <a:rPr lang="hr-HR" sz="1800" dirty="0">
                <a:solidFill>
                  <a:schemeClr val="bg2">
                    <a:lumMod val="25000"/>
                  </a:schemeClr>
                </a:solidFill>
                <a:latin typeface="Georgia" pitchFamily="18" charset="0"/>
              </a:rPr>
              <a:t>na čijem su području prekršaji počinjeni </a:t>
            </a:r>
            <a:r>
              <a:rPr lang="hr-HR" sz="1800" i="1" dirty="0">
                <a:solidFill>
                  <a:schemeClr val="bg2">
                    <a:lumMod val="25000"/>
                  </a:schemeClr>
                </a:solidFill>
                <a:latin typeface="Georgia" pitchFamily="18" charset="0"/>
              </a:rPr>
              <a:t>(čl.68. st.3. t.5. </a:t>
            </a:r>
            <a:r>
              <a:rPr lang="pl-PL" sz="1800" i="1" dirty="0">
                <a:solidFill>
                  <a:schemeClr val="bg2">
                    <a:lumMod val="25000"/>
                  </a:schemeClr>
                </a:solidFill>
                <a:latin typeface="Georgia" pitchFamily="18" charset="0"/>
              </a:rPr>
              <a:t>Zakona o lokalnoj i područnoj (regionalnoj) samoupravi)</a:t>
            </a:r>
            <a:r>
              <a:rPr lang="hr-HR" sz="1800" i="1" dirty="0">
                <a:solidFill>
                  <a:schemeClr val="bg2">
                    <a:lumMod val="25000"/>
                  </a:schemeClr>
                </a:solidFill>
                <a:latin typeface="Georgia" pitchFamily="18"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85786" y="785794"/>
            <a:ext cx="7450942" cy="598135"/>
          </a:xfrm>
        </p:spPr>
        <p:txBody>
          <a:bodyPr>
            <a:normAutofit/>
          </a:bodyPr>
          <a:lstStyle/>
          <a:p>
            <a:pPr algn="ctr"/>
            <a:r>
              <a:rPr lang="hr-HR" sz="3600" b="1" dirty="0">
                <a:effectLst>
                  <a:outerShdw blurRad="38100" dist="38100" dir="2700000" algn="tl">
                    <a:srgbClr val="000000">
                      <a:alpha val="43137"/>
                    </a:srgbClr>
                  </a:outerShdw>
                </a:effectLst>
                <a:latin typeface="Georgia" pitchFamily="18" charset="0"/>
              </a:rPr>
              <a:t>ZAKLJUČAK</a:t>
            </a:r>
          </a:p>
        </p:txBody>
      </p:sp>
      <p:sp>
        <p:nvSpPr>
          <p:cNvPr id="3" name="Rezervirano mjesto sadržaja 2"/>
          <p:cNvSpPr>
            <a:spLocks noGrp="1"/>
          </p:cNvSpPr>
          <p:nvPr>
            <p:ph idx="1"/>
          </p:nvPr>
        </p:nvSpPr>
        <p:spPr>
          <a:xfrm>
            <a:off x="571472" y="1714488"/>
            <a:ext cx="8001056" cy="3714776"/>
          </a:xfrm>
        </p:spPr>
        <p:txBody>
          <a:bodyPr anchor="t">
            <a:noAutofit/>
          </a:bodyPr>
          <a:lstStyle/>
          <a:p>
            <a:pPr marL="68580" indent="0" algn="just">
              <a:buNone/>
            </a:pPr>
            <a:r>
              <a:rPr lang="hr-HR" sz="1800" dirty="0">
                <a:solidFill>
                  <a:schemeClr val="bg2">
                    <a:lumMod val="25000"/>
                  </a:schemeClr>
                </a:solidFill>
                <a:latin typeface="Georgia" pitchFamily="18" charset="0"/>
              </a:rPr>
              <a:t>Komunalni redari kao službenici tijela jedinice lokalne samouprave prilikom vršenja nadzora nad provedbom odluka svojih gradskih odnosno općinskih vijeća nužno primjenjuju i Prekršajni zakon, pa je dobro poznavanje odredbi navedenog zakona od </a:t>
            </a:r>
            <a:r>
              <a:rPr lang="hr-HR" sz="1800" dirty="0">
                <a:solidFill>
                  <a:schemeClr val="bg2">
                    <a:lumMod val="25000"/>
                  </a:schemeClr>
                </a:solidFill>
                <a:latin typeface="Georgia" pitchFamily="18" charset="0"/>
                <a:cs typeface="Arial" panose="020B0604020202020204" pitchFamily="34" charset="0"/>
              </a:rPr>
              <a:t>bitnog utjecaja na kvalitetu i učinkovitost rada redara iz oblasti prekršajnog postupanja.</a:t>
            </a:r>
          </a:p>
          <a:p>
            <a:pPr marL="68580" indent="0" algn="just">
              <a:buNone/>
            </a:pPr>
            <a:endParaRPr lang="hr-HR" sz="1800" dirty="0">
              <a:solidFill>
                <a:schemeClr val="bg2">
                  <a:lumMod val="25000"/>
                </a:schemeClr>
              </a:solidFill>
              <a:latin typeface="Georgia" pitchFamily="18" charset="0"/>
              <a:cs typeface="Arial" panose="020B0604020202020204" pitchFamily="34" charset="0"/>
            </a:endParaRPr>
          </a:p>
          <a:p>
            <a:pPr marL="68580" indent="0" algn="just">
              <a:buNone/>
            </a:pPr>
            <a:r>
              <a:rPr lang="hr-HR" sz="1800" dirty="0">
                <a:solidFill>
                  <a:schemeClr val="bg2">
                    <a:lumMod val="25000"/>
                  </a:schemeClr>
                </a:solidFill>
                <a:latin typeface="Georgia" pitchFamily="18" charset="0"/>
                <a:cs typeface="Arial" panose="020B0604020202020204" pitchFamily="34" charset="0"/>
              </a:rPr>
              <a:t>Svrha je da okrivljenik - počinitelj prekršaja pravomoćnom odlukom o prekršaju bude proglašen krivim, prvenstveno kako bi se na njega utjecalo da ubuduće ne čini prekršaje te da poštuje pravni sustav kao i da se utječe na sve građane da se ubuduće tako ponašaju (</a:t>
            </a:r>
            <a:r>
              <a:rPr lang="hr-HR" sz="1800" dirty="0">
                <a:solidFill>
                  <a:schemeClr val="bg2">
                    <a:lumMod val="25000"/>
                  </a:schemeClr>
                </a:solidFill>
                <a:latin typeface="Georgia" pitchFamily="18" charset="0"/>
              </a:rPr>
              <a:t>specijalna i generalna prevencija), s tim da ne treba zanemariti ni činjenicu da su novčane kazne naplaćene za prekršaje propisane odlukama JLS prihod proračuna te JLS</a:t>
            </a:r>
            <a:r>
              <a:rPr lang="hr-HR" sz="1800" b="1" dirty="0">
                <a:solidFill>
                  <a:schemeClr val="bg2">
                    <a:lumMod val="25000"/>
                  </a:schemeClr>
                </a:solidFill>
                <a:latin typeface="Georgia" pitchFamily="18" charset="0"/>
              </a:rPr>
              <a:t> </a:t>
            </a:r>
            <a:r>
              <a:rPr lang="hr-HR" sz="1800" dirty="0">
                <a:solidFill>
                  <a:schemeClr val="bg2">
                    <a:lumMod val="25000"/>
                  </a:schemeClr>
                </a:solidFill>
                <a:latin typeface="Georgia" pitchFamily="18" charset="0"/>
              </a:rPr>
              <a:t>na čijem su području prekršaji počinjeni.</a:t>
            </a:r>
          </a:p>
          <a:p>
            <a:pPr marL="68580" indent="0" algn="just">
              <a:lnSpc>
                <a:spcPct val="150000"/>
              </a:lnSpc>
              <a:buNone/>
            </a:pPr>
            <a:endParaRPr lang="hr-HR" dirty="0">
              <a:effectLst>
                <a:outerShdw blurRad="38100" dist="38100" dir="2700000" algn="tl">
                  <a:srgbClr val="000000">
                    <a:alpha val="43137"/>
                  </a:srgbClr>
                </a:outerShdw>
              </a:effectLst>
              <a:latin typeface="Georgia" pitchFamily="18" charset="0"/>
            </a:endParaRPr>
          </a:p>
          <a:p>
            <a:pPr marL="68580" indent="0" algn="just">
              <a:lnSpc>
                <a:spcPct val="150000"/>
              </a:lnSpc>
              <a:buNone/>
            </a:pPr>
            <a:endParaRPr lang="hr-HR" sz="1600" dirty="0">
              <a:effectLst>
                <a:outerShdw blurRad="38100" dist="38100" dir="2700000" algn="tl">
                  <a:srgbClr val="000000">
                    <a:alpha val="43137"/>
                  </a:srgbClr>
                </a:outerShdw>
              </a:effectLst>
              <a:latin typeface="Georgia" pitchFamily="18" charset="0"/>
            </a:endParaRPr>
          </a:p>
          <a:p>
            <a:pPr marL="68580" indent="0" algn="just">
              <a:lnSpc>
                <a:spcPct val="150000"/>
              </a:lnSpc>
              <a:buNone/>
            </a:pPr>
            <a:endParaRPr lang="hr-HR" sz="1600" dirty="0">
              <a:effectLst>
                <a:outerShdw blurRad="38100" dist="38100" dir="2700000" algn="tl">
                  <a:srgbClr val="000000">
                    <a:alpha val="43137"/>
                  </a:srgbClr>
                </a:outerShdw>
              </a:effectLst>
              <a:latin typeface="Georgia" pitchFamily="18" charset="0"/>
            </a:endParaRPr>
          </a:p>
          <a:p>
            <a:pPr marL="68580" indent="0" algn="just">
              <a:lnSpc>
                <a:spcPct val="150000"/>
              </a:lnSpc>
              <a:buNone/>
            </a:pPr>
            <a:r>
              <a:rPr lang="hr-HR" sz="1600" i="1" dirty="0">
                <a:latin typeface="Georgia" pitchFamily="18"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285852" y="928670"/>
            <a:ext cx="6980250" cy="4786346"/>
          </a:xfrm>
        </p:spPr>
        <p:txBody>
          <a:bodyPr anchor="ctr">
            <a:normAutofit/>
          </a:bodyPr>
          <a:lstStyle/>
          <a:p>
            <a:pPr marL="0" indent="0" algn="ctr">
              <a:buNone/>
            </a:pPr>
            <a:endParaRPr lang="hr-HR" sz="4800" dirty="0">
              <a:effectLst>
                <a:outerShdw blurRad="38100" dist="38100" dir="2700000" algn="tl">
                  <a:srgbClr val="000000">
                    <a:alpha val="43137"/>
                  </a:srgbClr>
                </a:outerShdw>
              </a:effectLst>
              <a:latin typeface="Georgia" pitchFamily="18" charset="0"/>
              <a:cs typeface="Arial" panose="020B0604020202020204" pitchFamily="34" charset="0"/>
            </a:endParaRPr>
          </a:p>
          <a:p>
            <a:pPr marL="0" indent="0" algn="ctr">
              <a:buNone/>
            </a:pPr>
            <a:r>
              <a:rPr lang="hr-HR" sz="4800" dirty="0">
                <a:solidFill>
                  <a:schemeClr val="bg2">
                    <a:lumMod val="25000"/>
                  </a:schemeClr>
                </a:solidFill>
                <a:effectLst>
                  <a:outerShdw blurRad="38100" dist="38100" dir="2700000" algn="tl">
                    <a:srgbClr val="000000">
                      <a:alpha val="43137"/>
                    </a:srgbClr>
                  </a:outerShdw>
                </a:effectLst>
                <a:latin typeface="Georgia" pitchFamily="18" charset="0"/>
                <a:cs typeface="Arial" panose="020B0604020202020204" pitchFamily="34" charset="0"/>
              </a:rPr>
              <a:t>Hvala na pažnji!</a:t>
            </a:r>
          </a:p>
          <a:p>
            <a:pPr marL="0" indent="0">
              <a:buNone/>
            </a:pPr>
            <a:endParaRPr lang="hr-HR" sz="2200" dirty="0">
              <a:solidFill>
                <a:schemeClr val="bg2">
                  <a:lumMod val="25000"/>
                </a:schemeClr>
              </a:solidFill>
              <a:latin typeface="Arial" panose="020B0604020202020204" pitchFamily="34" charset="0"/>
              <a:cs typeface="Arial" panose="020B0604020202020204" pitchFamily="34" charset="0"/>
            </a:endParaRPr>
          </a:p>
          <a:p>
            <a:pPr marL="0" indent="0">
              <a:buNone/>
            </a:pPr>
            <a:endParaRPr lang="hr-HR" sz="2200" dirty="0">
              <a:solidFill>
                <a:schemeClr val="bg2">
                  <a:lumMod val="25000"/>
                </a:schemeClr>
              </a:solidFill>
              <a:latin typeface="Arial" panose="020B0604020202020204" pitchFamily="34" charset="0"/>
              <a:cs typeface="Arial" panose="020B0604020202020204" pitchFamily="34" charset="0"/>
            </a:endParaRPr>
          </a:p>
          <a:p>
            <a:pPr marL="0" indent="0">
              <a:buNone/>
            </a:pPr>
            <a:endParaRPr lang="hr-HR" sz="22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hr-HR" sz="2200" dirty="0">
              <a:solidFill>
                <a:schemeClr val="bg2">
                  <a:lumMod val="25000"/>
                </a:schemeClr>
              </a:solidFill>
              <a:latin typeface="Arial" panose="020B0604020202020204" pitchFamily="34" charset="0"/>
              <a:cs typeface="Arial" panose="020B0604020202020204" pitchFamily="34" charset="0"/>
            </a:endParaRPr>
          </a:p>
          <a:p>
            <a:pPr>
              <a:buNone/>
            </a:pPr>
            <a:r>
              <a:rPr lang="hr-HR" sz="1600" b="1" i="1" dirty="0">
                <a:solidFill>
                  <a:schemeClr val="bg2">
                    <a:lumMod val="25000"/>
                  </a:schemeClr>
                </a:solidFill>
                <a:latin typeface="Georgia" pitchFamily="18" charset="0"/>
                <a:cs typeface="Arial" panose="020B0604020202020204" pitchFamily="34" charset="0"/>
              </a:rPr>
              <a:t>Matko </a:t>
            </a:r>
            <a:r>
              <a:rPr lang="hr-HR" sz="1600" b="1" i="1" dirty="0" err="1">
                <a:solidFill>
                  <a:schemeClr val="bg2">
                    <a:lumMod val="25000"/>
                  </a:schemeClr>
                </a:solidFill>
                <a:latin typeface="Georgia" pitchFamily="18" charset="0"/>
                <a:cs typeface="Arial" panose="020B0604020202020204" pitchFamily="34" charset="0"/>
              </a:rPr>
              <a:t>Lovreta</a:t>
            </a:r>
            <a:r>
              <a:rPr lang="hr-HR" sz="1600" b="1" i="1" dirty="0">
                <a:solidFill>
                  <a:schemeClr val="bg2">
                    <a:lumMod val="25000"/>
                  </a:schemeClr>
                </a:solidFill>
                <a:latin typeface="Georgia" pitchFamily="18" charset="0"/>
                <a:cs typeface="Arial" panose="020B0604020202020204" pitchFamily="34" charset="0"/>
              </a:rPr>
              <a:t>, </a:t>
            </a:r>
            <a:r>
              <a:rPr lang="hr-HR" sz="1600" b="1" i="1" dirty="0" err="1">
                <a:solidFill>
                  <a:schemeClr val="bg2">
                    <a:lumMod val="25000"/>
                  </a:schemeClr>
                </a:solidFill>
                <a:latin typeface="Georgia" pitchFamily="18" charset="0"/>
                <a:cs typeface="Arial" panose="020B0604020202020204" pitchFamily="34" charset="0"/>
              </a:rPr>
              <a:t>dipl.iur</a:t>
            </a:r>
            <a:r>
              <a:rPr lang="hr-HR" sz="1600" b="1" i="1" dirty="0">
                <a:solidFill>
                  <a:schemeClr val="bg2">
                    <a:lumMod val="25000"/>
                  </a:schemeClr>
                </a:solidFill>
                <a:latin typeface="Georgia" pitchFamily="18" charset="0"/>
                <a:cs typeface="Arial" panose="020B0604020202020204" pitchFamily="34" charset="0"/>
              </a:rPr>
              <a:t>.</a:t>
            </a:r>
          </a:p>
          <a:p>
            <a:pPr>
              <a:buNone/>
            </a:pPr>
            <a:r>
              <a:rPr lang="hr-HR" sz="1600" i="1" dirty="0">
                <a:solidFill>
                  <a:schemeClr val="bg2">
                    <a:lumMod val="25000"/>
                  </a:schemeClr>
                </a:solidFill>
                <a:latin typeface="Georgia" pitchFamily="18" charset="0"/>
                <a:cs typeface="Arial" panose="020B0604020202020204" pitchFamily="34" charset="0"/>
              </a:rPr>
              <a:t>pročelnik Upravnog odjela za komunalne djelatnosti </a:t>
            </a:r>
          </a:p>
          <a:p>
            <a:pPr>
              <a:buNone/>
            </a:pPr>
            <a:r>
              <a:rPr lang="hr-HR" sz="1600" i="1" dirty="0">
                <a:solidFill>
                  <a:schemeClr val="bg2">
                    <a:lumMod val="25000"/>
                  </a:schemeClr>
                </a:solidFill>
                <a:latin typeface="Georgia" pitchFamily="18" charset="0"/>
                <a:cs typeface="Arial" panose="020B0604020202020204" pitchFamily="34" charset="0"/>
              </a:rPr>
              <a:t>Grada Makarske</a:t>
            </a:r>
            <a:endParaRPr lang="hr-HR" sz="1600" dirty="0">
              <a:solidFill>
                <a:schemeClr val="bg2">
                  <a:lumMod val="25000"/>
                </a:schemeClr>
              </a:solidFill>
              <a:latin typeface="Georgia" pitchFamily="18" charset="0"/>
              <a:cs typeface="Arial" panose="020B0604020202020204" pitchFamily="34" charset="0"/>
            </a:endParaRPr>
          </a:p>
          <a:p>
            <a:pPr marL="0" indent="0">
              <a:buNone/>
            </a:pPr>
            <a:endParaRPr lang="hr-HR" sz="1700" dirty="0">
              <a:latin typeface="Arial" panose="020B0604020202020204" pitchFamily="34"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34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128403" y="620688"/>
            <a:ext cx="7686701" cy="1643074"/>
          </a:xfrm>
        </p:spPr>
        <p:txBody>
          <a:bodyPr>
            <a:noAutofit/>
          </a:bodyPr>
          <a:lstStyle/>
          <a:p>
            <a:pPr marL="0" indent="0">
              <a:buNone/>
            </a:pPr>
            <a:endParaRPr lang="pl-PL" sz="1600" dirty="0">
              <a:latin typeface="Georgia" pitchFamily="18" charset="0"/>
            </a:endParaRPr>
          </a:p>
          <a:p>
            <a:pPr marL="0" indent="0">
              <a:buNone/>
            </a:pPr>
            <a:endParaRPr lang="pl-PL" sz="1600" dirty="0">
              <a:latin typeface="Georgia" pitchFamily="18" charset="0"/>
            </a:endParaRPr>
          </a:p>
          <a:p>
            <a:pPr marL="0" indent="0" algn="just">
              <a:buNone/>
            </a:pPr>
            <a:endParaRPr lang="hr-HR" sz="1800" b="1" dirty="0">
              <a:latin typeface="Georgia" pitchFamily="18" charset="0"/>
            </a:endParaRPr>
          </a:p>
        </p:txBody>
      </p:sp>
      <p:sp>
        <p:nvSpPr>
          <p:cNvPr id="5" name="Rezervirano mjesto sadržaja 2"/>
          <p:cNvSpPr txBox="1">
            <a:spLocks/>
          </p:cNvSpPr>
          <p:nvPr/>
        </p:nvSpPr>
        <p:spPr>
          <a:xfrm>
            <a:off x="642910" y="857232"/>
            <a:ext cx="8001056" cy="5500726"/>
          </a:xfrm>
          <a:prstGeom prst="rect">
            <a:avLst/>
          </a:prstGeom>
          <a:noFill/>
          <a:ln w="19050">
            <a:noFill/>
          </a:ln>
          <a:effectLst/>
        </p:spPr>
        <p:txBody>
          <a:bodyPr vert="horz" lIns="91440" tIns="45720" rIns="91440" bIns="45720" rtlCol="0" anchor="ctr">
            <a:normAutofit fontScale="92500" lnSpcReduction="10000"/>
          </a:bodyPr>
          <a:lstStyle/>
          <a:p>
            <a:pPr marL="285750" marR="0" lvl="0" indent="-28575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400" b="1" i="0" u="none" strike="noStrike" kern="1200" cap="none" spc="0" normalizeH="0" baseline="0" noProof="0" dirty="0">
              <a:ln>
                <a:noFill/>
              </a:ln>
              <a:solidFill>
                <a:schemeClr val="tx1"/>
              </a:solidFill>
              <a:effectLst/>
              <a:uLnTx/>
              <a:uFillTx/>
              <a:latin typeface="Georgia" pitchFamily="18" charset="0"/>
              <a:ea typeface="+mn-ea"/>
              <a:cs typeface="+mn-cs"/>
            </a:endParaRPr>
          </a:p>
          <a:p>
            <a:pPr lvl="0" algn="just">
              <a:spcBef>
                <a:spcPct val="20000"/>
              </a:spcBef>
              <a:spcAft>
                <a:spcPts val="600"/>
              </a:spcAft>
              <a:buClr>
                <a:schemeClr val="accent1">
                  <a:lumMod val="75000"/>
                </a:schemeClr>
              </a:buClr>
              <a:buSzPct val="145000"/>
              <a:tabLst>
                <a:tab pos="0" algn="l"/>
              </a:tabLst>
            </a:pPr>
            <a:r>
              <a:rPr lang="hr-HR" sz="1900" b="1" dirty="0">
                <a:solidFill>
                  <a:schemeClr val="bg2">
                    <a:lumMod val="25000"/>
                  </a:schemeClr>
                </a:solidFill>
                <a:effectLst>
                  <a:outerShdw blurRad="38100" dist="38100" dir="2700000" algn="tl">
                    <a:srgbClr val="000000">
                      <a:alpha val="43137"/>
                    </a:srgbClr>
                  </a:outerShdw>
                </a:effectLst>
                <a:latin typeface="Georgia" pitchFamily="18" charset="0"/>
              </a:rPr>
              <a:t>N</a:t>
            </a:r>
            <a:r>
              <a:rPr kumimoji="0" lang="hr-HR" sz="1900" b="1" i="0" u="none" strike="noStrike" kern="1200" cap="none" spc="0" normalizeH="0" baseline="0" noProof="0" dirty="0">
                <a:ln>
                  <a:noFill/>
                </a:ln>
                <a:solidFill>
                  <a:schemeClr val="bg2">
                    <a:lumMod val="25000"/>
                  </a:schemeClr>
                </a:solidFill>
                <a:effectLst>
                  <a:outerShdw blurRad="38100" dist="38100" dir="2700000" algn="tl">
                    <a:srgbClr val="000000">
                      <a:alpha val="43137"/>
                    </a:srgbClr>
                  </a:outerShdw>
                </a:effectLst>
                <a:uLnTx/>
                <a:uFillTx/>
                <a:latin typeface="Georgia" pitchFamily="18" charset="0"/>
                <a:ea typeface="+mn-ea"/>
                <a:cs typeface="+mn-cs"/>
              </a:rPr>
              <a:t>OVČANE  KAZNE  ZA </a:t>
            </a:r>
            <a:r>
              <a:rPr kumimoji="0" lang="hr-HR" sz="1900" b="1" i="0" u="none" strike="noStrike" kern="1200" cap="none" spc="0" normalizeH="0" noProof="0" dirty="0">
                <a:ln>
                  <a:noFill/>
                </a:ln>
                <a:solidFill>
                  <a:schemeClr val="bg2">
                    <a:lumMod val="25000"/>
                  </a:schemeClr>
                </a:solidFill>
                <a:effectLst>
                  <a:outerShdw blurRad="38100" dist="38100" dir="2700000" algn="tl">
                    <a:srgbClr val="000000">
                      <a:alpha val="43137"/>
                    </a:srgbClr>
                  </a:outerShdw>
                </a:effectLst>
                <a:uLnTx/>
                <a:uFillTx/>
                <a:latin typeface="Georgia" pitchFamily="18" charset="0"/>
                <a:ea typeface="+mn-ea"/>
                <a:cs typeface="+mn-cs"/>
              </a:rPr>
              <a:t> PREKRŠAJE  P</a:t>
            </a:r>
            <a:r>
              <a:rPr lang="hr-HR" sz="1900" b="1" dirty="0">
                <a:solidFill>
                  <a:schemeClr val="bg2">
                    <a:lumMod val="25000"/>
                  </a:schemeClr>
                </a:solidFill>
                <a:effectLst>
                  <a:outerShdw blurRad="38100" dist="38100" dir="2700000" algn="tl">
                    <a:srgbClr val="000000">
                      <a:alpha val="43137"/>
                    </a:srgbClr>
                  </a:outerShdw>
                </a:effectLst>
                <a:latin typeface="Georgia" pitchFamily="18" charset="0"/>
              </a:rPr>
              <a:t>ROPISANE  OPĆIM </a:t>
            </a:r>
            <a:r>
              <a:rPr kumimoji="0" lang="hr-HR" sz="1900" b="1" i="0" u="none" strike="noStrike" kern="1200" cap="none" spc="0" normalizeH="0" baseline="0" noProof="0" dirty="0">
                <a:ln>
                  <a:noFill/>
                </a:ln>
                <a:solidFill>
                  <a:schemeClr val="bg2">
                    <a:lumMod val="25000"/>
                  </a:schemeClr>
                </a:solidFill>
                <a:effectLst>
                  <a:outerShdw blurRad="38100" dist="38100" dir="2700000" algn="tl">
                    <a:srgbClr val="000000">
                      <a:alpha val="43137"/>
                    </a:srgbClr>
                  </a:outerShdw>
                </a:effectLst>
                <a:uLnTx/>
                <a:uFillTx/>
                <a:latin typeface="Georgia" pitchFamily="18" charset="0"/>
                <a:ea typeface="+mn-ea"/>
                <a:cs typeface="+mn-cs"/>
              </a:rPr>
              <a:t>AKTIMA (odlukama</a:t>
            </a:r>
            <a:r>
              <a:rPr lang="hr-HR" sz="1900" b="1" baseline="0" dirty="0">
                <a:solidFill>
                  <a:schemeClr val="bg2">
                    <a:lumMod val="25000"/>
                  </a:schemeClr>
                </a:solidFill>
                <a:effectLst>
                  <a:outerShdw blurRad="38100" dist="38100" dir="2700000" algn="tl">
                    <a:srgbClr val="000000">
                      <a:alpha val="43137"/>
                    </a:srgbClr>
                  </a:outerShdw>
                </a:effectLst>
                <a:latin typeface="Georgia" pitchFamily="18" charset="0"/>
              </a:rPr>
              <a:t>)</a:t>
            </a:r>
            <a:r>
              <a:rPr lang="hr-HR" sz="1900" b="1" dirty="0">
                <a:solidFill>
                  <a:schemeClr val="bg2">
                    <a:lumMod val="25000"/>
                  </a:schemeClr>
                </a:solidFill>
                <a:effectLst>
                  <a:outerShdw blurRad="38100" dist="38100" dir="2700000" algn="tl">
                    <a:srgbClr val="000000">
                      <a:alpha val="43137"/>
                    </a:srgbClr>
                  </a:outerShdw>
                </a:effectLst>
                <a:latin typeface="Georgia" pitchFamily="18" charset="0"/>
              </a:rPr>
              <a:t> JLS</a:t>
            </a:r>
            <a:r>
              <a:rPr lang="hr-HR" sz="1900" b="1" dirty="0">
                <a:solidFill>
                  <a:schemeClr val="bg2">
                    <a:lumMod val="25000"/>
                  </a:schemeClr>
                </a:solidFill>
                <a:latin typeface="Georgia" pitchFamily="18" charset="0"/>
              </a:rPr>
              <a:t>  </a:t>
            </a:r>
            <a:r>
              <a:rPr lang="hr-HR" sz="1900" dirty="0">
                <a:solidFill>
                  <a:schemeClr val="bg2">
                    <a:lumMod val="25000"/>
                  </a:schemeClr>
                </a:solidFill>
                <a:effectLst>
                  <a:outerShdw blurRad="38100" dist="38100" dir="2700000" algn="tl">
                    <a:srgbClr val="000000">
                      <a:alpha val="43137"/>
                    </a:srgbClr>
                  </a:outerShdw>
                </a:effectLst>
                <a:latin typeface="Georgia" pitchFamily="18" charset="0"/>
              </a:rPr>
              <a:t>- </a:t>
            </a:r>
            <a:r>
              <a:rPr kumimoji="0" lang="hr-HR" sz="1900" i="1"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Članak 33. PZ-a</a:t>
            </a:r>
          </a:p>
          <a:p>
            <a:pPr marL="285750" marR="0" lvl="0" indent="-285750" algn="ctr"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300" i="1" u="none" strike="noStrike" kern="1200" cap="none" spc="0" normalizeH="0" baseline="0" noProof="0" dirty="0">
              <a:ln>
                <a:noFill/>
              </a:ln>
              <a:solidFill>
                <a:schemeClr val="tx1"/>
              </a:solidFill>
              <a:effectLst/>
              <a:uLnTx/>
              <a:uFillTx/>
              <a:latin typeface="Georgia" pitchFamily="18" charset="0"/>
              <a:ea typeface="+mn-ea"/>
              <a:cs typeface="+mn-cs"/>
            </a:endParaRP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tab pos="3141663" algn="l"/>
              </a:tabLst>
              <a:defRPr/>
            </a:pPr>
            <a:r>
              <a:rPr kumimoji="0" lang="hr-HR" sz="1700" b="0"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(4) Za prekršaj propisan odlukom jedinice lokalne i područne (regionalne) samouprave, za počinitelja prekršaja </a:t>
            </a:r>
            <a:r>
              <a:rPr kumimoji="0" lang="hr-HR" sz="1700" b="1" i="0" u="none" strike="noStrike" kern="1200" cap="none" spc="0" normalizeH="0" baseline="0" noProof="0" dirty="0">
                <a:ln>
                  <a:noFill/>
                </a:ln>
                <a:solidFill>
                  <a:srgbClr val="FF0000"/>
                </a:solidFill>
                <a:effectLst/>
                <a:uLnTx/>
                <a:uFillTx/>
                <a:latin typeface="Georgia" pitchFamily="18" charset="0"/>
                <a:ea typeface="+mn-ea"/>
                <a:cs typeface="+mn-cs"/>
              </a:rPr>
              <a:t>pravnu osobu </a:t>
            </a:r>
            <a:r>
              <a:rPr kumimoji="0" lang="hr-HR" sz="1700" b="0"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ne može biti propisana ni izrečena novčana kazna u iznosu </a:t>
            </a:r>
            <a:r>
              <a:rPr kumimoji="0" lang="hr-HR" sz="1700" b="1"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manjem od 500,00 kuna ni većem od 10.000,00 kuna.</a:t>
            </a: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tab pos="3141663" algn="l"/>
              </a:tabLst>
              <a:defRPr/>
            </a:pPr>
            <a:br>
              <a:rPr kumimoji="0" lang="hr-HR" sz="1700" b="0" i="0" u="none" strike="noStrike" kern="1200" cap="none" spc="0" normalizeH="0" baseline="0" noProof="0" dirty="0">
                <a:ln>
                  <a:noFill/>
                </a:ln>
                <a:solidFill>
                  <a:schemeClr val="tx1"/>
                </a:solidFill>
                <a:effectLst/>
                <a:uLnTx/>
                <a:uFillTx/>
                <a:latin typeface="Georgia" pitchFamily="18" charset="0"/>
                <a:ea typeface="+mn-ea"/>
                <a:cs typeface="+mn-cs"/>
              </a:rPr>
            </a:br>
            <a:r>
              <a:rPr kumimoji="0" lang="hr-HR" sz="1700" b="0"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(5) Za prekršaj propisan odlukom jedinice lokalne i područne (regionalne) samouprave, za počinitelja prekršaja </a:t>
            </a:r>
            <a:r>
              <a:rPr kumimoji="0" lang="hr-HR" sz="1700" b="1" i="0" u="none" strike="noStrike" kern="1200" cap="none" spc="0" normalizeH="0" baseline="0" noProof="0" dirty="0">
                <a:ln>
                  <a:noFill/>
                </a:ln>
                <a:solidFill>
                  <a:srgbClr val="FF0000"/>
                </a:solidFill>
                <a:effectLst/>
                <a:uLnTx/>
                <a:uFillTx/>
                <a:latin typeface="Georgia" pitchFamily="18" charset="0"/>
                <a:ea typeface="+mn-ea"/>
                <a:cs typeface="+mn-cs"/>
              </a:rPr>
              <a:t>fizičku osobu obrtnika i osobu koja obavlja drugu samostalnu djelatnost </a:t>
            </a:r>
            <a:r>
              <a:rPr kumimoji="0" lang="hr-HR" sz="1700" b="0"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koji je počinila u vezi obavljanja njezina obrta ili druge samostalne djelatnosti ne može biti propisana ni izrečena novčana kazna u iznosu </a:t>
            </a:r>
            <a:r>
              <a:rPr kumimoji="0" lang="hr-HR" sz="1700" b="1"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manjem od 300,00 kuna ni većem od 5.000,00 kuna.</a:t>
            </a: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tab pos="3141663" algn="l"/>
              </a:tabLst>
              <a:defRPr/>
            </a:pPr>
            <a:br>
              <a:rPr kumimoji="0" lang="hr-HR" sz="1700" b="0"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br>
            <a:r>
              <a:rPr kumimoji="0" lang="hr-HR" sz="1700" b="0"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(6) Za prekršaj propisan odlukom jedinice lokalne i područne (regionalne) samouprave, za počinitelja prekršaja </a:t>
            </a:r>
            <a:r>
              <a:rPr kumimoji="0" lang="hr-HR" sz="1700" b="1" i="0" u="none" strike="noStrike" kern="1200" cap="none" spc="0" normalizeH="0" baseline="0" noProof="0" dirty="0">
                <a:ln>
                  <a:noFill/>
                </a:ln>
                <a:solidFill>
                  <a:srgbClr val="FF0000"/>
                </a:solidFill>
                <a:effectLst/>
                <a:uLnTx/>
                <a:uFillTx/>
                <a:latin typeface="Georgia" pitchFamily="18" charset="0"/>
                <a:ea typeface="+mn-ea"/>
                <a:cs typeface="+mn-cs"/>
              </a:rPr>
              <a:t>fizičku osobu </a:t>
            </a:r>
            <a:r>
              <a:rPr kumimoji="0" lang="hr-HR" sz="1700" b="0"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ne može biti propisana ni izrečena novčana kazna u iznosu manjem od </a:t>
            </a:r>
            <a:r>
              <a:rPr kumimoji="0" lang="hr-HR" sz="1700" b="1"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100,00 kuna ni većem od 2.000,00 kuna</a:t>
            </a:r>
            <a:r>
              <a:rPr kumimoji="0" lang="hr-HR" sz="1700" b="0" i="0" u="none" strike="noStrike" kern="1200" cap="none" spc="0" normalizeH="0" baseline="0" noProof="0" dirty="0">
                <a:ln>
                  <a:noFill/>
                </a:ln>
                <a:solidFill>
                  <a:schemeClr val="bg2">
                    <a:lumMod val="25000"/>
                  </a:schemeClr>
                </a:solidFill>
                <a:effectLst/>
                <a:uLnTx/>
                <a:uFillTx/>
                <a:latin typeface="Georgia" pitchFamily="18" charset="0"/>
                <a:ea typeface="+mn-ea"/>
                <a:cs typeface="+mn-cs"/>
              </a:rPr>
              <a:t>.</a:t>
            </a: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400" b="0" i="0" u="none" strike="noStrike" kern="1200" cap="none" spc="0" normalizeH="0" baseline="0" noProof="0" dirty="0">
              <a:ln>
                <a:noFill/>
              </a:ln>
              <a:solidFill>
                <a:schemeClr val="tx1"/>
              </a:solidFill>
              <a:effectLst/>
              <a:uLnTx/>
              <a:uFillTx/>
              <a:latin typeface="Georgia" pitchFamily="18" charset="0"/>
              <a:ea typeface="+mn-ea"/>
              <a:cs typeface="+mn-cs"/>
            </a:endParaRPr>
          </a:p>
          <a:p>
            <a:pPr marL="0" marR="0" lvl="0" indent="0" algn="just"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hr-HR" sz="24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00100" y="1071546"/>
            <a:ext cx="6858048" cy="500066"/>
          </a:xfrm>
        </p:spPr>
        <p:txBody>
          <a:bodyPr>
            <a:normAutofit fontScale="90000"/>
          </a:bodyPr>
          <a:lstStyle/>
          <a:p>
            <a:pPr algn="ctr"/>
            <a:r>
              <a:rPr lang="hr-HR" sz="2200" b="1" dirty="0">
                <a:effectLst>
                  <a:outerShdw blurRad="38100" dist="38100" dir="2700000" algn="tl">
                    <a:srgbClr val="000000">
                      <a:alpha val="43137"/>
                    </a:srgbClr>
                  </a:outerShdw>
                </a:effectLst>
                <a:latin typeface="Georgia" pitchFamily="18" charset="0"/>
              </a:rPr>
              <a:t>Prekršajni zakon </a:t>
            </a:r>
            <a:br>
              <a:rPr lang="hr-HR" sz="2200" b="1" dirty="0">
                <a:effectLst>
                  <a:outerShdw blurRad="38100" dist="38100" dir="2700000" algn="tl">
                    <a:srgbClr val="000000">
                      <a:alpha val="43137"/>
                    </a:srgbClr>
                  </a:outerShdw>
                </a:effectLst>
                <a:latin typeface="Georgia" pitchFamily="18" charset="0"/>
              </a:rPr>
            </a:br>
            <a:r>
              <a:rPr lang="hr-HR" sz="2000" dirty="0">
                <a:effectLst>
                  <a:outerShdw blurRad="38100" dist="38100" dir="2700000" algn="tl">
                    <a:srgbClr val="000000">
                      <a:alpha val="43137"/>
                    </a:srgbClr>
                  </a:outerShdw>
                </a:effectLst>
                <a:latin typeface="Georgia" pitchFamily="18" charset="0"/>
              </a:rPr>
              <a:t>(NN broj, 107/07, 39/13, 157/13, 110/15  i 70/17 i 118/18)</a:t>
            </a:r>
            <a:br>
              <a:rPr lang="hr-HR" sz="2000" dirty="0">
                <a:effectLst>
                  <a:outerShdw blurRad="38100" dist="38100" dir="2700000" algn="tl">
                    <a:srgbClr val="000000">
                      <a:alpha val="43137"/>
                    </a:srgbClr>
                  </a:outerShdw>
                </a:effectLst>
                <a:latin typeface="Georgia" pitchFamily="18" charset="0"/>
              </a:rPr>
            </a:br>
            <a:endParaRPr lang="hr-HR" sz="20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571472" y="1643050"/>
            <a:ext cx="8143932" cy="4429180"/>
          </a:xfrm>
        </p:spPr>
        <p:txBody>
          <a:bodyPr>
            <a:noAutofit/>
          </a:bodyPr>
          <a:lstStyle/>
          <a:p>
            <a:pPr>
              <a:buNone/>
            </a:pPr>
            <a:r>
              <a:rPr lang="hr-HR" sz="1600" dirty="0">
                <a:solidFill>
                  <a:srgbClr val="FF0000"/>
                </a:solidFill>
                <a:effectLst>
                  <a:outerShdw blurRad="38100" dist="38100" dir="2700000" algn="tl">
                    <a:srgbClr val="000000">
                      <a:alpha val="43137"/>
                    </a:srgbClr>
                  </a:outerShdw>
                </a:effectLst>
                <a:latin typeface="Georgia" pitchFamily="18" charset="0"/>
              </a:rPr>
              <a:t>Načelo zakonitosti </a:t>
            </a:r>
            <a:r>
              <a:rPr lang="hr-HR" sz="1600" b="1" dirty="0">
                <a:solidFill>
                  <a:schemeClr val="bg2">
                    <a:lumMod val="25000"/>
                  </a:schemeClr>
                </a:solidFill>
                <a:latin typeface="Georgia" pitchFamily="18" charset="0"/>
              </a:rPr>
              <a:t>- </a:t>
            </a:r>
            <a:r>
              <a:rPr lang="hr-HR" sz="1600" i="1" dirty="0">
                <a:solidFill>
                  <a:schemeClr val="bg2">
                    <a:lumMod val="25000"/>
                  </a:schemeClr>
                </a:solidFill>
                <a:latin typeface="Georgia" pitchFamily="18" charset="0"/>
              </a:rPr>
              <a:t>Članak 2. PZ-a </a:t>
            </a:r>
            <a:endParaRPr lang="hr-HR" sz="1600" b="1" dirty="0">
              <a:solidFill>
                <a:schemeClr val="bg2">
                  <a:lumMod val="25000"/>
                </a:schemeClr>
              </a:solidFill>
              <a:latin typeface="Georgia" pitchFamily="18" charset="0"/>
            </a:endParaRPr>
          </a:p>
          <a:p>
            <a:pPr marL="0" indent="0" algn="just">
              <a:buNone/>
            </a:pPr>
            <a:r>
              <a:rPr lang="hr-HR" sz="1600" dirty="0">
                <a:solidFill>
                  <a:schemeClr val="bg2">
                    <a:lumMod val="25000"/>
                  </a:schemeClr>
                </a:solidFill>
                <a:latin typeface="Georgia" pitchFamily="18" charset="0"/>
              </a:rPr>
              <a:t>Nitko ne može biti kažnjen niti se prema njemu može primijeniti druga </a:t>
            </a:r>
            <a:r>
              <a:rPr lang="hr-HR" sz="1600" dirty="0" err="1">
                <a:solidFill>
                  <a:schemeClr val="bg2">
                    <a:lumMod val="25000"/>
                  </a:schemeClr>
                </a:solidFill>
                <a:latin typeface="Georgia" pitchFamily="18" charset="0"/>
              </a:rPr>
              <a:t>prekršajnopravna</a:t>
            </a:r>
            <a:r>
              <a:rPr lang="hr-HR" sz="1600" dirty="0">
                <a:solidFill>
                  <a:schemeClr val="bg2">
                    <a:lumMod val="25000"/>
                  </a:schemeClr>
                </a:solidFill>
                <a:latin typeface="Georgia" pitchFamily="18" charset="0"/>
              </a:rPr>
              <a:t> sankcija </a:t>
            </a:r>
            <a:r>
              <a:rPr lang="hr-HR" sz="1600" b="1" dirty="0">
                <a:solidFill>
                  <a:schemeClr val="bg2">
                    <a:lumMod val="25000"/>
                  </a:schemeClr>
                </a:solidFill>
                <a:latin typeface="Georgia" pitchFamily="18" charset="0"/>
              </a:rPr>
              <a:t>za djelo koje prije nego je bilo počinjeno </a:t>
            </a:r>
            <a:r>
              <a:rPr lang="hr-HR" sz="1600" dirty="0">
                <a:solidFill>
                  <a:schemeClr val="bg2">
                    <a:lumMod val="25000"/>
                  </a:schemeClr>
                </a:solidFill>
                <a:latin typeface="Georgia" pitchFamily="18" charset="0"/>
              </a:rPr>
              <a:t>nije bilo zakonom ili međunarodnim pravom ili </a:t>
            </a:r>
            <a:r>
              <a:rPr lang="hr-HR" sz="1600" b="1" dirty="0">
                <a:solidFill>
                  <a:schemeClr val="bg2">
                    <a:lumMod val="25000"/>
                  </a:schemeClr>
                </a:solidFill>
                <a:latin typeface="Georgia" pitchFamily="18" charset="0"/>
              </a:rPr>
              <a:t>odlukom jedinice lokalne i područne (regionalne) samouprave određeno kao prekršaj </a:t>
            </a:r>
            <a:r>
              <a:rPr lang="hr-HR" sz="1600" dirty="0">
                <a:solidFill>
                  <a:schemeClr val="bg2">
                    <a:lumMod val="25000"/>
                  </a:schemeClr>
                </a:solidFill>
                <a:latin typeface="Georgia" pitchFamily="18" charset="0"/>
              </a:rPr>
              <a:t>i za koji zakonom ili odlukom jedinice lokalne i područne (regionalne) samouprave</a:t>
            </a:r>
            <a:r>
              <a:rPr lang="hr-HR" sz="1600" b="1" dirty="0">
                <a:solidFill>
                  <a:schemeClr val="bg2">
                    <a:lumMod val="25000"/>
                  </a:schemeClr>
                </a:solidFill>
                <a:latin typeface="Georgia" pitchFamily="18" charset="0"/>
              </a:rPr>
              <a:t> nije bilo propisano koja se vrsta i mjera </a:t>
            </a:r>
            <a:r>
              <a:rPr lang="hr-HR" sz="1600" b="1" dirty="0" err="1">
                <a:solidFill>
                  <a:schemeClr val="bg2">
                    <a:lumMod val="25000"/>
                  </a:schemeClr>
                </a:solidFill>
                <a:latin typeface="Georgia" pitchFamily="18" charset="0"/>
              </a:rPr>
              <a:t>prekršajnopravne</a:t>
            </a:r>
            <a:r>
              <a:rPr lang="hr-HR" sz="1600" b="1" dirty="0">
                <a:solidFill>
                  <a:schemeClr val="bg2">
                    <a:lumMod val="25000"/>
                  </a:schemeClr>
                </a:solidFill>
                <a:latin typeface="Georgia" pitchFamily="18" charset="0"/>
              </a:rPr>
              <a:t> sankcije počinitelju može izreći, odnosno primijeniti.</a:t>
            </a:r>
          </a:p>
          <a:p>
            <a:pPr marL="0" indent="0" algn="just">
              <a:buNone/>
            </a:pPr>
            <a:endParaRPr lang="hr-HR" sz="1600" b="1" dirty="0">
              <a:latin typeface="Georgia" pitchFamily="18" charset="0"/>
            </a:endParaRPr>
          </a:p>
          <a:p>
            <a:pPr marL="0" indent="0" algn="just">
              <a:buNone/>
            </a:pPr>
            <a:r>
              <a:rPr lang="hr-HR" sz="1600" dirty="0">
                <a:solidFill>
                  <a:srgbClr val="FF0000"/>
                </a:solidFill>
                <a:effectLst>
                  <a:outerShdw blurRad="38100" dist="38100" dir="2700000" algn="tl">
                    <a:srgbClr val="000000">
                      <a:alpha val="43137"/>
                    </a:srgbClr>
                  </a:outerShdw>
                </a:effectLst>
                <a:latin typeface="Georgia" pitchFamily="18" charset="0"/>
              </a:rPr>
              <a:t>Opća svrha </a:t>
            </a:r>
            <a:r>
              <a:rPr lang="hr-HR" sz="1600" dirty="0" err="1">
                <a:solidFill>
                  <a:srgbClr val="FF0000"/>
                </a:solidFill>
                <a:effectLst>
                  <a:outerShdw blurRad="38100" dist="38100" dir="2700000" algn="tl">
                    <a:srgbClr val="000000">
                      <a:alpha val="43137"/>
                    </a:srgbClr>
                  </a:outerShdw>
                </a:effectLst>
                <a:latin typeface="Georgia" pitchFamily="18" charset="0"/>
              </a:rPr>
              <a:t>prekršajnopravnih</a:t>
            </a:r>
            <a:r>
              <a:rPr lang="hr-HR" sz="1600" dirty="0">
                <a:solidFill>
                  <a:srgbClr val="FF0000"/>
                </a:solidFill>
                <a:effectLst>
                  <a:outerShdw blurRad="38100" dist="38100" dir="2700000" algn="tl">
                    <a:srgbClr val="000000">
                      <a:alpha val="43137"/>
                    </a:srgbClr>
                  </a:outerShdw>
                </a:effectLst>
                <a:latin typeface="Georgia" pitchFamily="18" charset="0"/>
              </a:rPr>
              <a:t> sankcija </a:t>
            </a:r>
            <a:r>
              <a:rPr lang="hr-HR" sz="1600" i="1" dirty="0">
                <a:solidFill>
                  <a:schemeClr val="bg2">
                    <a:lumMod val="25000"/>
                  </a:schemeClr>
                </a:solidFill>
                <a:latin typeface="Georgia" pitchFamily="18" charset="0"/>
              </a:rPr>
              <a:t>- Članak 6. PZ-a</a:t>
            </a:r>
            <a:endParaRPr lang="hr-HR" sz="1600" b="1" dirty="0">
              <a:solidFill>
                <a:schemeClr val="bg2">
                  <a:lumMod val="25000"/>
                </a:schemeClr>
              </a:solidFill>
              <a:latin typeface="Georgia" pitchFamily="18" charset="0"/>
            </a:endParaRPr>
          </a:p>
          <a:p>
            <a:pPr marL="0" indent="0" algn="just">
              <a:buNone/>
            </a:pPr>
            <a:r>
              <a:rPr lang="hr-HR" sz="1600" b="1" dirty="0">
                <a:solidFill>
                  <a:schemeClr val="bg2">
                    <a:lumMod val="25000"/>
                  </a:schemeClr>
                </a:solidFill>
                <a:latin typeface="Georgia" pitchFamily="18" charset="0"/>
              </a:rPr>
              <a:t>Opća svrha propisivanja i izricanja ili primjene svih </a:t>
            </a:r>
            <a:r>
              <a:rPr lang="hr-HR" sz="1600" b="1" dirty="0" err="1">
                <a:solidFill>
                  <a:schemeClr val="bg2">
                    <a:lumMod val="25000"/>
                  </a:schemeClr>
                </a:solidFill>
                <a:latin typeface="Georgia" pitchFamily="18" charset="0"/>
              </a:rPr>
              <a:t>prekršajnopravnih</a:t>
            </a:r>
            <a:r>
              <a:rPr lang="hr-HR" sz="1600" b="1" dirty="0">
                <a:solidFill>
                  <a:schemeClr val="bg2">
                    <a:lumMod val="25000"/>
                  </a:schemeClr>
                </a:solidFill>
                <a:latin typeface="Georgia" pitchFamily="18" charset="0"/>
              </a:rPr>
              <a:t> sankcija </a:t>
            </a:r>
            <a:r>
              <a:rPr lang="hr-HR" sz="1600" dirty="0">
                <a:solidFill>
                  <a:schemeClr val="bg2">
                    <a:lumMod val="25000"/>
                  </a:schemeClr>
                </a:solidFill>
                <a:latin typeface="Georgia" pitchFamily="18" charset="0"/>
              </a:rPr>
              <a:t>je da svi građani poštuju pravni sustav i da nitko ne počini prekršaj, te da se počinitelji prekršaja ubuduće tako ponašaju. </a:t>
            </a:r>
            <a:r>
              <a:rPr lang="hr-HR" sz="1600" dirty="0">
                <a:solidFill>
                  <a:srgbClr val="FF0000"/>
                </a:solidFill>
                <a:effectLst>
                  <a:outerShdw blurRad="38100" dist="38100" dir="2700000" algn="tl">
                    <a:srgbClr val="000000">
                      <a:alpha val="43137"/>
                    </a:srgbClr>
                  </a:outerShdw>
                </a:effectLst>
                <a:latin typeface="Georgia" pitchFamily="18" charset="0"/>
              </a:rPr>
              <a:t>(generalna i specijalna prevencija)</a:t>
            </a:r>
            <a:r>
              <a:rPr lang="hr-HR" sz="1600" i="1" dirty="0">
                <a:latin typeface="Georgia" pitchFamily="18" charset="0"/>
              </a:rPr>
              <a:t> </a:t>
            </a:r>
          </a:p>
          <a:p>
            <a:pPr>
              <a:buNone/>
            </a:pPr>
            <a:endParaRPr lang="hr-HR" sz="1600" b="1" dirty="0">
              <a:solidFill>
                <a:schemeClr val="bg2">
                  <a:lumMod val="25000"/>
                </a:schemeClr>
              </a:solidFill>
              <a:latin typeface="Georgia" pitchFamily="18" charset="0"/>
            </a:endParaRPr>
          </a:p>
          <a:p>
            <a:pPr>
              <a:buNone/>
            </a:pPr>
            <a:r>
              <a:rPr lang="hr-HR" sz="1600" b="1" dirty="0">
                <a:solidFill>
                  <a:schemeClr val="bg2">
                    <a:lumMod val="25000"/>
                  </a:schemeClr>
                </a:solidFill>
                <a:latin typeface="Georgia" pitchFamily="18" charset="0"/>
              </a:rPr>
              <a:t>Primjena </a:t>
            </a:r>
            <a:r>
              <a:rPr lang="hr-HR" sz="1600" b="1" dirty="0" err="1">
                <a:solidFill>
                  <a:schemeClr val="bg2">
                    <a:lumMod val="25000"/>
                  </a:schemeClr>
                </a:solidFill>
                <a:latin typeface="Georgia" pitchFamily="18" charset="0"/>
              </a:rPr>
              <a:t>materijalnopravnih</a:t>
            </a:r>
            <a:r>
              <a:rPr lang="hr-HR" sz="1600" b="1" dirty="0">
                <a:solidFill>
                  <a:schemeClr val="bg2">
                    <a:lumMod val="25000"/>
                  </a:schemeClr>
                </a:solidFill>
                <a:latin typeface="Georgia" pitchFamily="18" charset="0"/>
              </a:rPr>
              <a:t> odredbi Prekršajnog zakona – </a:t>
            </a:r>
            <a:r>
              <a:rPr lang="hr-HR" sz="1600" i="1" dirty="0" err="1">
                <a:solidFill>
                  <a:schemeClr val="bg2">
                    <a:lumMod val="25000"/>
                  </a:schemeClr>
                </a:solidFill>
                <a:latin typeface="Georgia" pitchFamily="18" charset="0"/>
              </a:rPr>
              <a:t>Čl.11</a:t>
            </a:r>
            <a:r>
              <a:rPr lang="hr-HR" sz="1600" i="1" dirty="0">
                <a:solidFill>
                  <a:schemeClr val="bg2">
                    <a:lumMod val="25000"/>
                  </a:schemeClr>
                </a:solidFill>
                <a:latin typeface="Georgia" pitchFamily="18" charset="0"/>
              </a:rPr>
              <a:t>. PZ-a</a:t>
            </a:r>
          </a:p>
          <a:p>
            <a:pPr marL="0" indent="0">
              <a:buNone/>
            </a:pPr>
            <a:r>
              <a:rPr lang="pl-PL" sz="1600" dirty="0">
                <a:solidFill>
                  <a:schemeClr val="bg2">
                    <a:lumMod val="25000"/>
                  </a:schemeClr>
                </a:solidFill>
                <a:latin typeface="Georgia" pitchFamily="18" charset="0"/>
              </a:rPr>
              <a:t>Materijalnopravne odredbe Prekršajnog zakona odnose se na sve prekršaje propisane zakonima i drugim propisima kojima se </a:t>
            </a:r>
            <a:r>
              <a:rPr lang="hr-HR" sz="1600" dirty="0">
                <a:solidFill>
                  <a:schemeClr val="bg2">
                    <a:lumMod val="25000"/>
                  </a:schemeClr>
                </a:solidFill>
                <a:latin typeface="Georgia" pitchFamily="18" charset="0"/>
              </a:rPr>
              <a:t>propisuju prekršaji.</a:t>
            </a:r>
            <a:r>
              <a:rPr lang="hr-HR" sz="1600" b="1" dirty="0">
                <a:solidFill>
                  <a:schemeClr val="bg2">
                    <a:lumMod val="25000"/>
                  </a:schemeClr>
                </a:solidFill>
                <a:latin typeface="Georgia" pitchFamily="18" charset="0"/>
              </a:rPr>
              <a:t> </a:t>
            </a:r>
          </a:p>
          <a:p>
            <a:pPr marL="0" indent="0">
              <a:buNone/>
            </a:pPr>
            <a:endParaRPr lang="hr-HR" sz="1600" b="1" dirty="0">
              <a:latin typeface="Georgia" pitchFamily="18" charset="0"/>
            </a:endParaRPr>
          </a:p>
          <a:p>
            <a:pPr>
              <a:buNone/>
            </a:pPr>
            <a:endParaRPr lang="hr-HR" sz="1500" dirty="0">
              <a:latin typeface="Georg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85786" y="500042"/>
            <a:ext cx="8072494" cy="3071834"/>
          </a:xfrm>
        </p:spPr>
        <p:txBody>
          <a:bodyPr>
            <a:normAutofit fontScale="90000"/>
          </a:bodyPr>
          <a:lstStyle/>
          <a:p>
            <a:pPr algn="l"/>
            <a:r>
              <a:rPr lang="hr-HR" sz="2000" b="1" dirty="0">
                <a:latin typeface="Georgia" pitchFamily="18" charset="0"/>
              </a:rPr>
              <a:t>SUBJEKTI PREKRŠAJNOG POSTUPKA </a:t>
            </a:r>
            <a:br>
              <a:rPr lang="hr-HR" sz="1800" b="1" dirty="0">
                <a:latin typeface="Georgia" pitchFamily="18" charset="0"/>
              </a:rPr>
            </a:br>
            <a:r>
              <a:rPr lang="hr-HR" sz="1800" b="1" dirty="0">
                <a:latin typeface="Georgia" pitchFamily="18" charset="0"/>
              </a:rPr>
              <a:t>Stranke i sudionici u postupku - </a:t>
            </a:r>
            <a:r>
              <a:rPr lang="hr-HR" sz="1800" i="1" dirty="0">
                <a:latin typeface="Georgia" pitchFamily="18" charset="0"/>
              </a:rPr>
              <a:t>članak 108. PZ-a</a:t>
            </a:r>
            <a:br>
              <a:rPr lang="hr-HR" sz="1800" b="1" dirty="0">
                <a:latin typeface="Georgia" pitchFamily="18" charset="0"/>
              </a:rPr>
            </a:br>
            <a:br>
              <a:rPr lang="hr-HR" sz="1800" b="1" dirty="0">
                <a:latin typeface="Georgia" pitchFamily="18" charset="0"/>
              </a:rPr>
            </a:br>
            <a:r>
              <a:rPr lang="pl-PL" sz="1600" b="1" dirty="0">
                <a:latin typeface="Georgia" pitchFamily="18" charset="0"/>
              </a:rPr>
              <a:t>Stranke</a:t>
            </a:r>
            <a:r>
              <a:rPr lang="pl-PL" sz="1600" dirty="0">
                <a:latin typeface="Georgia" pitchFamily="18" charset="0"/>
              </a:rPr>
              <a:t> u prekršajnom postupku su:</a:t>
            </a:r>
            <a:br>
              <a:rPr lang="pl-PL" sz="1600" dirty="0">
                <a:latin typeface="Georgia" pitchFamily="18" charset="0"/>
              </a:rPr>
            </a:br>
            <a:r>
              <a:rPr lang="pl-PL" sz="1600" dirty="0">
                <a:latin typeface="Georgia" pitchFamily="18" charset="0"/>
              </a:rPr>
              <a:t>       </a:t>
            </a:r>
            <a:r>
              <a:rPr lang="hr-HR" sz="1600" b="1" i="1" dirty="0">
                <a:solidFill>
                  <a:srgbClr val="FF0000"/>
                </a:solidFill>
                <a:effectLst>
                  <a:outerShdw blurRad="38100" dist="38100" dir="2700000" algn="tl">
                    <a:srgbClr val="000000">
                      <a:alpha val="43137"/>
                    </a:srgbClr>
                  </a:outerShdw>
                </a:effectLst>
                <a:latin typeface="Georgia" pitchFamily="18" charset="0"/>
              </a:rPr>
              <a:t>1. OVLAŠTENI TUŽITELJ</a:t>
            </a:r>
            <a:br>
              <a:rPr lang="hr-HR" sz="1600" b="1" i="1" dirty="0">
                <a:solidFill>
                  <a:srgbClr val="FF0000"/>
                </a:solidFill>
                <a:effectLst>
                  <a:outerShdw blurRad="38100" dist="38100" dir="2700000" algn="tl">
                    <a:srgbClr val="000000">
                      <a:alpha val="43137"/>
                    </a:srgbClr>
                  </a:outerShdw>
                </a:effectLst>
                <a:latin typeface="Georgia" pitchFamily="18" charset="0"/>
              </a:rPr>
            </a:br>
            <a:r>
              <a:rPr lang="hr-HR" sz="1600" b="1" i="1" dirty="0">
                <a:solidFill>
                  <a:srgbClr val="FF0000"/>
                </a:solidFill>
                <a:effectLst>
                  <a:outerShdw blurRad="38100" dist="38100" dir="2700000" algn="tl">
                    <a:srgbClr val="000000">
                      <a:alpha val="43137"/>
                    </a:srgbClr>
                  </a:outerShdw>
                </a:effectLst>
                <a:latin typeface="Georgia" pitchFamily="18" charset="0"/>
              </a:rPr>
              <a:t>       2. OKRIVLJENIK</a:t>
            </a:r>
            <a:br>
              <a:rPr lang="hr-HR" sz="1600" b="1" dirty="0">
                <a:solidFill>
                  <a:srgbClr val="FF0000"/>
                </a:solidFill>
                <a:effectLst>
                  <a:outerShdw blurRad="38100" dist="38100" dir="2700000" algn="tl">
                    <a:srgbClr val="000000">
                      <a:alpha val="43137"/>
                    </a:srgbClr>
                  </a:outerShdw>
                </a:effectLst>
                <a:latin typeface="Georgia" pitchFamily="18" charset="0"/>
              </a:rPr>
            </a:br>
            <a:br>
              <a:rPr lang="hr-HR" sz="1600" b="1" dirty="0">
                <a:solidFill>
                  <a:srgbClr val="FF0000"/>
                </a:solidFill>
                <a:effectLst>
                  <a:outerShdw blurRad="38100" dist="38100" dir="2700000" algn="tl">
                    <a:srgbClr val="000000">
                      <a:alpha val="43137"/>
                    </a:srgbClr>
                  </a:outerShdw>
                </a:effectLst>
                <a:latin typeface="Georgia" pitchFamily="18" charset="0"/>
              </a:rPr>
            </a:br>
            <a:r>
              <a:rPr lang="pl-PL" sz="1600" b="1" dirty="0">
                <a:latin typeface="Georgia" pitchFamily="18" charset="0"/>
              </a:rPr>
              <a:t>Sudionici</a:t>
            </a:r>
            <a:r>
              <a:rPr lang="pl-PL" sz="1600" dirty="0">
                <a:latin typeface="Georgia" pitchFamily="18" charset="0"/>
              </a:rPr>
              <a:t> u prekršajnom postupku su:</a:t>
            </a:r>
            <a:br>
              <a:rPr lang="pl-PL" sz="1600" dirty="0">
                <a:latin typeface="Georgia" pitchFamily="18" charset="0"/>
              </a:rPr>
            </a:br>
            <a:r>
              <a:rPr lang="pl-PL" sz="1600" dirty="0">
                <a:latin typeface="Georgia" pitchFamily="18" charset="0"/>
              </a:rPr>
              <a:t>       </a:t>
            </a:r>
            <a:r>
              <a:rPr lang="hr-HR" sz="1600" dirty="0">
                <a:latin typeface="Georgia" pitchFamily="18" charset="0"/>
              </a:rPr>
              <a:t>1. </a:t>
            </a:r>
            <a:r>
              <a:rPr lang="hr-HR" sz="1600" i="1" dirty="0">
                <a:latin typeface="Georgia" pitchFamily="18" charset="0"/>
              </a:rPr>
              <a:t>branitelj okrivljenika,</a:t>
            </a:r>
            <a:br>
              <a:rPr lang="hr-HR" sz="1600" i="1" dirty="0">
                <a:latin typeface="Georgia" pitchFamily="18" charset="0"/>
              </a:rPr>
            </a:br>
            <a:r>
              <a:rPr lang="hr-HR" sz="1600" i="1" dirty="0">
                <a:latin typeface="Georgia" pitchFamily="18" charset="0"/>
              </a:rPr>
              <a:t>       </a:t>
            </a:r>
            <a:r>
              <a:rPr lang="pl-PL" sz="1600" i="1" dirty="0">
                <a:latin typeface="Georgia" pitchFamily="18" charset="0"/>
              </a:rPr>
              <a:t>2. zakonski zastupnik ili opunomoćenik,</a:t>
            </a:r>
            <a:br>
              <a:rPr lang="pl-PL" sz="1600" i="1" dirty="0">
                <a:latin typeface="Georgia" pitchFamily="18" charset="0"/>
              </a:rPr>
            </a:br>
            <a:r>
              <a:rPr lang="pl-PL" sz="1600" i="1" dirty="0">
                <a:latin typeface="Georgia" pitchFamily="18" charset="0"/>
              </a:rPr>
              <a:t>       </a:t>
            </a:r>
            <a:r>
              <a:rPr lang="hr-HR" sz="1600" i="1" dirty="0">
                <a:latin typeface="Georgia" pitchFamily="18" charset="0"/>
              </a:rPr>
              <a:t>3. </a:t>
            </a:r>
            <a:r>
              <a:rPr lang="hr-HR" sz="1600" i="1" dirty="0" err="1">
                <a:latin typeface="Georgia" pitchFamily="18" charset="0"/>
              </a:rPr>
              <a:t>oštećenik</a:t>
            </a:r>
            <a:r>
              <a:rPr lang="hr-HR" sz="1600" i="1" dirty="0">
                <a:latin typeface="Georgia" pitchFamily="18" charset="0"/>
              </a:rPr>
              <a:t>,</a:t>
            </a:r>
            <a:br>
              <a:rPr lang="hr-HR" sz="1600" i="1" dirty="0">
                <a:latin typeface="Georgia" pitchFamily="18" charset="0"/>
              </a:rPr>
            </a:br>
            <a:r>
              <a:rPr lang="hr-HR" sz="1600" i="1" dirty="0">
                <a:latin typeface="Georgia" pitchFamily="18" charset="0"/>
              </a:rPr>
              <a:t>       4. druga osoba koje se tiče vođenje određenog prekršajnog postupka</a:t>
            </a:r>
          </a:p>
        </p:txBody>
      </p:sp>
      <p:sp>
        <p:nvSpPr>
          <p:cNvPr id="5" name="Rezervirano mjesto sadržaja 2"/>
          <p:cNvSpPr>
            <a:spLocks noGrp="1"/>
          </p:cNvSpPr>
          <p:nvPr>
            <p:ph idx="1"/>
          </p:nvPr>
        </p:nvSpPr>
        <p:spPr>
          <a:xfrm>
            <a:off x="714348" y="3714752"/>
            <a:ext cx="8001056" cy="2837188"/>
          </a:xfrm>
        </p:spPr>
        <p:txBody>
          <a:bodyPr>
            <a:normAutofit/>
          </a:bodyPr>
          <a:lstStyle/>
          <a:p>
            <a:pPr>
              <a:buNone/>
            </a:pPr>
            <a:r>
              <a:rPr lang="hr-HR" sz="1700" b="1" dirty="0">
                <a:solidFill>
                  <a:schemeClr val="bg2">
                    <a:lumMod val="25000"/>
                  </a:schemeClr>
                </a:solidFill>
                <a:latin typeface="Georgia" pitchFamily="18" charset="0"/>
              </a:rPr>
              <a:t>OVLAŠTENI TUŽITELJ </a:t>
            </a:r>
            <a:r>
              <a:rPr lang="hr-HR" sz="1700" i="1" dirty="0">
                <a:solidFill>
                  <a:schemeClr val="bg2">
                    <a:lumMod val="25000"/>
                  </a:schemeClr>
                </a:solidFill>
                <a:latin typeface="Georgia" pitchFamily="18" charset="0"/>
              </a:rPr>
              <a:t>- članak 109. PZ-a</a:t>
            </a:r>
          </a:p>
          <a:p>
            <a:pPr marL="627063" indent="-541338">
              <a:buNone/>
            </a:pPr>
            <a:r>
              <a:rPr lang="hr-HR" sz="1500" dirty="0">
                <a:solidFill>
                  <a:schemeClr val="bg2">
                    <a:lumMod val="25000"/>
                  </a:schemeClr>
                </a:solidFill>
                <a:latin typeface="Georgia" pitchFamily="18" charset="0"/>
              </a:rPr>
              <a:t>(1) Ovlašteni tužitelji su:</a:t>
            </a:r>
            <a:br>
              <a:rPr lang="hr-HR" sz="1500" dirty="0">
                <a:solidFill>
                  <a:schemeClr val="bg2">
                    <a:lumMod val="25000"/>
                  </a:schemeClr>
                </a:solidFill>
                <a:latin typeface="Georgia" pitchFamily="18" charset="0"/>
              </a:rPr>
            </a:br>
            <a:r>
              <a:rPr lang="hr-HR" sz="1500" dirty="0">
                <a:solidFill>
                  <a:schemeClr val="bg2">
                    <a:lumMod val="25000"/>
                  </a:schemeClr>
                </a:solidFill>
                <a:latin typeface="Georgia" pitchFamily="18" charset="0"/>
              </a:rPr>
              <a:t>1. državni odvjetnik,</a:t>
            </a:r>
            <a:br>
              <a:rPr lang="hr-HR" sz="1500" dirty="0">
                <a:solidFill>
                  <a:schemeClr val="bg2">
                    <a:lumMod val="25000"/>
                  </a:schemeClr>
                </a:solidFill>
                <a:latin typeface="Georgia" pitchFamily="18" charset="0"/>
              </a:rPr>
            </a:br>
            <a:r>
              <a:rPr lang="hr-HR" sz="1500" dirty="0">
                <a:solidFill>
                  <a:schemeClr val="bg2">
                    <a:lumMod val="25000"/>
                  </a:schemeClr>
                </a:solidFill>
                <a:latin typeface="Georgia" pitchFamily="18" charset="0"/>
              </a:rPr>
              <a:t>2. </a:t>
            </a:r>
            <a:r>
              <a:rPr lang="hr-HR" sz="1500" b="1" u="sng" dirty="0">
                <a:solidFill>
                  <a:schemeClr val="bg2">
                    <a:lumMod val="25000"/>
                  </a:schemeClr>
                </a:solidFill>
                <a:latin typeface="Georgia" pitchFamily="18" charset="0"/>
              </a:rPr>
              <a:t>tijelo državne uprave </a:t>
            </a:r>
            <a:r>
              <a:rPr lang="hr-HR" sz="1500" dirty="0">
                <a:solidFill>
                  <a:schemeClr val="bg2">
                    <a:lumMod val="25000"/>
                  </a:schemeClr>
                </a:solidFill>
                <a:latin typeface="Georgia" pitchFamily="18" charset="0"/>
              </a:rPr>
              <a:t>(ministarstva i državne upravne organizacije),</a:t>
            </a:r>
            <a:br>
              <a:rPr lang="hr-HR" sz="1500" b="1" dirty="0">
                <a:solidFill>
                  <a:schemeClr val="bg2">
                    <a:lumMod val="25000"/>
                  </a:schemeClr>
                </a:solidFill>
                <a:latin typeface="Georgia" pitchFamily="18" charset="0"/>
              </a:rPr>
            </a:br>
            <a:r>
              <a:rPr lang="hr-HR" sz="1500" dirty="0">
                <a:solidFill>
                  <a:schemeClr val="bg2">
                    <a:lumMod val="25000"/>
                  </a:schemeClr>
                </a:solidFill>
                <a:latin typeface="Georgia" pitchFamily="18" charset="0"/>
              </a:rPr>
              <a:t>3. pravna osoba s javnim ovlastima,</a:t>
            </a:r>
            <a:br>
              <a:rPr lang="hr-HR" sz="1500" dirty="0">
                <a:solidFill>
                  <a:schemeClr val="bg2">
                    <a:lumMod val="25000"/>
                  </a:schemeClr>
                </a:solidFill>
                <a:latin typeface="Georgia" pitchFamily="18" charset="0"/>
              </a:rPr>
            </a:br>
            <a:r>
              <a:rPr lang="hr-HR" sz="1500" dirty="0">
                <a:solidFill>
                  <a:schemeClr val="bg2">
                    <a:lumMod val="25000"/>
                  </a:schemeClr>
                </a:solidFill>
                <a:latin typeface="Georgia" pitchFamily="18" charset="0"/>
              </a:rPr>
              <a:t>4. oštećenik.</a:t>
            </a:r>
          </a:p>
          <a:p>
            <a:pPr algn="just">
              <a:buNone/>
            </a:pPr>
            <a:r>
              <a:rPr lang="hr-HR" sz="1500" dirty="0">
                <a:solidFill>
                  <a:schemeClr val="bg2">
                    <a:lumMod val="25000"/>
                  </a:schemeClr>
                </a:solidFill>
                <a:latin typeface="Georgia" pitchFamily="18" charset="0"/>
              </a:rPr>
              <a:t>(8)Prema ovome Zakonu, </a:t>
            </a:r>
            <a:r>
              <a:rPr lang="hr-HR" sz="1500" b="1" dirty="0">
                <a:solidFill>
                  <a:schemeClr val="bg2">
                    <a:lumMod val="25000"/>
                  </a:schemeClr>
                </a:solidFill>
                <a:latin typeface="Georgia" pitchFamily="18" charset="0"/>
              </a:rPr>
              <a:t>tijela jedinica lokalne i područne (regionalne) samouprave</a:t>
            </a:r>
            <a:r>
              <a:rPr lang="hr-HR" sz="1500" dirty="0">
                <a:solidFill>
                  <a:schemeClr val="bg2">
                    <a:lumMod val="25000"/>
                  </a:schemeClr>
                </a:solidFill>
                <a:latin typeface="Georgia" pitchFamily="18" charset="0"/>
              </a:rPr>
              <a:t> imaju iste ovlasti, prava i obveze kada je riječ o prekršajima iz njihove nadležnosti. </a:t>
            </a:r>
            <a:r>
              <a:rPr lang="hr-HR" sz="1500" dirty="0">
                <a:solidFill>
                  <a:srgbClr val="FF0000"/>
                </a:solidFill>
                <a:latin typeface="Georgia" pitchFamily="18" charset="0"/>
              </a:rPr>
              <a:t>Odredbe ovoga Zakona koje se odnose na tijela državne uprave, na odgovarajući se način primjenjuju i na tijela jedinice lokalne i područne (regionalne) samouprave kada je riječ o prekršajima iz njihove nadležnosti.</a:t>
            </a:r>
          </a:p>
          <a:p>
            <a:endParaRPr lang="hr-H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571472" y="928670"/>
            <a:ext cx="8143932" cy="5143536"/>
          </a:xfrm>
        </p:spPr>
        <p:txBody>
          <a:bodyPr>
            <a:noAutofit/>
          </a:bodyPr>
          <a:lstStyle/>
          <a:p>
            <a:pPr marL="0" indent="0">
              <a:buNone/>
            </a:pPr>
            <a:r>
              <a:rPr lang="vi-VN" sz="1600" b="1" dirty="0">
                <a:ln w="3175" cmpd="sng">
                  <a:noFill/>
                </a:ln>
                <a:solidFill>
                  <a:schemeClr val="bg2">
                    <a:lumMod val="25000"/>
                  </a:schemeClr>
                </a:solidFill>
                <a:latin typeface="Georgia" pitchFamily="18" charset="0"/>
              </a:rPr>
              <a:t>POKRETANJE PREKRŠAJNOG POSTUPKA</a:t>
            </a:r>
            <a:endParaRPr lang="hr-HR" sz="1400" i="1" dirty="0">
              <a:ln w="3175" cmpd="sng">
                <a:noFill/>
              </a:ln>
              <a:solidFill>
                <a:schemeClr val="bg2">
                  <a:lumMod val="25000"/>
                </a:schemeClr>
              </a:solidFill>
              <a:latin typeface="Georgia" pitchFamily="18" charset="0"/>
            </a:endParaRPr>
          </a:p>
          <a:p>
            <a:pPr marL="0" indent="0">
              <a:buNone/>
            </a:pPr>
            <a:endParaRPr lang="hr-HR" sz="1400" dirty="0">
              <a:ln w="3175" cmpd="sng">
                <a:noFill/>
              </a:ln>
              <a:solidFill>
                <a:schemeClr val="bg2">
                  <a:lumMod val="25000"/>
                </a:schemeClr>
              </a:solidFill>
              <a:latin typeface="Georgia" pitchFamily="18" charset="0"/>
            </a:endParaRPr>
          </a:p>
          <a:p>
            <a:pPr marL="0" indent="0">
              <a:buNone/>
            </a:pPr>
            <a:r>
              <a:rPr lang="vi-VN" sz="1400" dirty="0">
                <a:ln w="3175" cmpd="sng">
                  <a:noFill/>
                </a:ln>
                <a:solidFill>
                  <a:schemeClr val="bg2">
                    <a:lumMod val="25000"/>
                  </a:schemeClr>
                </a:solidFill>
                <a:latin typeface="Georgia" pitchFamily="18" charset="0"/>
              </a:rPr>
              <a:t>(1) Ako ovim Zakonom nije drukčije određeno, </a:t>
            </a:r>
            <a:r>
              <a:rPr lang="vi-VN" sz="1400" b="1" dirty="0">
                <a:ln w="3175" cmpd="sng">
                  <a:noFill/>
                </a:ln>
                <a:solidFill>
                  <a:schemeClr val="bg2">
                    <a:lumMod val="25000"/>
                  </a:schemeClr>
                </a:solidFill>
                <a:effectLst>
                  <a:outerShdw blurRad="38100" dist="38100" dir="2700000" algn="tl">
                    <a:srgbClr val="000000">
                      <a:alpha val="43137"/>
                    </a:srgbClr>
                  </a:outerShdw>
                </a:effectLst>
                <a:latin typeface="Georgia" pitchFamily="18" charset="0"/>
              </a:rPr>
              <a:t>prekršajni se postupak pokreće</a:t>
            </a:r>
            <a:r>
              <a:rPr lang="vi-VN" sz="1400" dirty="0">
                <a:ln w="3175" cmpd="sng">
                  <a:noFill/>
                </a:ln>
                <a:solidFill>
                  <a:schemeClr val="bg2">
                    <a:lumMod val="25000"/>
                  </a:schemeClr>
                </a:solidFill>
                <a:latin typeface="Georgia" pitchFamily="18" charset="0"/>
              </a:rPr>
              <a:t>: </a:t>
            </a:r>
            <a:br>
              <a:rPr lang="hr-HR" sz="1400" dirty="0">
                <a:ln w="3175" cmpd="sng">
                  <a:noFill/>
                </a:ln>
                <a:solidFill>
                  <a:prstClr val="black"/>
                </a:solidFill>
                <a:latin typeface="Georgia" pitchFamily="18" charset="0"/>
              </a:rPr>
            </a:br>
            <a:r>
              <a:rPr lang="hr-HR" sz="1400" dirty="0">
                <a:ln w="3175" cmpd="sng">
                  <a:noFill/>
                </a:ln>
                <a:solidFill>
                  <a:prstClr val="black"/>
                </a:solidFill>
                <a:latin typeface="Georgia" pitchFamily="18" charset="0"/>
              </a:rPr>
              <a:t>           </a:t>
            </a:r>
            <a:r>
              <a:rPr lang="vi-VN" sz="1400" dirty="0">
                <a:ln w="3175" cmpd="sng">
                  <a:noFill/>
                </a:ln>
                <a:solidFill>
                  <a:srgbClr val="FF0000"/>
                </a:solidFill>
                <a:latin typeface="Georgia" pitchFamily="18" charset="0"/>
              </a:rPr>
              <a:t>1.</a:t>
            </a:r>
            <a:r>
              <a:rPr lang="vi-VN" sz="1400" dirty="0">
                <a:ln w="3175" cmpd="sng">
                  <a:noFill/>
                </a:ln>
                <a:solidFill>
                  <a:prstClr val="black"/>
                </a:solidFill>
                <a:latin typeface="Georgia" pitchFamily="18" charset="0"/>
              </a:rPr>
              <a:t> </a:t>
            </a:r>
            <a:r>
              <a:rPr lang="vi-VN" sz="1400" dirty="0">
                <a:ln w="3175" cmpd="sng">
                  <a:noFill/>
                </a:ln>
                <a:solidFill>
                  <a:srgbClr val="FF0000"/>
                </a:solidFill>
                <a:latin typeface="Georgia" pitchFamily="18" charset="0"/>
              </a:rPr>
              <a:t>izdavanjem prekršajnog naloga, </a:t>
            </a:r>
            <a:br>
              <a:rPr lang="hr-HR" sz="1400" dirty="0">
                <a:ln w="3175" cmpd="sng">
                  <a:noFill/>
                </a:ln>
                <a:solidFill>
                  <a:srgbClr val="FF0000"/>
                </a:solidFill>
                <a:latin typeface="Georgia" pitchFamily="18" charset="0"/>
              </a:rPr>
            </a:br>
            <a:r>
              <a:rPr lang="hr-HR" sz="1400" dirty="0">
                <a:ln w="3175" cmpd="sng">
                  <a:noFill/>
                </a:ln>
                <a:solidFill>
                  <a:srgbClr val="FF0000"/>
                </a:solidFill>
                <a:latin typeface="Georgia" pitchFamily="18" charset="0"/>
              </a:rPr>
              <a:t>           </a:t>
            </a:r>
            <a:r>
              <a:rPr lang="vi-VN" sz="1400" dirty="0">
                <a:ln w="3175" cmpd="sng">
                  <a:noFill/>
                </a:ln>
                <a:solidFill>
                  <a:srgbClr val="FF0000"/>
                </a:solidFill>
                <a:latin typeface="Georgia" pitchFamily="18" charset="0"/>
              </a:rPr>
              <a:t>2. podnošenjem optužnog prijedloga ovlaštenog tužitelja. </a:t>
            </a:r>
            <a:endParaRPr lang="hr-HR" sz="1400" dirty="0">
              <a:ln w="3175" cmpd="sng">
                <a:noFill/>
              </a:ln>
              <a:solidFill>
                <a:srgbClr val="FF0000"/>
              </a:solidFill>
              <a:latin typeface="Georgia" pitchFamily="18" charset="0"/>
            </a:endParaRPr>
          </a:p>
          <a:p>
            <a:pPr marL="0" indent="0">
              <a:buNone/>
            </a:pPr>
            <a:endParaRPr lang="hr-HR" sz="1400" dirty="0">
              <a:latin typeface="Georgia" pitchFamily="18" charset="0"/>
            </a:endParaRPr>
          </a:p>
          <a:p>
            <a:pPr algn="ctr">
              <a:buNone/>
            </a:pPr>
            <a:r>
              <a:rPr lang="hr-HR" sz="1400" b="1" dirty="0">
                <a:solidFill>
                  <a:schemeClr val="bg2">
                    <a:lumMod val="25000"/>
                  </a:schemeClr>
                </a:solidFill>
                <a:latin typeface="Georgia" pitchFamily="18" charset="0"/>
              </a:rPr>
              <a:t>Članak 229. PZ-a</a:t>
            </a:r>
          </a:p>
          <a:p>
            <a:pPr>
              <a:buNone/>
            </a:pPr>
            <a:r>
              <a:rPr lang="hr-HR" sz="1400" dirty="0">
                <a:solidFill>
                  <a:schemeClr val="bg2">
                    <a:lumMod val="25000"/>
                  </a:schemeClr>
                </a:solidFill>
                <a:latin typeface="Georgia" pitchFamily="18" charset="0"/>
              </a:rPr>
              <a:t>(1) Prema uvjetima ovoga Zakona, </a:t>
            </a:r>
            <a:r>
              <a:rPr lang="hr-HR" sz="1400" dirty="0">
                <a:solidFill>
                  <a:srgbClr val="FF0000"/>
                </a:solidFill>
                <a:effectLst>
                  <a:outerShdw blurRad="38100" dist="38100" dir="2700000" algn="tl">
                    <a:srgbClr val="000000">
                      <a:alpha val="43137"/>
                    </a:srgbClr>
                  </a:outerShdw>
                </a:effectLst>
                <a:latin typeface="Georgia" pitchFamily="18" charset="0"/>
              </a:rPr>
              <a:t>prekršajni </a:t>
            </a:r>
            <a:r>
              <a:rPr lang="hr-HR" sz="1400" dirty="0">
                <a:latin typeface="Georgia" pitchFamily="18" charset="0"/>
              </a:rPr>
              <a:t>su </a:t>
            </a:r>
            <a:r>
              <a:rPr lang="hr-HR" sz="1400" dirty="0">
                <a:solidFill>
                  <a:srgbClr val="FF0000"/>
                </a:solidFill>
                <a:effectLst>
                  <a:outerShdw blurRad="38100" dist="38100" dir="2700000" algn="tl">
                    <a:srgbClr val="000000">
                      <a:alpha val="43137"/>
                    </a:srgbClr>
                  </a:outerShdw>
                </a:effectLst>
                <a:latin typeface="Georgia" pitchFamily="18" charset="0"/>
              </a:rPr>
              <a:t>nalog</a:t>
            </a:r>
            <a:r>
              <a:rPr lang="hr-HR" sz="1400" dirty="0">
                <a:effectLst>
                  <a:outerShdw blurRad="38100" dist="38100" dir="2700000" algn="tl">
                    <a:srgbClr val="000000">
                      <a:alpha val="43137"/>
                    </a:srgbClr>
                  </a:outerShdw>
                </a:effectLst>
                <a:latin typeface="Georgia" pitchFamily="18" charset="0"/>
              </a:rPr>
              <a:t> </a:t>
            </a:r>
            <a:r>
              <a:rPr lang="hr-HR" sz="1400" dirty="0">
                <a:solidFill>
                  <a:schemeClr val="bg2">
                    <a:lumMod val="25000"/>
                  </a:schemeClr>
                </a:solidFill>
                <a:latin typeface="Georgia" pitchFamily="18" charset="0"/>
              </a:rPr>
              <a:t>ovlašteni izdati: </a:t>
            </a:r>
          </a:p>
          <a:p>
            <a:pPr>
              <a:buNone/>
            </a:pPr>
            <a:r>
              <a:rPr lang="hr-HR" sz="1400" dirty="0">
                <a:solidFill>
                  <a:schemeClr val="bg2">
                    <a:lumMod val="25000"/>
                  </a:schemeClr>
                </a:solidFill>
                <a:latin typeface="Georgia" pitchFamily="18" charset="0"/>
              </a:rPr>
              <a:t>		1.  sud, </a:t>
            </a:r>
          </a:p>
          <a:p>
            <a:pPr>
              <a:buNone/>
            </a:pPr>
            <a:r>
              <a:rPr lang="hr-HR" sz="1400" dirty="0">
                <a:solidFill>
                  <a:schemeClr val="bg2">
                    <a:lumMod val="25000"/>
                  </a:schemeClr>
                </a:solidFill>
                <a:latin typeface="Georgia" pitchFamily="18" charset="0"/>
              </a:rPr>
              <a:t>		2. tijelo državne uprave koje vodi prekršajni postupak, </a:t>
            </a:r>
          </a:p>
          <a:p>
            <a:pPr>
              <a:buNone/>
            </a:pPr>
            <a:r>
              <a:rPr lang="hr-HR" sz="1400" dirty="0">
                <a:latin typeface="Georgia" pitchFamily="18" charset="0"/>
              </a:rPr>
              <a:t>		3. </a:t>
            </a:r>
            <a:r>
              <a:rPr lang="hr-HR" sz="1400" b="1" dirty="0">
                <a:solidFill>
                  <a:srgbClr val="FF0000"/>
                </a:solidFill>
                <a:effectLst>
                  <a:outerShdw blurRad="38100" dist="38100" dir="2700000" algn="tl">
                    <a:srgbClr val="000000">
                      <a:alpha val="43137"/>
                    </a:srgbClr>
                  </a:outerShdw>
                </a:effectLst>
                <a:latin typeface="Georgia" pitchFamily="18" charset="0"/>
              </a:rPr>
              <a:t>ovlašteni tužitelji iz članka 109. stavka 1. točke 1. i 2. ovoga  </a:t>
            </a:r>
            <a:r>
              <a:rPr lang="hr-HR" sz="1400" b="1" dirty="0">
                <a:solidFill>
                  <a:schemeClr val="bg2">
                    <a:lumMod val="25000"/>
                  </a:schemeClr>
                </a:solidFill>
                <a:effectLst>
                  <a:outerShdw blurRad="38100" dist="38100" dir="2700000" algn="tl">
                    <a:srgbClr val="000000">
                      <a:alpha val="43137"/>
                    </a:srgbClr>
                  </a:outerShdw>
                </a:effectLst>
                <a:latin typeface="Georgia" pitchFamily="18" charset="0"/>
              </a:rPr>
              <a:t>Zakona </a:t>
            </a:r>
            <a:r>
              <a:rPr lang="hr-HR" sz="1400" dirty="0">
                <a:solidFill>
                  <a:schemeClr val="bg2">
                    <a:lumMod val="25000"/>
                  </a:schemeClr>
                </a:solidFill>
                <a:latin typeface="Georgia" pitchFamily="18" charset="0"/>
              </a:rPr>
              <a:t>te državne agencije osnivač kojih je Hrvatski sabor i Vlada Republike Hrvatske. </a:t>
            </a:r>
          </a:p>
          <a:p>
            <a:pPr>
              <a:buNone/>
            </a:pPr>
            <a:endParaRPr lang="hr-HR" sz="1400" dirty="0">
              <a:solidFill>
                <a:schemeClr val="bg2">
                  <a:lumMod val="25000"/>
                </a:schemeClr>
              </a:solidFill>
              <a:latin typeface="Georgia" pitchFamily="18" charset="0"/>
            </a:endParaRPr>
          </a:p>
          <a:p>
            <a:pPr lvl="0" algn="ctr">
              <a:buNone/>
              <a:defRPr/>
            </a:pPr>
            <a:r>
              <a:rPr lang="hr-HR" sz="1400" b="1" dirty="0">
                <a:solidFill>
                  <a:schemeClr val="bg2">
                    <a:lumMod val="25000"/>
                  </a:schemeClr>
                </a:solidFill>
                <a:latin typeface="Georgia" pitchFamily="18" charset="0"/>
              </a:rPr>
              <a:t>Članak 233. PZ-a</a:t>
            </a:r>
          </a:p>
          <a:p>
            <a:pPr marL="0" lvl="0" indent="0">
              <a:buNone/>
              <a:defRPr/>
            </a:pPr>
            <a:r>
              <a:rPr lang="hr-HR" sz="1400" dirty="0">
                <a:solidFill>
                  <a:schemeClr val="bg2">
                    <a:lumMod val="25000"/>
                  </a:schemeClr>
                </a:solidFill>
                <a:latin typeface="Georgia" pitchFamily="18" charset="0"/>
              </a:rPr>
              <a:t>(1) </a:t>
            </a:r>
            <a:r>
              <a:rPr lang="hr-HR" sz="1400" u="sng" dirty="0">
                <a:solidFill>
                  <a:schemeClr val="bg2">
                    <a:lumMod val="25000"/>
                  </a:schemeClr>
                </a:solidFill>
                <a:effectLst>
                  <a:outerShdw blurRad="38100" dist="38100" dir="2700000" algn="tl">
                    <a:srgbClr val="000000">
                      <a:alpha val="43137"/>
                    </a:srgbClr>
                  </a:outerShdw>
                </a:effectLst>
                <a:latin typeface="Georgia" pitchFamily="18" charset="0"/>
              </a:rPr>
              <a:t>Tijela državne uprave kao ovlašteni tužitelji </a:t>
            </a:r>
            <a:r>
              <a:rPr lang="hr-HR" sz="1400" dirty="0">
                <a:solidFill>
                  <a:schemeClr val="bg2">
                    <a:lumMod val="25000"/>
                  </a:schemeClr>
                </a:solidFill>
                <a:latin typeface="Georgia" pitchFamily="18" charset="0"/>
              </a:rPr>
              <a:t>mogu izdati </a:t>
            </a:r>
            <a:r>
              <a:rPr lang="hr-HR" sz="1400" b="1" dirty="0">
                <a:solidFill>
                  <a:schemeClr val="bg2">
                    <a:lumMod val="25000"/>
                  </a:schemeClr>
                </a:solidFill>
                <a:latin typeface="Georgia" pitchFamily="18" charset="0"/>
              </a:rPr>
              <a:t>prekršajni  nalog </a:t>
            </a:r>
            <a:r>
              <a:rPr lang="hr-HR" sz="1400" dirty="0">
                <a:solidFill>
                  <a:schemeClr val="bg2">
                    <a:lumMod val="25000"/>
                  </a:schemeClr>
                </a:solidFill>
                <a:latin typeface="Georgia" pitchFamily="18" charset="0"/>
              </a:rPr>
              <a:t>ako su utvrdili prekršaj:</a:t>
            </a:r>
          </a:p>
          <a:p>
            <a:pPr marL="180975" lvl="0" indent="-180975">
              <a:buNone/>
              <a:defRPr/>
            </a:pPr>
            <a:r>
              <a:rPr lang="hr-HR" sz="1400" b="1" dirty="0">
                <a:solidFill>
                  <a:schemeClr val="bg2">
                    <a:lumMod val="25000"/>
                  </a:schemeClr>
                </a:solidFill>
                <a:latin typeface="Georgia" pitchFamily="18" charset="0"/>
              </a:rPr>
              <a:t>1.</a:t>
            </a:r>
            <a:r>
              <a:rPr lang="hr-HR" sz="1400" dirty="0">
                <a:solidFill>
                  <a:schemeClr val="bg2">
                    <a:lumMod val="25000"/>
                  </a:schemeClr>
                </a:solidFill>
                <a:latin typeface="Georgia" pitchFamily="18" charset="0"/>
              </a:rPr>
              <a:t> </a:t>
            </a:r>
            <a:r>
              <a:rPr lang="hr-HR" sz="1400" b="1" dirty="0">
                <a:solidFill>
                  <a:schemeClr val="bg2">
                    <a:lumMod val="25000"/>
                  </a:schemeClr>
                </a:solidFill>
                <a:latin typeface="Georgia" pitchFamily="18" charset="0"/>
              </a:rPr>
              <a:t>neposrednim opažanjem ili obavljenim nadzorom </a:t>
            </a:r>
            <a:r>
              <a:rPr lang="hr-HR" sz="1400" dirty="0">
                <a:solidFill>
                  <a:schemeClr val="bg2">
                    <a:lumMod val="25000"/>
                  </a:schemeClr>
                </a:solidFill>
                <a:latin typeface="Georgia" pitchFamily="18" charset="0"/>
              </a:rPr>
              <a:t>njihovih ovlaštenih službenih osoba pri obavljanju inspekcijskog ili drugog nadzora iz njihove nadležnosti, koje su o tome sačinile službenu  bilješku ili zapisnik, ili</a:t>
            </a:r>
          </a:p>
          <a:p>
            <a:pPr marL="180975" lvl="0" indent="-180975">
              <a:buNone/>
              <a:defRPr/>
            </a:pPr>
            <a:r>
              <a:rPr lang="hr-HR" sz="1400" b="1" dirty="0">
                <a:solidFill>
                  <a:schemeClr val="bg2">
                    <a:lumMod val="25000"/>
                  </a:schemeClr>
                </a:solidFill>
                <a:latin typeface="Georgia" pitchFamily="18" charset="0"/>
              </a:rPr>
              <a:t>2. na temelju vjerodostojne dokumentacije</a:t>
            </a:r>
            <a:r>
              <a:rPr lang="hr-HR" sz="1400" dirty="0">
                <a:solidFill>
                  <a:schemeClr val="bg2">
                    <a:lumMod val="25000"/>
                  </a:schemeClr>
                </a:solidFill>
                <a:latin typeface="Georgia" pitchFamily="18" charset="0"/>
              </a:rPr>
              <a:t>, uključivši i zapisnik o očevidu nadležnog tijela, </a:t>
            </a:r>
          </a:p>
          <a:p>
            <a:pPr marL="180975" lvl="0" indent="-180975">
              <a:buNone/>
              <a:defRPr/>
            </a:pPr>
            <a:r>
              <a:rPr lang="hr-HR" sz="1400" b="1" dirty="0">
                <a:solidFill>
                  <a:schemeClr val="bg2">
                    <a:lumMod val="25000"/>
                  </a:schemeClr>
                </a:solidFill>
                <a:latin typeface="Georgia" pitchFamily="18" charset="0"/>
              </a:rPr>
              <a:t>3. upotrebom propisanih tehničkih uređaja </a:t>
            </a:r>
            <a:r>
              <a:rPr lang="hr-HR" sz="1400" dirty="0">
                <a:solidFill>
                  <a:schemeClr val="bg2">
                    <a:lumMod val="25000"/>
                  </a:schemeClr>
                </a:solidFill>
                <a:latin typeface="Georgia" pitchFamily="18" charset="0"/>
              </a:rPr>
              <a:t>ili provođenjem odgovarajućih propisanih    laboratorijskih </a:t>
            </a:r>
            <a:r>
              <a:rPr lang="hr-HR" sz="1400" b="1" dirty="0">
                <a:solidFill>
                  <a:schemeClr val="bg2">
                    <a:lumMod val="25000"/>
                  </a:schemeClr>
                </a:solidFill>
                <a:latin typeface="Georgia" pitchFamily="18" charset="0"/>
              </a:rPr>
              <a:t>analiza i vještačenja</a:t>
            </a:r>
            <a:r>
              <a:rPr lang="hr-HR" sz="1400" dirty="0">
                <a:solidFill>
                  <a:schemeClr val="bg2">
                    <a:lumMod val="25000"/>
                  </a:schemeClr>
                </a:solidFill>
                <a:latin typeface="Georgia"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71472" y="1357298"/>
            <a:ext cx="8347609" cy="1428760"/>
          </a:xfrm>
        </p:spPr>
        <p:txBody>
          <a:bodyPr>
            <a:normAutofit/>
          </a:bodyPr>
          <a:lstStyle/>
          <a:p>
            <a:pPr algn="l"/>
            <a:r>
              <a:rPr lang="hr-HR" sz="1800" b="1" dirty="0">
                <a:latin typeface="Georgia" pitchFamily="18" charset="0"/>
              </a:rPr>
              <a:t>Zastara prekršajnog progona </a:t>
            </a:r>
            <a:r>
              <a:rPr lang="hr-HR" sz="1800" i="1" dirty="0">
                <a:latin typeface="Georgia" pitchFamily="18" charset="0"/>
              </a:rPr>
              <a:t>- članak 13. PZ-a</a:t>
            </a:r>
            <a:br>
              <a:rPr lang="hr-HR" sz="1800" i="1" dirty="0">
                <a:latin typeface="Georgia" pitchFamily="18" charset="0"/>
              </a:rPr>
            </a:br>
            <a:br>
              <a:rPr lang="hr-HR" sz="1800" i="1" dirty="0">
                <a:latin typeface="Georgia" pitchFamily="18" charset="0"/>
              </a:rPr>
            </a:br>
            <a:r>
              <a:rPr lang="hr-HR" sz="1800" dirty="0">
                <a:latin typeface="Georgia" pitchFamily="18" charset="0"/>
              </a:rPr>
              <a:t>Prekršajni progon zastarijeva nakon četiri godine.</a:t>
            </a:r>
            <a:br>
              <a:rPr lang="hr-HR" sz="1800" dirty="0">
                <a:latin typeface="Georgia" pitchFamily="18" charset="0"/>
              </a:rPr>
            </a:br>
            <a:r>
              <a:rPr lang="pl-PL" sz="1800" dirty="0">
                <a:latin typeface="Georgia" pitchFamily="18" charset="0"/>
              </a:rPr>
              <a:t>Prekršajni progon zastarijeva nakon </a:t>
            </a:r>
            <a:r>
              <a:rPr lang="pl-PL" sz="1800" b="1" dirty="0">
                <a:solidFill>
                  <a:srgbClr val="FF0000"/>
                </a:solidFill>
                <a:effectLst>
                  <a:outerShdw blurRad="38100" dist="38100" dir="2700000" algn="tl">
                    <a:srgbClr val="000000">
                      <a:alpha val="43137"/>
                    </a:srgbClr>
                  </a:outerShdw>
                </a:effectLst>
                <a:latin typeface="Georgia" pitchFamily="18" charset="0"/>
              </a:rPr>
              <a:t>tri godine </a:t>
            </a:r>
            <a:r>
              <a:rPr lang="pl-PL" sz="1800" dirty="0">
                <a:latin typeface="Georgia" pitchFamily="18" charset="0"/>
              </a:rPr>
              <a:t>za prekršaje za </a:t>
            </a:r>
            <a:r>
              <a:rPr lang="hr-HR" sz="1800" dirty="0">
                <a:latin typeface="Georgia" pitchFamily="18" charset="0"/>
              </a:rPr>
              <a:t>koje je ovlašteni tužitelj </a:t>
            </a:r>
            <a:r>
              <a:rPr lang="hr-HR" sz="1800" b="1" dirty="0">
                <a:effectLst>
                  <a:outerShdw blurRad="38100" dist="38100" dir="2700000" algn="tl">
                    <a:srgbClr val="000000">
                      <a:alpha val="43137"/>
                    </a:srgbClr>
                  </a:outerShdw>
                </a:effectLst>
                <a:latin typeface="Georgia" pitchFamily="18" charset="0"/>
              </a:rPr>
              <a:t>obvezan izdati prekršajni nalog  </a:t>
            </a:r>
            <a:r>
              <a:rPr lang="hr-HR" sz="1800" dirty="0">
                <a:solidFill>
                  <a:srgbClr val="FF0000"/>
                </a:solidFill>
                <a:effectLst>
                  <a:outerShdw blurRad="38100" dist="38100" dir="2700000" algn="tl">
                    <a:srgbClr val="000000">
                      <a:alpha val="43137"/>
                    </a:srgbClr>
                  </a:outerShdw>
                </a:effectLst>
                <a:latin typeface="Georgia" pitchFamily="18" charset="0"/>
              </a:rPr>
              <a:t>(prekršaji propisani odlukama JLS)</a:t>
            </a:r>
            <a:r>
              <a:rPr lang="hr-HR" sz="1800" dirty="0">
                <a:solidFill>
                  <a:srgbClr val="FF0000"/>
                </a:solidFill>
                <a:latin typeface="Georgia" pitchFamily="18" charset="0"/>
              </a:rPr>
              <a:t>.</a:t>
            </a:r>
          </a:p>
        </p:txBody>
      </p:sp>
      <p:sp>
        <p:nvSpPr>
          <p:cNvPr id="3" name="Rezervirano mjesto sadržaja 2"/>
          <p:cNvSpPr>
            <a:spLocks noGrp="1"/>
          </p:cNvSpPr>
          <p:nvPr>
            <p:ph idx="1"/>
          </p:nvPr>
        </p:nvSpPr>
        <p:spPr>
          <a:xfrm>
            <a:off x="571472" y="3857628"/>
            <a:ext cx="8143964" cy="3143272"/>
          </a:xfrm>
        </p:spPr>
        <p:txBody>
          <a:bodyPr>
            <a:normAutofit/>
          </a:bodyPr>
          <a:lstStyle/>
          <a:p>
            <a:pPr algn="just">
              <a:buNone/>
            </a:pPr>
            <a:r>
              <a:rPr lang="hr-HR" sz="1600" b="1" dirty="0">
                <a:solidFill>
                  <a:schemeClr val="bg2">
                    <a:lumMod val="25000"/>
                  </a:schemeClr>
                </a:solidFill>
                <a:latin typeface="Georgia" pitchFamily="18" charset="0"/>
              </a:rPr>
              <a:t>Zastara izvršenja </a:t>
            </a:r>
            <a:r>
              <a:rPr lang="hr-HR" sz="1600" b="1" dirty="0" err="1">
                <a:solidFill>
                  <a:schemeClr val="bg2">
                    <a:lumMod val="25000"/>
                  </a:schemeClr>
                </a:solidFill>
                <a:latin typeface="Georgia" pitchFamily="18" charset="0"/>
              </a:rPr>
              <a:t>prekršajnopravnih</a:t>
            </a:r>
            <a:r>
              <a:rPr lang="hr-HR" sz="1600" b="1" dirty="0">
                <a:solidFill>
                  <a:schemeClr val="bg2">
                    <a:lumMod val="25000"/>
                  </a:schemeClr>
                </a:solidFill>
                <a:latin typeface="Georgia" pitchFamily="18" charset="0"/>
              </a:rPr>
              <a:t> sankcija </a:t>
            </a:r>
            <a:r>
              <a:rPr lang="hr-HR" sz="1600" i="1" dirty="0">
                <a:solidFill>
                  <a:schemeClr val="bg2">
                    <a:lumMod val="25000"/>
                  </a:schemeClr>
                </a:solidFill>
                <a:latin typeface="Georgia" pitchFamily="18" charset="0"/>
              </a:rPr>
              <a:t>- članak 14. PZ-a</a:t>
            </a:r>
          </a:p>
          <a:p>
            <a:pPr algn="just">
              <a:buNone/>
            </a:pPr>
            <a:endParaRPr lang="hr-HR" sz="800" i="1" dirty="0">
              <a:solidFill>
                <a:schemeClr val="bg2">
                  <a:lumMod val="25000"/>
                </a:schemeClr>
              </a:solidFill>
              <a:latin typeface="Georgia" pitchFamily="18" charset="0"/>
            </a:endParaRPr>
          </a:p>
          <a:p>
            <a:pPr marL="0" indent="0">
              <a:buNone/>
            </a:pPr>
            <a:r>
              <a:rPr lang="hr-HR" sz="1600" dirty="0">
                <a:solidFill>
                  <a:schemeClr val="bg2">
                    <a:lumMod val="25000"/>
                  </a:schemeClr>
                </a:solidFill>
                <a:latin typeface="Georgia" pitchFamily="18" charset="0"/>
              </a:rPr>
              <a:t>Izrečena </a:t>
            </a:r>
            <a:r>
              <a:rPr lang="hr-HR" sz="1600" dirty="0" err="1">
                <a:solidFill>
                  <a:schemeClr val="bg2">
                    <a:lumMod val="25000"/>
                  </a:schemeClr>
                </a:solidFill>
                <a:latin typeface="Georgia" pitchFamily="18" charset="0"/>
              </a:rPr>
              <a:t>prekršajnopravna</a:t>
            </a:r>
            <a:r>
              <a:rPr lang="hr-HR" sz="1600" dirty="0">
                <a:solidFill>
                  <a:schemeClr val="bg2">
                    <a:lumMod val="25000"/>
                  </a:schemeClr>
                </a:solidFill>
                <a:latin typeface="Georgia" pitchFamily="18" charset="0"/>
              </a:rPr>
              <a:t> sankcija ne može se izvršiti kad od pravomoćnosti odluke kojom je izrečena, protekne </a:t>
            </a:r>
            <a:r>
              <a:rPr lang="hr-HR" sz="1600" dirty="0">
                <a:solidFill>
                  <a:srgbClr val="FF0000"/>
                </a:solidFill>
                <a:effectLst>
                  <a:outerShdw blurRad="38100" dist="38100" dir="2700000" algn="tl">
                    <a:srgbClr val="000000">
                      <a:alpha val="43137"/>
                    </a:srgbClr>
                  </a:outerShdw>
                </a:effectLst>
                <a:latin typeface="Georgia" pitchFamily="18" charset="0"/>
              </a:rPr>
              <a:t>tri godine</a:t>
            </a:r>
            <a:r>
              <a:rPr lang="hr-HR" sz="1600" dirty="0">
                <a:latin typeface="Georgia" pitchFamily="18" charset="0"/>
              </a:rPr>
              <a:t>.</a:t>
            </a:r>
          </a:p>
          <a:p>
            <a:pPr marL="0" indent="0">
              <a:buNone/>
            </a:pPr>
            <a:endParaRPr lang="hr-HR" sz="800" dirty="0">
              <a:latin typeface="Georgia" pitchFamily="18" charset="0"/>
            </a:endParaRPr>
          </a:p>
          <a:p>
            <a:pPr>
              <a:buNone/>
            </a:pPr>
            <a:r>
              <a:rPr lang="hr-HR" sz="1600" b="1" dirty="0">
                <a:solidFill>
                  <a:schemeClr val="bg2">
                    <a:lumMod val="25000"/>
                  </a:schemeClr>
                </a:solidFill>
                <a:latin typeface="Georgia" pitchFamily="18" charset="0"/>
              </a:rPr>
              <a:t>Tijek zastare izvršenja </a:t>
            </a:r>
            <a:r>
              <a:rPr lang="hr-HR" sz="1600" b="1" dirty="0" err="1">
                <a:solidFill>
                  <a:schemeClr val="bg2">
                    <a:lumMod val="25000"/>
                  </a:schemeClr>
                </a:solidFill>
                <a:latin typeface="Georgia" pitchFamily="18" charset="0"/>
              </a:rPr>
              <a:t>prekršajnopravnih</a:t>
            </a:r>
            <a:r>
              <a:rPr lang="hr-HR" sz="1600" b="1" dirty="0">
                <a:solidFill>
                  <a:schemeClr val="bg2">
                    <a:lumMod val="25000"/>
                  </a:schemeClr>
                </a:solidFill>
                <a:latin typeface="Georgia" pitchFamily="18" charset="0"/>
              </a:rPr>
              <a:t> sankcija </a:t>
            </a:r>
            <a:r>
              <a:rPr lang="hr-HR" sz="1600" i="1" dirty="0">
                <a:solidFill>
                  <a:schemeClr val="bg2">
                    <a:lumMod val="25000"/>
                  </a:schemeClr>
                </a:solidFill>
                <a:latin typeface="Georgia" pitchFamily="18" charset="0"/>
              </a:rPr>
              <a:t>- članak </a:t>
            </a:r>
            <a:r>
              <a:rPr lang="hr-HR" sz="1600" i="1" dirty="0" err="1">
                <a:solidFill>
                  <a:schemeClr val="bg2">
                    <a:lumMod val="25000"/>
                  </a:schemeClr>
                </a:solidFill>
                <a:latin typeface="Georgia" pitchFamily="18" charset="0"/>
              </a:rPr>
              <a:t>14.a</a:t>
            </a:r>
            <a:r>
              <a:rPr lang="hr-HR" sz="1600" i="1" dirty="0">
                <a:solidFill>
                  <a:schemeClr val="bg2">
                    <a:lumMod val="25000"/>
                  </a:schemeClr>
                </a:solidFill>
                <a:latin typeface="Georgia" pitchFamily="18" charset="0"/>
              </a:rPr>
              <a:t> PZ-a</a:t>
            </a:r>
          </a:p>
          <a:p>
            <a:pPr>
              <a:buNone/>
            </a:pPr>
            <a:endParaRPr lang="hr-HR" sz="800" i="1" dirty="0">
              <a:solidFill>
                <a:schemeClr val="bg2">
                  <a:lumMod val="25000"/>
                </a:schemeClr>
              </a:solidFill>
              <a:latin typeface="Georgia" pitchFamily="18" charset="0"/>
            </a:endParaRPr>
          </a:p>
          <a:p>
            <a:pPr marL="0" indent="0">
              <a:buNone/>
            </a:pPr>
            <a:r>
              <a:rPr lang="hr-HR" sz="1600" dirty="0">
                <a:solidFill>
                  <a:schemeClr val="bg2">
                    <a:lumMod val="25000"/>
                  </a:schemeClr>
                </a:solidFill>
                <a:latin typeface="Georgia" pitchFamily="18" charset="0"/>
              </a:rPr>
              <a:t>Zastara izvršenja </a:t>
            </a:r>
            <a:r>
              <a:rPr lang="hr-HR" sz="1600" dirty="0" err="1">
                <a:solidFill>
                  <a:schemeClr val="bg2">
                    <a:lumMod val="25000"/>
                  </a:schemeClr>
                </a:solidFill>
                <a:latin typeface="Georgia" pitchFamily="18" charset="0"/>
              </a:rPr>
              <a:t>prekršajnopravne</a:t>
            </a:r>
            <a:r>
              <a:rPr lang="hr-HR" sz="1600" dirty="0">
                <a:solidFill>
                  <a:schemeClr val="bg2">
                    <a:lumMod val="25000"/>
                  </a:schemeClr>
                </a:solidFill>
                <a:latin typeface="Georgia" pitchFamily="18" charset="0"/>
              </a:rPr>
              <a:t> sankcije počinje teći danom </a:t>
            </a:r>
            <a:r>
              <a:rPr lang="pl-PL" sz="1600" dirty="0">
                <a:solidFill>
                  <a:schemeClr val="bg2">
                    <a:lumMod val="25000"/>
                  </a:schemeClr>
                </a:solidFill>
                <a:latin typeface="Georgia" pitchFamily="18" charset="0"/>
              </a:rPr>
              <a:t>kada je </a:t>
            </a:r>
            <a:r>
              <a:rPr lang="pl-PL" sz="1600" b="1" dirty="0">
                <a:solidFill>
                  <a:schemeClr val="bg2">
                    <a:lumMod val="25000"/>
                  </a:schemeClr>
                </a:solidFill>
                <a:effectLst>
                  <a:outerShdw blurRad="38100" dist="38100" dir="2700000" algn="tl">
                    <a:srgbClr val="000000">
                      <a:alpha val="43137"/>
                    </a:srgbClr>
                  </a:outerShdw>
                </a:effectLst>
                <a:latin typeface="Georgia" pitchFamily="18" charset="0"/>
              </a:rPr>
              <a:t>odluka </a:t>
            </a:r>
            <a:r>
              <a:rPr lang="pl-PL" sz="1600" dirty="0">
                <a:solidFill>
                  <a:schemeClr val="bg2">
                    <a:lumMod val="25000"/>
                  </a:schemeClr>
                </a:solidFill>
                <a:latin typeface="Georgia" pitchFamily="18" charset="0"/>
              </a:rPr>
              <a:t>kojom je prekršajnopravna sankcija izrečena </a:t>
            </a:r>
            <a:r>
              <a:rPr lang="hr-HR" sz="1600" b="1" dirty="0">
                <a:solidFill>
                  <a:schemeClr val="bg2">
                    <a:lumMod val="25000"/>
                  </a:schemeClr>
                </a:solidFill>
                <a:effectLst>
                  <a:outerShdw blurRad="38100" dist="38100" dir="2700000" algn="tl">
                    <a:srgbClr val="000000">
                      <a:alpha val="43137"/>
                    </a:srgbClr>
                  </a:outerShdw>
                </a:effectLst>
                <a:latin typeface="Georgia" pitchFamily="18" charset="0"/>
              </a:rPr>
              <a:t>postala pravomoćna</a:t>
            </a:r>
            <a:r>
              <a:rPr lang="hr-HR" sz="1600" dirty="0">
                <a:latin typeface="Georgia" pitchFamily="18" charset="0"/>
              </a:rPr>
              <a:t>. </a:t>
            </a:r>
          </a:p>
        </p:txBody>
      </p:sp>
      <p:sp>
        <p:nvSpPr>
          <p:cNvPr id="4" name="Pravokutnik 3"/>
          <p:cNvSpPr/>
          <p:nvPr/>
        </p:nvSpPr>
        <p:spPr>
          <a:xfrm>
            <a:off x="3786182" y="785794"/>
            <a:ext cx="1617751" cy="430887"/>
          </a:xfrm>
          <a:prstGeom prst="rect">
            <a:avLst/>
          </a:prstGeom>
        </p:spPr>
        <p:txBody>
          <a:bodyPr wrap="none">
            <a:spAutoFit/>
          </a:bodyPr>
          <a:lstStyle/>
          <a:p>
            <a:r>
              <a:rPr lang="hr-HR" sz="2200" b="1" dirty="0">
                <a:ln w="3175" cmpd="sng">
                  <a:noFill/>
                </a:ln>
                <a:solidFill>
                  <a:schemeClr val="bg2">
                    <a:lumMod val="25000"/>
                  </a:schemeClr>
                </a:solidFill>
                <a:effectLst>
                  <a:outerShdw blurRad="38100" dist="38100" dir="2700000" algn="tl">
                    <a:srgbClr val="000000">
                      <a:alpha val="43137"/>
                    </a:srgbClr>
                  </a:outerShdw>
                </a:effectLst>
                <a:latin typeface="Georgia" pitchFamily="18" charset="0"/>
                <a:ea typeface="+mj-ea"/>
                <a:cs typeface="+mj-cs"/>
              </a:rPr>
              <a:t>ZASTARA</a:t>
            </a:r>
            <a:endParaRPr lang="hr-HR" dirty="0">
              <a:solidFill>
                <a:schemeClr val="bg2">
                  <a:lumMod val="25000"/>
                </a:schemeClr>
              </a:solidFill>
              <a:effectLst>
                <a:outerShdw blurRad="38100" dist="38100" dir="2700000" algn="tl">
                  <a:srgbClr val="000000">
                    <a:alpha val="43137"/>
                  </a:srgbClr>
                </a:outerShdw>
              </a:effectLst>
            </a:endParaRPr>
          </a:p>
        </p:txBody>
      </p:sp>
      <p:sp>
        <p:nvSpPr>
          <p:cNvPr id="5" name="Pravokutnik 4"/>
          <p:cNvSpPr/>
          <p:nvPr/>
        </p:nvSpPr>
        <p:spPr>
          <a:xfrm>
            <a:off x="500034" y="2928934"/>
            <a:ext cx="8143932" cy="634020"/>
          </a:xfrm>
          <a:prstGeom prst="rect">
            <a:avLst/>
          </a:prstGeom>
        </p:spPr>
        <p:txBody>
          <a:bodyPr wrap="square">
            <a:spAutoFit/>
          </a:bodyPr>
          <a:lstStyle/>
          <a:p>
            <a:pPr marL="274320" lvl="0" indent="-274320" defTabSz="914400">
              <a:spcBef>
                <a:spcPct val="20000"/>
              </a:spcBef>
              <a:buClr>
                <a:srgbClr val="0BD0D9"/>
              </a:buClr>
              <a:buSzPct val="95000"/>
            </a:pPr>
            <a:r>
              <a:rPr lang="hr-HR" sz="1600" b="1" dirty="0">
                <a:solidFill>
                  <a:srgbClr val="DBF5F9">
                    <a:lumMod val="25000"/>
                  </a:srgbClr>
                </a:solidFill>
                <a:latin typeface="Georgia" pitchFamily="18" charset="0"/>
              </a:rPr>
              <a:t>Tijek zastare prekršajnog progona </a:t>
            </a:r>
            <a:r>
              <a:rPr lang="hr-HR" sz="1600" i="1" dirty="0">
                <a:solidFill>
                  <a:srgbClr val="DBF5F9">
                    <a:lumMod val="25000"/>
                  </a:srgbClr>
                </a:solidFill>
                <a:latin typeface="Georgia" pitchFamily="18" charset="0"/>
              </a:rPr>
              <a:t>- članak </a:t>
            </a:r>
            <a:r>
              <a:rPr lang="hr-HR" sz="1600" i="1" dirty="0" err="1">
                <a:solidFill>
                  <a:srgbClr val="DBF5F9">
                    <a:lumMod val="25000"/>
                  </a:srgbClr>
                </a:solidFill>
                <a:latin typeface="Georgia" pitchFamily="18" charset="0"/>
              </a:rPr>
              <a:t>13.a</a:t>
            </a:r>
            <a:r>
              <a:rPr lang="hr-HR" sz="1600" i="1" dirty="0">
                <a:solidFill>
                  <a:srgbClr val="DBF5F9">
                    <a:lumMod val="25000"/>
                  </a:srgbClr>
                </a:solidFill>
                <a:latin typeface="Georgia" pitchFamily="18" charset="0"/>
              </a:rPr>
              <a:t> PZ-a </a:t>
            </a:r>
          </a:p>
          <a:p>
            <a:pPr marL="274320" lvl="0" indent="-274320" defTabSz="914400">
              <a:spcBef>
                <a:spcPct val="20000"/>
              </a:spcBef>
              <a:buClr>
                <a:srgbClr val="0BD0D9"/>
              </a:buClr>
              <a:buSzPct val="95000"/>
            </a:pPr>
            <a:r>
              <a:rPr lang="hr-HR" sz="1600" dirty="0">
                <a:solidFill>
                  <a:srgbClr val="DBF5F9">
                    <a:lumMod val="25000"/>
                  </a:srgbClr>
                </a:solidFill>
                <a:latin typeface="Georgia" pitchFamily="18" charset="0"/>
              </a:rPr>
              <a:t>Zastara prekršajnog progona počinje teći </a:t>
            </a:r>
            <a:r>
              <a:rPr lang="hr-HR" sz="1600" dirty="0">
                <a:solidFill>
                  <a:srgbClr val="FF0000"/>
                </a:solidFill>
                <a:effectLst>
                  <a:outerShdw blurRad="38100" dist="38100" dir="2700000" algn="tl">
                    <a:srgbClr val="000000">
                      <a:alpha val="43137"/>
                    </a:srgbClr>
                  </a:outerShdw>
                </a:effectLst>
                <a:latin typeface="Georgia" pitchFamily="18" charset="0"/>
              </a:rPr>
              <a:t>danom kad je prekršaj počinjen</a:t>
            </a:r>
            <a:endParaRPr lang="hr-H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571472" y="928670"/>
            <a:ext cx="8215370" cy="5286412"/>
          </a:xfrm>
        </p:spPr>
        <p:txBody>
          <a:bodyPr>
            <a:noAutofit/>
          </a:bodyPr>
          <a:lstStyle/>
          <a:p>
            <a:pPr>
              <a:buNone/>
            </a:pPr>
            <a:r>
              <a:rPr lang="hr-HR" sz="1600" b="1" dirty="0">
                <a:effectLst>
                  <a:outerShdw blurRad="38100" dist="38100" dir="2700000" algn="tl">
                    <a:srgbClr val="000000">
                      <a:alpha val="43137"/>
                    </a:srgbClr>
                  </a:outerShdw>
                </a:effectLst>
                <a:latin typeface="Georgia" pitchFamily="18" charset="0"/>
              </a:rPr>
              <a:t>                                       </a:t>
            </a:r>
            <a:r>
              <a:rPr lang="hr-HR" sz="1600" b="1" dirty="0">
                <a:solidFill>
                  <a:schemeClr val="bg2">
                    <a:lumMod val="25000"/>
                  </a:schemeClr>
                </a:solidFill>
                <a:effectLst>
                  <a:outerShdw blurRad="38100" dist="38100" dir="2700000" algn="tl">
                    <a:srgbClr val="000000">
                      <a:alpha val="43137"/>
                    </a:srgbClr>
                  </a:outerShdw>
                </a:effectLst>
                <a:latin typeface="Georgia" pitchFamily="18" charset="0"/>
              </a:rPr>
              <a:t>SADRŽAJ PREKRŠAJNOG NALOGA</a:t>
            </a:r>
          </a:p>
          <a:p>
            <a:pPr>
              <a:buNone/>
            </a:pPr>
            <a:endParaRPr lang="hr-HR" sz="1600" b="1" dirty="0">
              <a:solidFill>
                <a:schemeClr val="bg2">
                  <a:lumMod val="25000"/>
                </a:schemeClr>
              </a:solidFill>
              <a:effectLst>
                <a:outerShdw blurRad="38100" dist="38100" dir="2700000" algn="tl">
                  <a:srgbClr val="000000">
                    <a:alpha val="43137"/>
                  </a:srgbClr>
                </a:outerShdw>
              </a:effectLst>
              <a:latin typeface="Georgia" pitchFamily="18" charset="0"/>
            </a:endParaRPr>
          </a:p>
          <a:p>
            <a:pPr>
              <a:buNone/>
            </a:pPr>
            <a:r>
              <a:rPr lang="hr-HR" sz="1600" b="1" u="sng" dirty="0">
                <a:solidFill>
                  <a:schemeClr val="bg2">
                    <a:lumMod val="25000"/>
                  </a:schemeClr>
                </a:solidFill>
                <a:latin typeface="Georgia" pitchFamily="18" charset="0"/>
              </a:rPr>
              <a:t>Prekršajni nalog mora sadržavati:</a:t>
            </a:r>
          </a:p>
          <a:p>
            <a:pPr>
              <a:buClrTx/>
              <a:buFont typeface="Wingdings" pitchFamily="2" charset="2"/>
              <a:buChar char="Ø"/>
            </a:pPr>
            <a:r>
              <a:rPr lang="hr-HR" sz="1600" b="1" dirty="0">
                <a:solidFill>
                  <a:schemeClr val="bg2">
                    <a:lumMod val="25000"/>
                  </a:schemeClr>
                </a:solidFill>
                <a:latin typeface="Georgia" pitchFamily="18" charset="0"/>
              </a:rPr>
              <a:t>Zaglavlje – </a:t>
            </a:r>
            <a:r>
              <a:rPr lang="hr-HR" sz="1600" i="1" dirty="0">
                <a:solidFill>
                  <a:schemeClr val="bg2">
                    <a:lumMod val="25000"/>
                  </a:schemeClr>
                </a:solidFill>
                <a:latin typeface="Georgia" pitchFamily="18" charset="0"/>
              </a:rPr>
              <a:t>podaci o tužitelju</a:t>
            </a:r>
          </a:p>
          <a:p>
            <a:pPr>
              <a:buClrTx/>
              <a:buFont typeface="Wingdings" pitchFamily="2" charset="2"/>
              <a:buChar char="Ø"/>
            </a:pPr>
            <a:r>
              <a:rPr lang="hr-HR" sz="1600" b="1" dirty="0">
                <a:solidFill>
                  <a:schemeClr val="bg2">
                    <a:lumMod val="25000"/>
                  </a:schemeClr>
                </a:solidFill>
                <a:latin typeface="Georgia" pitchFamily="18" charset="0"/>
              </a:rPr>
              <a:t>Uvod – </a:t>
            </a:r>
            <a:r>
              <a:rPr lang="hr-HR" sz="1600" i="1" dirty="0">
                <a:solidFill>
                  <a:schemeClr val="bg2">
                    <a:lumMod val="25000"/>
                  </a:schemeClr>
                </a:solidFill>
                <a:latin typeface="Georgia" pitchFamily="18" charset="0"/>
              </a:rPr>
              <a:t>propis temeljem kojeg se izdaje PN (Prekršajni zakon, </a:t>
            </a:r>
            <a:r>
              <a:rPr lang="hr-HR" sz="1600" i="1" dirty="0" err="1">
                <a:solidFill>
                  <a:schemeClr val="bg2">
                    <a:lumMod val="25000"/>
                  </a:schemeClr>
                </a:solidFill>
                <a:latin typeface="Georgia" pitchFamily="18" charset="0"/>
              </a:rPr>
              <a:t>Zakon</a:t>
            </a:r>
            <a:r>
              <a:rPr lang="hr-HR" sz="1600" i="1" dirty="0">
                <a:solidFill>
                  <a:schemeClr val="bg2">
                    <a:lumMod val="25000"/>
                  </a:schemeClr>
                </a:solidFill>
                <a:latin typeface="Georgia" pitchFamily="18" charset="0"/>
              </a:rPr>
              <a:t> o komunalnom gospodarstvu…) i da se izdaje po službenoj dužnosti </a:t>
            </a:r>
          </a:p>
          <a:p>
            <a:pPr>
              <a:buClrTx/>
              <a:buFont typeface="Wingdings" pitchFamily="2" charset="2"/>
              <a:buChar char="Ø"/>
            </a:pPr>
            <a:r>
              <a:rPr lang="hr-HR" sz="1600" b="1" dirty="0">
                <a:solidFill>
                  <a:schemeClr val="bg2">
                    <a:lumMod val="25000"/>
                  </a:schemeClr>
                </a:solidFill>
                <a:latin typeface="Georgia" pitchFamily="18" charset="0"/>
              </a:rPr>
              <a:t>Izreku </a:t>
            </a:r>
            <a:r>
              <a:rPr lang="hr-HR" sz="1600" dirty="0">
                <a:solidFill>
                  <a:schemeClr val="bg2">
                    <a:lumMod val="25000"/>
                  </a:schemeClr>
                </a:solidFill>
                <a:latin typeface="Georgia" pitchFamily="18" charset="0"/>
              </a:rPr>
              <a:t>– </a:t>
            </a:r>
            <a:r>
              <a:rPr lang="hr-HR" sz="1600" i="1" dirty="0">
                <a:solidFill>
                  <a:schemeClr val="bg2">
                    <a:lumMod val="25000"/>
                  </a:schemeClr>
                </a:solidFill>
                <a:latin typeface="Georgia" pitchFamily="18" charset="0"/>
              </a:rPr>
              <a:t>osobne podatke okrivljenika, djelo za koje se proglašava krivim, uz naznaku činjenica i okolnosti koje čine obilježje prekršaja te onih o kojima ovisi primjena PZ-a i propisa kojim je prekršaj propisan, naziv prekršaja i naznaku propisa kojim je propisan, koja se kazna izriče, odluku o troškovima prekršajnog postupka, rok plaćanja novčane kazne i upozorenje okrivljeniku da ukoliko u roku koji mu je određene za plaćanje novčane kazne uplati dvije trećine izrečene novčane kazne da će se smatrati da je novčana kazna u cjelini uplaćena </a:t>
            </a:r>
          </a:p>
          <a:p>
            <a:pPr>
              <a:buClrTx/>
              <a:buFont typeface="Wingdings" pitchFamily="2" charset="2"/>
              <a:buChar char="Ø"/>
            </a:pPr>
            <a:r>
              <a:rPr lang="hr-HR" sz="1600" b="1" dirty="0">
                <a:solidFill>
                  <a:schemeClr val="bg2">
                    <a:lumMod val="25000"/>
                  </a:schemeClr>
                </a:solidFill>
                <a:latin typeface="Georgia" pitchFamily="18" charset="0"/>
              </a:rPr>
              <a:t>Obrazloženje </a:t>
            </a:r>
            <a:r>
              <a:rPr lang="hr-HR" sz="1600" dirty="0">
                <a:solidFill>
                  <a:schemeClr val="bg2">
                    <a:lumMod val="25000"/>
                  </a:schemeClr>
                </a:solidFill>
                <a:latin typeface="Georgia" pitchFamily="18" charset="0"/>
              </a:rPr>
              <a:t>– </a:t>
            </a:r>
            <a:r>
              <a:rPr lang="hr-HR" sz="1600" i="1" dirty="0">
                <a:solidFill>
                  <a:schemeClr val="bg2">
                    <a:lumMod val="25000"/>
                  </a:schemeClr>
                </a:solidFill>
                <a:latin typeface="Georgia" pitchFamily="18" charset="0"/>
              </a:rPr>
              <a:t>ukratko će se navesti dokazi i drugi uvjeti predviđeni PZ-om koji opravdavaju njegovo izdavanje</a:t>
            </a:r>
          </a:p>
          <a:p>
            <a:pPr>
              <a:buClrTx/>
              <a:buFont typeface="Wingdings" pitchFamily="2" charset="2"/>
              <a:buChar char="Ø"/>
            </a:pPr>
            <a:r>
              <a:rPr lang="hr-HR" sz="1600" b="1" dirty="0">
                <a:solidFill>
                  <a:schemeClr val="bg2">
                    <a:lumMod val="25000"/>
                  </a:schemeClr>
                </a:solidFill>
                <a:latin typeface="Georgia" pitchFamily="18" charset="0"/>
              </a:rPr>
              <a:t>Uputu o pravnom lijeku</a:t>
            </a:r>
            <a:r>
              <a:rPr lang="hr-HR" sz="1600" dirty="0">
                <a:solidFill>
                  <a:schemeClr val="bg2">
                    <a:lumMod val="25000"/>
                  </a:schemeClr>
                </a:solidFill>
                <a:latin typeface="Georgia" pitchFamily="18" charset="0"/>
              </a:rPr>
              <a:t> – </a:t>
            </a:r>
            <a:r>
              <a:rPr lang="hr-HR" sz="1600" i="1" dirty="0">
                <a:solidFill>
                  <a:schemeClr val="bg2">
                    <a:lumMod val="25000"/>
                  </a:schemeClr>
                </a:solidFill>
                <a:latin typeface="Georgia" pitchFamily="18" charset="0"/>
              </a:rPr>
              <a:t>protiv prekršajnog naloga može se u roku od osam dana izdavatelju podnijeti prigovor</a:t>
            </a:r>
          </a:p>
          <a:p>
            <a:pPr>
              <a:buClrTx/>
              <a:buFont typeface="Wingdings" pitchFamily="2" charset="2"/>
              <a:buChar char="Ø"/>
            </a:pPr>
            <a:r>
              <a:rPr lang="hr-HR" sz="1600" b="1" dirty="0">
                <a:solidFill>
                  <a:schemeClr val="bg2">
                    <a:lumMod val="25000"/>
                  </a:schemeClr>
                </a:solidFill>
                <a:latin typeface="Georgia" pitchFamily="18" charset="0"/>
              </a:rPr>
              <a:t>Potpis službene osobe</a:t>
            </a:r>
            <a:r>
              <a:rPr lang="hr-HR" sz="1600" dirty="0">
                <a:solidFill>
                  <a:schemeClr val="bg2">
                    <a:lumMod val="25000"/>
                  </a:schemeClr>
                </a:solidFill>
                <a:latin typeface="Georgia" pitchFamily="18" charset="0"/>
              </a:rPr>
              <a:t> (čelnik tijela) i </a:t>
            </a:r>
            <a:r>
              <a:rPr lang="hr-HR" sz="1600" b="1" dirty="0">
                <a:solidFill>
                  <a:schemeClr val="bg2">
                    <a:lumMod val="25000"/>
                  </a:schemeClr>
                </a:solidFill>
                <a:latin typeface="Georgia" pitchFamily="18" charset="0"/>
              </a:rPr>
              <a:t>otiska službenog pečata.</a:t>
            </a:r>
            <a:endParaRPr lang="hr-HR" sz="1600" dirty="0">
              <a:solidFill>
                <a:schemeClr val="bg2">
                  <a:lumMod val="25000"/>
                </a:schemeClr>
              </a:solidFill>
              <a:latin typeface="Georgia" pitchFamily="18" charset="0"/>
            </a:endParaRPr>
          </a:p>
          <a:p>
            <a:pPr marL="269875" indent="-177800">
              <a:buNone/>
            </a:pPr>
            <a:r>
              <a:rPr lang="hr-HR" sz="1600" dirty="0">
                <a:solidFill>
                  <a:schemeClr val="bg2">
                    <a:lumMod val="25000"/>
                  </a:schemeClr>
                </a:solidFill>
                <a:latin typeface="Georgia" pitchFamily="18" charset="0"/>
              </a:rPr>
              <a:t>    </a:t>
            </a:r>
            <a:endParaRPr lang="hr-HR" sz="1600" b="1" dirty="0">
              <a:solidFill>
                <a:schemeClr val="bg2">
                  <a:lumMod val="25000"/>
                </a:schemeClr>
              </a:solidFill>
              <a:latin typeface="Georgia" pitchFamily="18"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jek">
  <a:themeElements>
    <a:clrScheme name="Tij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ij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j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1447</TotalTime>
  <Words>5053</Words>
  <Application>Microsoft Office PowerPoint</Application>
  <PresentationFormat>On-screen Show (4:3)</PresentationFormat>
  <Paragraphs>222</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Constantia</vt:lpstr>
      <vt:lpstr>Georgia</vt:lpstr>
      <vt:lpstr>Times New Roman</vt:lpstr>
      <vt:lpstr>Wingdings</vt:lpstr>
      <vt:lpstr>Wingdings 2</vt:lpstr>
      <vt:lpstr>Tijek</vt:lpstr>
      <vt:lpstr>                                                                                                                                               PREKRŠAJNI ZAKON I POSTUPANJE KOMUNALNOG REDARSTVA         </vt:lpstr>
      <vt:lpstr>PowerPoint Presentation</vt:lpstr>
      <vt:lpstr>PowerPoint Presentation</vt:lpstr>
      <vt:lpstr>PowerPoint Presentation</vt:lpstr>
      <vt:lpstr>Prekršajni zakon  (NN broj, 107/07, 39/13, 157/13, 110/15  i 70/17 i 118/18) </vt:lpstr>
      <vt:lpstr>SUBJEKTI PREKRŠAJNOG POSTUPKA  Stranke i sudionici u postupku - članak 108. PZ-a  Stranke u prekršajnom postupku su:        1. OVLAŠTENI TUŽITELJ        2. OKRIVLJENIK  Sudionici u prekršajnom postupku su:        1. branitelj okrivljenika,        2. zakonski zastupnik ili opunomoćenik,        3. oštećenik,        4. druga osoba koje se tiče vođenje određenog prekršajnog postupka</vt:lpstr>
      <vt:lpstr>PowerPoint Presentation</vt:lpstr>
      <vt:lpstr>Zastara prekršajnog progona - članak 13. PZ-a  Prekršajni progon zastarijeva nakon četiri godine. Prekršajni progon zastarijeva nakon tri godine za prekršaje za koje je ovlašteni tužitelj obvezan izdati prekršajni nalog  (prekršaji propisani odlukama JLS).</vt:lpstr>
      <vt:lpstr>PowerPoint Presentation</vt:lpstr>
      <vt:lpstr>Ovlašteni tužitelj će izdanim prekršajnim nalogom, odnosno obaveznim prekršajnim nalogom upozoriti okrivljenika u smislu članka 109.a st.1.t. 2.-8. PZ-a (pisana obavijest počinitelju prekršaja), odnosno:            -   da u tijeku postupka može slobodno iznijeti obranu ili dostaviti pisanu obranu,         uskratiti iznošenje obrane ili odgovor na pojedino pitanje, -   da kod tijela postupka ima pravo razgledati spis i upoznati se s dokazima protiv      njega, -   da se u postupku može braniti sam ili uz pomoć branitelja po vlastitom izboru, ali      da zbog nedolaska branitelja na raspravu odnosno ročište ili uzimanja branitelja      tek na raspravi odnosno ročištu, rasprava odnosno ročište se neće odgoditi, -   da tijekom postupka može podnositi prijedloge za provođenje dokaza u svoju      obranu, -   da se rasprava pred tijelom postupka može održati i u njegovoj odsutnosti i      donijeti odluka o prekršaju, -   da je do pravomoćnog završetka postupka i završetka postupka izvršenja dužan       obavijestiti tijelo postupka o svakoj promjeni adrese prebivališta i boravišta       odnosno sjedišta, jer će mu se, ako tako ne postupi, ili ako izbjegava dostavu, sva       pismena dostaviti putem oglasne ploče tijela postupka, -   da u postupku ima pravo upotrebljavati svoj jezik, odnosno pravo da mu se       osigura tumač ako se postupak ili pojedina radnja u postupku ne vodi na       njegovom jeziku te da se tog prava može odreći ako zna jezik na kojem se vodi       postupak ili provodi pojedina radnja, </vt:lpstr>
      <vt:lpstr>PowerPoint Presentation</vt:lpstr>
      <vt:lpstr>PowerPoint Presentation</vt:lpstr>
      <vt:lpstr>PowerPoint Presentation</vt:lpstr>
      <vt:lpstr>        Obaveznim prekršajnim nalogom osim novčane kazne može se izreći i paušalna svota troška izdavanja obaveznog prekršajnog naloga do 200,00 kn i stvarni troškovi nastali utvrđivanjem prekršaja upotrebom tehničkih sredstava ili provođenjem potrebnih analiza i vještačenja. (članaka 239. st.4. PZ-a)   Novčana kazna smatrat će se u cjelini plaćenom ako okrivljenik u ostavljenom roku plati dvije trećine izrečene novčane kazne. (članak 152. st.3. PZ-a) </vt:lpstr>
      <vt:lpstr>PowerPoint Presentation</vt:lpstr>
      <vt:lpstr>OBAVEZNI PREKRŠAJNI NALOG</vt:lpstr>
      <vt:lpstr>PowerPoint Presentation</vt:lpstr>
      <vt:lpstr>NAPLATA NOVČANE KAZNE NA MJESTU POČINJENJA PREKRŠAJA članak 245. PZ-a</vt:lpstr>
      <vt:lpstr>PowerPoint Presentation</vt:lpstr>
      <vt:lpstr>PowerPoint Presentation</vt:lpstr>
      <vt:lpstr>PowerPoint Presentation</vt:lpstr>
      <vt:lpstr>PowerPoint Presentation</vt:lpstr>
      <vt:lpstr>OPTUŽNI PRIJEDLOG  PISANA OBAVIJEST POČINITELJU PREKRŠAJA - članak 109.a PZ-a  Prije podnošenja optužnog prijedloga nadležnom sudu protiv počinitelja prekršaja ovlašteni tužitelj dužan je utvrditi točnu adresu prebivališta i boravišta počinitelja odnosno sjedišta počinitelja i uručiti mu PISANU OBAVIJEST na jeziku koji razumije:  1. o prekršaju za koji namjerava protiv njega podnijeti optužni prijedlog, s činjeničnim i         pravnim opisom prekršaja, 2. da u tijeku postupka može slobodno iznijeti obranu ili dostaviti pisanu obranu, uskratiti        iznošenje obrane ili odgovor na pojedino pitanje, 3. da kod tijela postupka ima pravo razgledati spis i upoznati se s dokazima protiv njega, 4. da se u postupku može braniti sam ili uz pomoć branitelja po vlastitom izboru, ali da zbog       nedolaska branitelja na raspravu odnosno ročište ili uzimanja branitelja tek na raspravi       odnosno ročištu, rasprava odnosno ročište se neće odgoditi, 5. da tijekom postupka može podnositi prijedloge za provođenje dokaza u svoju obranu, 6. da se rasprava pred tijelom postupka može održati i u njegovoj odsutnosti i donijeti odluka         o prekršaju, 7. da je do pravomoćnog završetka postupka i završetka postupka izvršenja dužan obavijestiti       tijelo postupka o svakoj promjeni adrese prebivališta i boravišta odnosno sjedišta, jer će mu       se, ako tako ne postupi, ili ako izbjegava dostavu, sva pismena dostaviti putem oglasne       ploče tijela postupka, 8. da u postupku ima pravo upotrebljavati svoj jezik, odnosno pravo da mu se osigura tumač      ako se postupak ili pojedina radnja u postupku ne vodi na njegovom jeziku te da se tog      prava može odreći ako zna jezik na kojem se vodi postupak ili provodi pojedina radnja, 9. da ima pravo na sporazumijevanje u smislu članka 109.e ovog Zakona.</vt:lpstr>
      <vt:lpstr>Članak 109.a st.2. i 3. PZ-a  Pisana obavijest sastavlja se u dva primjerka koju će vlastoručno potpisati počinitelj, čime potvrđuje njezin primitak, i ovlaštena službena osoba ovlaštenog tužitelja.  Jedan primjerak obavijesti prilaže se uz optužni prijedlog, a drugi se uručuje počinitelju.  Ako počinitelj prilikom uručenja pisane obavijesti odbije njezin primitak ili svojim potpisom potvrditi njezin primitak, dostavljač će zabilježiti na dostavnici datum i sat i razlog odbijanja primitka a pisana obavijest ostavit će se primatelju tako što će mu se na pogodan način učiniti dostupnim i to će se zabilježiti, čime se dostava smatra uredno obavljenom.</vt:lpstr>
      <vt:lpstr>    Sadržaj optužnog prijedloga Članak 160. </vt:lpstr>
      <vt:lpstr>PowerPoint Presentation</vt:lpstr>
      <vt:lpstr>DOSTAVA U PREKRŠAJNOM POSTUPKU </vt:lpstr>
      <vt:lpstr>PowerPoint Presentation</vt:lpstr>
      <vt:lpstr>Potvrda o dostavi</vt:lpstr>
      <vt:lpstr>ZAKLJUČAK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PREKRŠAJNI ZAKON      - postupanje i ovlasti komunalnog redarstva</dc:title>
  <dc:creator>Matko Lovreta</dc:creator>
  <cp:lastModifiedBy>Nives</cp:lastModifiedBy>
  <cp:revision>244</cp:revision>
  <dcterms:created xsi:type="dcterms:W3CDTF">2019-02-01T09:17:31Z</dcterms:created>
  <dcterms:modified xsi:type="dcterms:W3CDTF">2021-10-10T17:12:51Z</dcterms:modified>
</cp:coreProperties>
</file>