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311" r:id="rId2"/>
    <p:sldId id="275" r:id="rId3"/>
    <p:sldId id="284" r:id="rId4"/>
    <p:sldId id="285" r:id="rId5"/>
    <p:sldId id="320" r:id="rId6"/>
    <p:sldId id="313" r:id="rId7"/>
    <p:sldId id="332" r:id="rId8"/>
    <p:sldId id="333" r:id="rId9"/>
    <p:sldId id="334" r:id="rId10"/>
    <p:sldId id="330" r:id="rId11"/>
    <p:sldId id="319" r:id="rId12"/>
    <p:sldId id="335" r:id="rId13"/>
    <p:sldId id="336" r:id="rId14"/>
    <p:sldId id="328" r:id="rId15"/>
    <p:sldId id="280" r:id="rId16"/>
    <p:sldId id="322" r:id="rId17"/>
    <p:sldId id="281" r:id="rId18"/>
    <p:sldId id="324" r:id="rId19"/>
    <p:sldId id="323" r:id="rId20"/>
    <p:sldId id="298" r:id="rId21"/>
    <p:sldId id="299" r:id="rId22"/>
    <p:sldId id="300" r:id="rId23"/>
    <p:sldId id="301" r:id="rId24"/>
    <p:sldId id="286" r:id="rId25"/>
    <p:sldId id="303" r:id="rId26"/>
    <p:sldId id="304" r:id="rId27"/>
    <p:sldId id="305" r:id="rId28"/>
    <p:sldId id="331" r:id="rId29"/>
    <p:sldId id="306" r:id="rId30"/>
    <p:sldId id="307" r:id="rId31"/>
    <p:sldId id="308" r:id="rId32"/>
    <p:sldId id="309" r:id="rId33"/>
    <p:sldId id="287" r:id="rId34"/>
    <p:sldId id="310" r:id="rId35"/>
    <p:sldId id="337" r:id="rId3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nja Polonijo" initials="SP" lastIdx="1" clrIdx="0">
    <p:extLst>
      <p:ext uri="{19B8F6BF-5375-455C-9EA6-DF929625EA0E}">
        <p15:presenceInfo xmlns:p15="http://schemas.microsoft.com/office/powerpoint/2012/main" userId="S-1-5-21-2876022229-4182453586-3738062623-11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5294" autoAdjust="0"/>
  </p:normalViewPr>
  <p:slideViewPr>
    <p:cSldViewPr snapToGrid="0">
      <p:cViewPr varScale="1">
        <p:scale>
          <a:sx n="86" d="100"/>
          <a:sy n="86" d="100"/>
        </p:scale>
        <p:origin x="562" y="53"/>
      </p:cViewPr>
      <p:guideLst>
        <p:guide orient="horz" pos="2160"/>
        <p:guide pos="3840"/>
      </p:guideLst>
    </p:cSldViewPr>
  </p:slideViewPr>
  <p:notesTextViewPr>
    <p:cViewPr>
      <p:scale>
        <a:sx n="3" d="2"/>
        <a:sy n="3" d="2"/>
      </p:scale>
      <p:origin x="0" y="0"/>
    </p:cViewPr>
  </p:notesTextViewPr>
  <p:notesViewPr>
    <p:cSldViewPr snapToGrid="0">
      <p:cViewPr varScale="1">
        <p:scale>
          <a:sx n="68" d="100"/>
          <a:sy n="68" d="100"/>
        </p:scale>
        <p:origin x="2808"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0E08F2E-5F06-4CE2-A139-452A1382A6F0}" type="datetimeFigureOut">
              <a:rPr lang="en-US"/>
              <a:pPr/>
              <a:t>10/10/2021</a:t>
            </a:fld>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828588A-5C4E-401A-AECC-B6F63A9DE965}" type="slidenum">
              <a:rPr/>
              <a:p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A4C5DC6-1594-414D-9341-ABA08739246C}" type="datetimeFigureOut">
              <a:rPr lang="en-US"/>
              <a:pPr/>
              <a:t>10/10/2021</a:t>
            </a:fld>
            <a:endParaRPr/>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7542409-6A04-4DC6-AC3A-D3758287A8F2}" type="slidenum">
              <a:rPr/>
              <a:pPr/>
              <a:t>‹#›</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1600200"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751777" y="3019706"/>
            <a:ext cx="4846320" cy="2387600"/>
          </a:xfrm>
        </p:spPr>
        <p:txBody>
          <a:bodyPr anchor="b">
            <a:normAutofit/>
          </a:bodyPr>
          <a:lstStyle>
            <a:lvl1pPr algn="l">
              <a:lnSpc>
                <a:spcPct val="90000"/>
              </a:lnSpc>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1751777" y="5381894"/>
            <a:ext cx="4846320"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8" name="Picture 7" descr="Puffy white clouds in deep blue sky"/>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pic>
        <p:nvPicPr>
          <p:cNvPr id="10" name="Picture 9" descr="Closeup of plant shoo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Picture 10" descr="Waves"/>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pPr/>
              <a:t>‹#›</a:t>
            </a:fld>
            <a:endParaRPr/>
          </a:p>
        </p:txBody>
      </p:sp>
      <p:sp>
        <p:nvSpPr>
          <p:cNvPr id="4" name="Date Placeholder 3"/>
          <p:cNvSpPr>
            <a:spLocks noGrp="1"/>
          </p:cNvSpPr>
          <p:nvPr>
            <p:ph type="dt" sz="half" idx="10"/>
          </p:nvPr>
        </p:nvSpPr>
        <p:spPr/>
        <p:txBody>
          <a:bodyPr/>
          <a:lstStyle/>
          <a:p>
            <a:fld id="{C9B55A74-0919-413E-865C-E0E8D1722ED7}" type="datetime1">
              <a:rPr lang="en-US" smtClean="0"/>
              <a:pPr/>
              <a:t>10/10/2021</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72070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90500"/>
            <a:ext cx="2057400" cy="59864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190500"/>
            <a:ext cx="7734300" cy="59864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pPr/>
              <a:t>‹#›</a:t>
            </a:fld>
            <a:endParaRPr/>
          </a:p>
        </p:txBody>
      </p:sp>
      <p:sp>
        <p:nvSpPr>
          <p:cNvPr id="4" name="Date Placeholder 3"/>
          <p:cNvSpPr>
            <a:spLocks noGrp="1"/>
          </p:cNvSpPr>
          <p:nvPr>
            <p:ph type="dt" sz="half" idx="10"/>
          </p:nvPr>
        </p:nvSpPr>
        <p:spPr/>
        <p:txBody>
          <a:bodyPr/>
          <a:lstStyle/>
          <a:p>
            <a:fld id="{25BFE46A-5893-4F80-829A-F37AF8AAC03B}" type="datetime1">
              <a:rPr lang="en-US" smtClean="0"/>
              <a:pPr/>
              <a:t>10/10/2021</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02101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Prazn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86911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pPr/>
              <a:t>‹#›</a:t>
            </a:fld>
            <a:endParaRPr/>
          </a:p>
        </p:txBody>
      </p:sp>
      <p:sp>
        <p:nvSpPr>
          <p:cNvPr id="4" name="Date Placeholder 3"/>
          <p:cNvSpPr>
            <a:spLocks noGrp="1"/>
          </p:cNvSpPr>
          <p:nvPr>
            <p:ph type="dt" sz="half" idx="10"/>
          </p:nvPr>
        </p:nvSpPr>
        <p:spPr/>
        <p:txBody>
          <a:bodyPr/>
          <a:lstStyle/>
          <a:p>
            <a:fld id="{6DD1B487-36FD-4CED-B07A-1A81FC6540B1}" type="datetime1">
              <a:rPr lang="en-US" smtClean="0"/>
              <a:pPr/>
              <a:t>10/10/2021</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2263913"/>
            <a:ext cx="6949440" cy="3143393"/>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51777" y="53818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9" name="Picture 8" descr="Waves"/>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Slide Number Placeholder 6"/>
          <p:cNvSpPr>
            <a:spLocks noGrp="1"/>
          </p:cNvSpPr>
          <p:nvPr>
            <p:ph type="sldNum" sz="quarter" idx="12"/>
          </p:nvPr>
        </p:nvSpPr>
        <p:spPr/>
        <p:txBody>
          <a:bodyPr/>
          <a:lstStyle/>
          <a:p>
            <a:fld id="{9CD8D479-8942-46E8-A226-A4E01F7A105C}" type="slidenum">
              <a:rPr/>
              <a:pPr/>
              <a:t>‹#›</a:t>
            </a:fld>
            <a:endParaRPr/>
          </a:p>
        </p:txBody>
      </p:sp>
      <p:sp>
        <p:nvSpPr>
          <p:cNvPr id="5" name="Date Placeholder 4"/>
          <p:cNvSpPr>
            <a:spLocks noGrp="1"/>
          </p:cNvSpPr>
          <p:nvPr>
            <p:ph type="dt" sz="half" idx="10"/>
          </p:nvPr>
        </p:nvSpPr>
        <p:spPr/>
        <p:txBody>
          <a:bodyPr/>
          <a:lstStyle/>
          <a:p>
            <a:fld id="{93A66BA0-BF77-43AC-894A-20AD8220B887}" type="datetime1">
              <a:rPr lang="en-US" smtClean="0"/>
              <a:pPr/>
              <a:t>10/10/2021</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Slide Number Placeholder 8"/>
          <p:cNvSpPr>
            <a:spLocks noGrp="1"/>
          </p:cNvSpPr>
          <p:nvPr>
            <p:ph type="sldNum" sz="quarter" idx="12"/>
          </p:nvPr>
        </p:nvSpPr>
        <p:spPr/>
        <p:txBody>
          <a:bodyPr/>
          <a:lstStyle/>
          <a:p>
            <a:fld id="{9CD8D479-8942-46E8-A226-A4E01F7A105C}" type="slidenum">
              <a:rPr/>
              <a:pPr/>
              <a:t>‹#›</a:t>
            </a:fld>
            <a:endParaRPr dirty="0"/>
          </a:p>
        </p:txBody>
      </p:sp>
      <p:sp>
        <p:nvSpPr>
          <p:cNvPr id="7" name="Date Placeholder 6"/>
          <p:cNvSpPr>
            <a:spLocks noGrp="1"/>
          </p:cNvSpPr>
          <p:nvPr>
            <p:ph type="dt" sz="half" idx="10"/>
          </p:nvPr>
        </p:nvSpPr>
        <p:spPr/>
        <p:txBody>
          <a:bodyPr/>
          <a:lstStyle/>
          <a:p>
            <a:fld id="{94C81B4D-F060-418E-A958-B2BDC1A258F8}" type="datetime1">
              <a:rPr lang="en-US" smtClean="0"/>
              <a:pPr/>
              <a:t>10/10/2021</a:t>
            </a:fld>
            <a:endParaRPr lang="en-US" dirty="0"/>
          </a:p>
        </p:txBody>
      </p:sp>
      <p:sp>
        <p:nvSpPr>
          <p:cNvPr id="8" name="Footer Placeholder 7"/>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pPr/>
              <a:t>‹#›</a:t>
            </a:fld>
            <a:endParaRPr/>
          </a:p>
        </p:txBody>
      </p:sp>
      <p:sp>
        <p:nvSpPr>
          <p:cNvPr id="3" name="Date Placeholder 2"/>
          <p:cNvSpPr>
            <a:spLocks noGrp="1"/>
          </p:cNvSpPr>
          <p:nvPr>
            <p:ph type="dt" sz="half" idx="10"/>
          </p:nvPr>
        </p:nvSpPr>
        <p:spPr/>
        <p:txBody>
          <a:bodyPr/>
          <a:lstStyle/>
          <a:p>
            <a:fld id="{9386AC23-C97B-41FB-9B89-C7FE0FB631CA}" type="datetime1">
              <a:rPr lang="en-US" smtClean="0"/>
              <a:pPr/>
              <a:t>10/10/2021</a:t>
            </a:fld>
            <a:endParaRPr lang="en-US" dirty="0"/>
          </a:p>
        </p:txBody>
      </p:sp>
      <p:sp>
        <p:nvSpPr>
          <p:cNvPr id="4" name="Footer Placeholder 3"/>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pPr/>
              <a:t>‹#›</a:t>
            </a:fld>
            <a:endParaRPr/>
          </a:p>
        </p:txBody>
      </p:sp>
      <p:sp>
        <p:nvSpPr>
          <p:cNvPr id="2" name="Date Placeholder 1"/>
          <p:cNvSpPr>
            <a:spLocks noGrp="1"/>
          </p:cNvSpPr>
          <p:nvPr>
            <p:ph type="dt" sz="half" idx="10"/>
          </p:nvPr>
        </p:nvSpPr>
        <p:spPr/>
        <p:txBody>
          <a:bodyPr/>
          <a:lstStyle/>
          <a:p>
            <a:fld id="{C81B9673-AC7F-4F1F-84E4-F0E5EAAE106D}" type="datetime1">
              <a:rPr lang="en-US" smtClean="0"/>
              <a:pPr/>
              <a:t>10/10/2021</a:t>
            </a:fld>
            <a:endParaRPr lang="en-US" dirty="0"/>
          </a:p>
        </p:txBody>
      </p:sp>
      <p:sp>
        <p:nvSpPr>
          <p:cNvPr id="3" name="Footer Placeholder 2"/>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en-US"/>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9CD8D479-8942-46E8-A226-A4E01F7A105C}" type="slidenum">
              <a:rPr/>
              <a:pPr/>
              <a:t>‹#›</a:t>
            </a:fld>
            <a:endParaRPr/>
          </a:p>
        </p:txBody>
      </p:sp>
      <p:sp>
        <p:nvSpPr>
          <p:cNvPr id="5" name="Date Placeholder 4"/>
          <p:cNvSpPr>
            <a:spLocks noGrp="1"/>
          </p:cNvSpPr>
          <p:nvPr>
            <p:ph type="dt" sz="half" idx="10"/>
          </p:nvPr>
        </p:nvSpPr>
        <p:spPr/>
        <p:txBody>
          <a:bodyPr/>
          <a:lstStyle/>
          <a:p>
            <a:fld id="{BA2A3310-D664-4933-9402-AB5DB0887727}" type="datetime1">
              <a:rPr lang="en-US" smtClean="0"/>
              <a:pPr/>
              <a:t>10/10/2021</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5" y="919616"/>
            <a:ext cx="4155622" cy="2532888"/>
          </a:xfrm>
        </p:spPr>
        <p:txBody>
          <a:bodyPr anchor="b"/>
          <a:lstStyle>
            <a:lvl1pPr>
              <a:defRPr sz="3200"/>
            </a:lvl1pPr>
          </a:lstStyle>
          <a:p>
            <a:r>
              <a:rPr lang="en-US"/>
              <a:t>Click to edit Master title style</a:t>
            </a: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0" y="915923"/>
            <a:ext cx="6626677" cy="5065776"/>
          </a:xfrm>
        </p:spPr>
        <p:txBody>
          <a:bodyPr tIns="137160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682435" y="3502152"/>
            <a:ext cx="4155622" cy="2479547"/>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9CD8D479-8942-46E8-A226-A4E01F7A105C}" type="slidenum">
              <a:rPr/>
              <a:pPr/>
              <a:t>‹#›</a:t>
            </a:fld>
            <a:endParaRPr/>
          </a:p>
        </p:txBody>
      </p:sp>
      <p:sp>
        <p:nvSpPr>
          <p:cNvPr id="5" name="Date Placeholder 4"/>
          <p:cNvSpPr>
            <a:spLocks noGrp="1"/>
          </p:cNvSpPr>
          <p:nvPr>
            <p:ph type="dt" sz="half" idx="10"/>
          </p:nvPr>
        </p:nvSpPr>
        <p:spPr/>
        <p:txBody>
          <a:bodyPr/>
          <a:lstStyle/>
          <a:p>
            <a:fld id="{E1447A63-5E3D-469C-A0D1-119323F4F95E}" type="datetime1">
              <a:rPr lang="en-US" smtClean="0"/>
              <a:pPr/>
              <a:t>10/10/2021</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dirty="0"/>
              <a:t>E</a:t>
            </a:r>
            <a:r>
              <a:rPr dirty="0"/>
              <a:t>dit Master text styles</a:t>
            </a:r>
          </a:p>
          <a:p>
            <a:pPr lvl="1"/>
            <a:r>
              <a:rPr dirty="0"/>
              <a:t>Second level</a:t>
            </a:r>
          </a:p>
          <a:p>
            <a:pPr lvl="2"/>
            <a:r>
              <a:rPr dirty="0"/>
              <a:t>Third level</a:t>
            </a:r>
          </a:p>
          <a:p>
            <a:pPr lvl="3"/>
            <a:r>
              <a:rPr dirty="0"/>
              <a:t>Fourth level</a:t>
            </a:r>
          </a:p>
          <a:p>
            <a:pPr lvl="4"/>
            <a:r>
              <a:rPr dirty="0"/>
              <a:t>Fifth level</a:t>
            </a:r>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dirty="0"/>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1E56E745-E731-42F7-BC46-83DD513FC98F}" type="datetime1">
              <a:rPr lang="en-US" smtClean="0"/>
              <a:pPr/>
              <a:t>10/10/2021</a:t>
            </a:fld>
            <a:endParaRPr lang="en-US" dirty="0"/>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r>
              <a:rPr lang="en-US"/>
              <a:t>Add a footer</a:t>
            </a:r>
            <a:endParaRPr lang="en-US" dirty="0"/>
          </a:p>
        </p:txBody>
      </p:sp>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2D2A86F-F998-4770-A64C-4E5A41DF1561}"/>
              </a:ext>
            </a:extLst>
          </p:cNvPr>
          <p:cNvSpPr>
            <a:spLocks noGrp="1"/>
          </p:cNvSpPr>
          <p:nvPr>
            <p:ph type="title"/>
          </p:nvPr>
        </p:nvSpPr>
        <p:spPr/>
        <p:txBody>
          <a:bodyPr/>
          <a:lstStyle/>
          <a:p>
            <a:r>
              <a:rPr lang="en-US" dirty="0" err="1"/>
              <a:t>Zakonska</a:t>
            </a:r>
            <a:r>
              <a:rPr lang="en-US" dirty="0"/>
              <a:t> </a:t>
            </a:r>
            <a:r>
              <a:rPr lang="en-US" dirty="0" err="1"/>
              <a:t>regulativa</a:t>
            </a:r>
            <a:r>
              <a:rPr lang="en-US" dirty="0"/>
              <a:t> </a:t>
            </a:r>
            <a:r>
              <a:rPr lang="en-US" dirty="0" err="1"/>
              <a:t>i</a:t>
            </a:r>
            <a:r>
              <a:rPr lang="en-US" dirty="0"/>
              <a:t> </a:t>
            </a:r>
            <a:r>
              <a:rPr lang="en-US" dirty="0" err="1"/>
              <a:t>akti</a:t>
            </a:r>
            <a:r>
              <a:rPr lang="en-US" dirty="0"/>
              <a:t> za </a:t>
            </a:r>
            <a:r>
              <a:rPr lang="en-US" dirty="0" err="1"/>
              <a:t>postupanje</a:t>
            </a:r>
            <a:r>
              <a:rPr lang="en-US" dirty="0"/>
              <a:t> </a:t>
            </a:r>
            <a:r>
              <a:rPr lang="en-US" dirty="0" err="1"/>
              <a:t>komunalnog</a:t>
            </a:r>
            <a:r>
              <a:rPr lang="en-US" dirty="0"/>
              <a:t> </a:t>
            </a:r>
            <a:r>
              <a:rPr lang="en-US" dirty="0" err="1"/>
              <a:t>redarstva</a:t>
            </a:r>
            <a:endParaRPr lang="hr-HR" dirty="0"/>
          </a:p>
        </p:txBody>
      </p:sp>
      <p:sp>
        <p:nvSpPr>
          <p:cNvPr id="4" name="Rezervirano mjesto broja slajda 3">
            <a:extLst>
              <a:ext uri="{FF2B5EF4-FFF2-40B4-BE49-F238E27FC236}">
                <a16:creationId xmlns:a16="http://schemas.microsoft.com/office/drawing/2014/main" id="{EACF61FD-A338-403F-847C-D86C10C7BA46}"/>
              </a:ext>
            </a:extLst>
          </p:cNvPr>
          <p:cNvSpPr>
            <a:spLocks noGrp="1"/>
          </p:cNvSpPr>
          <p:nvPr>
            <p:ph type="sldNum" sz="quarter" idx="12"/>
          </p:nvPr>
        </p:nvSpPr>
        <p:spPr/>
        <p:txBody>
          <a:bodyPr/>
          <a:lstStyle/>
          <a:p>
            <a:fld id="{9CD8D479-8942-46E8-A226-A4E01F7A105C}" type="slidenum">
              <a:rPr lang="hr-HR" smtClean="0"/>
              <a:pPr/>
              <a:t>1</a:t>
            </a:fld>
            <a:endParaRPr lang="hr-HR"/>
          </a:p>
        </p:txBody>
      </p:sp>
      <p:sp>
        <p:nvSpPr>
          <p:cNvPr id="5" name="Rezervirano mjesto datuma 4">
            <a:extLst>
              <a:ext uri="{FF2B5EF4-FFF2-40B4-BE49-F238E27FC236}">
                <a16:creationId xmlns:a16="http://schemas.microsoft.com/office/drawing/2014/main" id="{2D18C0A3-4F28-4197-BDAB-C73A9DA08CCA}"/>
              </a:ext>
            </a:extLst>
          </p:cNvPr>
          <p:cNvSpPr>
            <a:spLocks noGrp="1"/>
          </p:cNvSpPr>
          <p:nvPr>
            <p:ph type="dt" sz="half" idx="10"/>
          </p:nvPr>
        </p:nvSpPr>
        <p:spPr/>
        <p:txBody>
          <a:bodyPr/>
          <a:lstStyle/>
          <a:p>
            <a:fld id="{6DD1B487-36FD-4CED-B07A-1A81FC6540B1}" type="datetime1">
              <a:rPr lang="en-US" smtClean="0"/>
              <a:pPr/>
              <a:t>10/10/2021</a:t>
            </a:fld>
            <a:endParaRPr lang="en-US" dirty="0"/>
          </a:p>
        </p:txBody>
      </p:sp>
      <p:sp>
        <p:nvSpPr>
          <p:cNvPr id="6" name="Rezervirano mjesto podnožja 5">
            <a:extLst>
              <a:ext uri="{FF2B5EF4-FFF2-40B4-BE49-F238E27FC236}">
                <a16:creationId xmlns:a16="http://schemas.microsoft.com/office/drawing/2014/main" id="{B0111AF4-13E1-4B45-8777-D0FFAAC9571E}"/>
              </a:ext>
            </a:extLst>
          </p:cNvPr>
          <p:cNvSpPr>
            <a:spLocks noGrp="1"/>
          </p:cNvSpPr>
          <p:nvPr>
            <p:ph type="ftr" sz="quarter" idx="11"/>
          </p:nvPr>
        </p:nvSpPr>
        <p:spPr/>
        <p:txBody>
          <a:bodyPr/>
          <a:lstStyle/>
          <a:p>
            <a:r>
              <a:rPr lang="hr-HR" dirty="0"/>
              <a:t>Komunalno redarstvo</a:t>
            </a:r>
            <a:endParaRPr lang="en-US" dirty="0"/>
          </a:p>
        </p:txBody>
      </p:sp>
      <p:pic>
        <p:nvPicPr>
          <p:cNvPr id="8" name="Content Placeholder 7">
            <a:extLst>
              <a:ext uri="{FF2B5EF4-FFF2-40B4-BE49-F238E27FC236}">
                <a16:creationId xmlns:a16="http://schemas.microsoft.com/office/drawing/2014/main" id="{D121E694-003B-4513-AB3B-067E720AA304}"/>
              </a:ext>
            </a:extLst>
          </p:cNvPr>
          <p:cNvPicPr>
            <a:picLocks noGrp="1" noChangeAspect="1"/>
          </p:cNvPicPr>
          <p:nvPr>
            <p:ph idx="1"/>
          </p:nvPr>
        </p:nvPicPr>
        <p:blipFill>
          <a:blip r:embed="rId2"/>
          <a:stretch>
            <a:fillRect/>
          </a:stretch>
        </p:blipFill>
        <p:spPr>
          <a:xfrm>
            <a:off x="3922643" y="1565275"/>
            <a:ext cx="3922357" cy="5016638"/>
          </a:xfrm>
          <a:prstGeom prst="rect">
            <a:avLst/>
          </a:prstGeom>
        </p:spPr>
      </p:pic>
    </p:spTree>
    <p:extLst>
      <p:ext uri="{BB962C8B-B14F-4D97-AF65-F5344CB8AC3E}">
        <p14:creationId xmlns:p14="http://schemas.microsoft.com/office/powerpoint/2010/main" val="341140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9AC4C-D93C-4DD0-B469-1F0ABAE5459F}"/>
              </a:ext>
            </a:extLst>
          </p:cNvPr>
          <p:cNvSpPr>
            <a:spLocks noGrp="1"/>
          </p:cNvSpPr>
          <p:nvPr>
            <p:ph type="title"/>
          </p:nvPr>
        </p:nvSpPr>
        <p:spPr/>
        <p:txBody>
          <a:bodyPr/>
          <a:lstStyle/>
          <a:p>
            <a:r>
              <a:rPr lang="hr-BA" dirty="0"/>
              <a:t>Pojam javne usluge po novom zakonu</a:t>
            </a:r>
          </a:p>
        </p:txBody>
      </p:sp>
      <p:sp>
        <p:nvSpPr>
          <p:cNvPr id="3" name="Content Placeholder 2">
            <a:extLst>
              <a:ext uri="{FF2B5EF4-FFF2-40B4-BE49-F238E27FC236}">
                <a16:creationId xmlns:a16="http://schemas.microsoft.com/office/drawing/2014/main" id="{DA70D251-8D15-4346-821A-6B6A6A5E4CB1}"/>
              </a:ext>
            </a:extLst>
          </p:cNvPr>
          <p:cNvSpPr>
            <a:spLocks noGrp="1"/>
          </p:cNvSpPr>
          <p:nvPr>
            <p:ph idx="1"/>
          </p:nvPr>
        </p:nvSpPr>
        <p:spPr/>
        <p:txBody>
          <a:bodyPr>
            <a:normAutofit/>
          </a:bodyPr>
          <a:lstStyle/>
          <a:p>
            <a:pPr marL="0" indent="0" algn="ctr">
              <a:buNone/>
            </a:pPr>
            <a:r>
              <a:rPr lang="hr-HR" b="0" i="0" u="none" strike="noStrike" baseline="0" dirty="0"/>
              <a:t>Članak 64.</a:t>
            </a:r>
          </a:p>
          <a:p>
            <a:pPr marL="0" indent="0">
              <a:buNone/>
            </a:pPr>
            <a:r>
              <a:rPr lang="hr-BA" dirty="0"/>
              <a:t>(3) Javna usluga uključuje sljedeće usluge:</a:t>
            </a:r>
          </a:p>
          <a:p>
            <a:pPr marL="0" indent="0">
              <a:buNone/>
            </a:pPr>
            <a:r>
              <a:rPr lang="hr-BA" dirty="0"/>
              <a:t>– uslugu prikupljanja na lokaciji obračunskog mjesta korisnika usluge:</a:t>
            </a:r>
          </a:p>
          <a:p>
            <a:pPr marL="0" indent="0">
              <a:buNone/>
            </a:pPr>
            <a:r>
              <a:rPr lang="hr-BA" dirty="0"/>
              <a:t>1. miješanog komunalnog otpada</a:t>
            </a:r>
          </a:p>
          <a:p>
            <a:pPr marL="0" indent="0">
              <a:buNone/>
            </a:pPr>
            <a:r>
              <a:rPr lang="hr-BA" dirty="0"/>
              <a:t>2. biootpada</a:t>
            </a:r>
          </a:p>
          <a:p>
            <a:pPr marL="0" indent="0">
              <a:buNone/>
            </a:pPr>
            <a:r>
              <a:rPr lang="hr-BA" dirty="0"/>
              <a:t>3. </a:t>
            </a:r>
            <a:r>
              <a:rPr lang="hr-BA" dirty="0" err="1"/>
              <a:t>reciklabilnog</a:t>
            </a:r>
            <a:r>
              <a:rPr lang="hr-BA" dirty="0"/>
              <a:t> komunalnog otpada i</a:t>
            </a:r>
          </a:p>
          <a:p>
            <a:pPr marL="0" indent="0">
              <a:buNone/>
            </a:pPr>
            <a:r>
              <a:rPr lang="hr-BA" dirty="0"/>
              <a:t>4. glomaznog otpada jednom godišnje te</a:t>
            </a:r>
          </a:p>
          <a:p>
            <a:pPr marL="0" indent="0">
              <a:buNone/>
            </a:pPr>
            <a:r>
              <a:rPr lang="hr-BA" dirty="0"/>
              <a:t>– uslugu preuzimanja otpada u </a:t>
            </a:r>
            <a:r>
              <a:rPr lang="hr-BA" dirty="0" err="1"/>
              <a:t>reciklažnom</a:t>
            </a:r>
            <a:r>
              <a:rPr lang="hr-BA" dirty="0"/>
              <a:t> dvorištu</a:t>
            </a:r>
          </a:p>
          <a:p>
            <a:pPr marL="0" indent="0">
              <a:buNone/>
            </a:pPr>
            <a:r>
              <a:rPr lang="hr-BA" dirty="0"/>
              <a:t>– uslugu prijevoza i predaje otpada ovlaštenoj osobi.</a:t>
            </a:r>
          </a:p>
          <a:p>
            <a:pPr marL="0" indent="0">
              <a:buNone/>
            </a:pPr>
            <a:r>
              <a:rPr lang="hr-BA" dirty="0">
                <a:solidFill>
                  <a:srgbClr val="C00000"/>
                </a:solidFill>
              </a:rPr>
              <a:t>(ukida se pojam „usluge vezane s javnom uslugom”)</a:t>
            </a:r>
          </a:p>
          <a:p>
            <a:pPr marL="0" indent="0">
              <a:buNone/>
            </a:pPr>
            <a:endParaRPr lang="hr-BA" dirty="0"/>
          </a:p>
          <a:p>
            <a:endParaRPr lang="hr-BA" dirty="0"/>
          </a:p>
        </p:txBody>
      </p:sp>
      <p:sp>
        <p:nvSpPr>
          <p:cNvPr id="4" name="Slide Number Placeholder 3">
            <a:extLst>
              <a:ext uri="{FF2B5EF4-FFF2-40B4-BE49-F238E27FC236}">
                <a16:creationId xmlns:a16="http://schemas.microsoft.com/office/drawing/2014/main" id="{3B62E070-FDB1-4B59-A200-5D163A2F20F4}"/>
              </a:ext>
            </a:extLst>
          </p:cNvPr>
          <p:cNvSpPr>
            <a:spLocks noGrp="1"/>
          </p:cNvSpPr>
          <p:nvPr>
            <p:ph type="sldNum" sz="quarter" idx="12"/>
          </p:nvPr>
        </p:nvSpPr>
        <p:spPr/>
        <p:txBody>
          <a:bodyPr/>
          <a:lstStyle/>
          <a:p>
            <a:endParaRPr lang="hr-BA" dirty="0"/>
          </a:p>
        </p:txBody>
      </p:sp>
      <p:sp>
        <p:nvSpPr>
          <p:cNvPr id="5" name="Date Placeholder 4">
            <a:extLst>
              <a:ext uri="{FF2B5EF4-FFF2-40B4-BE49-F238E27FC236}">
                <a16:creationId xmlns:a16="http://schemas.microsoft.com/office/drawing/2014/main" id="{B69AD72C-C1FD-4D60-924C-C22535B8F30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859D30B0-D853-4FB0-819B-2075538588B5}"/>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420123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0A6AA24-AC34-41D9-8782-BADA92937234}"/>
              </a:ext>
            </a:extLst>
          </p:cNvPr>
          <p:cNvSpPr>
            <a:spLocks noGrp="1"/>
          </p:cNvSpPr>
          <p:nvPr>
            <p:ph type="title"/>
          </p:nvPr>
        </p:nvSpPr>
        <p:spPr>
          <a:xfrm>
            <a:off x="1410026" y="276087"/>
            <a:ext cx="9371949" cy="985785"/>
          </a:xfrm>
        </p:spPr>
        <p:txBody>
          <a:bodyPr>
            <a:normAutofit/>
          </a:bodyPr>
          <a:lstStyle/>
          <a:p>
            <a:r>
              <a:rPr lang="hr-HR" sz="3200" b="1" dirty="0"/>
              <a:t>Cijena javne usluge i ugovorna kazna</a:t>
            </a:r>
          </a:p>
        </p:txBody>
      </p:sp>
      <p:sp>
        <p:nvSpPr>
          <p:cNvPr id="3" name="Rezervirano mjesto sadržaja 2">
            <a:extLst>
              <a:ext uri="{FF2B5EF4-FFF2-40B4-BE49-F238E27FC236}">
                <a16:creationId xmlns:a16="http://schemas.microsoft.com/office/drawing/2014/main" id="{744D7AA7-4E89-41D0-9C65-7396B92D1FB1}"/>
              </a:ext>
            </a:extLst>
          </p:cNvPr>
          <p:cNvSpPr>
            <a:spLocks noGrp="1"/>
          </p:cNvSpPr>
          <p:nvPr>
            <p:ph idx="1"/>
          </p:nvPr>
        </p:nvSpPr>
        <p:spPr>
          <a:xfrm>
            <a:off x="677334" y="1845577"/>
            <a:ext cx="10652082" cy="4647501"/>
          </a:xfrm>
        </p:spPr>
        <p:txBody>
          <a:bodyPr>
            <a:noAutofit/>
          </a:bodyPr>
          <a:lstStyle/>
          <a:p>
            <a:pPr marL="0" indent="0">
              <a:buNone/>
            </a:pPr>
            <a:r>
              <a:rPr lang="hr-HR" sz="2000" dirty="0"/>
              <a:t>Cijena: </a:t>
            </a:r>
          </a:p>
          <a:p>
            <a:pPr marL="0" indent="0" algn="ctr">
              <a:buNone/>
            </a:pPr>
            <a:r>
              <a:rPr lang="hr-HR" sz="2000" dirty="0"/>
              <a:t>obvezna minimalna javna usluga (</a:t>
            </a:r>
            <a:r>
              <a:rPr lang="hr-HR" sz="2000" dirty="0" err="1"/>
              <a:t>OMJU</a:t>
            </a:r>
            <a:r>
              <a:rPr lang="hr-HR" sz="2000" dirty="0"/>
              <a:t>, fiksni dio cijene)</a:t>
            </a:r>
          </a:p>
          <a:p>
            <a:pPr marL="0" indent="0" algn="ctr">
              <a:buNone/>
            </a:pPr>
            <a:r>
              <a:rPr lang="hr-HR" sz="2000" dirty="0"/>
              <a:t>+</a:t>
            </a:r>
          </a:p>
          <a:p>
            <a:pPr marL="0" indent="0" algn="ctr">
              <a:buNone/>
            </a:pPr>
            <a:r>
              <a:rPr lang="hr-HR" sz="2000" dirty="0"/>
              <a:t>varijabilni dio cijene po količini predanog otpada</a:t>
            </a:r>
          </a:p>
          <a:p>
            <a:pPr marL="0" indent="0" algn="ctr">
              <a:buNone/>
            </a:pPr>
            <a:endParaRPr lang="hr-HR" sz="2000" dirty="0"/>
          </a:p>
          <a:p>
            <a:pPr marL="0" indent="0">
              <a:buNone/>
            </a:pPr>
            <a:r>
              <a:rPr lang="hr-HR" sz="2000" dirty="0">
                <a:solidFill>
                  <a:srgbClr val="C00000"/>
                </a:solidFill>
              </a:rPr>
              <a:t>Ugovorna kazna više nije dio cijene javne usluge!</a:t>
            </a:r>
          </a:p>
          <a:p>
            <a:pPr marL="0" indent="0">
              <a:buNone/>
            </a:pPr>
            <a:r>
              <a:rPr lang="hr-HR" sz="2000" dirty="0"/>
              <a:t>To</a:t>
            </a:r>
            <a:r>
              <a:rPr lang="hr-HR" sz="2000" i="1" dirty="0"/>
              <a:t> </a:t>
            </a:r>
            <a:r>
              <a:rPr lang="hr-HR" sz="2000" dirty="0"/>
              <a:t>je iznos određen Odlukom koji je dužan platiti korisnik usluge u slučaju kad je postupio protivno Ugovoru – NADZOR I NAPLATU provodi DAVATELJ USLUGE (na mjesečnom računu). </a:t>
            </a:r>
          </a:p>
          <a:p>
            <a:pPr marL="0" indent="0">
              <a:buNone/>
            </a:pPr>
            <a:endParaRPr lang="hr-HR" sz="2000" dirty="0"/>
          </a:p>
          <a:p>
            <a:pPr marL="0" indent="0">
              <a:buNone/>
            </a:pPr>
            <a:r>
              <a:rPr lang="hr-HR" sz="2000" dirty="0"/>
              <a:t>Sva kućanstva plaćat će jednak </a:t>
            </a:r>
            <a:r>
              <a:rPr lang="hr-HR" sz="2000" dirty="0" err="1"/>
              <a:t>OMJU</a:t>
            </a:r>
            <a:r>
              <a:rPr lang="hr-HR" sz="2000" dirty="0"/>
              <a:t>, sva ne-kućanstva također jednak </a:t>
            </a:r>
            <a:r>
              <a:rPr lang="hr-HR" sz="2000" dirty="0" err="1"/>
              <a:t>OMJU</a:t>
            </a:r>
            <a:r>
              <a:rPr lang="hr-HR" sz="2000" dirty="0"/>
              <a:t> – vrlo vjerojatan je povećani „bijeg otpada u ilegalu” i potreba za djelovanjem komunalnih redara.</a:t>
            </a:r>
          </a:p>
        </p:txBody>
      </p:sp>
    </p:spTree>
    <p:extLst>
      <p:ext uri="{BB962C8B-B14F-4D97-AF65-F5344CB8AC3E}">
        <p14:creationId xmlns:p14="http://schemas.microsoft.com/office/powerpoint/2010/main" val="4079853205"/>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4FEBB9D-7A96-430B-B048-71BFF1C7FECA}"/>
              </a:ext>
            </a:extLst>
          </p:cNvPr>
          <p:cNvSpPr>
            <a:spLocks noGrp="1"/>
          </p:cNvSpPr>
          <p:nvPr>
            <p:ph type="title"/>
          </p:nvPr>
        </p:nvSpPr>
        <p:spPr/>
        <p:txBody>
          <a:bodyPr/>
          <a:lstStyle/>
          <a:p>
            <a:r>
              <a:rPr lang="hr-HR" dirty="0"/>
              <a:t>Ugovorna kazna (čl.72.)</a:t>
            </a:r>
          </a:p>
        </p:txBody>
      </p:sp>
      <p:sp>
        <p:nvSpPr>
          <p:cNvPr id="3" name="Rezervirano mjesto sadržaja 2">
            <a:extLst>
              <a:ext uri="{FF2B5EF4-FFF2-40B4-BE49-F238E27FC236}">
                <a16:creationId xmlns:a16="http://schemas.microsoft.com/office/drawing/2014/main" id="{DF263E31-FF6E-4A25-9C3B-528C48736CCF}"/>
              </a:ext>
            </a:extLst>
          </p:cNvPr>
          <p:cNvSpPr>
            <a:spLocks noGrp="1"/>
          </p:cNvSpPr>
          <p:nvPr>
            <p:ph idx="1"/>
          </p:nvPr>
        </p:nvSpPr>
        <p:spPr/>
        <p:txBody>
          <a:bodyPr>
            <a:normAutofit/>
          </a:bodyPr>
          <a:lstStyle/>
          <a:p>
            <a:pPr marL="0" indent="0" algn="l">
              <a:buNone/>
            </a:pPr>
            <a:r>
              <a:rPr lang="hr-HR" sz="1800" b="0" i="0" u="none" strike="noStrike" baseline="0" dirty="0">
                <a:solidFill>
                  <a:srgbClr val="C00000"/>
                </a:solidFill>
                <a:latin typeface="T3Font_3"/>
              </a:rPr>
              <a:t>Davatelj usluge </a:t>
            </a:r>
            <a:r>
              <a:rPr lang="hr-HR" sz="1800" b="0" i="0" u="none" strike="noStrike" baseline="0" dirty="0">
                <a:latin typeface="T3Font_3"/>
              </a:rPr>
              <a:t>je može naplatiti ako korisnik:</a:t>
            </a:r>
          </a:p>
          <a:p>
            <a:pPr marL="0" indent="0" algn="l">
              <a:buNone/>
            </a:pPr>
            <a:r>
              <a:rPr lang="hr-HR" sz="1800" b="0" i="0" u="none" strike="noStrike" baseline="0" dirty="0">
                <a:latin typeface="T3Font_3"/>
              </a:rPr>
              <a:t>1. </a:t>
            </a:r>
            <a:r>
              <a:rPr lang="pl-PL" sz="1800" b="0" i="0" u="none" strike="noStrike" baseline="0" dirty="0">
                <a:latin typeface="T3Font_3"/>
              </a:rPr>
              <a:t>komunalni otpad ne predaje putem zadu</a:t>
            </a:r>
            <a:r>
              <a:rPr lang="pl-PL" sz="1800" b="0" i="0" u="none" strike="noStrike" baseline="0" dirty="0">
                <a:latin typeface="T3Font_6"/>
              </a:rPr>
              <a:t>ž</a:t>
            </a:r>
            <a:r>
              <a:rPr lang="pl-PL" sz="1800" b="0" i="0" u="none" strike="noStrike" baseline="0" dirty="0">
                <a:latin typeface="T3Font_3"/>
              </a:rPr>
              <a:t>enog spremnika ili to neuredno čini,</a:t>
            </a:r>
          </a:p>
          <a:p>
            <a:pPr marL="0" indent="0" algn="l">
              <a:buNone/>
            </a:pPr>
            <a:r>
              <a:rPr lang="hr-HR" sz="1800" b="0" i="0" u="none" strike="noStrike" baseline="0" dirty="0">
                <a:latin typeface="T3Font_3"/>
              </a:rPr>
              <a:t>2. ne omogući davatelju usluge pristup spremniku na mjestu primopredaje otpada kad to mjesto nije na javnoj povr</a:t>
            </a:r>
            <a:r>
              <a:rPr lang="hr-HR" sz="1800" b="0" i="0" u="none" strike="noStrike" baseline="0" dirty="0">
                <a:latin typeface="T3Font_6"/>
              </a:rPr>
              <a:t>š</a:t>
            </a:r>
            <a:r>
              <a:rPr lang="hr-HR" sz="1800" b="0" i="0" u="none" strike="noStrike" baseline="0" dirty="0">
                <a:latin typeface="T3Font_3"/>
              </a:rPr>
              <a:t>ini,</a:t>
            </a:r>
          </a:p>
          <a:p>
            <a:pPr marL="0" indent="0" algn="l">
              <a:buNone/>
            </a:pPr>
            <a:r>
              <a:rPr lang="hr-HR" sz="1800" b="0" i="0" u="none" strike="noStrike" baseline="0" dirty="0">
                <a:latin typeface="T3Font_3"/>
              </a:rPr>
              <a:t>3. postupa s otpadom na način koji dovodi u opasnost ljudsko zdravlje, dovodi do rasipanja otpada oko spremnika ili uzrokuje pojavu neugode zbog mirisa otpada,</a:t>
            </a:r>
          </a:p>
          <a:p>
            <a:pPr marL="0" indent="0" algn="l">
              <a:buNone/>
            </a:pPr>
            <a:r>
              <a:rPr lang="hr-HR" sz="1800" b="0" i="0" u="none" strike="noStrike" baseline="0" dirty="0">
                <a:latin typeface="T3Font_3"/>
              </a:rPr>
              <a:t>4. nepropisno postupa s otpadom i spremnikom na svom obračunskom mjestu, </a:t>
            </a:r>
          </a:p>
          <a:p>
            <a:pPr marL="0" indent="0" algn="l">
              <a:buNone/>
            </a:pPr>
            <a:r>
              <a:rPr lang="hr-HR" sz="1800" dirty="0">
                <a:latin typeface="T3Font_3"/>
              </a:rPr>
              <a:t>5</a:t>
            </a:r>
            <a:r>
              <a:rPr lang="hr-HR" sz="1800" b="0" i="0" u="none" strike="noStrike" baseline="0" dirty="0">
                <a:latin typeface="T3Font_3"/>
              </a:rPr>
              <a:t>. koji je kućanstvo </a:t>
            </a:r>
            <a:r>
              <a:rPr lang="hr-HR" sz="1800" dirty="0">
                <a:latin typeface="T3Font_3"/>
              </a:rPr>
              <a:t>n</a:t>
            </a:r>
            <a:r>
              <a:rPr lang="hr-HR" sz="1800" b="0" i="0" u="none" strike="noStrike" baseline="0" dirty="0">
                <a:latin typeface="T3Font_3"/>
              </a:rPr>
              <a:t>e predaje opasni komunalni otpad u </a:t>
            </a:r>
            <a:r>
              <a:rPr lang="hr-HR" sz="1800" b="0" i="0" u="none" strike="noStrike" baseline="0" dirty="0" err="1">
                <a:latin typeface="T3Font_3"/>
              </a:rPr>
              <a:t>recikla</a:t>
            </a:r>
            <a:r>
              <a:rPr lang="hr-HR" sz="1800" b="0" i="0" u="none" strike="noStrike" baseline="0" dirty="0" err="1">
                <a:latin typeface="T3Font_6"/>
              </a:rPr>
              <a:t>ž</a:t>
            </a:r>
            <a:r>
              <a:rPr lang="hr-HR" sz="1800" b="0" i="0" u="none" strike="noStrike" baseline="0" dirty="0" err="1">
                <a:latin typeface="T3Font_3"/>
              </a:rPr>
              <a:t>no</a:t>
            </a:r>
            <a:r>
              <a:rPr lang="hr-HR" sz="1800" b="0" i="0" u="none" strike="noStrike" baseline="0" dirty="0">
                <a:latin typeface="T3Font_3"/>
              </a:rPr>
              <a:t> dvori</a:t>
            </a:r>
            <a:r>
              <a:rPr lang="hr-HR" sz="1800" b="0" i="0" u="none" strike="noStrike" baseline="0" dirty="0">
                <a:latin typeface="T3Font_6"/>
              </a:rPr>
              <a:t>š</a:t>
            </a:r>
            <a:r>
              <a:rPr lang="hr-HR" sz="1800" b="0" i="0" u="none" strike="noStrike" baseline="0" dirty="0">
                <a:latin typeface="T3Font_3"/>
              </a:rPr>
              <a:t>te ili mobilno </a:t>
            </a:r>
            <a:r>
              <a:rPr lang="hr-HR" sz="1800" b="0" i="0" u="none" strike="noStrike" baseline="0" dirty="0" err="1">
                <a:latin typeface="T3Font_3"/>
              </a:rPr>
              <a:t>recikla</a:t>
            </a:r>
            <a:r>
              <a:rPr lang="hr-HR" sz="1800" b="0" i="0" u="none" strike="noStrike" baseline="0" dirty="0" err="1">
                <a:latin typeface="T3Font_6"/>
              </a:rPr>
              <a:t>ž</a:t>
            </a:r>
            <a:r>
              <a:rPr lang="hr-HR" sz="1800" b="0" i="0" u="none" strike="noStrike" baseline="0" dirty="0" err="1">
                <a:latin typeface="T3Font_3"/>
              </a:rPr>
              <a:t>no</a:t>
            </a:r>
            <a:r>
              <a:rPr lang="hr-HR" sz="1800" b="0" i="0" u="none" strike="noStrike" baseline="0" dirty="0">
                <a:latin typeface="T3Font_3"/>
              </a:rPr>
              <a:t> dvori</a:t>
            </a:r>
            <a:r>
              <a:rPr lang="hr-HR" sz="1800" b="0" i="0" u="none" strike="noStrike" baseline="0" dirty="0">
                <a:latin typeface="T3Font_6"/>
              </a:rPr>
              <a:t>š</a:t>
            </a:r>
            <a:r>
              <a:rPr lang="hr-HR" sz="1800" b="0" i="0" u="none" strike="noStrike" baseline="0" dirty="0">
                <a:latin typeface="T3Font_3"/>
              </a:rPr>
              <a:t>te, </a:t>
            </a:r>
          </a:p>
          <a:p>
            <a:pPr marL="0" indent="0" algn="l">
              <a:buNone/>
            </a:pPr>
            <a:r>
              <a:rPr lang="hr-HR" sz="1800" b="0" i="0" u="none" strike="noStrike" baseline="0" dirty="0">
                <a:latin typeface="T3Font_3"/>
              </a:rPr>
              <a:t>6. ne predaje odvojeno mije</a:t>
            </a:r>
            <a:r>
              <a:rPr lang="hr-HR" sz="1800" b="0" i="0" u="none" strike="noStrike" baseline="0" dirty="0">
                <a:latin typeface="T3Font_6"/>
              </a:rPr>
              <a:t>š</a:t>
            </a:r>
            <a:r>
              <a:rPr lang="hr-HR" sz="1800" b="0" i="0" u="none" strike="noStrike" baseline="0" dirty="0">
                <a:latin typeface="T3Font_3"/>
              </a:rPr>
              <a:t>ani komunalni otpad, </a:t>
            </a:r>
            <a:r>
              <a:rPr lang="hr-HR" sz="1800" b="0" i="0" u="none" strike="noStrike" baseline="0" dirty="0" err="1">
                <a:latin typeface="T3Font_3"/>
              </a:rPr>
              <a:t>reciklabilni</a:t>
            </a:r>
            <a:r>
              <a:rPr lang="hr-HR" sz="1800" b="0" i="0" u="none" strike="noStrike" baseline="0" dirty="0">
                <a:latin typeface="T3Font_3"/>
              </a:rPr>
              <a:t> komunalni otpad, opasni komunalni otpad i glomazni otpad,</a:t>
            </a:r>
          </a:p>
          <a:p>
            <a:pPr marL="0" indent="0" algn="l">
              <a:buNone/>
            </a:pPr>
            <a:r>
              <a:rPr lang="hr-HR" sz="1800" b="0" i="0" u="none" strike="noStrike" baseline="0" dirty="0">
                <a:latin typeface="T3Font_3"/>
              </a:rPr>
              <a:t>7. ne predaje odvojeno biootpad ili ne </a:t>
            </a:r>
            <a:r>
              <a:rPr lang="hr-HR" sz="1800" b="0" i="0" u="none" strike="noStrike" baseline="0" dirty="0" err="1">
                <a:latin typeface="T3Font_3"/>
              </a:rPr>
              <a:t>kompostira</a:t>
            </a:r>
            <a:r>
              <a:rPr lang="hr-HR" sz="1800" b="0" i="0" u="none" strike="noStrike" baseline="0" dirty="0">
                <a:latin typeface="T3Font_3"/>
              </a:rPr>
              <a:t> biootpad na mjestu nastanka,</a:t>
            </a:r>
          </a:p>
          <a:p>
            <a:pPr marL="0" indent="0" algn="l">
              <a:buNone/>
            </a:pPr>
            <a:r>
              <a:rPr lang="hr-HR" sz="1800" b="0" i="0" u="none" strike="noStrike" baseline="0" dirty="0">
                <a:latin typeface="T3Font_3"/>
              </a:rPr>
              <a:t>8. ne dostavi davatelju usluge ispunjenu Izjavu o načinu kori</a:t>
            </a:r>
            <a:r>
              <a:rPr lang="hr-HR" sz="1800" b="0" i="0" u="none" strike="noStrike" baseline="0" dirty="0">
                <a:latin typeface="T3Font_6"/>
              </a:rPr>
              <a:t>š</a:t>
            </a:r>
            <a:r>
              <a:rPr lang="hr-HR" sz="1800" b="0" i="0" u="none" strike="noStrike" baseline="0" dirty="0">
                <a:latin typeface="T3Font_3"/>
              </a:rPr>
              <a:t>tenja javne usluge.</a:t>
            </a:r>
            <a:endParaRPr lang="hr-HR" dirty="0"/>
          </a:p>
        </p:txBody>
      </p:sp>
      <p:sp>
        <p:nvSpPr>
          <p:cNvPr id="4" name="Rezervirano mjesto broja slajda 3">
            <a:extLst>
              <a:ext uri="{FF2B5EF4-FFF2-40B4-BE49-F238E27FC236}">
                <a16:creationId xmlns:a16="http://schemas.microsoft.com/office/drawing/2014/main" id="{6EE6F046-4FDF-4F4D-ADAF-6123B5811A78}"/>
              </a:ext>
            </a:extLst>
          </p:cNvPr>
          <p:cNvSpPr>
            <a:spLocks noGrp="1"/>
          </p:cNvSpPr>
          <p:nvPr>
            <p:ph type="sldNum" sz="quarter" idx="12"/>
          </p:nvPr>
        </p:nvSpPr>
        <p:spPr/>
        <p:txBody>
          <a:bodyPr/>
          <a:lstStyle/>
          <a:p>
            <a:endParaRPr lang="hr-HR" dirty="0"/>
          </a:p>
        </p:txBody>
      </p:sp>
      <p:sp>
        <p:nvSpPr>
          <p:cNvPr id="5" name="Rezervirano mjesto datuma 4">
            <a:extLst>
              <a:ext uri="{FF2B5EF4-FFF2-40B4-BE49-F238E27FC236}">
                <a16:creationId xmlns:a16="http://schemas.microsoft.com/office/drawing/2014/main" id="{1923A5B9-D8A3-4EFF-8900-3007A9BD00FE}"/>
              </a:ext>
            </a:extLst>
          </p:cNvPr>
          <p:cNvSpPr>
            <a:spLocks noGrp="1"/>
          </p:cNvSpPr>
          <p:nvPr>
            <p:ph type="dt" sz="half" idx="10"/>
          </p:nvPr>
        </p:nvSpPr>
        <p:spPr/>
        <p:txBody>
          <a:bodyPr/>
          <a:lstStyle/>
          <a:p>
            <a:endParaRPr lang="en-US" dirty="0"/>
          </a:p>
        </p:txBody>
      </p:sp>
      <p:sp>
        <p:nvSpPr>
          <p:cNvPr id="6" name="Rezervirano mjesto podnožja 5">
            <a:extLst>
              <a:ext uri="{FF2B5EF4-FFF2-40B4-BE49-F238E27FC236}">
                <a16:creationId xmlns:a16="http://schemas.microsoft.com/office/drawing/2014/main" id="{54996A41-8D17-4561-9884-ED03D08EBCAF}"/>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1033096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526C6B9-EBCA-498D-A47A-890617C45F64}"/>
              </a:ext>
            </a:extLst>
          </p:cNvPr>
          <p:cNvSpPr>
            <a:spLocks noGrp="1"/>
          </p:cNvSpPr>
          <p:nvPr>
            <p:ph type="title"/>
          </p:nvPr>
        </p:nvSpPr>
        <p:spPr/>
        <p:txBody>
          <a:bodyPr/>
          <a:lstStyle/>
          <a:p>
            <a:r>
              <a:rPr lang="hr-HR" dirty="0"/>
              <a:t>Razgraničenje ovlasti komunalnog redara i davatelja javne usluge</a:t>
            </a:r>
          </a:p>
        </p:txBody>
      </p:sp>
      <p:sp>
        <p:nvSpPr>
          <p:cNvPr id="3" name="Rezervirano mjesto sadržaja 2">
            <a:extLst>
              <a:ext uri="{FF2B5EF4-FFF2-40B4-BE49-F238E27FC236}">
                <a16:creationId xmlns:a16="http://schemas.microsoft.com/office/drawing/2014/main" id="{647537C5-6ED7-4051-800A-7551221507B0}"/>
              </a:ext>
            </a:extLst>
          </p:cNvPr>
          <p:cNvSpPr>
            <a:spLocks noGrp="1"/>
          </p:cNvSpPr>
          <p:nvPr>
            <p:ph idx="1"/>
          </p:nvPr>
        </p:nvSpPr>
        <p:spPr>
          <a:xfrm>
            <a:off x="1410027" y="2290193"/>
            <a:ext cx="9371948" cy="3896489"/>
          </a:xfrm>
        </p:spPr>
        <p:txBody>
          <a:bodyPr/>
          <a:lstStyle/>
          <a:p>
            <a:r>
              <a:rPr lang="hr-HR" dirty="0"/>
              <a:t>sudska praksa po starome zakonu: za sve što je u spremniku nadležan je davatelj usluge, za sve van spremnika nadležan je komunalni redar</a:t>
            </a:r>
          </a:p>
          <a:p>
            <a:endParaRPr lang="hr-HR" dirty="0"/>
          </a:p>
          <a:p>
            <a:r>
              <a:rPr lang="hr-HR" dirty="0"/>
              <a:t>ugovorna kazna nije kazna u klasičnom smislu riječi, već nadoknada troškova sanacije nepravilnog postupanja korisnika (visina ograničena na </a:t>
            </a:r>
            <a:r>
              <a:rPr lang="hr-HR" dirty="0" err="1"/>
              <a:t>max</a:t>
            </a:r>
            <a:r>
              <a:rPr lang="hr-HR" dirty="0"/>
              <a:t>. 12 fiksnih mjesečnih iznosa na računu toga korisnika</a:t>
            </a:r>
          </a:p>
          <a:p>
            <a:endParaRPr lang="hr-HR" dirty="0"/>
          </a:p>
          <a:p>
            <a:endParaRPr lang="hr-HR" dirty="0"/>
          </a:p>
          <a:p>
            <a:endParaRPr lang="hr-HR" dirty="0"/>
          </a:p>
          <a:p>
            <a:pPr marL="0" indent="0">
              <a:buNone/>
            </a:pPr>
            <a:endParaRPr lang="hr-HR" dirty="0"/>
          </a:p>
          <a:p>
            <a:endParaRPr lang="hr-HR" dirty="0"/>
          </a:p>
        </p:txBody>
      </p:sp>
      <p:sp>
        <p:nvSpPr>
          <p:cNvPr id="4" name="Rezervirano mjesto broja slajda 3">
            <a:extLst>
              <a:ext uri="{FF2B5EF4-FFF2-40B4-BE49-F238E27FC236}">
                <a16:creationId xmlns:a16="http://schemas.microsoft.com/office/drawing/2014/main" id="{7D7A820B-663A-4D95-8DB2-32A3DC4279F4}"/>
              </a:ext>
            </a:extLst>
          </p:cNvPr>
          <p:cNvSpPr>
            <a:spLocks noGrp="1"/>
          </p:cNvSpPr>
          <p:nvPr>
            <p:ph type="sldNum" sz="quarter" idx="12"/>
          </p:nvPr>
        </p:nvSpPr>
        <p:spPr/>
        <p:txBody>
          <a:bodyPr/>
          <a:lstStyle/>
          <a:p>
            <a:endParaRPr lang="hr-HR" dirty="0"/>
          </a:p>
        </p:txBody>
      </p:sp>
      <p:sp>
        <p:nvSpPr>
          <p:cNvPr id="5" name="Rezervirano mjesto datuma 4">
            <a:extLst>
              <a:ext uri="{FF2B5EF4-FFF2-40B4-BE49-F238E27FC236}">
                <a16:creationId xmlns:a16="http://schemas.microsoft.com/office/drawing/2014/main" id="{4AE5E969-618C-42CB-85A2-6D6044C3EC42}"/>
              </a:ext>
            </a:extLst>
          </p:cNvPr>
          <p:cNvSpPr>
            <a:spLocks noGrp="1"/>
          </p:cNvSpPr>
          <p:nvPr>
            <p:ph type="dt" sz="half" idx="10"/>
          </p:nvPr>
        </p:nvSpPr>
        <p:spPr/>
        <p:txBody>
          <a:bodyPr/>
          <a:lstStyle/>
          <a:p>
            <a:endParaRPr lang="en-US" dirty="0"/>
          </a:p>
        </p:txBody>
      </p:sp>
      <p:sp>
        <p:nvSpPr>
          <p:cNvPr id="6" name="Rezervirano mjesto podnožja 5">
            <a:extLst>
              <a:ext uri="{FF2B5EF4-FFF2-40B4-BE49-F238E27FC236}">
                <a16:creationId xmlns:a16="http://schemas.microsoft.com/office/drawing/2014/main" id="{F77090FF-2A60-416E-BB94-74A69AFF5F10}"/>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31614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6AF0DFE-96A5-4BEB-81F2-36B8E17201D1}"/>
              </a:ext>
            </a:extLst>
          </p:cNvPr>
          <p:cNvSpPr>
            <a:spLocks noGrp="1"/>
          </p:cNvSpPr>
          <p:nvPr>
            <p:ph type="title"/>
          </p:nvPr>
        </p:nvSpPr>
        <p:spPr>
          <a:xfrm>
            <a:off x="1410026" y="276087"/>
            <a:ext cx="9371949" cy="621535"/>
          </a:xfrm>
        </p:spPr>
        <p:txBody>
          <a:bodyPr/>
          <a:lstStyle/>
          <a:p>
            <a:r>
              <a:rPr lang="hr-HR" dirty="0"/>
              <a:t>Pravilnik o gospodarenju otpadom (NN 81/20)</a:t>
            </a:r>
          </a:p>
        </p:txBody>
      </p:sp>
      <p:sp>
        <p:nvSpPr>
          <p:cNvPr id="3" name="Rezervirano mjesto sadržaja 2">
            <a:extLst>
              <a:ext uri="{FF2B5EF4-FFF2-40B4-BE49-F238E27FC236}">
                <a16:creationId xmlns:a16="http://schemas.microsoft.com/office/drawing/2014/main" id="{0414DCDB-B50B-4539-BDF4-4C5D88F2C560}"/>
              </a:ext>
            </a:extLst>
          </p:cNvPr>
          <p:cNvSpPr>
            <a:spLocks noGrp="1"/>
          </p:cNvSpPr>
          <p:nvPr>
            <p:ph idx="1"/>
          </p:nvPr>
        </p:nvSpPr>
        <p:spPr>
          <a:xfrm>
            <a:off x="173736" y="989901"/>
            <a:ext cx="11713464" cy="5419288"/>
          </a:xfrm>
        </p:spPr>
        <p:txBody>
          <a:bodyPr>
            <a:normAutofit fontScale="92500" lnSpcReduction="10000"/>
          </a:bodyPr>
          <a:lstStyle/>
          <a:p>
            <a:pPr marL="0" indent="0" algn="ctr" fontAlgn="base">
              <a:buNone/>
            </a:pPr>
            <a:r>
              <a:rPr lang="hr-HR" b="0" i="1" u="none" strike="noStrike" dirty="0">
                <a:solidFill>
                  <a:srgbClr val="231F20"/>
                </a:solidFill>
                <a:effectLst/>
                <a:latin typeface="Minion Pro Cond"/>
              </a:rPr>
              <a:t>Evidencija lokacija odbačenog otpada</a:t>
            </a:r>
          </a:p>
          <a:p>
            <a:pPr marL="0" indent="0" algn="ctr" fontAlgn="base">
              <a:buNone/>
            </a:pPr>
            <a:r>
              <a:rPr lang="hr-HR" b="0" i="0" u="none" strike="noStrike" dirty="0">
                <a:solidFill>
                  <a:srgbClr val="231F20"/>
                </a:solidFill>
                <a:effectLst/>
                <a:latin typeface="Minion Pro Cond"/>
              </a:rPr>
              <a:t>Članak 46.</a:t>
            </a:r>
          </a:p>
          <a:p>
            <a:pPr marL="0" indent="0" algn="l" fontAlgn="base">
              <a:buNone/>
            </a:pPr>
            <a:r>
              <a:rPr lang="hr-HR" b="0" i="0" u="none" strike="noStrike" dirty="0">
                <a:solidFill>
                  <a:srgbClr val="231F20"/>
                </a:solidFill>
                <a:effectLst/>
                <a:latin typeface="Minion Pro Cond"/>
              </a:rPr>
              <a:t>(2) </a:t>
            </a:r>
            <a:r>
              <a:rPr lang="hr-HR" b="0" i="0" u="none" strike="noStrike" dirty="0" err="1">
                <a:solidFill>
                  <a:srgbClr val="231F20"/>
                </a:solidFill>
                <a:effectLst/>
                <a:latin typeface="Minion Pro Cond"/>
              </a:rPr>
              <a:t>ELOO</a:t>
            </a:r>
            <a:r>
              <a:rPr lang="hr-HR" b="0" i="0" u="none" strike="noStrike" dirty="0">
                <a:solidFill>
                  <a:srgbClr val="231F20"/>
                </a:solidFill>
                <a:effectLst/>
                <a:latin typeface="Minion Pro Cond"/>
              </a:rPr>
              <a:t> omogućuje prijavu lokacije odbačenog otpada koja se prosljeđuje službi komunalnog redarstva nadležne jedinice lokalne samouprave.</a:t>
            </a:r>
          </a:p>
          <a:p>
            <a:pPr marL="0" indent="0" algn="l" fontAlgn="base">
              <a:buNone/>
            </a:pPr>
            <a:r>
              <a:rPr lang="hr-HR" b="0" i="0" u="none" strike="noStrike" dirty="0">
                <a:solidFill>
                  <a:srgbClr val="231F20"/>
                </a:solidFill>
                <a:effectLst/>
                <a:latin typeface="Minion Pro Cond"/>
              </a:rPr>
              <a:t>(3) </a:t>
            </a:r>
            <a:r>
              <a:rPr lang="hr-HR" b="0" i="0" u="none" strike="noStrike" dirty="0" err="1">
                <a:solidFill>
                  <a:srgbClr val="231F20"/>
                </a:solidFill>
                <a:effectLst/>
                <a:latin typeface="Minion Pro Cond"/>
              </a:rPr>
              <a:t>ELOO</a:t>
            </a:r>
            <a:r>
              <a:rPr lang="hr-HR" b="0" i="0" u="none" strike="noStrike" dirty="0">
                <a:solidFill>
                  <a:srgbClr val="231F20"/>
                </a:solidFill>
                <a:effectLst/>
                <a:latin typeface="Minion Pro Cond"/>
              </a:rPr>
              <a:t> sadrži podatke o prijavljenim lokacijama odbačenog otpada po jedinicama lokalne samouprave te podatke o rješenjima iz članka 36. stavka 3. Zakona.</a:t>
            </a:r>
          </a:p>
          <a:p>
            <a:pPr marL="0" indent="0" algn="l" fontAlgn="base">
              <a:buNone/>
            </a:pPr>
            <a:r>
              <a:rPr lang="hr-HR" b="0" i="0" u="none" strike="noStrike" dirty="0">
                <a:solidFill>
                  <a:srgbClr val="231F20"/>
                </a:solidFill>
                <a:effectLst/>
                <a:latin typeface="Minion Pro Cond"/>
              </a:rPr>
              <a:t>(4) </a:t>
            </a:r>
            <a:r>
              <a:rPr lang="hr-HR" b="0" i="0" u="none" strike="noStrike" dirty="0">
                <a:solidFill>
                  <a:srgbClr val="C00000"/>
                </a:solidFill>
                <a:effectLst/>
                <a:latin typeface="Minion Pro Cond"/>
              </a:rPr>
              <a:t>Komunalno redarstvo </a:t>
            </a:r>
            <a:r>
              <a:rPr lang="hr-HR" b="0" i="0" u="none" strike="noStrike" dirty="0">
                <a:solidFill>
                  <a:srgbClr val="231F20"/>
                </a:solidFill>
                <a:effectLst/>
                <a:latin typeface="Minion Pro Cond"/>
              </a:rPr>
              <a:t>jedinice lokalne samouprave dužno je ispitati svaku prijavu zaprimljenu putem </a:t>
            </a:r>
            <a:r>
              <a:rPr lang="hr-HR" b="0" i="0" u="none" strike="noStrike" dirty="0" err="1">
                <a:solidFill>
                  <a:srgbClr val="231F20"/>
                </a:solidFill>
                <a:effectLst/>
                <a:latin typeface="Minion Pro Cond"/>
              </a:rPr>
              <a:t>ELOO</a:t>
            </a:r>
            <a:r>
              <a:rPr lang="hr-HR" b="0" i="0" u="none" strike="noStrike" dirty="0">
                <a:solidFill>
                  <a:srgbClr val="231F20"/>
                </a:solidFill>
                <a:effectLst/>
                <a:latin typeface="Minion Pro Cond"/>
              </a:rPr>
              <a:t> u primjerenom roku ne duljem od 8 dana od dana podnošenja prijave u </a:t>
            </a:r>
            <a:r>
              <a:rPr lang="hr-HR" b="0" i="0" u="none" strike="noStrike" dirty="0" err="1">
                <a:solidFill>
                  <a:srgbClr val="231F20"/>
                </a:solidFill>
                <a:effectLst/>
                <a:latin typeface="Minion Pro Cond"/>
              </a:rPr>
              <a:t>ELOO</a:t>
            </a:r>
            <a:r>
              <a:rPr lang="hr-HR" b="0" i="0" u="none" strike="noStrike" dirty="0">
                <a:solidFill>
                  <a:srgbClr val="231F20"/>
                </a:solidFill>
                <a:effectLst/>
                <a:latin typeface="Minion Pro Cond"/>
              </a:rPr>
              <a:t> te u roku od 8 dana od dana </a:t>
            </a:r>
            <a:r>
              <a:rPr lang="hr-HR" b="0" i="0" u="none" strike="noStrike" dirty="0" err="1">
                <a:solidFill>
                  <a:srgbClr val="231F20"/>
                </a:solidFill>
                <a:effectLst/>
                <a:latin typeface="Minion Pro Cond"/>
              </a:rPr>
              <a:t>postupnja</a:t>
            </a:r>
            <a:r>
              <a:rPr lang="hr-HR" b="0" i="0" u="none" strike="noStrike" dirty="0">
                <a:solidFill>
                  <a:srgbClr val="231F20"/>
                </a:solidFill>
                <a:effectLst/>
                <a:latin typeface="Minion Pro Cond"/>
              </a:rPr>
              <a:t> po prijavi upisati u aplikaciju status postupanja.</a:t>
            </a:r>
          </a:p>
          <a:p>
            <a:pPr marL="0" indent="0" algn="l" fontAlgn="base">
              <a:buNone/>
            </a:pPr>
            <a:r>
              <a:rPr lang="hr-HR" b="0" i="0" u="none" strike="noStrike" dirty="0">
                <a:solidFill>
                  <a:srgbClr val="231F20"/>
                </a:solidFill>
                <a:effectLst/>
                <a:latin typeface="Minion Pro Cond"/>
              </a:rPr>
              <a:t>(5) Zavod objavljuje na svojim mrežnim stranicama godišnje izvješće o prijavama, lokacijama i postupanju komunalnih redara po prijavama iz </a:t>
            </a:r>
            <a:r>
              <a:rPr lang="hr-HR" b="0" i="0" u="none" strike="noStrike" dirty="0" err="1">
                <a:solidFill>
                  <a:srgbClr val="231F20"/>
                </a:solidFill>
                <a:effectLst/>
                <a:latin typeface="Minion Pro Cond"/>
              </a:rPr>
              <a:t>ELOO</a:t>
            </a:r>
            <a:r>
              <a:rPr lang="hr-HR" b="0" i="0" u="none" strike="noStrike" dirty="0">
                <a:solidFill>
                  <a:srgbClr val="231F20"/>
                </a:solidFill>
                <a:effectLst/>
                <a:latin typeface="Minion Pro Cond"/>
              </a:rPr>
              <a:t> sustava.</a:t>
            </a:r>
          </a:p>
          <a:p>
            <a:pPr marL="0" indent="0" algn="ctr" fontAlgn="base">
              <a:buNone/>
            </a:pPr>
            <a:r>
              <a:rPr lang="hr-HR" b="0" i="0" u="none" strike="noStrike" dirty="0">
                <a:solidFill>
                  <a:srgbClr val="231F20"/>
                </a:solidFill>
                <a:effectLst/>
                <a:latin typeface="Minion Pro Cond"/>
              </a:rPr>
              <a:t>Članak 51.</a:t>
            </a:r>
          </a:p>
          <a:p>
            <a:pPr marL="0" indent="0" algn="l" fontAlgn="base">
              <a:buNone/>
            </a:pPr>
            <a:r>
              <a:rPr lang="hr-HR" b="0" i="0" u="none" strike="noStrike" dirty="0">
                <a:solidFill>
                  <a:srgbClr val="C00000"/>
                </a:solidFill>
                <a:effectLst/>
                <a:latin typeface="Minion Pro Cond"/>
              </a:rPr>
              <a:t>Komunalno redarstvo </a:t>
            </a:r>
            <a:r>
              <a:rPr lang="hr-HR" b="0" i="0" u="none" strike="noStrike" dirty="0">
                <a:solidFill>
                  <a:srgbClr val="231F20"/>
                </a:solidFill>
                <a:effectLst/>
                <a:latin typeface="Minion Pro Cond"/>
              </a:rPr>
              <a:t>jedinice lokalne samouprave dužno se </a:t>
            </a:r>
            <a:r>
              <a:rPr lang="hr-HR" b="0" i="0" u="none" strike="noStrike" dirty="0">
                <a:solidFill>
                  <a:srgbClr val="C00000"/>
                </a:solidFill>
                <a:effectLst/>
                <a:latin typeface="Minion Pro Cond"/>
              </a:rPr>
              <a:t>registrirati u aplikaciju </a:t>
            </a:r>
            <a:r>
              <a:rPr lang="hr-HR" b="0" i="0" u="none" strike="noStrike" dirty="0" err="1">
                <a:solidFill>
                  <a:srgbClr val="C00000"/>
                </a:solidFill>
                <a:effectLst/>
                <a:latin typeface="Minion Pro Cond"/>
              </a:rPr>
              <a:t>ELOO</a:t>
            </a:r>
            <a:r>
              <a:rPr lang="hr-HR" b="0" i="0" u="none" strike="noStrike" dirty="0">
                <a:solidFill>
                  <a:srgbClr val="C00000"/>
                </a:solidFill>
                <a:effectLst/>
                <a:latin typeface="Minion Pro Cond"/>
              </a:rPr>
              <a:t> </a:t>
            </a:r>
            <a:r>
              <a:rPr lang="hr-HR" b="0" i="0" u="none" strike="noStrike" dirty="0">
                <a:solidFill>
                  <a:srgbClr val="231F20"/>
                </a:solidFill>
                <a:effectLst/>
                <a:latin typeface="Minion Pro Cond"/>
              </a:rPr>
              <a:t>iz članka 46. ovoga Pravilnika te početi zaprimati i postupati po prijavama iz navedene aplikacije </a:t>
            </a:r>
            <a:r>
              <a:rPr lang="hr-HR" b="0" i="0" u="none" strike="noStrike" dirty="0">
                <a:effectLst/>
                <a:latin typeface="Minion Pro Cond"/>
              </a:rPr>
              <a:t>u roku od tri mjeseca od dana stupanja na snagu ovoga Pravilnika</a:t>
            </a:r>
            <a:r>
              <a:rPr lang="hr-HR" b="0" i="0" u="none" strike="noStrike" dirty="0">
                <a:solidFill>
                  <a:srgbClr val="C00000"/>
                </a:solidFill>
                <a:effectLst/>
                <a:latin typeface="Minion Pro Cond"/>
              </a:rPr>
              <a:t> (23.10.2020.)</a:t>
            </a:r>
            <a:r>
              <a:rPr lang="hr-HR" b="0" i="0" u="none" strike="noStrike" dirty="0">
                <a:solidFill>
                  <a:srgbClr val="231F20"/>
                </a:solidFill>
                <a:effectLst/>
                <a:latin typeface="Minion Pro Cond"/>
              </a:rPr>
              <a:t>.</a:t>
            </a:r>
          </a:p>
          <a:p>
            <a:pPr marL="0" indent="0">
              <a:buNone/>
            </a:pPr>
            <a:r>
              <a:rPr lang="hr-HR" dirty="0">
                <a:solidFill>
                  <a:schemeClr val="accent5">
                    <a:lumMod val="75000"/>
                  </a:schemeClr>
                </a:solidFill>
              </a:rPr>
              <a:t>http://www.haop.hr/sites/default/files/uploads/dokumenti/021_otpad/Izvjesca/ostalo/Korisnicka_dokumentacija_za_ulogu_Komunalni_redar_sustava%20_ELOO_v1_0_WEB.pdf</a:t>
            </a:r>
          </a:p>
        </p:txBody>
      </p:sp>
      <p:sp>
        <p:nvSpPr>
          <p:cNvPr id="4" name="Rezervirano mjesto broja slajda 3">
            <a:extLst>
              <a:ext uri="{FF2B5EF4-FFF2-40B4-BE49-F238E27FC236}">
                <a16:creationId xmlns:a16="http://schemas.microsoft.com/office/drawing/2014/main" id="{2ABC39A4-5B61-4709-8357-ACEA91D6755A}"/>
              </a:ext>
            </a:extLst>
          </p:cNvPr>
          <p:cNvSpPr>
            <a:spLocks noGrp="1"/>
          </p:cNvSpPr>
          <p:nvPr>
            <p:ph type="sldNum" sz="quarter" idx="12"/>
          </p:nvPr>
        </p:nvSpPr>
        <p:spPr/>
        <p:txBody>
          <a:bodyPr/>
          <a:lstStyle/>
          <a:p>
            <a:r>
              <a:rPr lang="hr-HR" dirty="0"/>
              <a:t>15</a:t>
            </a:r>
          </a:p>
        </p:txBody>
      </p:sp>
      <p:sp>
        <p:nvSpPr>
          <p:cNvPr id="5" name="Rezervirano mjesto datuma 4">
            <a:extLst>
              <a:ext uri="{FF2B5EF4-FFF2-40B4-BE49-F238E27FC236}">
                <a16:creationId xmlns:a16="http://schemas.microsoft.com/office/drawing/2014/main" id="{47184C45-99B7-40EA-AEAD-FE68B034C9CD}"/>
              </a:ext>
            </a:extLst>
          </p:cNvPr>
          <p:cNvSpPr>
            <a:spLocks noGrp="1"/>
          </p:cNvSpPr>
          <p:nvPr>
            <p:ph type="dt" sz="half" idx="10"/>
          </p:nvPr>
        </p:nvSpPr>
        <p:spPr/>
        <p:txBody>
          <a:bodyPr/>
          <a:lstStyle/>
          <a:p>
            <a:endParaRPr lang="en-US" dirty="0"/>
          </a:p>
        </p:txBody>
      </p:sp>
      <p:sp>
        <p:nvSpPr>
          <p:cNvPr id="6" name="Rezervirano mjesto podnožja 5">
            <a:extLst>
              <a:ext uri="{FF2B5EF4-FFF2-40B4-BE49-F238E27FC236}">
                <a16:creationId xmlns:a16="http://schemas.microsoft.com/office/drawing/2014/main" id="{A2BFBB00-F31F-41CB-930F-95B4D62A3F10}"/>
              </a:ext>
            </a:extLst>
          </p:cNvPr>
          <p:cNvSpPr>
            <a:spLocks noGrp="1"/>
          </p:cNvSpPr>
          <p:nvPr>
            <p:ph type="ftr" sz="quarter" idx="11"/>
          </p:nvPr>
        </p:nvSpPr>
        <p:spPr/>
        <p:txBody>
          <a:bodyPr/>
          <a:lstStyle/>
          <a:p>
            <a:r>
              <a:rPr lang="en-US" dirty="0"/>
              <a:t>Add a footer</a:t>
            </a:r>
          </a:p>
        </p:txBody>
      </p:sp>
    </p:spTree>
    <p:extLst>
      <p:ext uri="{BB962C8B-B14F-4D97-AF65-F5344CB8AC3E}">
        <p14:creationId xmlns:p14="http://schemas.microsoft.com/office/powerpoint/2010/main" val="1890004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4437CCB4-16E1-4EE5-8582-F1CDE947BBE8}"/>
              </a:ext>
            </a:extLst>
          </p:cNvPr>
          <p:cNvPicPr>
            <a:picLocks noChangeAspect="1"/>
          </p:cNvPicPr>
          <p:nvPr/>
        </p:nvPicPr>
        <p:blipFill>
          <a:blip r:embed="rId2"/>
          <a:stretch>
            <a:fillRect/>
          </a:stretch>
        </p:blipFill>
        <p:spPr>
          <a:xfrm>
            <a:off x="2466364" y="1468073"/>
            <a:ext cx="7290032" cy="4706223"/>
          </a:xfrm>
          <a:prstGeom prst="rect">
            <a:avLst/>
          </a:prstGeom>
        </p:spPr>
      </p:pic>
      <p:sp>
        <p:nvSpPr>
          <p:cNvPr id="3" name="TekstniOkvir 2">
            <a:extLst>
              <a:ext uri="{FF2B5EF4-FFF2-40B4-BE49-F238E27FC236}">
                <a16:creationId xmlns:a16="http://schemas.microsoft.com/office/drawing/2014/main" id="{52C30D44-C805-4357-A5A6-D7DF4DAEEC3C}"/>
              </a:ext>
            </a:extLst>
          </p:cNvPr>
          <p:cNvSpPr txBox="1"/>
          <p:nvPr/>
        </p:nvSpPr>
        <p:spPr>
          <a:xfrm>
            <a:off x="830509" y="629174"/>
            <a:ext cx="10343627" cy="615553"/>
          </a:xfrm>
          <a:prstGeom prst="rect">
            <a:avLst/>
          </a:prstGeom>
          <a:noFill/>
        </p:spPr>
        <p:txBody>
          <a:bodyPr wrap="square" rtlCol="0">
            <a:spAutoFit/>
          </a:bodyPr>
          <a:lstStyle/>
          <a:p>
            <a:r>
              <a:rPr lang="hr-HR" sz="3400" dirty="0">
                <a:solidFill>
                  <a:schemeClr val="accent1">
                    <a:lumMod val="75000"/>
                  </a:schemeClr>
                </a:solidFill>
              </a:rPr>
              <a:t>Tko postupa – komunalni redar ili davatelj javne usluge? </a:t>
            </a:r>
          </a:p>
        </p:txBody>
      </p:sp>
    </p:spTree>
    <p:extLst>
      <p:ext uri="{BB962C8B-B14F-4D97-AF65-F5344CB8AC3E}">
        <p14:creationId xmlns:p14="http://schemas.microsoft.com/office/powerpoint/2010/main" val="2786135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datuma 1">
            <a:extLst>
              <a:ext uri="{FF2B5EF4-FFF2-40B4-BE49-F238E27FC236}">
                <a16:creationId xmlns:a16="http://schemas.microsoft.com/office/drawing/2014/main" id="{883FD701-22A3-4838-A332-BAEC819CA2D1}"/>
              </a:ext>
            </a:extLst>
          </p:cNvPr>
          <p:cNvSpPr>
            <a:spLocks noGrp="1"/>
          </p:cNvSpPr>
          <p:nvPr>
            <p:ph type="dt" sz="half" idx="10"/>
          </p:nvPr>
        </p:nvSpPr>
        <p:spPr/>
        <p:txBody>
          <a:bodyPr/>
          <a:lstStyle/>
          <a:p>
            <a:fld id="{C21C8A87-6958-4F26-A1E7-3E1FC48C8B2A}" type="datetime1">
              <a:rPr lang="en-US" smtClean="0"/>
              <a:t>10/10/2021</a:t>
            </a:fld>
            <a:endParaRPr lang="en-US" dirty="0"/>
          </a:p>
        </p:txBody>
      </p:sp>
      <p:sp>
        <p:nvSpPr>
          <p:cNvPr id="3" name="Rezervirano mjesto podnožja 2">
            <a:extLst>
              <a:ext uri="{FF2B5EF4-FFF2-40B4-BE49-F238E27FC236}">
                <a16:creationId xmlns:a16="http://schemas.microsoft.com/office/drawing/2014/main" id="{7E6B6194-DBC4-4738-8E60-2F51800AA761}"/>
              </a:ext>
            </a:extLst>
          </p:cNvPr>
          <p:cNvSpPr>
            <a:spLocks noGrp="1"/>
          </p:cNvSpPr>
          <p:nvPr>
            <p:ph type="ftr" sz="quarter" idx="11"/>
          </p:nvPr>
        </p:nvSpPr>
        <p:spPr/>
        <p:txBody>
          <a:bodyPr/>
          <a:lstStyle/>
          <a:p>
            <a:endParaRPr lang="en-US" dirty="0"/>
          </a:p>
        </p:txBody>
      </p:sp>
      <p:sp>
        <p:nvSpPr>
          <p:cNvPr id="4" name="Rezervirano mjesto broja slajda 3">
            <a:extLst>
              <a:ext uri="{FF2B5EF4-FFF2-40B4-BE49-F238E27FC236}">
                <a16:creationId xmlns:a16="http://schemas.microsoft.com/office/drawing/2014/main" id="{0266FF22-5F7C-411A-93CE-ECEE11E5A324}"/>
              </a:ext>
            </a:extLst>
          </p:cNvPr>
          <p:cNvSpPr>
            <a:spLocks noGrp="1"/>
          </p:cNvSpPr>
          <p:nvPr>
            <p:ph type="sldNum" sz="quarter" idx="12"/>
          </p:nvPr>
        </p:nvSpPr>
        <p:spPr/>
        <p:txBody>
          <a:bodyPr/>
          <a:lstStyle/>
          <a:p>
            <a:fld id="{D57F1E4F-1CFF-5643-939E-217C01CDF565}" type="slidenum">
              <a:rPr lang="en-US" smtClean="0"/>
              <a:pPr/>
              <a:t>16</a:t>
            </a:fld>
            <a:endParaRPr lang="en-US" dirty="0"/>
          </a:p>
        </p:txBody>
      </p:sp>
      <p:pic>
        <p:nvPicPr>
          <p:cNvPr id="5" name="Slika 4">
            <a:extLst>
              <a:ext uri="{FF2B5EF4-FFF2-40B4-BE49-F238E27FC236}">
                <a16:creationId xmlns:a16="http://schemas.microsoft.com/office/drawing/2014/main" id="{76D1367F-06DB-4A6B-AFB7-DB41BFEF1E5A}"/>
              </a:ext>
            </a:extLst>
          </p:cNvPr>
          <p:cNvPicPr>
            <a:picLocks noChangeAspect="1"/>
          </p:cNvPicPr>
          <p:nvPr/>
        </p:nvPicPr>
        <p:blipFill>
          <a:blip r:embed="rId2"/>
          <a:stretch>
            <a:fillRect/>
          </a:stretch>
        </p:blipFill>
        <p:spPr>
          <a:xfrm>
            <a:off x="1395342" y="1845578"/>
            <a:ext cx="3148013" cy="4471332"/>
          </a:xfrm>
          <a:prstGeom prst="rect">
            <a:avLst/>
          </a:prstGeom>
        </p:spPr>
      </p:pic>
      <p:sp>
        <p:nvSpPr>
          <p:cNvPr id="6" name="Pravokutnik 5">
            <a:extLst>
              <a:ext uri="{FF2B5EF4-FFF2-40B4-BE49-F238E27FC236}">
                <a16:creationId xmlns:a16="http://schemas.microsoft.com/office/drawing/2014/main" id="{09855993-30E1-4F6E-B661-1DB3F50BBC30}"/>
              </a:ext>
            </a:extLst>
          </p:cNvPr>
          <p:cNvSpPr/>
          <p:nvPr/>
        </p:nvSpPr>
        <p:spPr>
          <a:xfrm>
            <a:off x="1098958" y="777971"/>
            <a:ext cx="10435904" cy="615553"/>
          </a:xfrm>
          <a:prstGeom prst="rect">
            <a:avLst/>
          </a:prstGeom>
        </p:spPr>
        <p:txBody>
          <a:bodyPr wrap="square">
            <a:spAutoFit/>
          </a:bodyPr>
          <a:lstStyle/>
          <a:p>
            <a:r>
              <a:rPr lang="hr-HR" sz="3400" dirty="0">
                <a:solidFill>
                  <a:schemeClr val="accent1">
                    <a:lumMod val="75000"/>
                  </a:schemeClr>
                </a:solidFill>
              </a:rPr>
              <a:t>Tko postupa – komunalni redar ili davatelj javne usluge? </a:t>
            </a:r>
          </a:p>
        </p:txBody>
      </p:sp>
      <p:sp>
        <p:nvSpPr>
          <p:cNvPr id="8" name="Pravokutnik 7">
            <a:extLst>
              <a:ext uri="{FF2B5EF4-FFF2-40B4-BE49-F238E27FC236}">
                <a16:creationId xmlns:a16="http://schemas.microsoft.com/office/drawing/2014/main" id="{B3EEAAFB-3D8A-41B5-A84E-505A09C8943A}"/>
              </a:ext>
            </a:extLst>
          </p:cNvPr>
          <p:cNvSpPr/>
          <p:nvPr/>
        </p:nvSpPr>
        <p:spPr>
          <a:xfrm>
            <a:off x="5176006" y="2828836"/>
            <a:ext cx="3967993" cy="923330"/>
          </a:xfrm>
          <a:prstGeom prst="rect">
            <a:avLst/>
          </a:prstGeom>
        </p:spPr>
        <p:txBody>
          <a:bodyPr wrap="square">
            <a:spAutoFit/>
          </a:bodyPr>
          <a:lstStyle/>
          <a:p>
            <a:r>
              <a:rPr lang="hr-HR" dirty="0">
                <a:solidFill>
                  <a:srgbClr val="231F20"/>
                </a:solidFill>
                <a:latin typeface="Minion Pro Cond"/>
              </a:rPr>
              <a:t>korisnik odgovara za postupanje s otpadom i spremnikom na obračunskom mjestu korisnika usluge</a:t>
            </a:r>
            <a:endParaRPr lang="hr-HR" dirty="0"/>
          </a:p>
        </p:txBody>
      </p:sp>
    </p:spTree>
    <p:extLst>
      <p:ext uri="{BB962C8B-B14F-4D97-AF65-F5344CB8AC3E}">
        <p14:creationId xmlns:p14="http://schemas.microsoft.com/office/powerpoint/2010/main" val="3538417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E1ABDB9B-EA1A-40E0-B417-752CAEC42569}"/>
              </a:ext>
            </a:extLst>
          </p:cNvPr>
          <p:cNvPicPr>
            <a:picLocks noChangeAspect="1"/>
          </p:cNvPicPr>
          <p:nvPr/>
        </p:nvPicPr>
        <p:blipFill>
          <a:blip r:embed="rId2"/>
          <a:stretch>
            <a:fillRect/>
          </a:stretch>
        </p:blipFill>
        <p:spPr>
          <a:xfrm>
            <a:off x="1233183" y="1691936"/>
            <a:ext cx="5184395" cy="3190457"/>
          </a:xfrm>
          <a:prstGeom prst="rect">
            <a:avLst/>
          </a:prstGeom>
        </p:spPr>
      </p:pic>
      <p:sp>
        <p:nvSpPr>
          <p:cNvPr id="3" name="Pravokutnik 2">
            <a:extLst>
              <a:ext uri="{FF2B5EF4-FFF2-40B4-BE49-F238E27FC236}">
                <a16:creationId xmlns:a16="http://schemas.microsoft.com/office/drawing/2014/main" id="{5660A4D6-3E39-4396-AC0A-E1569BCAC1F6}"/>
              </a:ext>
            </a:extLst>
          </p:cNvPr>
          <p:cNvSpPr/>
          <p:nvPr/>
        </p:nvSpPr>
        <p:spPr>
          <a:xfrm>
            <a:off x="1166070" y="794749"/>
            <a:ext cx="11012576" cy="615553"/>
          </a:xfrm>
          <a:prstGeom prst="rect">
            <a:avLst/>
          </a:prstGeom>
        </p:spPr>
        <p:txBody>
          <a:bodyPr wrap="square">
            <a:spAutoFit/>
          </a:bodyPr>
          <a:lstStyle/>
          <a:p>
            <a:r>
              <a:rPr lang="hr-HR" sz="3400" dirty="0">
                <a:solidFill>
                  <a:schemeClr val="accent1">
                    <a:lumMod val="75000"/>
                  </a:schemeClr>
                </a:solidFill>
              </a:rPr>
              <a:t>Tko postupa – komunalni redar ili davatelj javne usluge? </a:t>
            </a:r>
          </a:p>
        </p:txBody>
      </p:sp>
      <p:sp>
        <p:nvSpPr>
          <p:cNvPr id="7" name="Pravokutnik 6">
            <a:extLst>
              <a:ext uri="{FF2B5EF4-FFF2-40B4-BE49-F238E27FC236}">
                <a16:creationId xmlns:a16="http://schemas.microsoft.com/office/drawing/2014/main" id="{705B3FC3-DA22-4F89-AF75-5FB1D2984730}"/>
              </a:ext>
            </a:extLst>
          </p:cNvPr>
          <p:cNvSpPr/>
          <p:nvPr/>
        </p:nvSpPr>
        <p:spPr>
          <a:xfrm>
            <a:off x="7633980" y="2574069"/>
            <a:ext cx="2827091" cy="1754326"/>
          </a:xfrm>
          <a:prstGeom prst="rect">
            <a:avLst/>
          </a:prstGeom>
        </p:spPr>
        <p:txBody>
          <a:bodyPr wrap="square">
            <a:spAutoFit/>
          </a:bodyPr>
          <a:lstStyle/>
          <a:p>
            <a:r>
              <a:rPr lang="hr-HR" dirty="0">
                <a:solidFill>
                  <a:srgbClr val="231F20"/>
                </a:solidFill>
                <a:latin typeface="Minion Pro Cond"/>
              </a:rPr>
              <a:t>korisnik zajedno s ostalim korisnicima usluge na istom obračunskom mjestu odgovara za obveze nastale zajedničkim korištenjem spremnika</a:t>
            </a:r>
            <a:endParaRPr lang="hr-HR" dirty="0"/>
          </a:p>
        </p:txBody>
      </p:sp>
    </p:spTree>
    <p:extLst>
      <p:ext uri="{BB962C8B-B14F-4D97-AF65-F5344CB8AC3E}">
        <p14:creationId xmlns:p14="http://schemas.microsoft.com/office/powerpoint/2010/main" val="3212630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datuma 1">
            <a:extLst>
              <a:ext uri="{FF2B5EF4-FFF2-40B4-BE49-F238E27FC236}">
                <a16:creationId xmlns:a16="http://schemas.microsoft.com/office/drawing/2014/main" id="{D644B488-C1BE-4C0E-8155-CA39B8F26B55}"/>
              </a:ext>
            </a:extLst>
          </p:cNvPr>
          <p:cNvSpPr>
            <a:spLocks noGrp="1"/>
          </p:cNvSpPr>
          <p:nvPr>
            <p:ph type="dt" sz="half" idx="10"/>
          </p:nvPr>
        </p:nvSpPr>
        <p:spPr/>
        <p:txBody>
          <a:bodyPr/>
          <a:lstStyle/>
          <a:p>
            <a:fld id="{0C71ADF8-2CF8-4116-9F55-6B527CFF9640}" type="datetime1">
              <a:rPr lang="en-US" smtClean="0"/>
              <a:t>10/10/2021</a:t>
            </a:fld>
            <a:endParaRPr lang="en-US" dirty="0"/>
          </a:p>
        </p:txBody>
      </p:sp>
      <p:sp>
        <p:nvSpPr>
          <p:cNvPr id="3" name="Rezervirano mjesto podnožja 2">
            <a:extLst>
              <a:ext uri="{FF2B5EF4-FFF2-40B4-BE49-F238E27FC236}">
                <a16:creationId xmlns:a16="http://schemas.microsoft.com/office/drawing/2014/main" id="{C4F78CF9-E908-4E8A-BFC0-EC25A6905592}"/>
              </a:ext>
            </a:extLst>
          </p:cNvPr>
          <p:cNvSpPr>
            <a:spLocks noGrp="1"/>
          </p:cNvSpPr>
          <p:nvPr>
            <p:ph type="ftr" sz="quarter" idx="11"/>
          </p:nvPr>
        </p:nvSpPr>
        <p:spPr/>
        <p:txBody>
          <a:bodyPr/>
          <a:lstStyle/>
          <a:p>
            <a:endParaRPr lang="en-US" dirty="0"/>
          </a:p>
        </p:txBody>
      </p:sp>
      <p:sp>
        <p:nvSpPr>
          <p:cNvPr id="4" name="Rezervirano mjesto broja slajda 3">
            <a:extLst>
              <a:ext uri="{FF2B5EF4-FFF2-40B4-BE49-F238E27FC236}">
                <a16:creationId xmlns:a16="http://schemas.microsoft.com/office/drawing/2014/main" id="{9DC190AC-2636-4B66-AEC7-79881E8F40B3}"/>
              </a:ext>
            </a:extLst>
          </p:cNvPr>
          <p:cNvSpPr>
            <a:spLocks noGrp="1"/>
          </p:cNvSpPr>
          <p:nvPr>
            <p:ph type="sldNum" sz="quarter" idx="12"/>
          </p:nvPr>
        </p:nvSpPr>
        <p:spPr/>
        <p:txBody>
          <a:bodyPr/>
          <a:lstStyle/>
          <a:p>
            <a:fld id="{D57F1E4F-1CFF-5643-939E-217C01CDF565}" type="slidenum">
              <a:rPr lang="en-US" smtClean="0"/>
              <a:pPr/>
              <a:t>18</a:t>
            </a:fld>
            <a:endParaRPr lang="en-US" dirty="0"/>
          </a:p>
        </p:txBody>
      </p:sp>
      <p:sp>
        <p:nvSpPr>
          <p:cNvPr id="6" name="TekstniOkvir 5">
            <a:extLst>
              <a:ext uri="{FF2B5EF4-FFF2-40B4-BE49-F238E27FC236}">
                <a16:creationId xmlns:a16="http://schemas.microsoft.com/office/drawing/2014/main" id="{B227586E-52C3-4D1C-A168-DCC48635C652}"/>
              </a:ext>
            </a:extLst>
          </p:cNvPr>
          <p:cNvSpPr txBox="1"/>
          <p:nvPr/>
        </p:nvSpPr>
        <p:spPr>
          <a:xfrm>
            <a:off x="847288" y="377505"/>
            <a:ext cx="9647340" cy="615553"/>
          </a:xfrm>
          <a:prstGeom prst="rect">
            <a:avLst/>
          </a:prstGeom>
          <a:noFill/>
        </p:spPr>
        <p:txBody>
          <a:bodyPr wrap="square" rtlCol="0">
            <a:spAutoFit/>
          </a:bodyPr>
          <a:lstStyle/>
          <a:p>
            <a:r>
              <a:rPr lang="hr-HR" sz="3400" dirty="0">
                <a:solidFill>
                  <a:schemeClr val="accent1">
                    <a:lumMod val="75000"/>
                  </a:schemeClr>
                </a:solidFill>
              </a:rPr>
              <a:t>Tko postupa – odvoz otpada „od vrata do vrata”?</a:t>
            </a:r>
          </a:p>
        </p:txBody>
      </p:sp>
      <p:pic>
        <p:nvPicPr>
          <p:cNvPr id="7" name="Slika 6">
            <a:extLst>
              <a:ext uri="{FF2B5EF4-FFF2-40B4-BE49-F238E27FC236}">
                <a16:creationId xmlns:a16="http://schemas.microsoft.com/office/drawing/2014/main" id="{A9D66E49-2C2C-4137-9FCE-F86FB91D1788}"/>
              </a:ext>
            </a:extLst>
          </p:cNvPr>
          <p:cNvPicPr>
            <a:picLocks noChangeAspect="1"/>
          </p:cNvPicPr>
          <p:nvPr/>
        </p:nvPicPr>
        <p:blipFill>
          <a:blip r:embed="rId2"/>
          <a:stretch>
            <a:fillRect/>
          </a:stretch>
        </p:blipFill>
        <p:spPr>
          <a:xfrm>
            <a:off x="3288549" y="1635853"/>
            <a:ext cx="4060207" cy="4261608"/>
          </a:xfrm>
          <a:prstGeom prst="rect">
            <a:avLst/>
          </a:prstGeom>
        </p:spPr>
      </p:pic>
      <p:sp>
        <p:nvSpPr>
          <p:cNvPr id="8" name="TekstniOkvir 7">
            <a:extLst>
              <a:ext uri="{FF2B5EF4-FFF2-40B4-BE49-F238E27FC236}">
                <a16:creationId xmlns:a16="http://schemas.microsoft.com/office/drawing/2014/main" id="{BC2A22CA-E346-436F-84B8-4F210F152C87}"/>
              </a:ext>
            </a:extLst>
          </p:cNvPr>
          <p:cNvSpPr txBox="1"/>
          <p:nvPr/>
        </p:nvSpPr>
        <p:spPr>
          <a:xfrm>
            <a:off x="7894040" y="2567031"/>
            <a:ext cx="2508309" cy="923330"/>
          </a:xfrm>
          <a:prstGeom prst="rect">
            <a:avLst/>
          </a:prstGeom>
          <a:noFill/>
        </p:spPr>
        <p:txBody>
          <a:bodyPr wrap="square" rtlCol="0">
            <a:spAutoFit/>
          </a:bodyPr>
          <a:lstStyle/>
          <a:p>
            <a:r>
              <a:rPr lang="hr-HR" dirty="0"/>
              <a:t>Davatelj javne usluge (komunalno društvo) – ugovorne kazne!</a:t>
            </a:r>
          </a:p>
        </p:txBody>
      </p:sp>
    </p:spTree>
    <p:extLst>
      <p:ext uri="{BB962C8B-B14F-4D97-AF65-F5344CB8AC3E}">
        <p14:creationId xmlns:p14="http://schemas.microsoft.com/office/powerpoint/2010/main" val="1488549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datuma 1">
            <a:extLst>
              <a:ext uri="{FF2B5EF4-FFF2-40B4-BE49-F238E27FC236}">
                <a16:creationId xmlns:a16="http://schemas.microsoft.com/office/drawing/2014/main" id="{5B4BCB71-BF7A-49A6-8DBC-D8AF48C368F7}"/>
              </a:ext>
            </a:extLst>
          </p:cNvPr>
          <p:cNvSpPr>
            <a:spLocks noGrp="1"/>
          </p:cNvSpPr>
          <p:nvPr>
            <p:ph type="dt" sz="half" idx="10"/>
          </p:nvPr>
        </p:nvSpPr>
        <p:spPr/>
        <p:txBody>
          <a:bodyPr/>
          <a:lstStyle/>
          <a:p>
            <a:fld id="{48C181D6-F947-47F6-962B-089FD53A6D60}" type="datetime1">
              <a:rPr lang="en-US" smtClean="0"/>
              <a:t>10/10/2021</a:t>
            </a:fld>
            <a:endParaRPr lang="en-US" dirty="0"/>
          </a:p>
        </p:txBody>
      </p:sp>
      <p:sp>
        <p:nvSpPr>
          <p:cNvPr id="3" name="Rezervirano mjesto podnožja 2">
            <a:extLst>
              <a:ext uri="{FF2B5EF4-FFF2-40B4-BE49-F238E27FC236}">
                <a16:creationId xmlns:a16="http://schemas.microsoft.com/office/drawing/2014/main" id="{B331144C-8693-4DCA-BD38-B2E509337B55}"/>
              </a:ext>
            </a:extLst>
          </p:cNvPr>
          <p:cNvSpPr>
            <a:spLocks noGrp="1"/>
          </p:cNvSpPr>
          <p:nvPr>
            <p:ph type="ftr" sz="quarter" idx="11"/>
          </p:nvPr>
        </p:nvSpPr>
        <p:spPr/>
        <p:txBody>
          <a:bodyPr/>
          <a:lstStyle/>
          <a:p>
            <a:endParaRPr lang="en-US" dirty="0"/>
          </a:p>
        </p:txBody>
      </p:sp>
      <p:sp>
        <p:nvSpPr>
          <p:cNvPr id="4" name="Rezervirano mjesto broja slajda 3">
            <a:extLst>
              <a:ext uri="{FF2B5EF4-FFF2-40B4-BE49-F238E27FC236}">
                <a16:creationId xmlns:a16="http://schemas.microsoft.com/office/drawing/2014/main" id="{083AA2F4-4650-45AE-BAC3-B174BEF522BA}"/>
              </a:ext>
            </a:extLst>
          </p:cNvPr>
          <p:cNvSpPr>
            <a:spLocks noGrp="1"/>
          </p:cNvSpPr>
          <p:nvPr>
            <p:ph type="sldNum" sz="quarter" idx="12"/>
          </p:nvPr>
        </p:nvSpPr>
        <p:spPr/>
        <p:txBody>
          <a:bodyPr/>
          <a:lstStyle/>
          <a:p>
            <a:fld id="{D57F1E4F-1CFF-5643-939E-217C01CDF565}" type="slidenum">
              <a:rPr lang="en-US" smtClean="0"/>
              <a:pPr/>
              <a:t>19</a:t>
            </a:fld>
            <a:endParaRPr lang="en-US" dirty="0"/>
          </a:p>
        </p:txBody>
      </p:sp>
      <p:sp>
        <p:nvSpPr>
          <p:cNvPr id="5" name="Pravokutnik 4">
            <a:extLst>
              <a:ext uri="{FF2B5EF4-FFF2-40B4-BE49-F238E27FC236}">
                <a16:creationId xmlns:a16="http://schemas.microsoft.com/office/drawing/2014/main" id="{5FCBB24A-E6B6-4C11-9135-578B530585FF}"/>
              </a:ext>
            </a:extLst>
          </p:cNvPr>
          <p:cNvSpPr/>
          <p:nvPr/>
        </p:nvSpPr>
        <p:spPr>
          <a:xfrm>
            <a:off x="2405573" y="920584"/>
            <a:ext cx="8271303" cy="615553"/>
          </a:xfrm>
          <a:prstGeom prst="rect">
            <a:avLst/>
          </a:prstGeom>
        </p:spPr>
        <p:txBody>
          <a:bodyPr wrap="none">
            <a:spAutoFit/>
          </a:bodyPr>
          <a:lstStyle/>
          <a:p>
            <a:r>
              <a:rPr lang="hr-HR" sz="3400" dirty="0">
                <a:solidFill>
                  <a:schemeClr val="accent1">
                    <a:lumMod val="75000"/>
                  </a:schemeClr>
                </a:solidFill>
              </a:rPr>
              <a:t>Paradoks: tko postupa na „zelenom otoku”?</a:t>
            </a:r>
          </a:p>
        </p:txBody>
      </p:sp>
      <p:sp>
        <p:nvSpPr>
          <p:cNvPr id="7" name="TekstniOkvir 6">
            <a:extLst>
              <a:ext uri="{FF2B5EF4-FFF2-40B4-BE49-F238E27FC236}">
                <a16:creationId xmlns:a16="http://schemas.microsoft.com/office/drawing/2014/main" id="{52633364-0FF0-4C84-A8D4-3834587776CD}"/>
              </a:ext>
            </a:extLst>
          </p:cNvPr>
          <p:cNvSpPr txBox="1"/>
          <p:nvPr/>
        </p:nvSpPr>
        <p:spPr>
          <a:xfrm>
            <a:off x="2323276" y="2882063"/>
            <a:ext cx="8271303" cy="646331"/>
          </a:xfrm>
          <a:prstGeom prst="rect">
            <a:avLst/>
          </a:prstGeom>
          <a:noFill/>
        </p:spPr>
        <p:txBody>
          <a:bodyPr wrap="square" rtlCol="0">
            <a:spAutoFit/>
          </a:bodyPr>
          <a:lstStyle/>
          <a:p>
            <a:r>
              <a:rPr lang="hr-HR" dirty="0"/>
              <a:t>Korisnik javne usluge odgovara za postupanje s otpadom i spremnikom </a:t>
            </a:r>
            <a:r>
              <a:rPr lang="hr-HR" dirty="0">
                <a:solidFill>
                  <a:schemeClr val="accent1">
                    <a:lumMod val="75000"/>
                  </a:schemeClr>
                </a:solidFill>
              </a:rPr>
              <a:t>na obračunskom mjestu </a:t>
            </a:r>
            <a:r>
              <a:rPr lang="hr-HR" dirty="0"/>
              <a:t>korisnika usluge.</a:t>
            </a:r>
          </a:p>
        </p:txBody>
      </p:sp>
      <p:sp>
        <p:nvSpPr>
          <p:cNvPr id="8" name="TekstniOkvir 7">
            <a:extLst>
              <a:ext uri="{FF2B5EF4-FFF2-40B4-BE49-F238E27FC236}">
                <a16:creationId xmlns:a16="http://schemas.microsoft.com/office/drawing/2014/main" id="{8BB3885C-5F71-4758-807B-25AE9494F8A2}"/>
              </a:ext>
            </a:extLst>
          </p:cNvPr>
          <p:cNvSpPr txBox="1"/>
          <p:nvPr/>
        </p:nvSpPr>
        <p:spPr>
          <a:xfrm>
            <a:off x="2405573" y="4432565"/>
            <a:ext cx="7894040" cy="646331"/>
          </a:xfrm>
          <a:prstGeom prst="rect">
            <a:avLst/>
          </a:prstGeom>
          <a:noFill/>
        </p:spPr>
        <p:txBody>
          <a:bodyPr wrap="square" rtlCol="0">
            <a:spAutoFit/>
          </a:bodyPr>
          <a:lstStyle/>
          <a:p>
            <a:r>
              <a:rPr lang="hr-HR" dirty="0"/>
              <a:t>Da li je „zeleni otok” obračunsko mjesto (adresa korisnika) – NIJE! </a:t>
            </a:r>
          </a:p>
          <a:p>
            <a:r>
              <a:rPr lang="hr-HR" dirty="0"/>
              <a:t>Tko postupa? </a:t>
            </a:r>
            <a:r>
              <a:rPr lang="hr-HR" dirty="0">
                <a:solidFill>
                  <a:schemeClr val="accent1">
                    <a:lumMod val="75000"/>
                  </a:schemeClr>
                </a:solidFill>
              </a:rPr>
              <a:t>KOMUNALNI REDAR</a:t>
            </a:r>
            <a:r>
              <a:rPr lang="hr-HR" dirty="0"/>
              <a:t>!</a:t>
            </a:r>
          </a:p>
        </p:txBody>
      </p:sp>
    </p:spTree>
    <p:extLst>
      <p:ext uri="{BB962C8B-B14F-4D97-AF65-F5344CB8AC3E}">
        <p14:creationId xmlns:p14="http://schemas.microsoft.com/office/powerpoint/2010/main" val="1811471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Komunalno</a:t>
            </a:r>
            <a:r>
              <a:rPr lang="en-US" dirty="0"/>
              <a:t> </a:t>
            </a:r>
            <a:r>
              <a:rPr lang="en-US" dirty="0" err="1"/>
              <a:t>redarstvo</a:t>
            </a:r>
            <a:r>
              <a:rPr lang="en-US" dirty="0"/>
              <a:t> </a:t>
            </a:r>
            <a:r>
              <a:rPr lang="en-US" dirty="0" err="1"/>
              <a:t>postupa</a:t>
            </a:r>
            <a:r>
              <a:rPr lang="en-US" dirty="0"/>
              <a:t> po </a:t>
            </a:r>
            <a:r>
              <a:rPr lang="en-US" dirty="0" err="1"/>
              <a:t>sljedećim</a:t>
            </a:r>
            <a:r>
              <a:rPr lang="en-US" dirty="0"/>
              <a:t> </a:t>
            </a:r>
            <a:r>
              <a:rPr lang="hr-HR" dirty="0"/>
              <a:t>zakonskim i </a:t>
            </a:r>
            <a:r>
              <a:rPr lang="hr-HR" dirty="0" err="1"/>
              <a:t>podzakonskim</a:t>
            </a:r>
            <a:r>
              <a:rPr lang="hr-HR" dirty="0"/>
              <a:t> aktima:</a:t>
            </a:r>
            <a:r>
              <a:rPr lang="en-US" dirty="0"/>
              <a:t> </a:t>
            </a:r>
            <a:br>
              <a:rPr lang="en-US" dirty="0"/>
            </a:br>
            <a:endParaRPr lang="en-US" dirty="0"/>
          </a:p>
        </p:txBody>
      </p:sp>
      <p:sp>
        <p:nvSpPr>
          <p:cNvPr id="3" name="Content Placeholder 2"/>
          <p:cNvSpPr>
            <a:spLocks noGrp="1"/>
          </p:cNvSpPr>
          <p:nvPr>
            <p:ph idx="1"/>
          </p:nvPr>
        </p:nvSpPr>
        <p:spPr>
          <a:xfrm>
            <a:off x="1410027" y="1249960"/>
            <a:ext cx="9371948" cy="4936723"/>
          </a:xfrm>
        </p:spPr>
        <p:txBody>
          <a:bodyPr>
            <a:normAutofit lnSpcReduction="10000"/>
          </a:bodyPr>
          <a:lstStyle/>
          <a:p>
            <a:r>
              <a:rPr lang="en-US" dirty="0" err="1"/>
              <a:t>Zakon</a:t>
            </a:r>
            <a:r>
              <a:rPr lang="en-US" dirty="0"/>
              <a:t> o </a:t>
            </a:r>
            <a:r>
              <a:rPr lang="en-US" dirty="0" err="1"/>
              <a:t>komunalnom</a:t>
            </a:r>
            <a:r>
              <a:rPr lang="en-US" dirty="0"/>
              <a:t> </a:t>
            </a:r>
            <a:r>
              <a:rPr lang="en-US" dirty="0" err="1"/>
              <a:t>gospodarstvu</a:t>
            </a:r>
            <a:r>
              <a:rPr lang="en-US" dirty="0"/>
              <a:t> </a:t>
            </a:r>
            <a:r>
              <a:rPr lang="hr-HR" dirty="0"/>
              <a:t>(</a:t>
            </a:r>
            <a:r>
              <a:rPr lang="en-US" dirty="0"/>
              <a:t>NN 68/18</a:t>
            </a:r>
            <a:r>
              <a:rPr lang="hr-HR" dirty="0"/>
              <a:t>, 110/18, 32/20)</a:t>
            </a:r>
          </a:p>
          <a:p>
            <a:endParaRPr lang="en-US" dirty="0"/>
          </a:p>
          <a:p>
            <a:r>
              <a:rPr lang="en-US" dirty="0" err="1">
                <a:solidFill>
                  <a:srgbClr val="C00000"/>
                </a:solidFill>
              </a:rPr>
              <a:t>Zakon</a:t>
            </a:r>
            <a:r>
              <a:rPr lang="en-US" dirty="0">
                <a:solidFill>
                  <a:srgbClr val="C00000"/>
                </a:solidFill>
              </a:rPr>
              <a:t> o </a:t>
            </a:r>
            <a:r>
              <a:rPr lang="en-US" dirty="0" err="1">
                <a:solidFill>
                  <a:srgbClr val="C00000"/>
                </a:solidFill>
              </a:rPr>
              <a:t>gospodarenju</a:t>
            </a:r>
            <a:r>
              <a:rPr lang="en-US" dirty="0">
                <a:solidFill>
                  <a:srgbClr val="C00000"/>
                </a:solidFill>
              </a:rPr>
              <a:t> otpadom </a:t>
            </a:r>
            <a:r>
              <a:rPr lang="hr-HR" dirty="0"/>
              <a:t>(</a:t>
            </a:r>
            <a:r>
              <a:rPr lang="en-US" dirty="0"/>
              <a:t>NN </a:t>
            </a:r>
            <a:r>
              <a:rPr lang="hr-HR" dirty="0"/>
              <a:t>84</a:t>
            </a:r>
            <a:r>
              <a:rPr lang="en-US" dirty="0"/>
              <a:t>/</a:t>
            </a:r>
            <a:r>
              <a:rPr lang="hr-HR" dirty="0"/>
              <a:t>21) – </a:t>
            </a:r>
            <a:r>
              <a:rPr lang="hr-HR" dirty="0">
                <a:solidFill>
                  <a:srgbClr val="C00000"/>
                </a:solidFill>
              </a:rPr>
              <a:t>novi!</a:t>
            </a:r>
            <a:endParaRPr lang="en-US" dirty="0">
              <a:solidFill>
                <a:srgbClr val="C00000"/>
              </a:solidFill>
            </a:endParaRPr>
          </a:p>
          <a:p>
            <a:r>
              <a:rPr lang="en-US" dirty="0" err="1"/>
              <a:t>Zakon</a:t>
            </a:r>
            <a:r>
              <a:rPr lang="en-US" dirty="0"/>
              <a:t> o </a:t>
            </a:r>
            <a:r>
              <a:rPr lang="en-US" dirty="0" err="1"/>
              <a:t>zaštiti</a:t>
            </a:r>
            <a:r>
              <a:rPr lang="en-US" dirty="0"/>
              <a:t> </a:t>
            </a:r>
            <a:r>
              <a:rPr lang="en-US" dirty="0" err="1"/>
              <a:t>od</a:t>
            </a:r>
            <a:r>
              <a:rPr lang="en-US" dirty="0"/>
              <a:t> </a:t>
            </a:r>
            <a:r>
              <a:rPr lang="en-US" dirty="0" err="1"/>
              <a:t>buke</a:t>
            </a:r>
            <a:r>
              <a:rPr lang="en-US" dirty="0"/>
              <a:t> </a:t>
            </a:r>
            <a:r>
              <a:rPr lang="hr-HR" dirty="0"/>
              <a:t>(</a:t>
            </a:r>
            <a:r>
              <a:rPr lang="en-US" dirty="0"/>
              <a:t>NN 30/9 , 55/13 , 153/13 , 41/16</a:t>
            </a:r>
            <a:r>
              <a:rPr lang="hr-HR" dirty="0"/>
              <a:t>, 114/18, 14/21)</a:t>
            </a:r>
            <a:r>
              <a:rPr lang="en-US" dirty="0"/>
              <a:t> </a:t>
            </a:r>
          </a:p>
          <a:p>
            <a:r>
              <a:rPr lang="en-US" dirty="0" err="1"/>
              <a:t>Zakon</a:t>
            </a:r>
            <a:r>
              <a:rPr lang="en-US" dirty="0"/>
              <a:t> o </a:t>
            </a:r>
            <a:r>
              <a:rPr lang="en-US" dirty="0" err="1"/>
              <a:t>građevinskoj</a:t>
            </a:r>
            <a:r>
              <a:rPr lang="en-US" dirty="0"/>
              <a:t> </a:t>
            </a:r>
            <a:r>
              <a:rPr lang="en-US" dirty="0" err="1"/>
              <a:t>inspekciji</a:t>
            </a:r>
            <a:r>
              <a:rPr lang="en-US" dirty="0"/>
              <a:t> </a:t>
            </a:r>
            <a:r>
              <a:rPr lang="hr-HR" dirty="0"/>
              <a:t>(</a:t>
            </a:r>
            <a:r>
              <a:rPr lang="en-US" dirty="0"/>
              <a:t>NN 153/13</a:t>
            </a:r>
            <a:r>
              <a:rPr lang="hr-HR" dirty="0"/>
              <a:t>)</a:t>
            </a:r>
          </a:p>
          <a:p>
            <a:r>
              <a:rPr lang="pl-PL" dirty="0"/>
              <a:t>Zakon o zaštiti od svjetlosnog onečišćenja (NN 14/19) </a:t>
            </a:r>
          </a:p>
          <a:p>
            <a:r>
              <a:rPr lang="hr-BA" dirty="0"/>
              <a:t>Pravilnik o zonama rasvjetljenosti, dopuštenim vrijednostima rasvjetljavanja i načinima upravljanja rasvjetnim sustavima (NN 128/20.)</a:t>
            </a:r>
            <a:endParaRPr lang="en-US" dirty="0"/>
          </a:p>
          <a:p>
            <a:r>
              <a:rPr lang="en-US" dirty="0" err="1"/>
              <a:t>Zakon</a:t>
            </a:r>
            <a:r>
              <a:rPr lang="en-US" dirty="0"/>
              <a:t> o </a:t>
            </a:r>
            <a:r>
              <a:rPr lang="en-US" dirty="0" err="1"/>
              <a:t>zaštiti</a:t>
            </a:r>
            <a:r>
              <a:rPr lang="en-US" dirty="0"/>
              <a:t> </a:t>
            </a:r>
            <a:r>
              <a:rPr lang="en-US" dirty="0" err="1"/>
              <a:t>životinja</a:t>
            </a:r>
            <a:r>
              <a:rPr lang="en-US" dirty="0"/>
              <a:t> </a:t>
            </a:r>
            <a:r>
              <a:rPr lang="hr-HR" dirty="0"/>
              <a:t>(</a:t>
            </a:r>
            <a:r>
              <a:rPr lang="en-US" dirty="0"/>
              <a:t>NN 102/17</a:t>
            </a:r>
            <a:r>
              <a:rPr lang="hr-HR" dirty="0"/>
              <a:t>, 32/19)</a:t>
            </a:r>
            <a:endParaRPr lang="en-US" dirty="0"/>
          </a:p>
          <a:p>
            <a:r>
              <a:rPr lang="en-US" dirty="0" err="1"/>
              <a:t>Zakon</a:t>
            </a:r>
            <a:r>
              <a:rPr lang="en-US" dirty="0"/>
              <a:t> o </a:t>
            </a:r>
            <a:r>
              <a:rPr lang="en-US" dirty="0" err="1"/>
              <a:t>prijevozu</a:t>
            </a:r>
            <a:r>
              <a:rPr lang="en-US" dirty="0"/>
              <a:t> u </a:t>
            </a:r>
            <a:r>
              <a:rPr lang="en-US" dirty="0" err="1"/>
              <a:t>cestovnom</a:t>
            </a:r>
            <a:r>
              <a:rPr lang="en-US" dirty="0"/>
              <a:t> </a:t>
            </a:r>
            <a:r>
              <a:rPr lang="en-US" dirty="0" err="1"/>
              <a:t>prometu</a:t>
            </a:r>
            <a:r>
              <a:rPr lang="en-US" dirty="0"/>
              <a:t> </a:t>
            </a:r>
            <a:r>
              <a:rPr lang="hr-HR" dirty="0"/>
              <a:t>(</a:t>
            </a:r>
            <a:r>
              <a:rPr lang="en-US" dirty="0"/>
              <a:t>NN 41/18</a:t>
            </a:r>
            <a:r>
              <a:rPr lang="hr-HR" dirty="0"/>
              <a:t>, 98/19, 30/21)</a:t>
            </a:r>
            <a:endParaRPr lang="en-US" dirty="0"/>
          </a:p>
          <a:p>
            <a:r>
              <a:rPr lang="en-US" dirty="0" err="1"/>
              <a:t>Zakon</a:t>
            </a:r>
            <a:r>
              <a:rPr lang="en-US" dirty="0"/>
              <a:t> o </a:t>
            </a:r>
            <a:r>
              <a:rPr lang="en-US" dirty="0" err="1"/>
              <a:t>ugostiteljskoj</a:t>
            </a:r>
            <a:r>
              <a:rPr lang="en-US" dirty="0"/>
              <a:t> </a:t>
            </a:r>
            <a:r>
              <a:rPr lang="en-US" dirty="0" err="1"/>
              <a:t>djelatnosti</a:t>
            </a:r>
            <a:r>
              <a:rPr lang="en-US" dirty="0"/>
              <a:t> </a:t>
            </a:r>
            <a:r>
              <a:rPr lang="hr-HR" dirty="0"/>
              <a:t>(</a:t>
            </a:r>
            <a:r>
              <a:rPr lang="en-US" dirty="0"/>
              <a:t>NN 85/15, 121/16</a:t>
            </a:r>
            <a:r>
              <a:rPr lang="hr-HR" dirty="0"/>
              <a:t>, 99/18, 25/19, 98/19, 32/20, 42/20)</a:t>
            </a:r>
            <a:endParaRPr lang="en-US" dirty="0"/>
          </a:p>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9CD8D479-8942-46E8-A226-A4E01F7A105C}" type="slidenum">
              <a:rPr lang="en-US" smtClean="0"/>
              <a:pPr/>
              <a:t>2</a:t>
            </a:fld>
            <a:endParaRPr lang="en-US"/>
          </a:p>
        </p:txBody>
      </p:sp>
      <p:sp>
        <p:nvSpPr>
          <p:cNvPr id="5" name="Date Placeholder 4"/>
          <p:cNvSpPr>
            <a:spLocks noGrp="1"/>
          </p:cNvSpPr>
          <p:nvPr>
            <p:ph type="dt" sz="half" idx="10"/>
          </p:nvPr>
        </p:nvSpPr>
        <p:spPr/>
        <p:txBody>
          <a:bodyPr/>
          <a:lstStyle/>
          <a:p>
            <a:fld id="{6DD1B487-36FD-4CED-B07A-1A81FC6540B1}" type="datetime1">
              <a:rPr lang="en-US" smtClean="0"/>
              <a:pPr/>
              <a:t>10/10/2021</a:t>
            </a:fld>
            <a:endParaRPr lang="en-US" dirty="0"/>
          </a:p>
        </p:txBody>
      </p:sp>
    </p:spTree>
    <p:extLst>
      <p:ext uri="{BB962C8B-B14F-4D97-AF65-F5344CB8AC3E}">
        <p14:creationId xmlns:p14="http://schemas.microsoft.com/office/powerpoint/2010/main" val="162761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DC7BE66-F347-4F79-9E57-640215A8FC19}"/>
              </a:ext>
            </a:extLst>
          </p:cNvPr>
          <p:cNvSpPr>
            <a:spLocks noGrp="1"/>
          </p:cNvSpPr>
          <p:nvPr>
            <p:ph type="title"/>
          </p:nvPr>
        </p:nvSpPr>
        <p:spPr/>
        <p:txBody>
          <a:bodyPr/>
          <a:lstStyle/>
          <a:p>
            <a:r>
              <a:rPr lang="hr-HR" dirty="0"/>
              <a:t>Zakon o zaštiti od buke					1.</a:t>
            </a:r>
          </a:p>
        </p:txBody>
      </p:sp>
      <p:sp>
        <p:nvSpPr>
          <p:cNvPr id="3" name="Rezervirano mjesto sadržaja 2">
            <a:extLst>
              <a:ext uri="{FF2B5EF4-FFF2-40B4-BE49-F238E27FC236}">
                <a16:creationId xmlns:a16="http://schemas.microsoft.com/office/drawing/2014/main" id="{5241212A-6DED-4C3A-8016-FB5FAECD8925}"/>
              </a:ext>
            </a:extLst>
          </p:cNvPr>
          <p:cNvSpPr>
            <a:spLocks noGrp="1"/>
          </p:cNvSpPr>
          <p:nvPr>
            <p:ph idx="1"/>
          </p:nvPr>
        </p:nvSpPr>
        <p:spPr>
          <a:xfrm>
            <a:off x="1410026" y="1566001"/>
            <a:ext cx="10188415" cy="4620682"/>
          </a:xfrm>
        </p:spPr>
        <p:txBody>
          <a:bodyPr/>
          <a:lstStyle/>
          <a:p>
            <a:pPr marL="0" indent="0">
              <a:buNone/>
            </a:pPr>
            <a:r>
              <a:rPr lang="hr-HR" dirty="0"/>
              <a:t>Članak 16. </a:t>
            </a:r>
          </a:p>
          <a:p>
            <a:pPr marL="0" indent="0">
              <a:buNone/>
            </a:pPr>
            <a:r>
              <a:rPr lang="hr-HR" dirty="0"/>
              <a:t>… nadzor nad provedbom odluka predstavničkih tijela JLS provodi komunalno redarstvo.</a:t>
            </a:r>
          </a:p>
          <a:p>
            <a:pPr marL="0" indent="0">
              <a:buNone/>
            </a:pPr>
            <a:r>
              <a:rPr lang="hr-HR" dirty="0">
                <a:solidFill>
                  <a:schemeClr val="accent1">
                    <a:lumMod val="50000"/>
                  </a:schemeClr>
                </a:solidFill>
              </a:rPr>
              <a:t>Odluka JLS </a:t>
            </a:r>
            <a:r>
              <a:rPr lang="hr-HR" dirty="0"/>
              <a:t>regulira:</a:t>
            </a:r>
          </a:p>
          <a:p>
            <a:r>
              <a:rPr lang="hr-HR" dirty="0"/>
              <a:t>u</a:t>
            </a:r>
            <a:r>
              <a:rPr lang="en-US" dirty="0" err="1"/>
              <a:t>porab</a:t>
            </a:r>
            <a:r>
              <a:rPr lang="hr-HR" dirty="0"/>
              <a:t>u</a:t>
            </a:r>
            <a:r>
              <a:rPr lang="en-US" dirty="0"/>
              <a:t> </a:t>
            </a:r>
            <a:r>
              <a:rPr lang="en-US" dirty="0" err="1"/>
              <a:t>akustičkih</a:t>
            </a:r>
            <a:r>
              <a:rPr lang="en-US" dirty="0"/>
              <a:t> </a:t>
            </a:r>
            <a:r>
              <a:rPr lang="en-US" dirty="0" err="1"/>
              <a:t>i</a:t>
            </a:r>
            <a:r>
              <a:rPr lang="en-US" dirty="0"/>
              <a:t> </a:t>
            </a:r>
            <a:r>
              <a:rPr lang="en-US" dirty="0" err="1"/>
              <a:t>elektroakustičkih</a:t>
            </a:r>
            <a:r>
              <a:rPr lang="en-US" dirty="0"/>
              <a:t> </a:t>
            </a:r>
            <a:r>
              <a:rPr lang="en-US" dirty="0" err="1"/>
              <a:t>uređaja</a:t>
            </a:r>
            <a:r>
              <a:rPr lang="en-US" dirty="0"/>
              <a:t> </a:t>
            </a:r>
            <a:r>
              <a:rPr lang="en-US" dirty="0" err="1"/>
              <a:t>na</a:t>
            </a:r>
            <a:r>
              <a:rPr lang="en-US" dirty="0"/>
              <a:t> </a:t>
            </a:r>
            <a:r>
              <a:rPr lang="en-US" dirty="0" err="1"/>
              <a:t>otvorenom</a:t>
            </a:r>
            <a:r>
              <a:rPr lang="en-US" dirty="0"/>
              <a:t> u </a:t>
            </a:r>
            <a:r>
              <a:rPr lang="en-US" dirty="0" err="1"/>
              <a:t>objektima</a:t>
            </a:r>
            <a:r>
              <a:rPr lang="en-US" dirty="0"/>
              <a:t> </a:t>
            </a:r>
            <a:r>
              <a:rPr lang="en-US" dirty="0" err="1"/>
              <a:t>registriranim</a:t>
            </a:r>
            <a:r>
              <a:rPr lang="en-US" dirty="0"/>
              <a:t> za </a:t>
            </a:r>
            <a:r>
              <a:rPr lang="en-US" dirty="0" err="1"/>
              <a:t>obavljanje</a:t>
            </a:r>
            <a:r>
              <a:rPr lang="en-US" dirty="0"/>
              <a:t> </a:t>
            </a:r>
            <a:r>
              <a:rPr lang="en-US" dirty="0" err="1"/>
              <a:t>ugostiteljske</a:t>
            </a:r>
            <a:r>
              <a:rPr lang="en-US" dirty="0"/>
              <a:t> </a:t>
            </a:r>
            <a:r>
              <a:rPr lang="en-US" dirty="0" err="1"/>
              <a:t>djelatnosti</a:t>
            </a:r>
            <a:r>
              <a:rPr lang="en-US" dirty="0"/>
              <a:t> </a:t>
            </a:r>
            <a:r>
              <a:rPr lang="hr-HR" dirty="0"/>
              <a:t>(</a:t>
            </a:r>
            <a:r>
              <a:rPr lang="en-US" dirty="0" err="1"/>
              <a:t>ako</a:t>
            </a:r>
            <a:r>
              <a:rPr lang="en-US" dirty="0"/>
              <a:t> </a:t>
            </a:r>
            <a:r>
              <a:rPr lang="hr-HR" dirty="0"/>
              <a:t>akt JLS ne određuje drugačije, </a:t>
            </a:r>
            <a:r>
              <a:rPr lang="en-US" dirty="0"/>
              <a:t>ne </a:t>
            </a:r>
            <a:r>
              <a:rPr lang="en-US" dirty="0" err="1"/>
              <a:t>smije</a:t>
            </a:r>
            <a:r>
              <a:rPr lang="en-US" dirty="0"/>
              <a:t> </a:t>
            </a:r>
            <a:r>
              <a:rPr lang="en-US" dirty="0" err="1"/>
              <a:t>prelaziti</a:t>
            </a:r>
            <a:r>
              <a:rPr lang="en-US" dirty="0"/>
              <a:t> </a:t>
            </a:r>
            <a:r>
              <a:rPr lang="hr-HR" dirty="0"/>
              <a:t>vrijeme nakon 24.00 sati),</a:t>
            </a:r>
          </a:p>
          <a:p>
            <a:r>
              <a:rPr lang="hr-HR" dirty="0"/>
              <a:t>lokacije (ulice, trgovi, dijelovi, zone…)  na kojima buka smije prekoračiti dopuštenu granicu (javni skupovi i priredbe), putevi dolaska i odlaska sudionika</a:t>
            </a:r>
          </a:p>
          <a:p>
            <a:endParaRPr lang="hr-HR" dirty="0"/>
          </a:p>
          <a:p>
            <a:pPr marL="0" indent="0">
              <a:buNone/>
            </a:pPr>
            <a:endParaRPr lang="hr-HR" dirty="0"/>
          </a:p>
        </p:txBody>
      </p:sp>
      <p:sp>
        <p:nvSpPr>
          <p:cNvPr id="4" name="Rezervirano mjesto broja slajda 3">
            <a:extLst>
              <a:ext uri="{FF2B5EF4-FFF2-40B4-BE49-F238E27FC236}">
                <a16:creationId xmlns:a16="http://schemas.microsoft.com/office/drawing/2014/main" id="{1B11818A-301A-4F4B-AC1D-9DB2C003952D}"/>
              </a:ext>
            </a:extLst>
          </p:cNvPr>
          <p:cNvSpPr>
            <a:spLocks noGrp="1"/>
          </p:cNvSpPr>
          <p:nvPr>
            <p:ph type="sldNum" sz="quarter" idx="12"/>
          </p:nvPr>
        </p:nvSpPr>
        <p:spPr/>
        <p:txBody>
          <a:bodyPr/>
          <a:lstStyle/>
          <a:p>
            <a:fld id="{9CD8D479-8942-46E8-A226-A4E01F7A105C}" type="slidenum">
              <a:rPr lang="hr-HR" smtClean="0"/>
              <a:pPr/>
              <a:t>20</a:t>
            </a:fld>
            <a:endParaRPr lang="hr-HR"/>
          </a:p>
        </p:txBody>
      </p:sp>
      <p:sp>
        <p:nvSpPr>
          <p:cNvPr id="5" name="Rezervirano mjesto datuma 4">
            <a:extLst>
              <a:ext uri="{FF2B5EF4-FFF2-40B4-BE49-F238E27FC236}">
                <a16:creationId xmlns:a16="http://schemas.microsoft.com/office/drawing/2014/main" id="{66E57E37-B351-438A-AF2B-8724510B5C4F}"/>
              </a:ext>
            </a:extLst>
          </p:cNvPr>
          <p:cNvSpPr>
            <a:spLocks noGrp="1"/>
          </p:cNvSpPr>
          <p:nvPr>
            <p:ph type="dt" sz="half" idx="10"/>
          </p:nvPr>
        </p:nvSpPr>
        <p:spPr/>
        <p:txBody>
          <a:bodyPr/>
          <a:lstStyle/>
          <a:p>
            <a:fld id="{6DD1B487-36FD-4CED-B07A-1A81FC6540B1}" type="datetime1">
              <a:rPr lang="en-US" smtClean="0"/>
              <a:pPr/>
              <a:t>10/10/2021</a:t>
            </a:fld>
            <a:endParaRPr lang="en-US" dirty="0"/>
          </a:p>
        </p:txBody>
      </p:sp>
    </p:spTree>
    <p:extLst>
      <p:ext uri="{BB962C8B-B14F-4D97-AF65-F5344CB8AC3E}">
        <p14:creationId xmlns:p14="http://schemas.microsoft.com/office/powerpoint/2010/main" val="37966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F1D6698-A75E-4DA5-99AB-BD28E4C128B3}"/>
              </a:ext>
            </a:extLst>
          </p:cNvPr>
          <p:cNvSpPr>
            <a:spLocks noGrp="1"/>
          </p:cNvSpPr>
          <p:nvPr>
            <p:ph type="title"/>
          </p:nvPr>
        </p:nvSpPr>
        <p:spPr/>
        <p:txBody>
          <a:bodyPr/>
          <a:lstStyle/>
          <a:p>
            <a:r>
              <a:rPr lang="hr-HR" dirty="0"/>
              <a:t>Zakon o zaštiti od buke					2.</a:t>
            </a:r>
          </a:p>
        </p:txBody>
      </p:sp>
      <p:sp>
        <p:nvSpPr>
          <p:cNvPr id="3" name="Rezervirano mjesto sadržaja 2">
            <a:extLst>
              <a:ext uri="{FF2B5EF4-FFF2-40B4-BE49-F238E27FC236}">
                <a16:creationId xmlns:a16="http://schemas.microsoft.com/office/drawing/2014/main" id="{A53DAB4C-CA10-4EB2-9B3D-91624FC0FB37}"/>
              </a:ext>
            </a:extLst>
          </p:cNvPr>
          <p:cNvSpPr>
            <a:spLocks noGrp="1"/>
          </p:cNvSpPr>
          <p:nvPr>
            <p:ph idx="1"/>
          </p:nvPr>
        </p:nvSpPr>
        <p:spPr/>
        <p:txBody>
          <a:bodyPr>
            <a:normAutofit/>
          </a:bodyPr>
          <a:lstStyle/>
          <a:p>
            <a:pPr marL="0" indent="0">
              <a:buNone/>
            </a:pPr>
            <a:r>
              <a:rPr lang="hr-HR" dirty="0"/>
              <a:t>Komunalni redari su ovlašteni:</a:t>
            </a:r>
            <a:endParaRPr lang="en-US" dirty="0"/>
          </a:p>
          <a:p>
            <a:pPr>
              <a:buFontTx/>
              <a:buChar char="-"/>
            </a:pPr>
            <a:r>
              <a:rPr lang="en-US" dirty="0" err="1"/>
              <a:t>zatražiti</a:t>
            </a:r>
            <a:r>
              <a:rPr lang="en-US" dirty="0"/>
              <a:t> od </a:t>
            </a:r>
            <a:r>
              <a:rPr lang="en-US" dirty="0" err="1"/>
              <a:t>vlasnika</a:t>
            </a:r>
            <a:r>
              <a:rPr lang="hr-HR" dirty="0"/>
              <a:t> / organizatora</a:t>
            </a:r>
            <a:r>
              <a:rPr lang="en-US" dirty="0"/>
              <a:t> </a:t>
            </a:r>
            <a:r>
              <a:rPr lang="en-US" dirty="0" err="1">
                <a:solidFill>
                  <a:srgbClr val="FF0000"/>
                </a:solidFill>
              </a:rPr>
              <a:t>rješenje</a:t>
            </a:r>
            <a:r>
              <a:rPr lang="en-US" dirty="0">
                <a:solidFill>
                  <a:srgbClr val="FF0000"/>
                </a:solidFill>
              </a:rPr>
              <a:t> </a:t>
            </a:r>
            <a:r>
              <a:rPr lang="en-US" dirty="0" err="1">
                <a:solidFill>
                  <a:srgbClr val="FF0000"/>
                </a:solidFill>
              </a:rPr>
              <a:t>sanitarne</a:t>
            </a:r>
            <a:r>
              <a:rPr lang="en-US" dirty="0">
                <a:solidFill>
                  <a:srgbClr val="FF0000"/>
                </a:solidFill>
              </a:rPr>
              <a:t> </a:t>
            </a:r>
            <a:r>
              <a:rPr lang="en-US" dirty="0" err="1">
                <a:solidFill>
                  <a:srgbClr val="FF0000"/>
                </a:solidFill>
              </a:rPr>
              <a:t>inspekcije</a:t>
            </a:r>
            <a:r>
              <a:rPr lang="en-US" dirty="0">
                <a:solidFill>
                  <a:srgbClr val="FF0000"/>
                </a:solidFill>
              </a:rPr>
              <a:t> o </a:t>
            </a:r>
            <a:r>
              <a:rPr lang="en-US" dirty="0" err="1">
                <a:solidFill>
                  <a:srgbClr val="FF0000"/>
                </a:solidFill>
              </a:rPr>
              <a:t>zadovoljavanju</a:t>
            </a:r>
            <a:r>
              <a:rPr lang="en-US" dirty="0">
                <a:solidFill>
                  <a:srgbClr val="FF0000"/>
                </a:solidFill>
              </a:rPr>
              <a:t> </a:t>
            </a:r>
            <a:r>
              <a:rPr lang="en-US" dirty="0" err="1">
                <a:solidFill>
                  <a:srgbClr val="FF0000"/>
                </a:solidFill>
              </a:rPr>
              <a:t>uvjeta</a:t>
            </a:r>
            <a:r>
              <a:rPr lang="en-US" dirty="0">
                <a:solidFill>
                  <a:srgbClr val="FF0000"/>
                </a:solidFill>
              </a:rPr>
              <a:t> </a:t>
            </a:r>
            <a:r>
              <a:rPr lang="en-US" dirty="0" err="1">
                <a:solidFill>
                  <a:srgbClr val="FF0000"/>
                </a:solidFill>
              </a:rPr>
              <a:t>zaštite</a:t>
            </a:r>
            <a:r>
              <a:rPr lang="en-US" dirty="0">
                <a:solidFill>
                  <a:srgbClr val="FF0000"/>
                </a:solidFill>
              </a:rPr>
              <a:t> od buke</a:t>
            </a:r>
            <a:r>
              <a:rPr lang="en-US" dirty="0"/>
              <a:t>,</a:t>
            </a:r>
            <a:endParaRPr lang="hr-HR" dirty="0"/>
          </a:p>
          <a:p>
            <a:pPr>
              <a:buFontTx/>
              <a:buChar char="-"/>
            </a:pPr>
            <a:r>
              <a:rPr lang="en-US" dirty="0"/>
              <a:t> </a:t>
            </a:r>
            <a:r>
              <a:rPr lang="hr-HR" dirty="0"/>
              <a:t>pregledati da li su uređaji delimitirani.</a:t>
            </a:r>
          </a:p>
          <a:p>
            <a:pPr marL="0" indent="0">
              <a:buNone/>
            </a:pPr>
            <a:endParaRPr lang="hr-HR" dirty="0"/>
          </a:p>
          <a:p>
            <a:pPr marL="0" indent="0">
              <a:buNone/>
            </a:pPr>
            <a:r>
              <a:rPr lang="hr-HR" dirty="0"/>
              <a:t>Komunalni redari rješenjem naređuju </a:t>
            </a:r>
            <a:r>
              <a:rPr lang="hr-HR" u="sng" dirty="0"/>
              <a:t>upravne mjere po čl.18.st.1, </a:t>
            </a:r>
            <a:r>
              <a:rPr lang="hr-HR" u="sng" dirty="0" err="1"/>
              <a:t>tč</a:t>
            </a:r>
            <a:r>
              <a:rPr lang="hr-HR" u="sng" dirty="0"/>
              <a:t>. 1-4</a:t>
            </a:r>
            <a:r>
              <a:rPr lang="hr-HR" dirty="0"/>
              <a:t>:</a:t>
            </a:r>
          </a:p>
          <a:p>
            <a:pPr marL="457200" indent="-457200">
              <a:buFont typeface="+mj-lt"/>
              <a:buAutoNum type="arabicPeriod"/>
            </a:pPr>
            <a:r>
              <a:rPr lang="hr-HR" dirty="0"/>
              <a:t>naređuju akustična mjerenja osobama koje koriste izvore buke</a:t>
            </a:r>
          </a:p>
          <a:p>
            <a:pPr marL="457200" indent="-457200">
              <a:buFont typeface="+mj-lt"/>
              <a:buAutoNum type="arabicPeriod"/>
            </a:pPr>
            <a:r>
              <a:rPr lang="hr-HR" dirty="0"/>
              <a:t>naređuju poduzimanje propisanih utvrđenih mjera zaštite od buke</a:t>
            </a:r>
          </a:p>
          <a:p>
            <a:pPr marL="457200" indent="-457200">
              <a:buFont typeface="+mj-lt"/>
              <a:buAutoNum type="arabicPeriod"/>
            </a:pPr>
            <a:r>
              <a:rPr lang="hr-HR" dirty="0"/>
              <a:t>zabranjuju uporabu izvora buke prije poduzimanja mjera zaštite</a:t>
            </a:r>
          </a:p>
          <a:p>
            <a:pPr marL="457200" indent="-457200">
              <a:buFont typeface="+mj-lt"/>
              <a:buAutoNum type="arabicPeriod"/>
            </a:pPr>
            <a:r>
              <a:rPr lang="hr-HR" dirty="0"/>
              <a:t>zabranjuju obavljanje djelatnosti (ako mjera 3. ne može imati efekta)</a:t>
            </a:r>
          </a:p>
        </p:txBody>
      </p:sp>
      <p:sp>
        <p:nvSpPr>
          <p:cNvPr id="4" name="Rezervirano mjesto broja slajda 3">
            <a:extLst>
              <a:ext uri="{FF2B5EF4-FFF2-40B4-BE49-F238E27FC236}">
                <a16:creationId xmlns:a16="http://schemas.microsoft.com/office/drawing/2014/main" id="{CC318C7F-C13E-45AC-91C9-0DAF9D5D2B33}"/>
              </a:ext>
            </a:extLst>
          </p:cNvPr>
          <p:cNvSpPr>
            <a:spLocks noGrp="1"/>
          </p:cNvSpPr>
          <p:nvPr>
            <p:ph type="sldNum" sz="quarter" idx="12"/>
          </p:nvPr>
        </p:nvSpPr>
        <p:spPr/>
        <p:txBody>
          <a:bodyPr/>
          <a:lstStyle/>
          <a:p>
            <a:fld id="{9CD8D479-8942-46E8-A226-A4E01F7A105C}" type="slidenum">
              <a:rPr lang="hr-HR" smtClean="0"/>
              <a:pPr/>
              <a:t>21</a:t>
            </a:fld>
            <a:endParaRPr lang="hr-HR"/>
          </a:p>
        </p:txBody>
      </p:sp>
      <p:sp>
        <p:nvSpPr>
          <p:cNvPr id="5" name="Rezervirano mjesto datuma 4">
            <a:extLst>
              <a:ext uri="{FF2B5EF4-FFF2-40B4-BE49-F238E27FC236}">
                <a16:creationId xmlns:a16="http://schemas.microsoft.com/office/drawing/2014/main" id="{E1F37D7C-B696-4970-A8F3-BD15F9C3C22B}"/>
              </a:ext>
            </a:extLst>
          </p:cNvPr>
          <p:cNvSpPr>
            <a:spLocks noGrp="1"/>
          </p:cNvSpPr>
          <p:nvPr>
            <p:ph type="dt" sz="half" idx="10"/>
          </p:nvPr>
        </p:nvSpPr>
        <p:spPr/>
        <p:txBody>
          <a:bodyPr/>
          <a:lstStyle/>
          <a:p>
            <a:fld id="{6DD1B487-36FD-4CED-B07A-1A81FC6540B1}" type="datetime1">
              <a:rPr lang="en-US" smtClean="0"/>
              <a:pPr/>
              <a:t>10/10/2021</a:t>
            </a:fld>
            <a:endParaRPr lang="en-US" dirty="0"/>
          </a:p>
        </p:txBody>
      </p:sp>
    </p:spTree>
    <p:extLst>
      <p:ext uri="{BB962C8B-B14F-4D97-AF65-F5344CB8AC3E}">
        <p14:creationId xmlns:p14="http://schemas.microsoft.com/office/powerpoint/2010/main" val="144195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43CE195-62ED-45DD-9A26-ECC5B784CCB2}"/>
              </a:ext>
            </a:extLst>
          </p:cNvPr>
          <p:cNvSpPr>
            <a:spLocks noGrp="1"/>
          </p:cNvSpPr>
          <p:nvPr>
            <p:ph type="title"/>
          </p:nvPr>
        </p:nvSpPr>
        <p:spPr/>
        <p:txBody>
          <a:bodyPr/>
          <a:lstStyle/>
          <a:p>
            <a:r>
              <a:rPr lang="hr-HR" dirty="0"/>
              <a:t>Zakon o zaštiti od buke					3.</a:t>
            </a:r>
          </a:p>
        </p:txBody>
      </p:sp>
      <p:sp>
        <p:nvSpPr>
          <p:cNvPr id="3" name="Rezervirano mjesto sadržaja 2">
            <a:extLst>
              <a:ext uri="{FF2B5EF4-FFF2-40B4-BE49-F238E27FC236}">
                <a16:creationId xmlns:a16="http://schemas.microsoft.com/office/drawing/2014/main" id="{BF61131B-A7E4-4900-8F71-4082429509D9}"/>
              </a:ext>
            </a:extLst>
          </p:cNvPr>
          <p:cNvSpPr>
            <a:spLocks noGrp="1"/>
          </p:cNvSpPr>
          <p:nvPr>
            <p:ph idx="1"/>
          </p:nvPr>
        </p:nvSpPr>
        <p:spPr/>
        <p:txBody>
          <a:bodyPr/>
          <a:lstStyle/>
          <a:p>
            <a:pPr marL="0" indent="0">
              <a:buNone/>
            </a:pPr>
            <a:r>
              <a:rPr lang="hr-HR" dirty="0"/>
              <a:t>Komunalni redari </a:t>
            </a:r>
            <a:r>
              <a:rPr lang="hr-HR" u="sng" dirty="0"/>
              <a:t>predlažu pokretanje prekršajnog postupka </a:t>
            </a:r>
            <a:r>
              <a:rPr lang="hr-HR" dirty="0"/>
              <a:t>po čl.19.st.1. </a:t>
            </a:r>
            <a:r>
              <a:rPr lang="hr-HR" dirty="0" err="1"/>
              <a:t>tč</a:t>
            </a:r>
            <a:r>
              <a:rPr lang="hr-HR" dirty="0"/>
              <a:t>. 1,2,3,4,9 Zakona:</a:t>
            </a:r>
          </a:p>
          <a:p>
            <a:pPr marL="0" indent="0">
              <a:buNone/>
            </a:pPr>
            <a:endParaRPr lang="hr-HR" dirty="0"/>
          </a:p>
          <a:p>
            <a:pPr marL="457200" indent="-457200">
              <a:buFont typeface="+mj-lt"/>
              <a:buAutoNum type="arabicPeriod"/>
            </a:pPr>
            <a:r>
              <a:rPr lang="hr-HR" dirty="0"/>
              <a:t>ako pravna ili fizička osoba ne provodi zaštitu od buke</a:t>
            </a:r>
          </a:p>
          <a:p>
            <a:pPr marL="457200" indent="-457200">
              <a:buFont typeface="+mj-lt"/>
              <a:buAutoNum type="arabicPeriod"/>
            </a:pPr>
            <a:r>
              <a:rPr lang="hr-HR" dirty="0"/>
              <a:t>ako obavlja radove, djelatnosti i sl. koje u boravišnim prostorima uzrokuju buku štetnu po zdravlje ljudi</a:t>
            </a:r>
          </a:p>
          <a:p>
            <a:pPr marL="457200" indent="-457200">
              <a:buFont typeface="+mj-lt"/>
              <a:buAutoNum type="arabicPeriod"/>
            </a:pPr>
            <a:r>
              <a:rPr lang="hr-HR" dirty="0"/>
              <a:t>ako rabi </a:t>
            </a:r>
            <a:r>
              <a:rPr lang="hr-HR" dirty="0" err="1"/>
              <a:t>elektroakust</a:t>
            </a:r>
            <a:r>
              <a:rPr lang="hr-HR" dirty="0"/>
              <a:t>. Ili akustičke uređaje na otvorenom suprotno gradskoj odluci</a:t>
            </a:r>
          </a:p>
          <a:p>
            <a:pPr marL="457200" indent="-457200">
              <a:buFont typeface="+mj-lt"/>
              <a:buAutoNum type="arabicPeriod"/>
            </a:pPr>
            <a:r>
              <a:rPr lang="hr-HR" dirty="0"/>
              <a:t>ako buka ad 3. prelazi najviše dopuštene razine buke na otvorenom</a:t>
            </a:r>
          </a:p>
          <a:p>
            <a:pPr marL="457200" indent="-457200">
              <a:buFont typeface="+mj-lt"/>
              <a:buAutoNum type="arabicPeriod"/>
            </a:pPr>
            <a:r>
              <a:rPr lang="hr-HR" dirty="0"/>
              <a:t>ako pravna ili fizička osoba ne provede naređene ili propisane mjere zaštite </a:t>
            </a:r>
          </a:p>
          <a:p>
            <a:pPr marL="457200" indent="-457200">
              <a:buFont typeface="+mj-lt"/>
              <a:buAutoNum type="arabicPeriod"/>
            </a:pPr>
            <a:endParaRPr lang="hr-HR" dirty="0"/>
          </a:p>
          <a:p>
            <a:pPr marL="457200" indent="-457200">
              <a:buFont typeface="+mj-lt"/>
              <a:buAutoNum type="arabicPeriod"/>
            </a:pPr>
            <a:endParaRPr lang="hr-HR" dirty="0"/>
          </a:p>
        </p:txBody>
      </p:sp>
      <p:sp>
        <p:nvSpPr>
          <p:cNvPr id="4" name="Rezervirano mjesto broja slajda 3">
            <a:extLst>
              <a:ext uri="{FF2B5EF4-FFF2-40B4-BE49-F238E27FC236}">
                <a16:creationId xmlns:a16="http://schemas.microsoft.com/office/drawing/2014/main" id="{252DA76B-7D61-4941-8376-0CBCD208D312}"/>
              </a:ext>
            </a:extLst>
          </p:cNvPr>
          <p:cNvSpPr>
            <a:spLocks noGrp="1"/>
          </p:cNvSpPr>
          <p:nvPr>
            <p:ph type="sldNum" sz="quarter" idx="12"/>
          </p:nvPr>
        </p:nvSpPr>
        <p:spPr/>
        <p:txBody>
          <a:bodyPr/>
          <a:lstStyle/>
          <a:p>
            <a:fld id="{9CD8D479-8942-46E8-A226-A4E01F7A105C}" type="slidenum">
              <a:rPr lang="hr-HR" smtClean="0"/>
              <a:pPr/>
              <a:t>22</a:t>
            </a:fld>
            <a:endParaRPr lang="hr-HR"/>
          </a:p>
        </p:txBody>
      </p:sp>
      <p:sp>
        <p:nvSpPr>
          <p:cNvPr id="5" name="Rezervirano mjesto datuma 4">
            <a:extLst>
              <a:ext uri="{FF2B5EF4-FFF2-40B4-BE49-F238E27FC236}">
                <a16:creationId xmlns:a16="http://schemas.microsoft.com/office/drawing/2014/main" id="{469E9DD0-4964-4ECA-BC33-C1E9E7BD62DF}"/>
              </a:ext>
            </a:extLst>
          </p:cNvPr>
          <p:cNvSpPr>
            <a:spLocks noGrp="1"/>
          </p:cNvSpPr>
          <p:nvPr>
            <p:ph type="dt" sz="half" idx="10"/>
          </p:nvPr>
        </p:nvSpPr>
        <p:spPr/>
        <p:txBody>
          <a:bodyPr/>
          <a:lstStyle/>
          <a:p>
            <a:fld id="{6DD1B487-36FD-4CED-B07A-1A81FC6540B1}" type="datetime1">
              <a:rPr lang="en-US" smtClean="0"/>
              <a:pPr/>
              <a:t>10/10/2021</a:t>
            </a:fld>
            <a:endParaRPr lang="en-US" dirty="0"/>
          </a:p>
        </p:txBody>
      </p:sp>
    </p:spTree>
    <p:extLst>
      <p:ext uri="{BB962C8B-B14F-4D97-AF65-F5344CB8AC3E}">
        <p14:creationId xmlns:p14="http://schemas.microsoft.com/office/powerpoint/2010/main" val="205836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7444DB5-BC01-429C-AF85-140CF73317D6}"/>
              </a:ext>
            </a:extLst>
          </p:cNvPr>
          <p:cNvSpPr>
            <a:spLocks noGrp="1"/>
          </p:cNvSpPr>
          <p:nvPr>
            <p:ph type="title"/>
          </p:nvPr>
        </p:nvSpPr>
        <p:spPr/>
        <p:txBody>
          <a:bodyPr/>
          <a:lstStyle/>
          <a:p>
            <a:r>
              <a:rPr lang="hr-HR" dirty="0"/>
              <a:t>Zakon o zaštiti od buke					4.</a:t>
            </a:r>
          </a:p>
        </p:txBody>
      </p:sp>
      <p:sp>
        <p:nvSpPr>
          <p:cNvPr id="3" name="Rezervirano mjesto sadržaja 2">
            <a:extLst>
              <a:ext uri="{FF2B5EF4-FFF2-40B4-BE49-F238E27FC236}">
                <a16:creationId xmlns:a16="http://schemas.microsoft.com/office/drawing/2014/main" id="{FDCBF4C2-6C87-4335-84B8-1AE169072136}"/>
              </a:ext>
            </a:extLst>
          </p:cNvPr>
          <p:cNvSpPr>
            <a:spLocks noGrp="1"/>
          </p:cNvSpPr>
          <p:nvPr>
            <p:ph idx="1"/>
          </p:nvPr>
        </p:nvSpPr>
        <p:spPr/>
        <p:txBody>
          <a:bodyPr/>
          <a:lstStyle/>
          <a:p>
            <a:pPr marL="0" indent="0">
              <a:buNone/>
            </a:pPr>
            <a:endParaRPr lang="hr-HR" dirty="0"/>
          </a:p>
          <a:p>
            <a:pPr marL="0" indent="0">
              <a:buNone/>
            </a:pPr>
            <a:r>
              <a:rPr lang="hr-HR" dirty="0"/>
              <a:t>Komunalni redari ovlašteni su </a:t>
            </a:r>
            <a:r>
              <a:rPr lang="hr-HR" u="sng" dirty="0"/>
              <a:t>na licu mjesta naplatiti kaznu</a:t>
            </a:r>
            <a:r>
              <a:rPr lang="hr-HR" dirty="0"/>
              <a:t> odgovornoj osobi u pravnoj osobi i fizičkoj osobi koja obavlja djelatnost za koju treba provesti mjere zaštite od buke, a osoba postupa suprotno odluci JLS:</a:t>
            </a:r>
          </a:p>
          <a:p>
            <a:pPr marL="0" indent="0">
              <a:buNone/>
            </a:pPr>
            <a:endParaRPr lang="hr-HR" dirty="0"/>
          </a:p>
          <a:p>
            <a:pPr marL="457200" indent="-457200">
              <a:buFont typeface="+mj-lt"/>
              <a:buAutoNum type="arabicPeriod"/>
            </a:pPr>
            <a:r>
              <a:rPr lang="hr-HR" dirty="0"/>
              <a:t>prvi prekršaj 1.000 kn</a:t>
            </a:r>
          </a:p>
          <a:p>
            <a:pPr marL="457200" indent="-457200">
              <a:buFont typeface="+mj-lt"/>
              <a:buAutoNum type="arabicPeriod"/>
            </a:pPr>
            <a:r>
              <a:rPr lang="hr-HR" dirty="0"/>
              <a:t>drugi istovjetni prekršaj 3.000 kn</a:t>
            </a:r>
          </a:p>
        </p:txBody>
      </p:sp>
      <p:sp>
        <p:nvSpPr>
          <p:cNvPr id="4" name="Rezervirano mjesto broja slajda 3">
            <a:extLst>
              <a:ext uri="{FF2B5EF4-FFF2-40B4-BE49-F238E27FC236}">
                <a16:creationId xmlns:a16="http://schemas.microsoft.com/office/drawing/2014/main" id="{18035B58-3DB6-4051-8996-99AF267BB4FB}"/>
              </a:ext>
            </a:extLst>
          </p:cNvPr>
          <p:cNvSpPr>
            <a:spLocks noGrp="1"/>
          </p:cNvSpPr>
          <p:nvPr>
            <p:ph type="sldNum" sz="quarter" idx="12"/>
          </p:nvPr>
        </p:nvSpPr>
        <p:spPr/>
        <p:txBody>
          <a:bodyPr/>
          <a:lstStyle/>
          <a:p>
            <a:fld id="{9CD8D479-8942-46E8-A226-A4E01F7A105C}" type="slidenum">
              <a:rPr lang="hr-HR" smtClean="0"/>
              <a:pPr/>
              <a:t>23</a:t>
            </a:fld>
            <a:endParaRPr lang="hr-HR"/>
          </a:p>
        </p:txBody>
      </p:sp>
      <p:sp>
        <p:nvSpPr>
          <p:cNvPr id="5" name="Rezervirano mjesto datuma 4">
            <a:extLst>
              <a:ext uri="{FF2B5EF4-FFF2-40B4-BE49-F238E27FC236}">
                <a16:creationId xmlns:a16="http://schemas.microsoft.com/office/drawing/2014/main" id="{984EF713-DA72-42E5-9EE8-AE483497E17D}"/>
              </a:ext>
            </a:extLst>
          </p:cNvPr>
          <p:cNvSpPr>
            <a:spLocks noGrp="1"/>
          </p:cNvSpPr>
          <p:nvPr>
            <p:ph type="dt" sz="half" idx="10"/>
          </p:nvPr>
        </p:nvSpPr>
        <p:spPr/>
        <p:txBody>
          <a:bodyPr/>
          <a:lstStyle/>
          <a:p>
            <a:fld id="{6DD1B487-36FD-4CED-B07A-1A81FC6540B1}" type="datetime1">
              <a:rPr lang="en-US" smtClean="0"/>
              <a:pPr/>
              <a:t>10/10/2021</a:t>
            </a:fld>
            <a:endParaRPr lang="en-US" dirty="0"/>
          </a:p>
        </p:txBody>
      </p:sp>
    </p:spTree>
    <p:extLst>
      <p:ext uri="{BB962C8B-B14F-4D97-AF65-F5344CB8AC3E}">
        <p14:creationId xmlns:p14="http://schemas.microsoft.com/office/powerpoint/2010/main" val="383241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F7C67-C4F3-4A95-8164-10A7974D2A55}"/>
              </a:ext>
            </a:extLst>
          </p:cNvPr>
          <p:cNvSpPr>
            <a:spLocks noGrp="1"/>
          </p:cNvSpPr>
          <p:nvPr>
            <p:ph type="title"/>
          </p:nvPr>
        </p:nvSpPr>
        <p:spPr>
          <a:xfrm>
            <a:off x="1410026" y="276087"/>
            <a:ext cx="9371949" cy="647457"/>
          </a:xfrm>
        </p:spPr>
        <p:txBody>
          <a:bodyPr>
            <a:normAutofit/>
          </a:bodyPr>
          <a:lstStyle/>
          <a:p>
            <a:r>
              <a:rPr lang="hr-HR" dirty="0"/>
              <a:t>Zakon o zaštiti od buke					5.</a:t>
            </a:r>
            <a:endParaRPr lang="en-US" dirty="0"/>
          </a:p>
        </p:txBody>
      </p:sp>
      <p:sp>
        <p:nvSpPr>
          <p:cNvPr id="3" name="Content Placeholder 2">
            <a:extLst>
              <a:ext uri="{FF2B5EF4-FFF2-40B4-BE49-F238E27FC236}">
                <a16:creationId xmlns:a16="http://schemas.microsoft.com/office/drawing/2014/main" id="{0BA034D8-8031-4D4C-9637-E12AB1BDDC0A}"/>
              </a:ext>
            </a:extLst>
          </p:cNvPr>
          <p:cNvSpPr>
            <a:spLocks noGrp="1"/>
          </p:cNvSpPr>
          <p:nvPr>
            <p:ph idx="1"/>
          </p:nvPr>
        </p:nvSpPr>
        <p:spPr>
          <a:xfrm>
            <a:off x="1410027" y="1271016"/>
            <a:ext cx="9371948" cy="4915667"/>
          </a:xfrm>
        </p:spPr>
        <p:txBody>
          <a:bodyPr>
            <a:normAutofit/>
          </a:bodyPr>
          <a:lstStyle/>
          <a:p>
            <a:pPr marL="0" indent="0">
              <a:buNone/>
            </a:pPr>
            <a:r>
              <a:rPr lang="hr-HR" sz="2800" b="1" dirty="0"/>
              <a:t>Ukoliko se utvrdi prekršaj ovlašteni su:</a:t>
            </a:r>
          </a:p>
          <a:p>
            <a:pPr>
              <a:lnSpc>
                <a:spcPct val="150000"/>
              </a:lnSpc>
              <a:buFontTx/>
              <a:buChar char="-"/>
            </a:pPr>
            <a:r>
              <a:rPr lang="hr-HR" sz="2800" dirty="0"/>
              <a:t>zabraniti uporabu izvora buke do poduzimanja mjera zaštite</a:t>
            </a:r>
          </a:p>
          <a:p>
            <a:pPr>
              <a:lnSpc>
                <a:spcPct val="150000"/>
              </a:lnSpc>
              <a:buFontTx/>
              <a:buChar char="-"/>
            </a:pPr>
            <a:r>
              <a:rPr lang="hr-HR" sz="2800" dirty="0"/>
              <a:t>narediti poduzimanje propisanih utvrđenih mjera zaštite</a:t>
            </a:r>
          </a:p>
          <a:p>
            <a:pPr>
              <a:lnSpc>
                <a:spcPct val="150000"/>
              </a:lnSpc>
              <a:buFontTx/>
              <a:buChar char="-"/>
            </a:pPr>
            <a:r>
              <a:rPr lang="hr-HR" sz="2800" dirty="0"/>
              <a:t>zabraniti obavljanje djelatnosti ako je ista započeta bez rješenja nadležnog ministarstva</a:t>
            </a:r>
          </a:p>
          <a:p>
            <a:pPr>
              <a:lnSpc>
                <a:spcPct val="150000"/>
              </a:lnSpc>
              <a:buFontTx/>
              <a:buChar char="-"/>
            </a:pPr>
            <a:r>
              <a:rPr lang="hr-HR" sz="2800" dirty="0"/>
              <a:t>podnijeti optužni prijedlog / obvezni prekršajni nalog</a:t>
            </a:r>
            <a:endParaRPr lang="en-US" sz="2800" dirty="0"/>
          </a:p>
        </p:txBody>
      </p:sp>
      <p:sp>
        <p:nvSpPr>
          <p:cNvPr id="4" name="Slide Number Placeholder 3">
            <a:extLst>
              <a:ext uri="{FF2B5EF4-FFF2-40B4-BE49-F238E27FC236}">
                <a16:creationId xmlns:a16="http://schemas.microsoft.com/office/drawing/2014/main" id="{DC69E5A8-AF8E-443F-AA08-786C50D0F648}"/>
              </a:ext>
            </a:extLst>
          </p:cNvPr>
          <p:cNvSpPr>
            <a:spLocks noGrp="1"/>
          </p:cNvSpPr>
          <p:nvPr>
            <p:ph type="sldNum" sz="quarter" idx="12"/>
          </p:nvPr>
        </p:nvSpPr>
        <p:spPr/>
        <p:txBody>
          <a:bodyPr/>
          <a:lstStyle/>
          <a:p>
            <a:fld id="{9CD8D479-8942-46E8-A226-A4E01F7A105C}" type="slidenum">
              <a:rPr lang="en-US" smtClean="0"/>
              <a:pPr/>
              <a:t>24</a:t>
            </a:fld>
            <a:endParaRPr lang="en-US"/>
          </a:p>
        </p:txBody>
      </p:sp>
      <p:sp>
        <p:nvSpPr>
          <p:cNvPr id="5" name="Date Placeholder 4">
            <a:extLst>
              <a:ext uri="{FF2B5EF4-FFF2-40B4-BE49-F238E27FC236}">
                <a16:creationId xmlns:a16="http://schemas.microsoft.com/office/drawing/2014/main" id="{98916A51-4845-444E-A85F-6F5B5209EAA9}"/>
              </a:ext>
            </a:extLst>
          </p:cNvPr>
          <p:cNvSpPr>
            <a:spLocks noGrp="1"/>
          </p:cNvSpPr>
          <p:nvPr>
            <p:ph type="dt" sz="half" idx="10"/>
          </p:nvPr>
        </p:nvSpPr>
        <p:spPr/>
        <p:txBody>
          <a:bodyPr/>
          <a:lstStyle/>
          <a:p>
            <a:fld id="{6DD1B487-36FD-4CED-B07A-1A81FC6540B1}" type="datetime1">
              <a:rPr lang="en-US" smtClean="0"/>
              <a:pPr/>
              <a:t>10/10/2021</a:t>
            </a:fld>
            <a:endParaRPr lang="en-US" dirty="0"/>
          </a:p>
        </p:txBody>
      </p:sp>
    </p:spTree>
    <p:extLst>
      <p:ext uri="{BB962C8B-B14F-4D97-AF65-F5344CB8AC3E}">
        <p14:creationId xmlns:p14="http://schemas.microsoft.com/office/powerpoint/2010/main" val="313446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6AB8226-3180-462E-8782-EF80F9921A1C}"/>
              </a:ext>
            </a:extLst>
          </p:cNvPr>
          <p:cNvSpPr>
            <a:spLocks noGrp="1"/>
          </p:cNvSpPr>
          <p:nvPr>
            <p:ph type="title"/>
          </p:nvPr>
        </p:nvSpPr>
        <p:spPr>
          <a:xfrm>
            <a:off x="1410026" y="276087"/>
            <a:ext cx="10380921" cy="847197"/>
          </a:xfrm>
        </p:spPr>
        <p:txBody>
          <a:bodyPr>
            <a:normAutofit/>
          </a:bodyPr>
          <a:lstStyle/>
          <a:p>
            <a:r>
              <a:rPr lang="hr-HR" dirty="0"/>
              <a:t>Zakon o zaštiti od svjetlosnog onečišćenja 		1.</a:t>
            </a:r>
          </a:p>
        </p:txBody>
      </p:sp>
      <p:sp>
        <p:nvSpPr>
          <p:cNvPr id="3" name="Rezervirano mjesto sadržaja 2">
            <a:extLst>
              <a:ext uri="{FF2B5EF4-FFF2-40B4-BE49-F238E27FC236}">
                <a16:creationId xmlns:a16="http://schemas.microsoft.com/office/drawing/2014/main" id="{A2236252-D2D1-4FE8-8D26-CCA60D7EBCFC}"/>
              </a:ext>
            </a:extLst>
          </p:cNvPr>
          <p:cNvSpPr>
            <a:spLocks noGrp="1"/>
          </p:cNvSpPr>
          <p:nvPr>
            <p:ph idx="1"/>
          </p:nvPr>
        </p:nvSpPr>
        <p:spPr>
          <a:xfrm>
            <a:off x="1410027" y="1411705"/>
            <a:ext cx="9371948" cy="4774978"/>
          </a:xfrm>
        </p:spPr>
        <p:txBody>
          <a:bodyPr>
            <a:normAutofit fontScale="77500" lnSpcReduction="20000"/>
          </a:bodyPr>
          <a:lstStyle/>
          <a:p>
            <a:pPr marL="0" indent="0">
              <a:buNone/>
            </a:pPr>
            <a:endParaRPr lang="hr-HR" u="sng" dirty="0"/>
          </a:p>
          <a:p>
            <a:pPr marL="0" indent="0">
              <a:buNone/>
            </a:pPr>
            <a:endParaRPr lang="hr-HR" u="sng" dirty="0"/>
          </a:p>
          <a:p>
            <a:pPr marL="0" indent="0">
              <a:buNone/>
            </a:pPr>
            <a:endParaRPr lang="hr-HR" u="sng" dirty="0"/>
          </a:p>
          <a:p>
            <a:pPr marL="0" indent="0">
              <a:buNone/>
            </a:pPr>
            <a:r>
              <a:rPr lang="hr-HR" u="sng" dirty="0"/>
              <a:t>Na snagu stup</a:t>
            </a:r>
            <a:r>
              <a:rPr lang="en-US" u="sng" dirty="0" err="1"/>
              <a:t>io</a:t>
            </a:r>
            <a:r>
              <a:rPr lang="hr-HR" u="sng" dirty="0"/>
              <a:t> 1.4.2019.</a:t>
            </a:r>
          </a:p>
          <a:p>
            <a:pPr marL="0" indent="0">
              <a:buNone/>
            </a:pPr>
            <a:r>
              <a:rPr lang="hr-HR" dirty="0"/>
              <a:t>Komunalni redar nadzire zabranu iz čl. 11. st. 5:</a:t>
            </a:r>
          </a:p>
          <a:p>
            <a:pPr marL="0" indent="0" fontAlgn="base">
              <a:buNone/>
            </a:pPr>
            <a:r>
              <a:rPr lang="hr-HR" dirty="0"/>
              <a:t>1. uporabu svjetlosnih snopova bilo kakve vrste ili oblika usmjerenih prema nebu ili prema prirodnom vodnom tijelu</a:t>
            </a:r>
          </a:p>
          <a:p>
            <a:pPr marL="0" indent="0" fontAlgn="base">
              <a:buNone/>
            </a:pPr>
            <a:r>
              <a:rPr lang="hr-HR" dirty="0"/>
              <a:t>2. rasvjetljavanje vanjskom rasvjetom otvora (prozora i/ili vrata) zaštićenog ili stambenog prostora iznad vrijednosti propisanih pravilnikom iz članka 9. ovoga Zakona</a:t>
            </a:r>
          </a:p>
          <a:p>
            <a:pPr marL="0" indent="0" fontAlgn="base">
              <a:buNone/>
            </a:pPr>
            <a:r>
              <a:rPr lang="hr-HR" dirty="0"/>
              <a:t>3. postavljanje vanjske rasvjete tako da ona svojim usmjerenjem i izlaznim svjetlosnim tokom svjetlosti na otvorima (prozori i/ili vrata) nepokretnih kulturnih dobara proizvodi emisije veće od dopuštenih razina</a:t>
            </a:r>
          </a:p>
          <a:p>
            <a:pPr marL="0" indent="0" fontAlgn="base">
              <a:buNone/>
            </a:pPr>
            <a:r>
              <a:rPr lang="hr-HR" dirty="0"/>
              <a:t>4.usmjerenje svjetiljki interijera u građevinama s transparentnom fasadom prema vidljivom dijelu neba</a:t>
            </a:r>
          </a:p>
          <a:p>
            <a:pPr marL="0" indent="0" fontAlgn="base">
              <a:buNone/>
            </a:pPr>
            <a:r>
              <a:rPr lang="hr-HR" dirty="0"/>
              <a:t>5. ugrađivanje svjetiljki i ostalih izvora svjetlosti protivno obveznom načinu upravljanja rasvjetljavanjem propisanom pravilnikom iz članka 9. ovoga Zakona</a:t>
            </a:r>
          </a:p>
          <a:p>
            <a:pPr marL="0" indent="0" fontAlgn="base">
              <a:buNone/>
            </a:pPr>
            <a:r>
              <a:rPr lang="hr-HR" dirty="0"/>
              <a:t>6. ugrađivanje svjetiljki i ostalih izvora svjetlosti koji prelaze najviše dopuštene razine rasvjetljavanja okoliša za vanjsku rasvjetu propisane pravilnikom iz članka 9. ovoga Zakona</a:t>
            </a:r>
          </a:p>
          <a:p>
            <a:pPr marL="0" indent="0" fontAlgn="base">
              <a:buNone/>
            </a:pPr>
            <a:endParaRPr lang="hr-HR" dirty="0"/>
          </a:p>
          <a:p>
            <a:endParaRPr lang="hr-HR" dirty="0"/>
          </a:p>
        </p:txBody>
      </p:sp>
      <p:sp>
        <p:nvSpPr>
          <p:cNvPr id="4" name="Rezervirano mjesto broja slajda 3">
            <a:extLst>
              <a:ext uri="{FF2B5EF4-FFF2-40B4-BE49-F238E27FC236}">
                <a16:creationId xmlns:a16="http://schemas.microsoft.com/office/drawing/2014/main" id="{983DFA5B-86B7-4369-B4A9-0C222B2A9D6B}"/>
              </a:ext>
            </a:extLst>
          </p:cNvPr>
          <p:cNvSpPr>
            <a:spLocks noGrp="1"/>
          </p:cNvSpPr>
          <p:nvPr>
            <p:ph type="sldNum" sz="quarter" idx="12"/>
          </p:nvPr>
        </p:nvSpPr>
        <p:spPr/>
        <p:txBody>
          <a:bodyPr/>
          <a:lstStyle/>
          <a:p>
            <a:fld id="{9CD8D479-8942-46E8-A226-A4E01F7A105C}" type="slidenum">
              <a:rPr lang="hr-HR" smtClean="0"/>
              <a:pPr/>
              <a:t>25</a:t>
            </a:fld>
            <a:endParaRPr lang="hr-HR"/>
          </a:p>
        </p:txBody>
      </p:sp>
      <p:sp>
        <p:nvSpPr>
          <p:cNvPr id="5" name="Rezervirano mjesto datuma 4">
            <a:extLst>
              <a:ext uri="{FF2B5EF4-FFF2-40B4-BE49-F238E27FC236}">
                <a16:creationId xmlns:a16="http://schemas.microsoft.com/office/drawing/2014/main" id="{46B409E4-3D36-48D6-97FF-77475899F668}"/>
              </a:ext>
            </a:extLst>
          </p:cNvPr>
          <p:cNvSpPr>
            <a:spLocks noGrp="1"/>
          </p:cNvSpPr>
          <p:nvPr>
            <p:ph type="dt" sz="half" idx="10"/>
          </p:nvPr>
        </p:nvSpPr>
        <p:spPr/>
        <p:txBody>
          <a:bodyPr/>
          <a:lstStyle/>
          <a:p>
            <a:fld id="{6DD1B487-36FD-4CED-B07A-1A81FC6540B1}" type="datetime1">
              <a:rPr lang="en-US" smtClean="0"/>
              <a:pPr/>
              <a:t>10/10/2021</a:t>
            </a:fld>
            <a:endParaRPr lang="en-US" dirty="0"/>
          </a:p>
        </p:txBody>
      </p:sp>
      <p:sp>
        <p:nvSpPr>
          <p:cNvPr id="6" name="Pravokutnik: zaobljeni kutovi 5">
            <a:extLst>
              <a:ext uri="{FF2B5EF4-FFF2-40B4-BE49-F238E27FC236}">
                <a16:creationId xmlns:a16="http://schemas.microsoft.com/office/drawing/2014/main" id="{3B53E8CB-6AF6-4B31-A9B8-81C463679480}"/>
              </a:ext>
            </a:extLst>
          </p:cNvPr>
          <p:cNvSpPr/>
          <p:nvPr/>
        </p:nvSpPr>
        <p:spPr>
          <a:xfrm>
            <a:off x="2399250" y="1182848"/>
            <a:ext cx="6845417" cy="8471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solidFill>
                  <a:schemeClr val="tx1"/>
                </a:solidFill>
              </a:rPr>
              <a:t>Komunalni redar radi ono što nije u domeni inspekcije!?!</a:t>
            </a:r>
          </a:p>
        </p:txBody>
      </p:sp>
    </p:spTree>
    <p:extLst>
      <p:ext uri="{BB962C8B-B14F-4D97-AF65-F5344CB8AC3E}">
        <p14:creationId xmlns:p14="http://schemas.microsoft.com/office/powerpoint/2010/main" val="2946944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5218264-1F7B-4BD1-BC44-9B8A7EFF79E7}"/>
              </a:ext>
            </a:extLst>
          </p:cNvPr>
          <p:cNvSpPr>
            <a:spLocks noGrp="1"/>
          </p:cNvSpPr>
          <p:nvPr>
            <p:ph type="title"/>
          </p:nvPr>
        </p:nvSpPr>
        <p:spPr>
          <a:xfrm>
            <a:off x="1410026" y="276087"/>
            <a:ext cx="10493216" cy="686439"/>
          </a:xfrm>
        </p:spPr>
        <p:txBody>
          <a:bodyPr>
            <a:normAutofit/>
          </a:bodyPr>
          <a:lstStyle/>
          <a:p>
            <a:r>
              <a:rPr lang="hr-HR" dirty="0"/>
              <a:t>Zakon o zaštiti od svjetlosnog onečišćenja 		2.</a:t>
            </a:r>
          </a:p>
        </p:txBody>
      </p:sp>
      <p:sp>
        <p:nvSpPr>
          <p:cNvPr id="3" name="Rezervirano mjesto sadržaja 2">
            <a:extLst>
              <a:ext uri="{FF2B5EF4-FFF2-40B4-BE49-F238E27FC236}">
                <a16:creationId xmlns:a16="http://schemas.microsoft.com/office/drawing/2014/main" id="{CE875D95-60E7-4C66-8344-A65C82379394}"/>
              </a:ext>
            </a:extLst>
          </p:cNvPr>
          <p:cNvSpPr>
            <a:spLocks noGrp="1"/>
          </p:cNvSpPr>
          <p:nvPr>
            <p:ph idx="1"/>
          </p:nvPr>
        </p:nvSpPr>
        <p:spPr>
          <a:xfrm>
            <a:off x="1410027" y="1106905"/>
            <a:ext cx="10300710" cy="5079778"/>
          </a:xfrm>
        </p:spPr>
        <p:txBody>
          <a:bodyPr>
            <a:noAutofit/>
          </a:bodyPr>
          <a:lstStyle/>
          <a:p>
            <a:pPr marL="0" lvl="0" indent="0" fontAlgn="base">
              <a:buNone/>
            </a:pPr>
            <a:r>
              <a:rPr lang="hr-HR" sz="2000" dirty="0">
                <a:solidFill>
                  <a:srgbClr val="4D3E2F"/>
                </a:solidFill>
              </a:rPr>
              <a:t>7. ugradnja ekološki neprihvatljivih svjetiljki</a:t>
            </a:r>
          </a:p>
          <a:p>
            <a:pPr marL="0" lvl="0" indent="0" fontAlgn="base">
              <a:buNone/>
            </a:pPr>
            <a:r>
              <a:rPr lang="hr-HR" sz="2000" dirty="0">
                <a:solidFill>
                  <a:srgbClr val="4D3E2F"/>
                </a:solidFill>
              </a:rPr>
              <a:t>8. postava svjetiljki tako da svijetle u horizont i iznad njega te u prirodna vodna tijela, osim u slučajevima dopuštenim ovim Zakonom</a:t>
            </a:r>
          </a:p>
          <a:p>
            <a:pPr marL="0" lvl="0" indent="0" fontAlgn="base">
              <a:buNone/>
            </a:pPr>
            <a:r>
              <a:rPr lang="hr-HR" sz="2000" dirty="0">
                <a:solidFill>
                  <a:srgbClr val="4D3E2F"/>
                </a:solidFill>
              </a:rPr>
              <a:t>9. da svjetlosni tok svjetiljki pri rasvjetljavanju oglasnih ploča vanjskim svjetiljkama, kod dekorativne i krajobrazne rasvjete te rasvjete pročelja objekta izlazi iz gabarita osvjetljavanja</a:t>
            </a:r>
          </a:p>
          <a:p>
            <a:pPr marL="0" lvl="0" indent="0" fontAlgn="base">
              <a:buNone/>
            </a:pPr>
            <a:r>
              <a:rPr lang="hr-HR" sz="2000" dirty="0">
                <a:solidFill>
                  <a:srgbClr val="4D3E2F"/>
                </a:solidFill>
              </a:rPr>
              <a:t>10. u zaštićenim područjima, radi očuvanja ekosustava i bioraznolikosti, postavljati svjetiljke korelirane temperature boje svjetlosti iznad 2200 K te osvijetljene oglasne ploče</a:t>
            </a:r>
          </a:p>
          <a:p>
            <a:pPr marL="0" lvl="0" indent="0" fontAlgn="base">
              <a:buNone/>
            </a:pPr>
            <a:r>
              <a:rPr lang="hr-HR" sz="2000" dirty="0">
                <a:solidFill>
                  <a:srgbClr val="4D3E2F"/>
                </a:solidFill>
              </a:rPr>
              <a:t>11. postavljati cestovnu i javnu rasvjetu uz prirodna vodna tijela tako da svojim usmjerenjem i izlaznim tijekom svjetlosti na vodenoj površini emitiraju svjetlost veću od emisija propisanih pravilnikom iz članka 9. ovoga Zakona</a:t>
            </a:r>
          </a:p>
          <a:p>
            <a:pPr marL="0" lvl="0" indent="0" fontAlgn="base">
              <a:buNone/>
            </a:pPr>
            <a:r>
              <a:rPr lang="hr-HR" sz="2000" dirty="0">
                <a:solidFill>
                  <a:srgbClr val="4D3E2F"/>
                </a:solidFill>
              </a:rPr>
              <a:t>12. postavljati oglasne ploče tako da zaklanjaju ili smanjuju vidljivost postavljenih prometnih znakova ili zasljepljuju sudionike u prometu ili odvraćaju njihovu pozornost u mjeri koja može biti opasna za sigurnost prometa</a:t>
            </a:r>
          </a:p>
          <a:p>
            <a:pPr marL="0" lvl="0" indent="0" fontAlgn="base">
              <a:buNone/>
            </a:pPr>
            <a:r>
              <a:rPr lang="hr-HR" sz="2000" dirty="0">
                <a:solidFill>
                  <a:srgbClr val="4D3E2F"/>
                </a:solidFill>
              </a:rPr>
              <a:t>13. postavljati oglasne ploče koje emitiraju svjetlost veću od emisija propisanih pravilnikom iz članka 9. ovoga Zakona</a:t>
            </a:r>
            <a:endParaRPr lang="hr-HR" sz="2000" dirty="0"/>
          </a:p>
        </p:txBody>
      </p:sp>
      <p:sp>
        <p:nvSpPr>
          <p:cNvPr id="4" name="Rezervirano mjesto broja slajda 3">
            <a:extLst>
              <a:ext uri="{FF2B5EF4-FFF2-40B4-BE49-F238E27FC236}">
                <a16:creationId xmlns:a16="http://schemas.microsoft.com/office/drawing/2014/main" id="{1EAA56B1-5703-4AC3-A21B-7EACD0943A85}"/>
              </a:ext>
            </a:extLst>
          </p:cNvPr>
          <p:cNvSpPr>
            <a:spLocks noGrp="1"/>
          </p:cNvSpPr>
          <p:nvPr>
            <p:ph type="sldNum" sz="quarter" idx="12"/>
          </p:nvPr>
        </p:nvSpPr>
        <p:spPr/>
        <p:txBody>
          <a:bodyPr/>
          <a:lstStyle/>
          <a:p>
            <a:fld id="{9CD8D479-8942-46E8-A226-A4E01F7A105C}" type="slidenum">
              <a:rPr lang="hr-HR" smtClean="0"/>
              <a:pPr/>
              <a:t>26</a:t>
            </a:fld>
            <a:endParaRPr lang="hr-HR"/>
          </a:p>
        </p:txBody>
      </p:sp>
      <p:sp>
        <p:nvSpPr>
          <p:cNvPr id="5" name="Rezervirano mjesto datuma 4">
            <a:extLst>
              <a:ext uri="{FF2B5EF4-FFF2-40B4-BE49-F238E27FC236}">
                <a16:creationId xmlns:a16="http://schemas.microsoft.com/office/drawing/2014/main" id="{7E975FD0-BA46-4CA3-9B24-10E5A137F149}"/>
              </a:ext>
            </a:extLst>
          </p:cNvPr>
          <p:cNvSpPr>
            <a:spLocks noGrp="1"/>
          </p:cNvSpPr>
          <p:nvPr>
            <p:ph type="dt" sz="half" idx="10"/>
          </p:nvPr>
        </p:nvSpPr>
        <p:spPr/>
        <p:txBody>
          <a:bodyPr/>
          <a:lstStyle/>
          <a:p>
            <a:fld id="{6DD1B487-36FD-4CED-B07A-1A81FC6540B1}" type="datetime1">
              <a:rPr lang="en-US" smtClean="0"/>
              <a:pPr/>
              <a:t>10/10/2021</a:t>
            </a:fld>
            <a:endParaRPr lang="en-US" dirty="0"/>
          </a:p>
        </p:txBody>
      </p:sp>
      <p:sp>
        <p:nvSpPr>
          <p:cNvPr id="6" name="Rezervirano mjesto podnožja 5">
            <a:extLst>
              <a:ext uri="{FF2B5EF4-FFF2-40B4-BE49-F238E27FC236}">
                <a16:creationId xmlns:a16="http://schemas.microsoft.com/office/drawing/2014/main" id="{FAFDA3DE-6203-4B7E-9148-601AD39E57EF}"/>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214018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A5F3B6B-1396-4D7A-9D77-C504FB8BF68D}"/>
              </a:ext>
            </a:extLst>
          </p:cNvPr>
          <p:cNvSpPr>
            <a:spLocks noGrp="1"/>
          </p:cNvSpPr>
          <p:nvPr>
            <p:ph type="title"/>
          </p:nvPr>
        </p:nvSpPr>
        <p:spPr>
          <a:xfrm>
            <a:off x="1410025" y="276087"/>
            <a:ext cx="10268627" cy="638313"/>
          </a:xfrm>
        </p:spPr>
        <p:txBody>
          <a:bodyPr>
            <a:normAutofit fontScale="90000"/>
          </a:bodyPr>
          <a:lstStyle/>
          <a:p>
            <a:r>
              <a:rPr lang="hr-HR" dirty="0"/>
              <a:t>Zakon o zaštiti od svjetlosnog onečišćenja (NN 14/19)	3.</a:t>
            </a:r>
          </a:p>
        </p:txBody>
      </p:sp>
      <p:sp>
        <p:nvSpPr>
          <p:cNvPr id="3" name="Rezervirano mjesto sadržaja 2">
            <a:extLst>
              <a:ext uri="{FF2B5EF4-FFF2-40B4-BE49-F238E27FC236}">
                <a16:creationId xmlns:a16="http://schemas.microsoft.com/office/drawing/2014/main" id="{D9278ED0-61F6-4A2A-8413-0325E0357C31}"/>
              </a:ext>
            </a:extLst>
          </p:cNvPr>
          <p:cNvSpPr>
            <a:spLocks noGrp="1"/>
          </p:cNvSpPr>
          <p:nvPr>
            <p:ph idx="1"/>
          </p:nvPr>
        </p:nvSpPr>
        <p:spPr>
          <a:xfrm>
            <a:off x="1410027" y="1171074"/>
            <a:ext cx="9371948" cy="5015609"/>
          </a:xfrm>
        </p:spPr>
        <p:txBody>
          <a:bodyPr/>
          <a:lstStyle/>
          <a:p>
            <a:pPr marL="0" indent="0">
              <a:buNone/>
            </a:pPr>
            <a:r>
              <a:rPr lang="hr-HR" dirty="0"/>
              <a:t>Mjere komunalnog redara:</a:t>
            </a:r>
          </a:p>
          <a:p>
            <a:pPr marL="457200" indent="-457200">
              <a:buAutoNum type="arabicPeriod"/>
            </a:pPr>
            <a:r>
              <a:rPr lang="hr-HR" dirty="0"/>
              <a:t>operateru rasvjete naređuje gašenje rasvjete protivne čl.11.st.5.</a:t>
            </a:r>
          </a:p>
          <a:p>
            <a:pPr marL="457200" indent="-457200">
              <a:buAutoNum type="arabicPeriod"/>
            </a:pPr>
            <a:r>
              <a:rPr lang="hr-HR" dirty="0"/>
              <a:t>operateru rasvjete naređuje gašenje dekorativne ili prigodne vanjske rasvjete zgrada ili površina ako je prekoračeno dopušteno trajanje određeno planom rada dekorativne ili prigodne vanjske rasvjete JLS</a:t>
            </a:r>
          </a:p>
          <a:p>
            <a:pPr marL="457200" indent="-457200">
              <a:buAutoNum type="arabicPeriod"/>
            </a:pPr>
            <a:r>
              <a:rPr lang="hr-HR" dirty="0"/>
              <a:t>vlasniku oglasne ploče naređuje usklađenje sa Zakonom</a:t>
            </a:r>
          </a:p>
          <a:p>
            <a:pPr marL="457200" indent="-457200">
              <a:buAutoNum type="arabicPeriod"/>
            </a:pPr>
            <a:r>
              <a:rPr lang="hr-HR" dirty="0"/>
              <a:t>ako uoči nezakonitosti po kojima nije ovlašten postupati, dužan je odmah obavijestiti inspekciju</a:t>
            </a:r>
          </a:p>
          <a:p>
            <a:pPr marL="457200" indent="-457200">
              <a:buAutoNum type="arabicPeriod"/>
            </a:pPr>
            <a:endParaRPr lang="hr-HR" dirty="0"/>
          </a:p>
          <a:p>
            <a:pPr marL="457200" indent="-457200">
              <a:buAutoNum type="arabicPeriod"/>
            </a:pPr>
            <a:endParaRPr lang="hr-HR" dirty="0"/>
          </a:p>
          <a:p>
            <a:pPr marL="0" indent="0">
              <a:buNone/>
            </a:pPr>
            <a:r>
              <a:rPr lang="hr-HR" dirty="0">
                <a:solidFill>
                  <a:schemeClr val="accent1">
                    <a:lumMod val="75000"/>
                  </a:schemeClr>
                </a:solidFill>
              </a:rPr>
              <a:t>Ministar će u roku od 12 mjeseci donijeti Pravilnik, JLS u daljnjih 12 mjeseci plan rasvjete i akcijski plan rekonstrukcije – usklađenje u roku od 12 godina!</a:t>
            </a:r>
          </a:p>
          <a:p>
            <a:pPr marL="457200" indent="-457200">
              <a:buAutoNum type="arabicPeriod"/>
            </a:pPr>
            <a:endParaRPr lang="hr-HR" dirty="0"/>
          </a:p>
          <a:p>
            <a:pPr marL="457200" indent="-457200">
              <a:buAutoNum type="arabicPeriod"/>
            </a:pPr>
            <a:endParaRPr lang="hr-HR" dirty="0"/>
          </a:p>
        </p:txBody>
      </p:sp>
      <p:sp>
        <p:nvSpPr>
          <p:cNvPr id="4" name="Rezervirano mjesto broja slajda 3">
            <a:extLst>
              <a:ext uri="{FF2B5EF4-FFF2-40B4-BE49-F238E27FC236}">
                <a16:creationId xmlns:a16="http://schemas.microsoft.com/office/drawing/2014/main" id="{5AD6B528-6F24-4262-A732-8A8265164794}"/>
              </a:ext>
            </a:extLst>
          </p:cNvPr>
          <p:cNvSpPr>
            <a:spLocks noGrp="1"/>
          </p:cNvSpPr>
          <p:nvPr>
            <p:ph type="sldNum" sz="quarter" idx="12"/>
          </p:nvPr>
        </p:nvSpPr>
        <p:spPr/>
        <p:txBody>
          <a:bodyPr/>
          <a:lstStyle/>
          <a:p>
            <a:fld id="{9CD8D479-8942-46E8-A226-A4E01F7A105C}" type="slidenum">
              <a:rPr lang="hr-HR" smtClean="0"/>
              <a:pPr/>
              <a:t>27</a:t>
            </a:fld>
            <a:endParaRPr lang="hr-HR"/>
          </a:p>
        </p:txBody>
      </p:sp>
      <p:sp>
        <p:nvSpPr>
          <p:cNvPr id="5" name="Rezervirano mjesto datuma 4">
            <a:extLst>
              <a:ext uri="{FF2B5EF4-FFF2-40B4-BE49-F238E27FC236}">
                <a16:creationId xmlns:a16="http://schemas.microsoft.com/office/drawing/2014/main" id="{4B74D505-8B76-4623-9AA4-58ADC015FB10}"/>
              </a:ext>
            </a:extLst>
          </p:cNvPr>
          <p:cNvSpPr>
            <a:spLocks noGrp="1"/>
          </p:cNvSpPr>
          <p:nvPr>
            <p:ph type="dt" sz="half" idx="10"/>
          </p:nvPr>
        </p:nvSpPr>
        <p:spPr/>
        <p:txBody>
          <a:bodyPr/>
          <a:lstStyle/>
          <a:p>
            <a:fld id="{6DD1B487-36FD-4CED-B07A-1A81FC6540B1}" type="datetime1">
              <a:rPr lang="en-US" smtClean="0"/>
              <a:pPr/>
              <a:t>10/10/2021</a:t>
            </a:fld>
            <a:endParaRPr lang="en-US" dirty="0"/>
          </a:p>
        </p:txBody>
      </p:sp>
    </p:spTree>
    <p:extLst>
      <p:ext uri="{BB962C8B-B14F-4D97-AF65-F5344CB8AC3E}">
        <p14:creationId xmlns:p14="http://schemas.microsoft.com/office/powerpoint/2010/main" val="420554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DC7DE-4DD7-4ACD-B516-F9B63C231E0F}"/>
              </a:ext>
            </a:extLst>
          </p:cNvPr>
          <p:cNvSpPr>
            <a:spLocks noGrp="1"/>
          </p:cNvSpPr>
          <p:nvPr>
            <p:ph type="title"/>
          </p:nvPr>
        </p:nvSpPr>
        <p:spPr>
          <a:xfrm>
            <a:off x="1410026" y="276087"/>
            <a:ext cx="9371949" cy="1759353"/>
          </a:xfrm>
        </p:spPr>
        <p:txBody>
          <a:bodyPr>
            <a:normAutofit/>
          </a:bodyPr>
          <a:lstStyle/>
          <a:p>
            <a:r>
              <a:rPr lang="hr-BA" dirty="0"/>
              <a:t>Pravilnik o zonama rasvjetljenosti, dopuštenim vrijednostima rasvjetljavanja i načinima upravljanja rasvjetnim sustavima (NN 128/20.)</a:t>
            </a:r>
          </a:p>
        </p:txBody>
      </p:sp>
      <p:sp>
        <p:nvSpPr>
          <p:cNvPr id="3" name="Content Placeholder 2">
            <a:extLst>
              <a:ext uri="{FF2B5EF4-FFF2-40B4-BE49-F238E27FC236}">
                <a16:creationId xmlns:a16="http://schemas.microsoft.com/office/drawing/2014/main" id="{FE3AFCA6-B6B7-45A4-8613-54E46FDDBAE6}"/>
              </a:ext>
            </a:extLst>
          </p:cNvPr>
          <p:cNvSpPr>
            <a:spLocks noGrp="1"/>
          </p:cNvSpPr>
          <p:nvPr>
            <p:ph idx="1"/>
          </p:nvPr>
        </p:nvSpPr>
        <p:spPr>
          <a:xfrm>
            <a:off x="1410027" y="2478157"/>
            <a:ext cx="9371948" cy="3708526"/>
          </a:xfrm>
        </p:spPr>
        <p:txBody>
          <a:bodyPr>
            <a:normAutofit/>
          </a:bodyPr>
          <a:lstStyle/>
          <a:p>
            <a:pPr marL="0" indent="0" algn="l">
              <a:buNone/>
            </a:pPr>
            <a:r>
              <a:rPr lang="hr-BA" b="0" i="0" dirty="0">
                <a:effectLst/>
                <a:latin typeface="Roboto" panose="020B0604020202020204" pitchFamily="2" charset="0"/>
              </a:rPr>
              <a:t>Otvorena pitanja:</a:t>
            </a:r>
          </a:p>
          <a:p>
            <a:pPr algn="l">
              <a:buFont typeface="Arial" panose="020B0604020202020204" pitchFamily="34" charset="0"/>
              <a:buChar char="•"/>
            </a:pPr>
            <a:r>
              <a:rPr lang="hr-BA" b="0" i="0" dirty="0">
                <a:effectLst/>
                <a:latin typeface="Roboto" panose="020B0604020202020204" pitchFamily="2" charset="0"/>
              </a:rPr>
              <a:t>Ograničenje ukupne emisije svjetlosti u okoliš</a:t>
            </a:r>
          </a:p>
          <a:p>
            <a:pPr algn="l">
              <a:buFont typeface="Arial" panose="020B0604020202020204" pitchFamily="34" charset="0"/>
              <a:buChar char="•"/>
            </a:pPr>
            <a:r>
              <a:rPr lang="hr-BA" b="0" i="0" dirty="0">
                <a:solidFill>
                  <a:srgbClr val="FF0000"/>
                </a:solidFill>
                <a:effectLst/>
                <a:latin typeface="Roboto" panose="020B0604020202020204" pitchFamily="2" charset="0"/>
              </a:rPr>
              <a:t>Rokovi</a:t>
            </a:r>
            <a:r>
              <a:rPr lang="hr-BA" b="0" i="0" dirty="0">
                <a:effectLst/>
                <a:latin typeface="Roboto" panose="020B0604020202020204" pitchFamily="2" charset="0"/>
              </a:rPr>
              <a:t> za zamjenu štetne i prekomjerne rasvjete koja smeta građanima</a:t>
            </a:r>
          </a:p>
          <a:p>
            <a:pPr algn="l">
              <a:buFont typeface="Arial" panose="020B0604020202020204" pitchFamily="34" charset="0"/>
              <a:buChar char="•"/>
            </a:pPr>
            <a:r>
              <a:rPr lang="hr-BA" b="0" i="0" dirty="0">
                <a:effectLst/>
                <a:latin typeface="Roboto" panose="020B0604020202020204" pitchFamily="2" charset="0"/>
              </a:rPr>
              <a:t>Minimalni dozvoljeni </a:t>
            </a:r>
            <a:r>
              <a:rPr lang="hr-BA" b="0" i="0" dirty="0">
                <a:solidFill>
                  <a:srgbClr val="FF0000"/>
                </a:solidFill>
                <a:effectLst/>
                <a:latin typeface="Roboto" panose="020B0604020202020204" pitchFamily="2" charset="0"/>
              </a:rPr>
              <a:t>razmak</a:t>
            </a:r>
            <a:r>
              <a:rPr lang="hr-BA" b="0" i="0" dirty="0">
                <a:effectLst/>
                <a:latin typeface="Roboto" panose="020B0604020202020204" pitchFamily="2" charset="0"/>
              </a:rPr>
              <a:t> između stupova javne rasvjete</a:t>
            </a:r>
          </a:p>
          <a:p>
            <a:pPr algn="l">
              <a:buFont typeface="Arial" panose="020B0604020202020204" pitchFamily="34" charset="0"/>
              <a:buChar char="•"/>
            </a:pPr>
            <a:r>
              <a:rPr lang="hr-BA" b="0" i="0" dirty="0">
                <a:effectLst/>
                <a:latin typeface="Roboto" panose="020B0604020202020204" pitchFamily="2" charset="0"/>
              </a:rPr>
              <a:t>Obaveza gašenja rasvjete u izlozima nakon završetka radnog vremena</a:t>
            </a:r>
          </a:p>
          <a:p>
            <a:pPr algn="l">
              <a:buFont typeface="Arial" panose="020B0604020202020204" pitchFamily="34" charset="0"/>
              <a:buChar char="•"/>
            </a:pPr>
            <a:r>
              <a:rPr lang="hr-BA" b="0" i="0" dirty="0">
                <a:effectLst/>
                <a:latin typeface="Roboto" panose="020B0604020202020204" pitchFamily="2" charset="0"/>
              </a:rPr>
              <a:t>Gašenje rasvjete na autocestama</a:t>
            </a:r>
          </a:p>
          <a:p>
            <a:pPr algn="l">
              <a:buFont typeface="Arial" panose="020B0604020202020204" pitchFamily="34" charset="0"/>
              <a:buChar char="•"/>
            </a:pPr>
            <a:r>
              <a:rPr lang="hr-BA" b="0" i="0" dirty="0">
                <a:solidFill>
                  <a:srgbClr val="FF0000"/>
                </a:solidFill>
                <a:effectLst/>
                <a:latin typeface="Roboto" panose="020B0604020202020204" pitchFamily="2" charset="0"/>
              </a:rPr>
              <a:t>Rokovi</a:t>
            </a:r>
            <a:r>
              <a:rPr lang="hr-BA" b="0" i="0" dirty="0">
                <a:effectLst/>
                <a:latin typeface="Roboto" panose="020B0604020202020204" pitchFamily="2" charset="0"/>
              </a:rPr>
              <a:t> za usklađenje rasvjete u zaštitnim zonama oko zvjezdarnica</a:t>
            </a:r>
          </a:p>
          <a:p>
            <a:pPr marL="0" indent="0">
              <a:buNone/>
            </a:pPr>
            <a:r>
              <a:rPr lang="hr-BA" dirty="0">
                <a:solidFill>
                  <a:srgbClr val="FF0000"/>
                </a:solidFill>
              </a:rPr>
              <a:t>Opći dojam: nedovoljno konkretan</a:t>
            </a:r>
          </a:p>
        </p:txBody>
      </p:sp>
      <p:sp>
        <p:nvSpPr>
          <p:cNvPr id="4" name="Slide Number Placeholder 3">
            <a:extLst>
              <a:ext uri="{FF2B5EF4-FFF2-40B4-BE49-F238E27FC236}">
                <a16:creationId xmlns:a16="http://schemas.microsoft.com/office/drawing/2014/main" id="{1EE23934-EBDF-4193-9D03-23964C013110}"/>
              </a:ext>
            </a:extLst>
          </p:cNvPr>
          <p:cNvSpPr>
            <a:spLocks noGrp="1"/>
          </p:cNvSpPr>
          <p:nvPr>
            <p:ph type="sldNum" sz="quarter" idx="12"/>
          </p:nvPr>
        </p:nvSpPr>
        <p:spPr/>
        <p:txBody>
          <a:bodyPr/>
          <a:lstStyle/>
          <a:p>
            <a:fld id="{9CD8D479-8942-46E8-A226-A4E01F7A105C}" type="slidenum">
              <a:rPr lang="hr-BA" smtClean="0"/>
              <a:pPr/>
              <a:t>28</a:t>
            </a:fld>
            <a:endParaRPr lang="hr-BA"/>
          </a:p>
        </p:txBody>
      </p:sp>
      <p:sp>
        <p:nvSpPr>
          <p:cNvPr id="5" name="Date Placeholder 4">
            <a:extLst>
              <a:ext uri="{FF2B5EF4-FFF2-40B4-BE49-F238E27FC236}">
                <a16:creationId xmlns:a16="http://schemas.microsoft.com/office/drawing/2014/main" id="{DFA49CA1-FBC4-4848-84A1-89C7E5535D61}"/>
              </a:ext>
            </a:extLst>
          </p:cNvPr>
          <p:cNvSpPr>
            <a:spLocks noGrp="1"/>
          </p:cNvSpPr>
          <p:nvPr>
            <p:ph type="dt" sz="half" idx="10"/>
          </p:nvPr>
        </p:nvSpPr>
        <p:spPr/>
        <p:txBody>
          <a:bodyPr/>
          <a:lstStyle/>
          <a:p>
            <a:fld id="{6DD1B487-36FD-4CED-B07A-1A81FC6540B1}" type="datetime1">
              <a:rPr lang="en-US" smtClean="0"/>
              <a:pPr/>
              <a:t>10/10/2021</a:t>
            </a:fld>
            <a:endParaRPr lang="en-US" dirty="0"/>
          </a:p>
        </p:txBody>
      </p:sp>
      <p:sp>
        <p:nvSpPr>
          <p:cNvPr id="6" name="Footer Placeholder 5">
            <a:extLst>
              <a:ext uri="{FF2B5EF4-FFF2-40B4-BE49-F238E27FC236}">
                <a16:creationId xmlns:a16="http://schemas.microsoft.com/office/drawing/2014/main" id="{870745DC-8796-44EE-A7B4-DDCB325A0C1A}"/>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97179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341B959-C74E-47C5-8F69-6B87508057C3}"/>
              </a:ext>
            </a:extLst>
          </p:cNvPr>
          <p:cNvSpPr>
            <a:spLocks noGrp="1"/>
          </p:cNvSpPr>
          <p:nvPr>
            <p:ph type="title"/>
          </p:nvPr>
        </p:nvSpPr>
        <p:spPr/>
        <p:txBody>
          <a:bodyPr/>
          <a:lstStyle/>
          <a:p>
            <a:r>
              <a:rPr lang="hr-HR" dirty="0"/>
              <a:t>Zakon o zaštiti životinja 					1.</a:t>
            </a:r>
          </a:p>
        </p:txBody>
      </p:sp>
      <p:sp>
        <p:nvSpPr>
          <p:cNvPr id="3" name="Rezervirano mjesto sadržaja 2">
            <a:extLst>
              <a:ext uri="{FF2B5EF4-FFF2-40B4-BE49-F238E27FC236}">
                <a16:creationId xmlns:a16="http://schemas.microsoft.com/office/drawing/2014/main" id="{B2AFE4CE-F89C-46E6-A76A-75B89C28E5AA}"/>
              </a:ext>
            </a:extLst>
          </p:cNvPr>
          <p:cNvSpPr>
            <a:spLocks noGrp="1"/>
          </p:cNvSpPr>
          <p:nvPr>
            <p:ph idx="1"/>
          </p:nvPr>
        </p:nvSpPr>
        <p:spPr/>
        <p:txBody>
          <a:bodyPr/>
          <a:lstStyle/>
          <a:p>
            <a:pPr marL="0" indent="0">
              <a:buNone/>
            </a:pPr>
            <a:r>
              <a:rPr lang="hr-HR" dirty="0"/>
              <a:t>Komunalni redar nadzire provedbu općih akata JLS vezano za:</a:t>
            </a:r>
          </a:p>
          <a:p>
            <a:pPr marL="457200" indent="-457200">
              <a:buFont typeface="+mj-lt"/>
              <a:buAutoNum type="arabicPeriod"/>
            </a:pPr>
            <a:r>
              <a:rPr lang="hr-HR" dirty="0"/>
              <a:t>postupanje s divljim životinjama van staništa</a:t>
            </a:r>
          </a:p>
          <a:p>
            <a:pPr marL="457200" indent="-457200">
              <a:buFont typeface="+mj-lt"/>
              <a:buAutoNum type="arabicPeriod"/>
            </a:pPr>
            <a:r>
              <a:rPr lang="hr-HR" dirty="0"/>
              <a:t>postupanje s kućnim ljubimcima</a:t>
            </a:r>
          </a:p>
          <a:p>
            <a:pPr marL="457200" indent="-457200">
              <a:buFont typeface="+mj-lt"/>
              <a:buAutoNum type="arabicPeriod"/>
            </a:pPr>
            <a:r>
              <a:rPr lang="hr-HR" dirty="0"/>
              <a:t>postupanje s napuštenim ili izgubljenim životinjama</a:t>
            </a:r>
          </a:p>
          <a:p>
            <a:pPr marL="457200" indent="-457200">
              <a:buFont typeface="+mj-lt"/>
              <a:buAutoNum type="arabicPeriod"/>
            </a:pPr>
            <a:endParaRPr lang="hr-HR" dirty="0"/>
          </a:p>
          <a:p>
            <a:pPr marL="0" indent="0">
              <a:buNone/>
            </a:pPr>
            <a:r>
              <a:rPr lang="hr-HR" dirty="0"/>
              <a:t>Postupa temeljem procjene rizika, nasumičnim odabirom mjesta nadzora ili po saznanju (prijavi).</a:t>
            </a:r>
          </a:p>
          <a:p>
            <a:pPr marL="0" indent="0">
              <a:buNone/>
            </a:pPr>
            <a:r>
              <a:rPr lang="hr-HR" dirty="0"/>
              <a:t>Naplaćuje kaznu propisanu općim aktom JLS.</a:t>
            </a:r>
          </a:p>
          <a:p>
            <a:pPr marL="0" indent="0">
              <a:buNone/>
            </a:pPr>
            <a:r>
              <a:rPr lang="hr-HR" dirty="0"/>
              <a:t>Nadzor </a:t>
            </a:r>
            <a:r>
              <a:rPr lang="hr-HR" dirty="0" err="1"/>
              <a:t>mikročipiranja</a:t>
            </a:r>
            <a:r>
              <a:rPr lang="hr-HR" dirty="0"/>
              <a:t> – 30.06.2018.</a:t>
            </a:r>
          </a:p>
          <a:p>
            <a:pPr marL="0" indent="0">
              <a:buNone/>
            </a:pPr>
            <a:r>
              <a:rPr lang="hr-HR" dirty="0"/>
              <a:t>Policija mu pruža pomoć ako se očekuje otpor.</a:t>
            </a:r>
          </a:p>
        </p:txBody>
      </p:sp>
      <p:sp>
        <p:nvSpPr>
          <p:cNvPr id="4" name="Rezervirano mjesto broja slajda 3">
            <a:extLst>
              <a:ext uri="{FF2B5EF4-FFF2-40B4-BE49-F238E27FC236}">
                <a16:creationId xmlns:a16="http://schemas.microsoft.com/office/drawing/2014/main" id="{E9887F95-103C-4A2F-8AC0-903BA4B3276E}"/>
              </a:ext>
            </a:extLst>
          </p:cNvPr>
          <p:cNvSpPr>
            <a:spLocks noGrp="1"/>
          </p:cNvSpPr>
          <p:nvPr>
            <p:ph type="sldNum" sz="quarter" idx="12"/>
          </p:nvPr>
        </p:nvSpPr>
        <p:spPr/>
        <p:txBody>
          <a:bodyPr/>
          <a:lstStyle/>
          <a:p>
            <a:fld id="{9CD8D479-8942-46E8-A226-A4E01F7A105C}" type="slidenum">
              <a:rPr lang="hr-HR" smtClean="0"/>
              <a:pPr/>
              <a:t>29</a:t>
            </a:fld>
            <a:endParaRPr lang="hr-HR"/>
          </a:p>
        </p:txBody>
      </p:sp>
      <p:sp>
        <p:nvSpPr>
          <p:cNvPr id="5" name="Rezervirano mjesto datuma 4">
            <a:extLst>
              <a:ext uri="{FF2B5EF4-FFF2-40B4-BE49-F238E27FC236}">
                <a16:creationId xmlns:a16="http://schemas.microsoft.com/office/drawing/2014/main" id="{31B57F94-FBF7-4A3B-8CD8-799254188F23}"/>
              </a:ext>
            </a:extLst>
          </p:cNvPr>
          <p:cNvSpPr>
            <a:spLocks noGrp="1"/>
          </p:cNvSpPr>
          <p:nvPr>
            <p:ph type="dt" sz="half" idx="10"/>
          </p:nvPr>
        </p:nvSpPr>
        <p:spPr/>
        <p:txBody>
          <a:bodyPr/>
          <a:lstStyle/>
          <a:p>
            <a:fld id="{6DD1B487-36FD-4CED-B07A-1A81FC6540B1}" type="datetime1">
              <a:rPr lang="en-US" smtClean="0"/>
              <a:pPr/>
              <a:t>10/10/2021</a:t>
            </a:fld>
            <a:endParaRPr lang="en-US" dirty="0"/>
          </a:p>
        </p:txBody>
      </p:sp>
      <p:sp>
        <p:nvSpPr>
          <p:cNvPr id="6" name="Rezervirano mjesto podnožja 5">
            <a:extLst>
              <a:ext uri="{FF2B5EF4-FFF2-40B4-BE49-F238E27FC236}">
                <a16:creationId xmlns:a16="http://schemas.microsoft.com/office/drawing/2014/main" id="{3B6D0660-4E66-4C3C-914C-C19DD5A128B2}"/>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259590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980E84-0F1B-4FFA-B634-95FCFE4B30CA}"/>
              </a:ext>
            </a:extLst>
          </p:cNvPr>
          <p:cNvSpPr>
            <a:spLocks noGrp="1"/>
          </p:cNvSpPr>
          <p:nvPr>
            <p:ph idx="1"/>
          </p:nvPr>
        </p:nvSpPr>
        <p:spPr>
          <a:xfrm>
            <a:off x="1410027" y="674557"/>
            <a:ext cx="9371948" cy="5512126"/>
          </a:xfrm>
        </p:spPr>
        <p:txBody>
          <a:bodyPr>
            <a:normAutofit fontScale="92500" lnSpcReduction="10000"/>
          </a:bodyPr>
          <a:lstStyle/>
          <a:p>
            <a:pPr marL="0" indent="0">
              <a:buNone/>
            </a:pPr>
            <a:endParaRPr lang="en-US" dirty="0"/>
          </a:p>
          <a:p>
            <a:r>
              <a:rPr lang="hr-HR" dirty="0"/>
              <a:t>Zakon o sigurnosti prometa na cestama (NN </a:t>
            </a:r>
            <a:r>
              <a:rPr lang="nn-NO" dirty="0"/>
              <a:t>67/08, 48/10, 74/11, 80/13, 158/13, 92/14, 64/15, 108/17</a:t>
            </a:r>
            <a:r>
              <a:rPr lang="hr-HR" dirty="0"/>
              <a:t>, 70/19, 42/20)</a:t>
            </a:r>
          </a:p>
          <a:p>
            <a:r>
              <a:rPr lang="en-US" dirty="0" err="1"/>
              <a:t>Zakon</a:t>
            </a:r>
            <a:r>
              <a:rPr lang="en-US" dirty="0"/>
              <a:t> o </a:t>
            </a:r>
            <a:r>
              <a:rPr lang="en-US" dirty="0" err="1"/>
              <a:t>cestama</a:t>
            </a:r>
            <a:r>
              <a:rPr lang="en-US" dirty="0"/>
              <a:t> </a:t>
            </a:r>
            <a:r>
              <a:rPr lang="hr-HR" dirty="0"/>
              <a:t>(</a:t>
            </a:r>
            <a:r>
              <a:rPr lang="en-US" dirty="0"/>
              <a:t>NN 84/11 , 22/13 , 54/13 , 148/13 , 92/14</a:t>
            </a:r>
            <a:r>
              <a:rPr lang="hr-HR" dirty="0"/>
              <a:t>, 110/19)</a:t>
            </a:r>
          </a:p>
          <a:p>
            <a:r>
              <a:rPr lang="hr-HR" dirty="0"/>
              <a:t>Pravilnik o energetskom pregledu zgrade i energetskom certificiranju (NN 88/17, 90/20, 1/21 – ispr. i 44/21.)</a:t>
            </a:r>
          </a:p>
          <a:p>
            <a:r>
              <a:rPr lang="pl-PL" dirty="0"/>
              <a:t>Pravilnik o jednostavnim i drugim građevinama i radovima( NN 112/17, 34/18, 26/19, 98/19, 31/20)</a:t>
            </a:r>
          </a:p>
          <a:p>
            <a:r>
              <a:rPr lang="hr-HR" dirty="0"/>
              <a:t>Smjernice (</a:t>
            </a:r>
            <a:r>
              <a:rPr lang="hr-HR" dirty="0">
                <a:solidFill>
                  <a:schemeClr val="accent5">
                    <a:lumMod val="75000"/>
                  </a:schemeClr>
                </a:solidFill>
              </a:rPr>
              <a:t>https://mgipu.gov.hr/o-ministarstvu-15/djelokrug/gradjevinska-inspekcija/smjernice-komunalnim-redarima-za-primjenu-zakona-o-gradjevinskoj-inspekciji/3832</a:t>
            </a:r>
            <a:r>
              <a:rPr lang="hr-HR" dirty="0"/>
              <a:t>)</a:t>
            </a:r>
          </a:p>
          <a:p>
            <a:r>
              <a:rPr lang="hr-HR" dirty="0"/>
              <a:t>Pravilnik o agrotehničkim mjerama (NN 22/19)</a:t>
            </a:r>
            <a:endParaRPr lang="en-US" dirty="0"/>
          </a:p>
          <a:p>
            <a:pPr>
              <a:buNone/>
            </a:pPr>
            <a:r>
              <a:rPr lang="hr-HR" u="sng" dirty="0" err="1"/>
              <a:t>Postupovni</a:t>
            </a:r>
            <a:r>
              <a:rPr lang="hr-HR" u="sng" dirty="0"/>
              <a:t> propisi:</a:t>
            </a:r>
          </a:p>
          <a:p>
            <a:r>
              <a:rPr lang="en-US" dirty="0" err="1"/>
              <a:t>Prekršajni</a:t>
            </a:r>
            <a:r>
              <a:rPr lang="en-US" dirty="0"/>
              <a:t> </a:t>
            </a:r>
            <a:r>
              <a:rPr lang="en-US" dirty="0" err="1"/>
              <a:t>zakon</a:t>
            </a:r>
            <a:r>
              <a:rPr lang="en-US" dirty="0"/>
              <a:t> </a:t>
            </a:r>
            <a:r>
              <a:rPr lang="hr-HR" dirty="0"/>
              <a:t>(</a:t>
            </a:r>
            <a:r>
              <a:rPr lang="en-US" dirty="0"/>
              <a:t>NN 107/07 , 39/13 , 157/13 , 110/15 , 70/17</a:t>
            </a:r>
            <a:r>
              <a:rPr lang="hr-HR" dirty="0"/>
              <a:t>, 118/18)</a:t>
            </a:r>
            <a:endParaRPr lang="en-US" dirty="0"/>
          </a:p>
          <a:p>
            <a:r>
              <a:rPr lang="en-US" dirty="0" err="1"/>
              <a:t>Zakon</a:t>
            </a:r>
            <a:r>
              <a:rPr lang="en-US" dirty="0"/>
              <a:t> o </a:t>
            </a:r>
            <a:r>
              <a:rPr lang="en-US" dirty="0" err="1"/>
              <a:t>općem</a:t>
            </a:r>
            <a:r>
              <a:rPr lang="en-US" dirty="0"/>
              <a:t> </a:t>
            </a:r>
            <a:r>
              <a:rPr lang="en-US" dirty="0" err="1"/>
              <a:t>upravnom</a:t>
            </a:r>
            <a:r>
              <a:rPr lang="en-US" dirty="0"/>
              <a:t> </a:t>
            </a:r>
            <a:r>
              <a:rPr lang="en-US" dirty="0" err="1"/>
              <a:t>postupku</a:t>
            </a:r>
            <a:r>
              <a:rPr lang="en-US" dirty="0"/>
              <a:t> </a:t>
            </a:r>
            <a:r>
              <a:rPr lang="hr-HR" dirty="0"/>
              <a:t>(</a:t>
            </a:r>
            <a:r>
              <a:rPr lang="en-US" dirty="0"/>
              <a:t>NN 47/09</a:t>
            </a:r>
            <a:r>
              <a:rPr lang="hr-HR" dirty="0"/>
              <a:t>)</a:t>
            </a:r>
          </a:p>
          <a:p>
            <a:r>
              <a:rPr lang="en-US" dirty="0" err="1"/>
              <a:t>Ovršni</a:t>
            </a:r>
            <a:r>
              <a:rPr lang="en-US" dirty="0"/>
              <a:t> </a:t>
            </a:r>
            <a:r>
              <a:rPr lang="en-US" dirty="0" err="1"/>
              <a:t>zakon</a:t>
            </a:r>
            <a:r>
              <a:rPr lang="en-US" dirty="0"/>
              <a:t> </a:t>
            </a:r>
            <a:r>
              <a:rPr lang="hr-HR" dirty="0"/>
              <a:t>(</a:t>
            </a:r>
            <a:r>
              <a:rPr lang="en-US" dirty="0"/>
              <a:t>NN 112/12, 25/13, 93/14, 55/16, 73/17</a:t>
            </a:r>
            <a:r>
              <a:rPr lang="hr-BA" dirty="0"/>
              <a:t>, 131/20</a:t>
            </a:r>
            <a:r>
              <a:rPr lang="hr-HR" dirty="0"/>
              <a:t>)</a:t>
            </a:r>
            <a:endParaRPr lang="en-US" dirty="0">
              <a:solidFill>
                <a:srgbClr val="C00000"/>
              </a:solidFill>
            </a:endParaRPr>
          </a:p>
          <a:p>
            <a:endParaRPr lang="en-US" dirty="0"/>
          </a:p>
          <a:p>
            <a:endParaRPr lang="hr-HR" dirty="0"/>
          </a:p>
          <a:p>
            <a:endParaRPr lang="en-US" dirty="0"/>
          </a:p>
        </p:txBody>
      </p:sp>
      <p:sp>
        <p:nvSpPr>
          <p:cNvPr id="4" name="Slide Number Placeholder 3">
            <a:extLst>
              <a:ext uri="{FF2B5EF4-FFF2-40B4-BE49-F238E27FC236}">
                <a16:creationId xmlns:a16="http://schemas.microsoft.com/office/drawing/2014/main" id="{326D1C6D-0122-46CF-B113-10E9DB81C579}"/>
              </a:ext>
            </a:extLst>
          </p:cNvPr>
          <p:cNvSpPr>
            <a:spLocks noGrp="1"/>
          </p:cNvSpPr>
          <p:nvPr>
            <p:ph type="sldNum" sz="quarter" idx="12"/>
          </p:nvPr>
        </p:nvSpPr>
        <p:spPr/>
        <p:txBody>
          <a:bodyPr/>
          <a:lstStyle/>
          <a:p>
            <a:fld id="{9CD8D479-8942-46E8-A226-A4E01F7A105C}" type="slidenum">
              <a:rPr lang="en-US" smtClean="0"/>
              <a:pPr/>
              <a:t>3</a:t>
            </a:fld>
            <a:endParaRPr lang="en-US"/>
          </a:p>
        </p:txBody>
      </p:sp>
      <p:sp>
        <p:nvSpPr>
          <p:cNvPr id="5" name="Date Placeholder 4">
            <a:extLst>
              <a:ext uri="{FF2B5EF4-FFF2-40B4-BE49-F238E27FC236}">
                <a16:creationId xmlns:a16="http://schemas.microsoft.com/office/drawing/2014/main" id="{FBA9997F-D3C9-4ECB-B980-870439B90CFC}"/>
              </a:ext>
            </a:extLst>
          </p:cNvPr>
          <p:cNvSpPr>
            <a:spLocks noGrp="1"/>
          </p:cNvSpPr>
          <p:nvPr>
            <p:ph type="dt" sz="half" idx="10"/>
          </p:nvPr>
        </p:nvSpPr>
        <p:spPr/>
        <p:txBody>
          <a:bodyPr/>
          <a:lstStyle/>
          <a:p>
            <a:fld id="{6DD1B487-36FD-4CED-B07A-1A81FC6540B1}" type="datetime1">
              <a:rPr lang="en-US" smtClean="0"/>
              <a:pPr/>
              <a:t>10/10/2021</a:t>
            </a:fld>
            <a:endParaRPr lang="en-US" dirty="0"/>
          </a:p>
        </p:txBody>
      </p:sp>
    </p:spTree>
    <p:extLst>
      <p:ext uri="{BB962C8B-B14F-4D97-AF65-F5344CB8AC3E}">
        <p14:creationId xmlns:p14="http://schemas.microsoft.com/office/powerpoint/2010/main" val="331750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8CB9100-0E2A-44E7-B10D-4048CE37BB17}"/>
              </a:ext>
            </a:extLst>
          </p:cNvPr>
          <p:cNvSpPr>
            <a:spLocks noGrp="1"/>
          </p:cNvSpPr>
          <p:nvPr>
            <p:ph type="title"/>
          </p:nvPr>
        </p:nvSpPr>
        <p:spPr>
          <a:xfrm>
            <a:off x="1410026" y="276087"/>
            <a:ext cx="9371949" cy="622271"/>
          </a:xfrm>
        </p:spPr>
        <p:txBody>
          <a:bodyPr/>
          <a:lstStyle/>
          <a:p>
            <a:r>
              <a:rPr lang="hr-HR" dirty="0"/>
              <a:t>Zakon o zaštiti životinja 					2.</a:t>
            </a:r>
          </a:p>
        </p:txBody>
      </p:sp>
      <p:sp>
        <p:nvSpPr>
          <p:cNvPr id="3" name="Rezervirano mjesto sadržaja 2">
            <a:extLst>
              <a:ext uri="{FF2B5EF4-FFF2-40B4-BE49-F238E27FC236}">
                <a16:creationId xmlns:a16="http://schemas.microsoft.com/office/drawing/2014/main" id="{57AB6BD5-19D1-41FD-B74C-91D9AE041492}"/>
              </a:ext>
            </a:extLst>
          </p:cNvPr>
          <p:cNvSpPr>
            <a:spLocks noGrp="1"/>
          </p:cNvSpPr>
          <p:nvPr>
            <p:ph idx="1"/>
          </p:nvPr>
        </p:nvSpPr>
        <p:spPr>
          <a:xfrm>
            <a:off x="1410027" y="1042737"/>
            <a:ext cx="9371948" cy="5143946"/>
          </a:xfrm>
        </p:spPr>
        <p:txBody>
          <a:bodyPr/>
          <a:lstStyle/>
          <a:p>
            <a:pPr marL="0" indent="0">
              <a:buNone/>
            </a:pPr>
            <a:r>
              <a:rPr lang="hr-HR" dirty="0"/>
              <a:t>Komunalni redar je ovlašten:</a:t>
            </a:r>
          </a:p>
          <a:p>
            <a:pPr marL="0" indent="0" fontAlgn="base">
              <a:buNone/>
            </a:pPr>
            <a:r>
              <a:rPr lang="hr-HR" dirty="0"/>
              <a:t>– pregledati isprave na temelju kojih se može utvrditi identitet stranke i drugih osoba nazočnih nadzoru</a:t>
            </a:r>
          </a:p>
          <a:p>
            <a:pPr marL="0" indent="0" fontAlgn="base">
              <a:buNone/>
            </a:pPr>
            <a:r>
              <a:rPr lang="hr-HR" dirty="0"/>
              <a:t>– ući u prostore/prostorije u kojima se drže kućni ljubimci</a:t>
            </a:r>
          </a:p>
          <a:p>
            <a:pPr marL="0" indent="0" fontAlgn="base">
              <a:buNone/>
            </a:pPr>
            <a:r>
              <a:rPr lang="hr-HR" dirty="0"/>
              <a:t>– uzimati izjave stranaka i drugih osoba</a:t>
            </a:r>
          </a:p>
          <a:p>
            <a:pPr marL="0" indent="0" fontAlgn="base">
              <a:buNone/>
            </a:pPr>
            <a:r>
              <a:rPr lang="hr-HR" dirty="0"/>
              <a:t>– zatražiti od stranke podatke i dokumentaciju</a:t>
            </a:r>
          </a:p>
          <a:p>
            <a:pPr marL="0" indent="0" fontAlgn="base">
              <a:buNone/>
            </a:pPr>
            <a:r>
              <a:rPr lang="hr-HR" dirty="0"/>
              <a:t>– prikupljati dokaze na vizualni i drugi odgovarajući način</a:t>
            </a:r>
          </a:p>
          <a:p>
            <a:pPr marL="0" indent="0" fontAlgn="base">
              <a:buNone/>
            </a:pPr>
            <a:r>
              <a:rPr lang="hr-HR" dirty="0"/>
              <a:t>– očitati mikročip</a:t>
            </a:r>
          </a:p>
          <a:p>
            <a:pPr marL="0" indent="0" fontAlgn="base">
              <a:buNone/>
            </a:pPr>
            <a:r>
              <a:rPr lang="hr-HR" dirty="0"/>
              <a:t>– obavljati druge radnje u skladu sa svrhom nadzora</a:t>
            </a:r>
          </a:p>
          <a:p>
            <a:pPr marL="0" indent="0" fontAlgn="base">
              <a:buNone/>
            </a:pPr>
            <a:r>
              <a:rPr lang="hr-HR" dirty="0"/>
              <a:t>– podnositi kaznenu prijavu ili optužni prijedlog.</a:t>
            </a:r>
          </a:p>
          <a:p>
            <a:pPr marL="0" indent="0">
              <a:buNone/>
            </a:pPr>
            <a:r>
              <a:rPr lang="hr-HR" dirty="0"/>
              <a:t>Obavještava </a:t>
            </a:r>
            <a:r>
              <a:rPr lang="hr-HR" dirty="0" err="1"/>
              <a:t>vet</a:t>
            </a:r>
            <a:r>
              <a:rPr lang="hr-HR" dirty="0"/>
              <a:t>. inspektora (odluku o oduzimanju donosi inspektor), sklonište.</a:t>
            </a:r>
          </a:p>
        </p:txBody>
      </p:sp>
      <p:sp>
        <p:nvSpPr>
          <p:cNvPr id="4" name="Rezervirano mjesto broja slajda 3">
            <a:extLst>
              <a:ext uri="{FF2B5EF4-FFF2-40B4-BE49-F238E27FC236}">
                <a16:creationId xmlns:a16="http://schemas.microsoft.com/office/drawing/2014/main" id="{164381F2-F289-4007-B968-D63A07E3F976}"/>
              </a:ext>
            </a:extLst>
          </p:cNvPr>
          <p:cNvSpPr>
            <a:spLocks noGrp="1"/>
          </p:cNvSpPr>
          <p:nvPr>
            <p:ph type="sldNum" sz="quarter" idx="12"/>
          </p:nvPr>
        </p:nvSpPr>
        <p:spPr/>
        <p:txBody>
          <a:bodyPr/>
          <a:lstStyle/>
          <a:p>
            <a:fld id="{9CD8D479-8942-46E8-A226-A4E01F7A105C}" type="slidenum">
              <a:rPr lang="hr-HR" smtClean="0"/>
              <a:pPr/>
              <a:t>30</a:t>
            </a:fld>
            <a:endParaRPr lang="hr-HR"/>
          </a:p>
        </p:txBody>
      </p:sp>
      <p:sp>
        <p:nvSpPr>
          <p:cNvPr id="5" name="Rezervirano mjesto datuma 4">
            <a:extLst>
              <a:ext uri="{FF2B5EF4-FFF2-40B4-BE49-F238E27FC236}">
                <a16:creationId xmlns:a16="http://schemas.microsoft.com/office/drawing/2014/main" id="{5058515A-FD8A-4651-91A6-EF29AE1E0DE3}"/>
              </a:ext>
            </a:extLst>
          </p:cNvPr>
          <p:cNvSpPr>
            <a:spLocks noGrp="1"/>
          </p:cNvSpPr>
          <p:nvPr>
            <p:ph type="dt" sz="half" idx="10"/>
          </p:nvPr>
        </p:nvSpPr>
        <p:spPr/>
        <p:txBody>
          <a:bodyPr/>
          <a:lstStyle/>
          <a:p>
            <a:fld id="{6DD1B487-36FD-4CED-B07A-1A81FC6540B1}" type="datetime1">
              <a:rPr lang="en-US" smtClean="0"/>
              <a:pPr/>
              <a:t>10/10/2021</a:t>
            </a:fld>
            <a:endParaRPr lang="en-US" dirty="0"/>
          </a:p>
        </p:txBody>
      </p:sp>
    </p:spTree>
    <p:extLst>
      <p:ext uri="{BB962C8B-B14F-4D97-AF65-F5344CB8AC3E}">
        <p14:creationId xmlns:p14="http://schemas.microsoft.com/office/powerpoint/2010/main" val="342904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07A5DFF-9F1E-444D-BFEF-85AE4605CBB6}"/>
              </a:ext>
            </a:extLst>
          </p:cNvPr>
          <p:cNvSpPr>
            <a:spLocks noGrp="1"/>
          </p:cNvSpPr>
          <p:nvPr>
            <p:ph type="title"/>
          </p:nvPr>
        </p:nvSpPr>
        <p:spPr>
          <a:xfrm>
            <a:off x="1410026" y="276087"/>
            <a:ext cx="10140290" cy="686439"/>
          </a:xfrm>
        </p:spPr>
        <p:txBody>
          <a:bodyPr>
            <a:normAutofit/>
          </a:bodyPr>
          <a:lstStyle/>
          <a:p>
            <a:r>
              <a:rPr lang="hr-HR" dirty="0"/>
              <a:t>Zakon o prijevozu u cestovnom prometu 	</a:t>
            </a:r>
          </a:p>
        </p:txBody>
      </p:sp>
      <p:sp>
        <p:nvSpPr>
          <p:cNvPr id="3" name="Rezervirano mjesto sadržaja 2">
            <a:extLst>
              <a:ext uri="{FF2B5EF4-FFF2-40B4-BE49-F238E27FC236}">
                <a16:creationId xmlns:a16="http://schemas.microsoft.com/office/drawing/2014/main" id="{D319D1D8-CAFC-4113-941C-C570EC66725A}"/>
              </a:ext>
            </a:extLst>
          </p:cNvPr>
          <p:cNvSpPr>
            <a:spLocks noGrp="1"/>
          </p:cNvSpPr>
          <p:nvPr>
            <p:ph idx="1"/>
          </p:nvPr>
        </p:nvSpPr>
        <p:spPr>
          <a:xfrm>
            <a:off x="1410027" y="1203158"/>
            <a:ext cx="9371948" cy="4983525"/>
          </a:xfrm>
        </p:spPr>
        <p:txBody>
          <a:bodyPr>
            <a:normAutofit/>
          </a:bodyPr>
          <a:lstStyle/>
          <a:p>
            <a:r>
              <a:rPr lang="hr-HR" sz="2800" dirty="0">
                <a:solidFill>
                  <a:schemeClr val="accent1">
                    <a:lumMod val="75000"/>
                  </a:schemeClr>
                </a:solidFill>
              </a:rPr>
              <a:t>Autotaksi</a:t>
            </a:r>
            <a:r>
              <a:rPr lang="hr-HR" sz="2800" dirty="0"/>
              <a:t> na području JLS – komunalni i/ili prometni redar imaju ovlast pregleda dokumentacije, licencije, dozvola, vozila i vozača.</a:t>
            </a:r>
          </a:p>
          <a:p>
            <a:r>
              <a:rPr lang="hr-HR" sz="2800" dirty="0">
                <a:solidFill>
                  <a:schemeClr val="accent1">
                    <a:lumMod val="75000"/>
                  </a:schemeClr>
                </a:solidFill>
              </a:rPr>
              <a:t>Komunalni prijevoz putnika </a:t>
            </a:r>
            <a:r>
              <a:rPr lang="hr-HR" sz="2800" dirty="0"/>
              <a:t>obavlja se temeljem ugovora sklopljenog između prijevoznika i jedinice lokalne samouprave na čijem području se takav prijevoz organizira i obavlja, sukladno odluci jedinice lokalne samouprave o komunalnom prijevozu, odredbama ovoga Zakona te odredbama Uredbe (EZ) br. 1370/2007. – ovo je </a:t>
            </a:r>
            <a:r>
              <a:rPr lang="hr-HR" sz="2800" dirty="0">
                <a:solidFill>
                  <a:schemeClr val="accent1">
                    <a:lumMod val="75000"/>
                  </a:schemeClr>
                </a:solidFill>
              </a:rPr>
              <a:t>uslužna komunalna djelatnost (ZKG)</a:t>
            </a:r>
          </a:p>
        </p:txBody>
      </p:sp>
      <p:sp>
        <p:nvSpPr>
          <p:cNvPr id="4" name="Rezervirano mjesto broja slajda 3">
            <a:extLst>
              <a:ext uri="{FF2B5EF4-FFF2-40B4-BE49-F238E27FC236}">
                <a16:creationId xmlns:a16="http://schemas.microsoft.com/office/drawing/2014/main" id="{7FBEB9B4-D2A5-44E9-8113-231DE2D79B4F}"/>
              </a:ext>
            </a:extLst>
          </p:cNvPr>
          <p:cNvSpPr>
            <a:spLocks noGrp="1"/>
          </p:cNvSpPr>
          <p:nvPr>
            <p:ph type="sldNum" sz="quarter" idx="12"/>
          </p:nvPr>
        </p:nvSpPr>
        <p:spPr/>
        <p:txBody>
          <a:bodyPr/>
          <a:lstStyle/>
          <a:p>
            <a:fld id="{9CD8D479-8942-46E8-A226-A4E01F7A105C}" type="slidenum">
              <a:rPr lang="hr-HR" smtClean="0"/>
              <a:pPr/>
              <a:t>31</a:t>
            </a:fld>
            <a:endParaRPr lang="hr-HR"/>
          </a:p>
        </p:txBody>
      </p:sp>
      <p:sp>
        <p:nvSpPr>
          <p:cNvPr id="5" name="Rezervirano mjesto datuma 4">
            <a:extLst>
              <a:ext uri="{FF2B5EF4-FFF2-40B4-BE49-F238E27FC236}">
                <a16:creationId xmlns:a16="http://schemas.microsoft.com/office/drawing/2014/main" id="{20387CE2-F54A-4B5D-BC5F-1CC74097B8FA}"/>
              </a:ext>
            </a:extLst>
          </p:cNvPr>
          <p:cNvSpPr>
            <a:spLocks noGrp="1"/>
          </p:cNvSpPr>
          <p:nvPr>
            <p:ph type="dt" sz="half" idx="10"/>
          </p:nvPr>
        </p:nvSpPr>
        <p:spPr/>
        <p:txBody>
          <a:bodyPr/>
          <a:lstStyle/>
          <a:p>
            <a:fld id="{6DD1B487-36FD-4CED-B07A-1A81FC6540B1}" type="datetime1">
              <a:rPr lang="en-US" smtClean="0"/>
              <a:pPr/>
              <a:t>10/10/2021</a:t>
            </a:fld>
            <a:endParaRPr lang="en-US" dirty="0"/>
          </a:p>
        </p:txBody>
      </p:sp>
    </p:spTree>
    <p:extLst>
      <p:ext uri="{BB962C8B-B14F-4D97-AF65-F5344CB8AC3E}">
        <p14:creationId xmlns:p14="http://schemas.microsoft.com/office/powerpoint/2010/main" val="60360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B9AD633-F84F-4D91-A350-394A2B0E3ABB}"/>
              </a:ext>
            </a:extLst>
          </p:cNvPr>
          <p:cNvSpPr>
            <a:spLocks noGrp="1"/>
          </p:cNvSpPr>
          <p:nvPr>
            <p:ph type="title"/>
          </p:nvPr>
        </p:nvSpPr>
        <p:spPr>
          <a:xfrm>
            <a:off x="1410026" y="276087"/>
            <a:ext cx="9371949" cy="734566"/>
          </a:xfrm>
        </p:spPr>
        <p:txBody>
          <a:bodyPr/>
          <a:lstStyle/>
          <a:p>
            <a:r>
              <a:rPr lang="hr-HR" dirty="0"/>
              <a:t>Zakon o ugostiteljskoj djelatnosti</a:t>
            </a:r>
          </a:p>
        </p:txBody>
      </p:sp>
      <p:sp>
        <p:nvSpPr>
          <p:cNvPr id="3" name="Rezervirano mjesto sadržaja 2">
            <a:extLst>
              <a:ext uri="{FF2B5EF4-FFF2-40B4-BE49-F238E27FC236}">
                <a16:creationId xmlns:a16="http://schemas.microsoft.com/office/drawing/2014/main" id="{34834F14-F732-457E-ADA6-A0AE36179FB5}"/>
              </a:ext>
            </a:extLst>
          </p:cNvPr>
          <p:cNvSpPr>
            <a:spLocks noGrp="1"/>
          </p:cNvSpPr>
          <p:nvPr>
            <p:ph idx="1"/>
          </p:nvPr>
        </p:nvSpPr>
        <p:spPr>
          <a:xfrm>
            <a:off x="1410027" y="1411705"/>
            <a:ext cx="9371948" cy="4774978"/>
          </a:xfrm>
        </p:spPr>
        <p:txBody>
          <a:bodyPr>
            <a:normAutofit lnSpcReduction="10000"/>
          </a:bodyPr>
          <a:lstStyle/>
          <a:p>
            <a:pPr marL="0" indent="0">
              <a:buNone/>
            </a:pPr>
            <a:r>
              <a:rPr lang="hr-HR" dirty="0"/>
              <a:t>Nadzor zabrane kampiranja van kampova (privatno vlasništvo, javna površina):</a:t>
            </a:r>
          </a:p>
          <a:p>
            <a:r>
              <a:rPr lang="hr-HR" dirty="0"/>
              <a:t>optužni prijedlog ili</a:t>
            </a:r>
          </a:p>
          <a:p>
            <a:r>
              <a:rPr lang="hr-HR" dirty="0"/>
              <a:t>prekršajni nalog ili</a:t>
            </a:r>
          </a:p>
          <a:p>
            <a:r>
              <a:rPr lang="hr-HR" dirty="0"/>
              <a:t>novčana kazna na mjestu izvršenja prekršaja</a:t>
            </a:r>
          </a:p>
          <a:p>
            <a:endParaRPr lang="hr-HR" dirty="0"/>
          </a:p>
          <a:p>
            <a:pPr marL="0" indent="0">
              <a:buNone/>
            </a:pPr>
            <a:r>
              <a:rPr lang="hr-HR" dirty="0"/>
              <a:t>Nadzor turističkog inspektora i komunalnog redara:</a:t>
            </a:r>
          </a:p>
          <a:p>
            <a:r>
              <a:rPr lang="hr-HR" dirty="0"/>
              <a:t>usmeni nalog – zabrana kampiranja na 60 dana, </a:t>
            </a:r>
          </a:p>
          <a:p>
            <a:r>
              <a:rPr lang="hr-HR" dirty="0"/>
              <a:t>pečaćenje opreme, </a:t>
            </a:r>
          </a:p>
          <a:p>
            <a:r>
              <a:rPr lang="hr-HR" dirty="0"/>
              <a:t>pisano rješenje u roku od 8 dana</a:t>
            </a:r>
          </a:p>
          <a:p>
            <a:endParaRPr lang="hr-HR" dirty="0"/>
          </a:p>
          <a:p>
            <a:pPr marL="0" indent="0">
              <a:buNone/>
            </a:pPr>
            <a:r>
              <a:rPr lang="hr-HR" dirty="0">
                <a:solidFill>
                  <a:schemeClr val="accent1">
                    <a:lumMod val="75000"/>
                  </a:schemeClr>
                </a:solidFill>
              </a:rPr>
              <a:t>JLS, JU i dr. pravne osobe aktima određuju prostor, uvjete i trajanje za </a:t>
            </a:r>
            <a:r>
              <a:rPr lang="hr-HR" dirty="0" err="1">
                <a:solidFill>
                  <a:schemeClr val="accent1">
                    <a:lumMod val="75000"/>
                  </a:schemeClr>
                </a:solidFill>
              </a:rPr>
              <a:t>org</a:t>
            </a:r>
            <a:r>
              <a:rPr lang="hr-HR" dirty="0">
                <a:solidFill>
                  <a:schemeClr val="accent1">
                    <a:lumMod val="75000"/>
                  </a:schemeClr>
                </a:solidFill>
              </a:rPr>
              <a:t>. kampiranje van kampova (manifestacije) – nadzor komunalni redar!</a:t>
            </a:r>
          </a:p>
        </p:txBody>
      </p:sp>
      <p:sp>
        <p:nvSpPr>
          <p:cNvPr id="4" name="Rezervirano mjesto broja slajda 3">
            <a:extLst>
              <a:ext uri="{FF2B5EF4-FFF2-40B4-BE49-F238E27FC236}">
                <a16:creationId xmlns:a16="http://schemas.microsoft.com/office/drawing/2014/main" id="{5A0E6D4F-3C0C-4054-ABAE-E26AF2C6CA7B}"/>
              </a:ext>
            </a:extLst>
          </p:cNvPr>
          <p:cNvSpPr>
            <a:spLocks noGrp="1"/>
          </p:cNvSpPr>
          <p:nvPr>
            <p:ph type="sldNum" sz="quarter" idx="12"/>
          </p:nvPr>
        </p:nvSpPr>
        <p:spPr/>
        <p:txBody>
          <a:bodyPr/>
          <a:lstStyle/>
          <a:p>
            <a:fld id="{9CD8D479-8942-46E8-A226-A4E01F7A105C}" type="slidenum">
              <a:rPr lang="hr-HR" smtClean="0"/>
              <a:pPr/>
              <a:t>32</a:t>
            </a:fld>
            <a:endParaRPr lang="hr-HR"/>
          </a:p>
        </p:txBody>
      </p:sp>
      <p:sp>
        <p:nvSpPr>
          <p:cNvPr id="5" name="Rezervirano mjesto datuma 4">
            <a:extLst>
              <a:ext uri="{FF2B5EF4-FFF2-40B4-BE49-F238E27FC236}">
                <a16:creationId xmlns:a16="http://schemas.microsoft.com/office/drawing/2014/main" id="{98F2D7BA-3050-41B7-BDBC-393360CFC8FA}"/>
              </a:ext>
            </a:extLst>
          </p:cNvPr>
          <p:cNvSpPr>
            <a:spLocks noGrp="1"/>
          </p:cNvSpPr>
          <p:nvPr>
            <p:ph type="dt" sz="half" idx="10"/>
          </p:nvPr>
        </p:nvSpPr>
        <p:spPr/>
        <p:txBody>
          <a:bodyPr/>
          <a:lstStyle/>
          <a:p>
            <a:fld id="{6DD1B487-36FD-4CED-B07A-1A81FC6540B1}" type="datetime1">
              <a:rPr lang="en-US" smtClean="0"/>
              <a:pPr/>
              <a:t>10/10/2021</a:t>
            </a:fld>
            <a:endParaRPr lang="en-US" dirty="0"/>
          </a:p>
        </p:txBody>
      </p:sp>
    </p:spTree>
    <p:extLst>
      <p:ext uri="{BB962C8B-B14F-4D97-AF65-F5344CB8AC3E}">
        <p14:creationId xmlns:p14="http://schemas.microsoft.com/office/powerpoint/2010/main" val="150329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AB29BD8-BFEC-46F1-863D-00235B75E56B}"/>
              </a:ext>
            </a:extLst>
          </p:cNvPr>
          <p:cNvSpPr>
            <a:spLocks noGrp="1"/>
          </p:cNvSpPr>
          <p:nvPr>
            <p:ph type="title"/>
          </p:nvPr>
        </p:nvSpPr>
        <p:spPr/>
        <p:txBody>
          <a:bodyPr/>
          <a:lstStyle/>
          <a:p>
            <a:r>
              <a:rPr lang="hr-HR" dirty="0"/>
              <a:t>Zakon o građevinskoj inspekciji – posebna tema</a:t>
            </a:r>
          </a:p>
        </p:txBody>
      </p:sp>
      <p:sp>
        <p:nvSpPr>
          <p:cNvPr id="3" name="Rezervirano mjesto sadržaja 2">
            <a:extLst>
              <a:ext uri="{FF2B5EF4-FFF2-40B4-BE49-F238E27FC236}">
                <a16:creationId xmlns:a16="http://schemas.microsoft.com/office/drawing/2014/main" id="{46D13FEA-391C-4539-8010-9004BD434CF5}"/>
              </a:ext>
            </a:extLst>
          </p:cNvPr>
          <p:cNvSpPr>
            <a:spLocks noGrp="1"/>
          </p:cNvSpPr>
          <p:nvPr>
            <p:ph idx="1"/>
          </p:nvPr>
        </p:nvSpPr>
        <p:spPr/>
        <p:txBody>
          <a:bodyPr/>
          <a:lstStyle/>
          <a:p>
            <a:pPr marL="0" indent="0">
              <a:buNone/>
            </a:pPr>
            <a:r>
              <a:rPr lang="hr-HR" dirty="0"/>
              <a:t>U provedbi zakona komunalni redar je ovlašten utvrditi zakonitost građenja i provedbe zahvata u prostoru koje nisu građenje, i to SAMO ZA GRAĐEVINE ZA KOJE NIJE POTREBAN AKT O GRAĐENJU (GRAĐEVINSKA DOZVOLA).</a:t>
            </a:r>
          </a:p>
          <a:p>
            <a:pPr marL="0" indent="0">
              <a:buNone/>
            </a:pPr>
            <a:r>
              <a:rPr lang="hr-HR" dirty="0"/>
              <a:t>U PROVEDBI JE OVLAŠTEN:</a:t>
            </a:r>
          </a:p>
          <a:p>
            <a:pPr>
              <a:buFontTx/>
              <a:buChar char="-"/>
            </a:pPr>
            <a:r>
              <a:rPr lang="hr-HR" dirty="0"/>
              <a:t>ući na građevinsko zemljište,</a:t>
            </a:r>
          </a:p>
          <a:p>
            <a:pPr>
              <a:buFontTx/>
              <a:buChar char="-"/>
            </a:pPr>
            <a:r>
              <a:rPr lang="hr-HR" dirty="0"/>
              <a:t>zatražiti i pregledati isprave,</a:t>
            </a:r>
          </a:p>
          <a:p>
            <a:pPr>
              <a:buFontTx/>
              <a:buChar char="-"/>
            </a:pPr>
            <a:r>
              <a:rPr lang="hr-HR" dirty="0"/>
              <a:t>uzimati izjave i prikupljati dokaze,</a:t>
            </a:r>
          </a:p>
          <a:p>
            <a:pPr>
              <a:buFontTx/>
              <a:buChar char="-"/>
            </a:pPr>
            <a:r>
              <a:rPr lang="hr-HR" dirty="0"/>
              <a:t>podnijeti optužni prijedlog (ukoliko utvrdi povredu propisa). </a:t>
            </a:r>
          </a:p>
        </p:txBody>
      </p:sp>
      <p:sp>
        <p:nvSpPr>
          <p:cNvPr id="4" name="Rezervirano mjesto broja slajda 3">
            <a:extLst>
              <a:ext uri="{FF2B5EF4-FFF2-40B4-BE49-F238E27FC236}">
                <a16:creationId xmlns:a16="http://schemas.microsoft.com/office/drawing/2014/main" id="{529FEA97-A676-4A26-966C-1927A9747AA2}"/>
              </a:ext>
            </a:extLst>
          </p:cNvPr>
          <p:cNvSpPr>
            <a:spLocks noGrp="1"/>
          </p:cNvSpPr>
          <p:nvPr>
            <p:ph type="sldNum" sz="quarter" idx="12"/>
          </p:nvPr>
        </p:nvSpPr>
        <p:spPr/>
        <p:txBody>
          <a:bodyPr/>
          <a:lstStyle/>
          <a:p>
            <a:fld id="{9CD8D479-8942-46E8-A226-A4E01F7A105C}" type="slidenum">
              <a:rPr lang="hr-HR" smtClean="0"/>
              <a:pPr/>
              <a:t>33</a:t>
            </a:fld>
            <a:endParaRPr lang="hr-HR"/>
          </a:p>
        </p:txBody>
      </p:sp>
      <p:sp>
        <p:nvSpPr>
          <p:cNvPr id="5" name="Rezervirano mjesto datuma 4">
            <a:extLst>
              <a:ext uri="{FF2B5EF4-FFF2-40B4-BE49-F238E27FC236}">
                <a16:creationId xmlns:a16="http://schemas.microsoft.com/office/drawing/2014/main" id="{F4ABCEDB-730A-49DA-BB8F-E8689B9B55DA}"/>
              </a:ext>
            </a:extLst>
          </p:cNvPr>
          <p:cNvSpPr>
            <a:spLocks noGrp="1"/>
          </p:cNvSpPr>
          <p:nvPr>
            <p:ph type="dt" sz="half" idx="10"/>
          </p:nvPr>
        </p:nvSpPr>
        <p:spPr/>
        <p:txBody>
          <a:bodyPr/>
          <a:lstStyle/>
          <a:p>
            <a:fld id="{6DD1B487-36FD-4CED-B07A-1A81FC6540B1}" type="datetime1">
              <a:rPr lang="en-US" smtClean="0"/>
              <a:pPr/>
              <a:t>10/10/2021</a:t>
            </a:fld>
            <a:endParaRPr lang="en-US" dirty="0"/>
          </a:p>
        </p:txBody>
      </p:sp>
      <p:sp>
        <p:nvSpPr>
          <p:cNvPr id="6" name="Rezervirano mjesto podnožja 5">
            <a:extLst>
              <a:ext uri="{FF2B5EF4-FFF2-40B4-BE49-F238E27FC236}">
                <a16:creationId xmlns:a16="http://schemas.microsoft.com/office/drawing/2014/main" id="{DA6AB274-9D45-40E4-B08F-1836E054514E}"/>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243469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16C374E-6D6F-48C0-861C-F357D65103F2}"/>
              </a:ext>
            </a:extLst>
          </p:cNvPr>
          <p:cNvSpPr>
            <a:spLocks noGrp="1"/>
          </p:cNvSpPr>
          <p:nvPr>
            <p:ph type="title"/>
          </p:nvPr>
        </p:nvSpPr>
        <p:spPr/>
        <p:txBody>
          <a:bodyPr/>
          <a:lstStyle/>
          <a:p>
            <a:r>
              <a:rPr lang="hr-HR" dirty="0"/>
              <a:t>Agrotehničke mjere</a:t>
            </a:r>
          </a:p>
        </p:txBody>
      </p:sp>
      <p:sp>
        <p:nvSpPr>
          <p:cNvPr id="3" name="Rezervirano mjesto sadržaja 2">
            <a:extLst>
              <a:ext uri="{FF2B5EF4-FFF2-40B4-BE49-F238E27FC236}">
                <a16:creationId xmlns:a16="http://schemas.microsoft.com/office/drawing/2014/main" id="{B56741D8-A2FE-46A1-92A5-A161A9CACCEC}"/>
              </a:ext>
            </a:extLst>
          </p:cNvPr>
          <p:cNvSpPr>
            <a:spLocks noGrp="1"/>
          </p:cNvSpPr>
          <p:nvPr>
            <p:ph idx="1"/>
          </p:nvPr>
        </p:nvSpPr>
        <p:spPr/>
        <p:txBody>
          <a:bodyPr/>
          <a:lstStyle/>
          <a:p>
            <a:pPr fontAlgn="base"/>
            <a:r>
              <a:rPr lang="hr-HR" dirty="0"/>
              <a:t>Gradsko vijeće za svoje područje propisuje potrebne agrotehničke mjere u slučajevima u kojima bi propuštanje tih mjera nanijelo štetu, onemogućilo ili smanjilo poljoprivrednu proizvodnju.</a:t>
            </a:r>
          </a:p>
          <a:p>
            <a:pPr fontAlgn="base"/>
            <a:r>
              <a:rPr lang="hr-HR" dirty="0"/>
              <a:t>Jedinice lokalne samouprave podnose Ministarstvu poljoprivrede i Hrvatskoj agenciji za poljoprivredu i hranu – Centar za tlo sa sjedištem u Osijeku, godišnje izvješće o primjeni propisanih mjera do 31. ožujka svake tekuće godine za prethodnu godinu.</a:t>
            </a:r>
          </a:p>
          <a:p>
            <a:pPr fontAlgn="base"/>
            <a:r>
              <a:rPr lang="hr-HR" dirty="0"/>
              <a:t>Godišnje izvješće izrađuje se na Obrascu 1., Tablici Excel (</a:t>
            </a:r>
            <a:r>
              <a:rPr lang="hr-HR" dirty="0" err="1"/>
              <a:t>xls</a:t>
            </a:r>
            <a:r>
              <a:rPr lang="hr-HR" dirty="0"/>
              <a:t>) formatu u prilogu Pravilnika i dostavlja se u elektronskom obliku.</a:t>
            </a:r>
          </a:p>
          <a:p>
            <a:pPr fontAlgn="base"/>
            <a:endParaRPr lang="hr-HR" dirty="0"/>
          </a:p>
          <a:p>
            <a:pPr fontAlgn="base"/>
            <a:r>
              <a:rPr lang="hr-HR" dirty="0">
                <a:solidFill>
                  <a:schemeClr val="accent1">
                    <a:lumMod val="75000"/>
                  </a:schemeClr>
                </a:solidFill>
              </a:rPr>
              <a:t>Nosioci nadzora provedbe mjera na terenu: poljoprivredni redar/komunalni redar/poljoprivredni inspektor</a:t>
            </a:r>
          </a:p>
          <a:p>
            <a:endParaRPr lang="hr-HR" dirty="0"/>
          </a:p>
        </p:txBody>
      </p:sp>
      <p:sp>
        <p:nvSpPr>
          <p:cNvPr id="4" name="Rezervirano mjesto broja slajda 3">
            <a:extLst>
              <a:ext uri="{FF2B5EF4-FFF2-40B4-BE49-F238E27FC236}">
                <a16:creationId xmlns:a16="http://schemas.microsoft.com/office/drawing/2014/main" id="{03C217A7-4DE5-4367-9632-DB775287387D}"/>
              </a:ext>
            </a:extLst>
          </p:cNvPr>
          <p:cNvSpPr>
            <a:spLocks noGrp="1"/>
          </p:cNvSpPr>
          <p:nvPr>
            <p:ph type="sldNum" sz="quarter" idx="12"/>
          </p:nvPr>
        </p:nvSpPr>
        <p:spPr/>
        <p:txBody>
          <a:bodyPr/>
          <a:lstStyle/>
          <a:p>
            <a:fld id="{9CD8D479-8942-46E8-A226-A4E01F7A105C}" type="slidenum">
              <a:rPr lang="hr-HR" smtClean="0"/>
              <a:pPr/>
              <a:t>34</a:t>
            </a:fld>
            <a:endParaRPr lang="hr-HR"/>
          </a:p>
        </p:txBody>
      </p:sp>
      <p:sp>
        <p:nvSpPr>
          <p:cNvPr id="5" name="Rezervirano mjesto datuma 4">
            <a:extLst>
              <a:ext uri="{FF2B5EF4-FFF2-40B4-BE49-F238E27FC236}">
                <a16:creationId xmlns:a16="http://schemas.microsoft.com/office/drawing/2014/main" id="{0C021426-4205-4447-8A76-598EA15A40EF}"/>
              </a:ext>
            </a:extLst>
          </p:cNvPr>
          <p:cNvSpPr>
            <a:spLocks noGrp="1"/>
          </p:cNvSpPr>
          <p:nvPr>
            <p:ph type="dt" sz="half" idx="10"/>
          </p:nvPr>
        </p:nvSpPr>
        <p:spPr/>
        <p:txBody>
          <a:bodyPr/>
          <a:lstStyle/>
          <a:p>
            <a:fld id="{6DD1B487-36FD-4CED-B07A-1A81FC6540B1}" type="datetime1">
              <a:rPr lang="en-US" smtClean="0"/>
              <a:pPr/>
              <a:t>10/10/2021</a:t>
            </a:fld>
            <a:endParaRPr lang="en-US" dirty="0"/>
          </a:p>
        </p:txBody>
      </p:sp>
    </p:spTree>
    <p:extLst>
      <p:ext uri="{BB962C8B-B14F-4D97-AF65-F5344CB8AC3E}">
        <p14:creationId xmlns:p14="http://schemas.microsoft.com/office/powerpoint/2010/main" val="3592743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491A8FD-4922-4B1D-9F0F-63AF3A6784A1}"/>
              </a:ext>
            </a:extLst>
          </p:cNvPr>
          <p:cNvSpPr>
            <a:spLocks noGrp="1"/>
          </p:cNvSpPr>
          <p:nvPr>
            <p:ph type="title"/>
          </p:nvPr>
        </p:nvSpPr>
        <p:spPr/>
        <p:txBody>
          <a:bodyPr/>
          <a:lstStyle/>
          <a:p>
            <a:pPr algn="ctr"/>
            <a:r>
              <a:rPr lang="hr-HR" dirty="0"/>
              <a:t>Hvala na pažnji!</a:t>
            </a:r>
          </a:p>
        </p:txBody>
      </p:sp>
      <p:sp>
        <p:nvSpPr>
          <p:cNvPr id="3" name="Rezervirano mjesto sadržaja 2">
            <a:extLst>
              <a:ext uri="{FF2B5EF4-FFF2-40B4-BE49-F238E27FC236}">
                <a16:creationId xmlns:a16="http://schemas.microsoft.com/office/drawing/2014/main" id="{6DA00170-F99D-4779-BD25-06F092257411}"/>
              </a:ext>
            </a:extLst>
          </p:cNvPr>
          <p:cNvSpPr>
            <a:spLocks noGrp="1"/>
          </p:cNvSpPr>
          <p:nvPr>
            <p:ph idx="1"/>
          </p:nvPr>
        </p:nvSpPr>
        <p:spPr/>
        <p:txBody>
          <a:bodyPr/>
          <a:lstStyle/>
          <a:p>
            <a:pPr marL="0" indent="0" algn="ctr">
              <a:buNone/>
            </a:pPr>
            <a:r>
              <a:rPr lang="hr-HR" dirty="0"/>
              <a:t>Komunalni redar ili Superman?</a:t>
            </a:r>
          </a:p>
        </p:txBody>
      </p:sp>
      <p:sp>
        <p:nvSpPr>
          <p:cNvPr id="4" name="Rezervirano mjesto broja slajda 3">
            <a:extLst>
              <a:ext uri="{FF2B5EF4-FFF2-40B4-BE49-F238E27FC236}">
                <a16:creationId xmlns:a16="http://schemas.microsoft.com/office/drawing/2014/main" id="{E3BD1302-DA4B-40C1-84F0-72007A0974AC}"/>
              </a:ext>
            </a:extLst>
          </p:cNvPr>
          <p:cNvSpPr>
            <a:spLocks noGrp="1"/>
          </p:cNvSpPr>
          <p:nvPr>
            <p:ph type="sldNum" sz="quarter" idx="12"/>
          </p:nvPr>
        </p:nvSpPr>
        <p:spPr/>
        <p:txBody>
          <a:bodyPr/>
          <a:lstStyle/>
          <a:p>
            <a:fld id="{9CD8D479-8942-46E8-A226-A4E01F7A105C}" type="slidenum">
              <a:rPr lang="hr-HR" smtClean="0"/>
              <a:pPr/>
              <a:t>35</a:t>
            </a:fld>
            <a:endParaRPr lang="hr-HR"/>
          </a:p>
        </p:txBody>
      </p:sp>
      <p:sp>
        <p:nvSpPr>
          <p:cNvPr id="5" name="Rezervirano mjesto datuma 4">
            <a:extLst>
              <a:ext uri="{FF2B5EF4-FFF2-40B4-BE49-F238E27FC236}">
                <a16:creationId xmlns:a16="http://schemas.microsoft.com/office/drawing/2014/main" id="{C79538DC-4BF2-4758-ABE7-B48FF847A7F6}"/>
              </a:ext>
            </a:extLst>
          </p:cNvPr>
          <p:cNvSpPr>
            <a:spLocks noGrp="1"/>
          </p:cNvSpPr>
          <p:nvPr>
            <p:ph type="dt" sz="half" idx="10"/>
          </p:nvPr>
        </p:nvSpPr>
        <p:spPr/>
        <p:txBody>
          <a:bodyPr/>
          <a:lstStyle/>
          <a:p>
            <a:fld id="{6DD1B487-36FD-4CED-B07A-1A81FC6540B1}" type="datetime1">
              <a:rPr lang="en-US" smtClean="0"/>
              <a:pPr/>
              <a:t>10/10/2021</a:t>
            </a:fld>
            <a:endParaRPr lang="en-US" dirty="0"/>
          </a:p>
        </p:txBody>
      </p:sp>
      <p:sp>
        <p:nvSpPr>
          <p:cNvPr id="6" name="Rezervirano mjesto podnožja 5">
            <a:extLst>
              <a:ext uri="{FF2B5EF4-FFF2-40B4-BE49-F238E27FC236}">
                <a16:creationId xmlns:a16="http://schemas.microsoft.com/office/drawing/2014/main" id="{106AF974-FBEB-4CA3-981C-021EB579AEB4}"/>
              </a:ext>
            </a:extLst>
          </p:cNvPr>
          <p:cNvSpPr>
            <a:spLocks noGrp="1"/>
          </p:cNvSpPr>
          <p:nvPr>
            <p:ph type="ftr" sz="quarter" idx="11"/>
          </p:nvPr>
        </p:nvSpPr>
        <p:spPr/>
        <p:txBody>
          <a:bodyPr/>
          <a:lstStyle/>
          <a:p>
            <a:r>
              <a:rPr lang="en-US"/>
              <a:t>Add a footer</a:t>
            </a:r>
            <a:endParaRPr lang="en-US" dirty="0"/>
          </a:p>
        </p:txBody>
      </p:sp>
      <p:pic>
        <p:nvPicPr>
          <p:cNvPr id="7" name="Slika 6">
            <a:extLst>
              <a:ext uri="{FF2B5EF4-FFF2-40B4-BE49-F238E27FC236}">
                <a16:creationId xmlns:a16="http://schemas.microsoft.com/office/drawing/2014/main" id="{5433B81B-9E39-4FAF-BBFE-64EA8A69EE0A}"/>
              </a:ext>
            </a:extLst>
          </p:cNvPr>
          <p:cNvPicPr>
            <a:picLocks noChangeAspect="1"/>
          </p:cNvPicPr>
          <p:nvPr/>
        </p:nvPicPr>
        <p:blipFill>
          <a:blip r:embed="rId2"/>
          <a:stretch>
            <a:fillRect/>
          </a:stretch>
        </p:blipFill>
        <p:spPr>
          <a:xfrm>
            <a:off x="5033962" y="2055302"/>
            <a:ext cx="2356739" cy="4131381"/>
          </a:xfrm>
          <a:prstGeom prst="rect">
            <a:avLst/>
          </a:prstGeom>
        </p:spPr>
      </p:pic>
    </p:spTree>
    <p:extLst>
      <p:ext uri="{BB962C8B-B14F-4D97-AF65-F5344CB8AC3E}">
        <p14:creationId xmlns:p14="http://schemas.microsoft.com/office/powerpoint/2010/main" val="2081440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B6BB4-50DC-44C0-AD68-E0CDFAA849D1}"/>
              </a:ext>
            </a:extLst>
          </p:cNvPr>
          <p:cNvSpPr>
            <a:spLocks noGrp="1"/>
          </p:cNvSpPr>
          <p:nvPr>
            <p:ph type="title"/>
          </p:nvPr>
        </p:nvSpPr>
        <p:spPr/>
        <p:txBody>
          <a:bodyPr/>
          <a:lstStyle/>
          <a:p>
            <a:r>
              <a:rPr lang="en-US" dirty="0" err="1"/>
              <a:t>Akti</a:t>
            </a:r>
            <a:r>
              <a:rPr lang="en-US" dirty="0"/>
              <a:t> </a:t>
            </a:r>
            <a:r>
              <a:rPr lang="en-US" dirty="0" err="1"/>
              <a:t>jedinica</a:t>
            </a:r>
            <a:r>
              <a:rPr lang="en-US" dirty="0"/>
              <a:t> </a:t>
            </a:r>
            <a:r>
              <a:rPr lang="en-US" dirty="0" err="1"/>
              <a:t>lokalne</a:t>
            </a:r>
            <a:r>
              <a:rPr lang="en-US" dirty="0"/>
              <a:t> </a:t>
            </a:r>
            <a:r>
              <a:rPr lang="en-US" dirty="0" err="1"/>
              <a:t>samouprave</a:t>
            </a:r>
            <a:r>
              <a:rPr lang="en-US" dirty="0"/>
              <a:t> (JLS) </a:t>
            </a:r>
          </a:p>
        </p:txBody>
      </p:sp>
      <p:sp>
        <p:nvSpPr>
          <p:cNvPr id="3" name="Content Placeholder 2">
            <a:extLst>
              <a:ext uri="{FF2B5EF4-FFF2-40B4-BE49-F238E27FC236}">
                <a16:creationId xmlns:a16="http://schemas.microsoft.com/office/drawing/2014/main" id="{7ED246B0-0A02-4402-B4C8-9FEC41C2EA68}"/>
              </a:ext>
            </a:extLst>
          </p:cNvPr>
          <p:cNvSpPr>
            <a:spLocks noGrp="1"/>
          </p:cNvSpPr>
          <p:nvPr>
            <p:ph idx="1"/>
          </p:nvPr>
        </p:nvSpPr>
        <p:spPr>
          <a:xfrm>
            <a:off x="1410027" y="1566001"/>
            <a:ext cx="9371948" cy="4549986"/>
          </a:xfrm>
        </p:spPr>
        <p:txBody>
          <a:bodyPr>
            <a:normAutofit fontScale="92500" lnSpcReduction="10000"/>
          </a:bodyPr>
          <a:lstStyle/>
          <a:p>
            <a:r>
              <a:rPr lang="en-US" dirty="0" err="1"/>
              <a:t>Odluka</a:t>
            </a:r>
            <a:r>
              <a:rPr lang="en-US" dirty="0"/>
              <a:t> o </a:t>
            </a:r>
            <a:r>
              <a:rPr lang="en-US" dirty="0" err="1"/>
              <a:t>komunalnom</a:t>
            </a:r>
            <a:r>
              <a:rPr lang="en-US" dirty="0"/>
              <a:t> </a:t>
            </a:r>
            <a:r>
              <a:rPr lang="en-US" dirty="0" err="1"/>
              <a:t>redu</a:t>
            </a:r>
            <a:endParaRPr lang="hr-BA" dirty="0"/>
          </a:p>
          <a:p>
            <a:r>
              <a:rPr lang="hr-HR" dirty="0">
                <a:solidFill>
                  <a:srgbClr val="C00000"/>
                </a:solidFill>
                <a:ea typeface="Times New Roman" panose="02020603050405020304" pitchFamily="18" charset="0"/>
                <a:cs typeface="Times New Roman" panose="02020603050405020304" pitchFamily="18" charset="0"/>
              </a:rPr>
              <a:t>O</a:t>
            </a:r>
            <a:r>
              <a:rPr lang="hr-HR" dirty="0">
                <a:solidFill>
                  <a:srgbClr val="C00000"/>
                </a:solidFill>
                <a:effectLst/>
                <a:ea typeface="Times New Roman" panose="02020603050405020304" pitchFamily="18" charset="0"/>
                <a:cs typeface="Times New Roman" panose="02020603050405020304" pitchFamily="18" charset="0"/>
              </a:rPr>
              <a:t>dluka o sprječavanju odbacivanja otpada (čl.113. </a:t>
            </a:r>
            <a:r>
              <a:rPr lang="hr-HR" dirty="0" err="1">
                <a:solidFill>
                  <a:srgbClr val="C00000"/>
                </a:solidFill>
                <a:effectLst/>
                <a:ea typeface="Times New Roman" panose="02020603050405020304" pitchFamily="18" charset="0"/>
                <a:cs typeface="Times New Roman" panose="02020603050405020304" pitchFamily="18" charset="0"/>
              </a:rPr>
              <a:t>ZGO</a:t>
            </a:r>
            <a:r>
              <a:rPr lang="hr-HR" dirty="0">
                <a:solidFill>
                  <a:srgbClr val="C00000"/>
                </a:solidFill>
                <a:effectLst/>
                <a:ea typeface="Times New Roman" panose="02020603050405020304" pitchFamily="18" charset="0"/>
                <a:cs typeface="Times New Roman" panose="02020603050405020304" pitchFamily="18" charset="0"/>
              </a:rPr>
              <a:t>)</a:t>
            </a:r>
          </a:p>
          <a:p>
            <a:r>
              <a:rPr lang="hr-HR" dirty="0">
                <a:solidFill>
                  <a:srgbClr val="C00000"/>
                </a:solidFill>
                <a:effectLst/>
                <a:ea typeface="Calibri" panose="020F0502020204030204" pitchFamily="34" charset="0"/>
                <a:cs typeface="Times New Roman" panose="02020603050405020304" pitchFamily="18" charset="0"/>
              </a:rPr>
              <a:t>Odluka o načinu pružanja javne usluge (čl.66. </a:t>
            </a:r>
            <a:r>
              <a:rPr lang="hr-HR" dirty="0" err="1">
                <a:solidFill>
                  <a:srgbClr val="C00000"/>
                </a:solidFill>
                <a:effectLst/>
                <a:ea typeface="Calibri" panose="020F0502020204030204" pitchFamily="34" charset="0"/>
                <a:cs typeface="Times New Roman" panose="02020603050405020304" pitchFamily="18" charset="0"/>
              </a:rPr>
              <a:t>ZGO</a:t>
            </a:r>
            <a:r>
              <a:rPr lang="hr-HR" dirty="0">
                <a:solidFill>
                  <a:srgbClr val="C00000"/>
                </a:solidFill>
                <a:effectLst/>
                <a:ea typeface="Calibri" panose="020F0502020204030204" pitchFamily="34" charset="0"/>
                <a:cs typeface="Times New Roman" panose="02020603050405020304" pitchFamily="18" charset="0"/>
              </a:rPr>
              <a:t>)</a:t>
            </a:r>
          </a:p>
          <a:p>
            <a:r>
              <a:rPr lang="en-US" dirty="0" err="1"/>
              <a:t>Odluka</a:t>
            </a:r>
            <a:r>
              <a:rPr lang="en-US" dirty="0"/>
              <a:t> o </a:t>
            </a:r>
            <a:r>
              <a:rPr lang="en-US" dirty="0" err="1"/>
              <a:t>dimnjačarskoj</a:t>
            </a:r>
            <a:r>
              <a:rPr lang="en-US" dirty="0"/>
              <a:t> </a:t>
            </a:r>
            <a:r>
              <a:rPr lang="en-US" dirty="0" err="1"/>
              <a:t>službi</a:t>
            </a:r>
            <a:r>
              <a:rPr lang="en-US" dirty="0"/>
              <a:t> </a:t>
            </a:r>
          </a:p>
          <a:p>
            <a:r>
              <a:rPr lang="en-US" dirty="0" err="1"/>
              <a:t>Odluka</a:t>
            </a:r>
            <a:r>
              <a:rPr lang="en-US" dirty="0"/>
              <a:t> o </a:t>
            </a:r>
            <a:r>
              <a:rPr lang="en-US" dirty="0" err="1"/>
              <a:t>ugostiteljskoj</a:t>
            </a:r>
            <a:r>
              <a:rPr lang="en-US" dirty="0"/>
              <a:t> </a:t>
            </a:r>
            <a:r>
              <a:rPr lang="en-US" dirty="0" err="1"/>
              <a:t>djelatnosti</a:t>
            </a:r>
            <a:endParaRPr lang="hr-HR" dirty="0"/>
          </a:p>
          <a:p>
            <a:r>
              <a:rPr lang="hr-HR" dirty="0"/>
              <a:t>Odluka o uređenju prometa</a:t>
            </a:r>
            <a:endParaRPr lang="en-US" dirty="0"/>
          </a:p>
          <a:p>
            <a:r>
              <a:rPr lang="en-US" dirty="0" err="1"/>
              <a:t>Odluka</a:t>
            </a:r>
            <a:r>
              <a:rPr lang="en-US" dirty="0"/>
              <a:t> o </a:t>
            </a:r>
            <a:r>
              <a:rPr lang="en-US" dirty="0" err="1"/>
              <a:t>nerazvrstanim</a:t>
            </a:r>
            <a:r>
              <a:rPr lang="en-US" dirty="0"/>
              <a:t> </a:t>
            </a:r>
            <a:r>
              <a:rPr lang="en-US" dirty="0" err="1"/>
              <a:t>cestama</a:t>
            </a:r>
            <a:endParaRPr lang="en-US" dirty="0"/>
          </a:p>
          <a:p>
            <a:r>
              <a:rPr lang="en-US" dirty="0" err="1"/>
              <a:t>Odluka</a:t>
            </a:r>
            <a:r>
              <a:rPr lang="en-US" dirty="0"/>
              <a:t> o </a:t>
            </a:r>
            <a:r>
              <a:rPr lang="en-US" dirty="0" err="1"/>
              <a:t>autotaksi</a:t>
            </a:r>
            <a:r>
              <a:rPr lang="en-US" dirty="0"/>
              <a:t> </a:t>
            </a:r>
            <a:r>
              <a:rPr lang="en-US" dirty="0" err="1"/>
              <a:t>prijevozu</a:t>
            </a:r>
            <a:endParaRPr lang="en-US" dirty="0"/>
          </a:p>
          <a:p>
            <a:r>
              <a:rPr lang="en-US" dirty="0" err="1"/>
              <a:t>Odluka</a:t>
            </a:r>
            <a:r>
              <a:rPr lang="en-US" dirty="0"/>
              <a:t> o </a:t>
            </a:r>
            <a:r>
              <a:rPr lang="en-US" dirty="0" err="1"/>
              <a:t>držanju</a:t>
            </a:r>
            <a:r>
              <a:rPr lang="en-US" dirty="0"/>
              <a:t> </a:t>
            </a:r>
            <a:r>
              <a:rPr lang="en-US" dirty="0" err="1"/>
              <a:t>i</a:t>
            </a:r>
            <a:r>
              <a:rPr lang="en-US" dirty="0"/>
              <a:t> </a:t>
            </a:r>
            <a:r>
              <a:rPr lang="en-US" dirty="0" err="1"/>
              <a:t>postupanju</a:t>
            </a:r>
            <a:r>
              <a:rPr lang="en-US" dirty="0"/>
              <a:t> </a:t>
            </a:r>
            <a:r>
              <a:rPr lang="en-US" dirty="0" err="1"/>
              <a:t>sa</a:t>
            </a:r>
            <a:r>
              <a:rPr lang="en-US" dirty="0"/>
              <a:t> </a:t>
            </a:r>
            <a:r>
              <a:rPr lang="en-US" dirty="0" err="1"/>
              <a:t>psima</a:t>
            </a:r>
            <a:r>
              <a:rPr lang="en-US" dirty="0"/>
              <a:t> </a:t>
            </a:r>
            <a:r>
              <a:rPr lang="en-US" dirty="0" err="1"/>
              <a:t>i</a:t>
            </a:r>
            <a:r>
              <a:rPr lang="en-US" dirty="0"/>
              <a:t> </a:t>
            </a:r>
            <a:r>
              <a:rPr lang="en-US" dirty="0" err="1"/>
              <a:t>mačkama</a:t>
            </a:r>
            <a:r>
              <a:rPr lang="en-US" dirty="0"/>
              <a:t>, o </a:t>
            </a:r>
            <a:r>
              <a:rPr lang="en-US" dirty="0" err="1"/>
              <a:t>načinu</a:t>
            </a:r>
            <a:r>
              <a:rPr lang="en-US" dirty="0"/>
              <a:t> </a:t>
            </a:r>
            <a:r>
              <a:rPr lang="en-US" dirty="0" err="1"/>
              <a:t>postupanja</a:t>
            </a:r>
            <a:r>
              <a:rPr lang="en-US" dirty="0"/>
              <a:t> s </a:t>
            </a:r>
            <a:r>
              <a:rPr lang="en-US" dirty="0" err="1"/>
              <a:t>neupisanim</a:t>
            </a:r>
            <a:r>
              <a:rPr lang="en-US" dirty="0"/>
              <a:t> </a:t>
            </a:r>
            <a:r>
              <a:rPr lang="en-US" dirty="0" err="1"/>
              <a:t>psima</a:t>
            </a:r>
            <a:r>
              <a:rPr lang="en-US" dirty="0"/>
              <a:t> </a:t>
            </a:r>
            <a:r>
              <a:rPr lang="en-US" dirty="0" err="1"/>
              <a:t>te</a:t>
            </a:r>
            <a:r>
              <a:rPr lang="en-US" dirty="0"/>
              <a:t> </a:t>
            </a:r>
            <a:r>
              <a:rPr lang="en-US" dirty="0" err="1"/>
              <a:t>napuštenim</a:t>
            </a:r>
            <a:r>
              <a:rPr lang="en-US" dirty="0"/>
              <a:t> </a:t>
            </a:r>
            <a:r>
              <a:rPr lang="en-US" dirty="0" err="1"/>
              <a:t>i</a:t>
            </a:r>
            <a:r>
              <a:rPr lang="en-US" dirty="0"/>
              <a:t> </a:t>
            </a:r>
            <a:r>
              <a:rPr lang="en-US" dirty="0" err="1"/>
              <a:t>izgubljenim</a:t>
            </a:r>
            <a:r>
              <a:rPr lang="en-US" dirty="0"/>
              <a:t> </a:t>
            </a:r>
            <a:r>
              <a:rPr lang="en-US" dirty="0" err="1"/>
              <a:t>životinjama</a:t>
            </a:r>
            <a:endParaRPr lang="en-US" dirty="0"/>
          </a:p>
          <a:p>
            <a:r>
              <a:rPr lang="en-US" dirty="0" err="1"/>
              <a:t>Odluka</a:t>
            </a:r>
            <a:r>
              <a:rPr lang="en-US" dirty="0"/>
              <a:t> o </a:t>
            </a:r>
            <a:r>
              <a:rPr lang="en-US" dirty="0" err="1"/>
              <a:t>agrotehničkim</a:t>
            </a:r>
            <a:r>
              <a:rPr lang="en-US" dirty="0"/>
              <a:t> </a:t>
            </a:r>
            <a:r>
              <a:rPr lang="en-US" dirty="0" err="1"/>
              <a:t>mjerama</a:t>
            </a:r>
            <a:r>
              <a:rPr lang="en-US" dirty="0"/>
              <a:t> </a:t>
            </a:r>
            <a:endParaRPr lang="hr-HR" dirty="0"/>
          </a:p>
          <a:p>
            <a:r>
              <a:rPr lang="hr-HR" dirty="0"/>
              <a:t>Plan rasvjete, Akcijski plan rasvjete</a:t>
            </a:r>
            <a:endParaRPr lang="en-US" dirty="0"/>
          </a:p>
        </p:txBody>
      </p:sp>
      <p:sp>
        <p:nvSpPr>
          <p:cNvPr id="4" name="Slide Number Placeholder 3">
            <a:extLst>
              <a:ext uri="{FF2B5EF4-FFF2-40B4-BE49-F238E27FC236}">
                <a16:creationId xmlns:a16="http://schemas.microsoft.com/office/drawing/2014/main" id="{CD3ED68C-8830-4386-9106-BBC829770253}"/>
              </a:ext>
            </a:extLst>
          </p:cNvPr>
          <p:cNvSpPr>
            <a:spLocks noGrp="1"/>
          </p:cNvSpPr>
          <p:nvPr>
            <p:ph type="sldNum" sz="quarter" idx="12"/>
          </p:nvPr>
        </p:nvSpPr>
        <p:spPr/>
        <p:txBody>
          <a:bodyPr/>
          <a:lstStyle/>
          <a:p>
            <a:fld id="{9CD8D479-8942-46E8-A226-A4E01F7A105C}" type="slidenum">
              <a:rPr lang="en-US" smtClean="0"/>
              <a:pPr/>
              <a:t>4</a:t>
            </a:fld>
            <a:endParaRPr lang="en-US"/>
          </a:p>
        </p:txBody>
      </p:sp>
      <p:sp>
        <p:nvSpPr>
          <p:cNvPr id="5" name="Date Placeholder 4">
            <a:extLst>
              <a:ext uri="{FF2B5EF4-FFF2-40B4-BE49-F238E27FC236}">
                <a16:creationId xmlns:a16="http://schemas.microsoft.com/office/drawing/2014/main" id="{AD4ACB2D-F134-4FA3-A74E-994FEF829476}"/>
              </a:ext>
            </a:extLst>
          </p:cNvPr>
          <p:cNvSpPr>
            <a:spLocks noGrp="1"/>
          </p:cNvSpPr>
          <p:nvPr>
            <p:ph type="dt" sz="half" idx="10"/>
          </p:nvPr>
        </p:nvSpPr>
        <p:spPr/>
        <p:txBody>
          <a:bodyPr/>
          <a:lstStyle/>
          <a:p>
            <a:fld id="{6DD1B487-36FD-4CED-B07A-1A81FC6540B1}" type="datetime1">
              <a:rPr lang="en-US" smtClean="0"/>
              <a:pPr/>
              <a:t>10/10/2021</a:t>
            </a:fld>
            <a:endParaRPr lang="en-US" dirty="0"/>
          </a:p>
        </p:txBody>
      </p:sp>
    </p:spTree>
    <p:extLst>
      <p:ext uri="{BB962C8B-B14F-4D97-AF65-F5344CB8AC3E}">
        <p14:creationId xmlns:p14="http://schemas.microsoft.com/office/powerpoint/2010/main" val="400035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BBD8C14-C632-42B6-950A-B3647C34512D}"/>
              </a:ext>
            </a:extLst>
          </p:cNvPr>
          <p:cNvSpPr>
            <a:spLocks noGrp="1"/>
          </p:cNvSpPr>
          <p:nvPr>
            <p:ph type="title"/>
          </p:nvPr>
        </p:nvSpPr>
        <p:spPr/>
        <p:txBody>
          <a:bodyPr/>
          <a:lstStyle/>
          <a:p>
            <a:r>
              <a:rPr lang="hr-HR" dirty="0"/>
              <a:t>Zakon o komunalnom gospodarstvu (</a:t>
            </a:r>
            <a:r>
              <a:rPr lang="hr-HR" dirty="0" err="1"/>
              <a:t>ZKG</a:t>
            </a:r>
            <a:r>
              <a:rPr lang="hr-HR" dirty="0"/>
              <a:t>)</a:t>
            </a:r>
          </a:p>
        </p:txBody>
      </p:sp>
      <p:sp>
        <p:nvSpPr>
          <p:cNvPr id="3" name="Rezervirano mjesto sadržaja 2">
            <a:extLst>
              <a:ext uri="{FF2B5EF4-FFF2-40B4-BE49-F238E27FC236}">
                <a16:creationId xmlns:a16="http://schemas.microsoft.com/office/drawing/2014/main" id="{8950B2DE-C65F-4BE7-AA96-AA0B5C678521}"/>
              </a:ext>
            </a:extLst>
          </p:cNvPr>
          <p:cNvSpPr>
            <a:spLocks noGrp="1"/>
          </p:cNvSpPr>
          <p:nvPr>
            <p:ph idx="1"/>
          </p:nvPr>
        </p:nvSpPr>
        <p:spPr/>
        <p:txBody>
          <a:bodyPr/>
          <a:lstStyle/>
          <a:p>
            <a:pPr marL="0" indent="0">
              <a:buNone/>
            </a:pPr>
            <a:r>
              <a:rPr lang="hr-HR" b="1" dirty="0"/>
              <a:t>Odluka o komunalnom redu</a:t>
            </a:r>
            <a:r>
              <a:rPr lang="hr-HR" dirty="0"/>
              <a:t> (čl. 104.):</a:t>
            </a:r>
          </a:p>
          <a:p>
            <a:r>
              <a:rPr lang="hr-HR" dirty="0"/>
              <a:t>uređenje naselja (i privatnog vlasništva vidljivog s površine javne namjene)</a:t>
            </a:r>
          </a:p>
          <a:p>
            <a:r>
              <a:rPr lang="hr-HR" dirty="0"/>
              <a:t>korištenje površina javne namjene</a:t>
            </a:r>
          </a:p>
          <a:p>
            <a:r>
              <a:rPr lang="hr-HR" dirty="0"/>
              <a:t>održavanje čistoće</a:t>
            </a:r>
          </a:p>
          <a:p>
            <a:r>
              <a:rPr lang="hr-HR" b="1" dirty="0"/>
              <a:t>mjere</a:t>
            </a:r>
            <a:r>
              <a:rPr lang="hr-HR" dirty="0"/>
              <a:t> za provođenje navedenog – </a:t>
            </a:r>
            <a:r>
              <a:rPr lang="hr-HR" b="1" dirty="0"/>
              <a:t>nadzor</a:t>
            </a:r>
            <a:r>
              <a:rPr lang="hr-HR" dirty="0"/>
              <a:t> provodi komunalno redarstvo</a:t>
            </a:r>
          </a:p>
          <a:p>
            <a:r>
              <a:rPr lang="hr-HR" dirty="0"/>
              <a:t>optužni prijedlog podnosi upravno tijelo</a:t>
            </a:r>
          </a:p>
          <a:p>
            <a:endParaRPr lang="hr-HR" dirty="0"/>
          </a:p>
          <a:p>
            <a:endParaRPr lang="hr-HR" dirty="0"/>
          </a:p>
          <a:p>
            <a:r>
              <a:rPr lang="hr-HR" dirty="0"/>
              <a:t>obveze i ovlaštenja komunalnog redara definirana  u ZKG (čl. 109. – 117.)</a:t>
            </a:r>
          </a:p>
        </p:txBody>
      </p:sp>
      <p:sp>
        <p:nvSpPr>
          <p:cNvPr id="4" name="Rezervirano mjesto broja slajda 3">
            <a:extLst>
              <a:ext uri="{FF2B5EF4-FFF2-40B4-BE49-F238E27FC236}">
                <a16:creationId xmlns:a16="http://schemas.microsoft.com/office/drawing/2014/main" id="{5CCB5BDA-3E37-4C12-8E55-D0E65E933901}"/>
              </a:ext>
            </a:extLst>
          </p:cNvPr>
          <p:cNvSpPr>
            <a:spLocks noGrp="1"/>
          </p:cNvSpPr>
          <p:nvPr>
            <p:ph type="sldNum" sz="quarter" idx="12"/>
          </p:nvPr>
        </p:nvSpPr>
        <p:spPr>
          <a:xfrm>
            <a:off x="-67921" y="6629400"/>
            <a:ext cx="546245" cy="228600"/>
          </a:xfrm>
        </p:spPr>
        <p:txBody>
          <a:bodyPr/>
          <a:lstStyle/>
          <a:p>
            <a:fld id="{9CD8D479-8942-46E8-A226-A4E01F7A105C}" type="slidenum">
              <a:rPr lang="hr-HR" smtClean="0"/>
              <a:pPr/>
              <a:t>5</a:t>
            </a:fld>
            <a:endParaRPr lang="hr-HR"/>
          </a:p>
        </p:txBody>
      </p:sp>
      <p:sp>
        <p:nvSpPr>
          <p:cNvPr id="5" name="Rezervirano mjesto datuma 4">
            <a:extLst>
              <a:ext uri="{FF2B5EF4-FFF2-40B4-BE49-F238E27FC236}">
                <a16:creationId xmlns:a16="http://schemas.microsoft.com/office/drawing/2014/main" id="{F870070F-233D-4A72-B730-3B9E5B64E457}"/>
              </a:ext>
            </a:extLst>
          </p:cNvPr>
          <p:cNvSpPr>
            <a:spLocks noGrp="1"/>
          </p:cNvSpPr>
          <p:nvPr>
            <p:ph type="dt" sz="half" idx="10"/>
          </p:nvPr>
        </p:nvSpPr>
        <p:spPr/>
        <p:txBody>
          <a:bodyPr/>
          <a:lstStyle/>
          <a:p>
            <a:fld id="{6DD1B487-36FD-4CED-B07A-1A81FC6540B1}" type="datetime1">
              <a:rPr lang="en-US" smtClean="0"/>
              <a:pPr/>
              <a:t>10/10/2021</a:t>
            </a:fld>
            <a:endParaRPr lang="en-US" dirty="0"/>
          </a:p>
        </p:txBody>
      </p:sp>
    </p:spTree>
    <p:extLst>
      <p:ext uri="{BB962C8B-B14F-4D97-AF65-F5344CB8AC3E}">
        <p14:creationId xmlns:p14="http://schemas.microsoft.com/office/powerpoint/2010/main" val="2723824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0B556F1-D596-48F9-A250-91EB59149BCC}"/>
              </a:ext>
            </a:extLst>
          </p:cNvPr>
          <p:cNvSpPr>
            <a:spLocks noGrp="1"/>
          </p:cNvSpPr>
          <p:nvPr>
            <p:ph type="title"/>
          </p:nvPr>
        </p:nvSpPr>
        <p:spPr>
          <a:xfrm>
            <a:off x="677334" y="609600"/>
            <a:ext cx="11158108" cy="560832"/>
          </a:xfrm>
        </p:spPr>
        <p:txBody>
          <a:bodyPr>
            <a:normAutofit fontScale="90000"/>
          </a:bodyPr>
          <a:lstStyle/>
          <a:p>
            <a:r>
              <a:rPr lang="hr-HR" sz="3200" b="1" dirty="0"/>
              <a:t>Zakon o gospodarenju otpadom (</a:t>
            </a:r>
            <a:r>
              <a:rPr lang="hr-HR" sz="3200" b="1" dirty="0" err="1"/>
              <a:t>ZGO</a:t>
            </a:r>
            <a:r>
              <a:rPr lang="hr-HR" sz="3200" b="1" dirty="0"/>
              <a:t>) 			</a:t>
            </a:r>
            <a:r>
              <a:rPr lang="hr-HR" sz="3200" b="1" dirty="0">
                <a:solidFill>
                  <a:schemeClr val="tx1"/>
                </a:solidFill>
              </a:rPr>
              <a:t>1.</a:t>
            </a:r>
          </a:p>
        </p:txBody>
      </p:sp>
      <p:sp>
        <p:nvSpPr>
          <p:cNvPr id="3" name="Rezervirano mjesto sadržaja 2">
            <a:extLst>
              <a:ext uri="{FF2B5EF4-FFF2-40B4-BE49-F238E27FC236}">
                <a16:creationId xmlns:a16="http://schemas.microsoft.com/office/drawing/2014/main" id="{27873C04-E196-4CB1-A160-E97DADBF7DD3}"/>
              </a:ext>
            </a:extLst>
          </p:cNvPr>
          <p:cNvSpPr>
            <a:spLocks noGrp="1"/>
          </p:cNvSpPr>
          <p:nvPr>
            <p:ph idx="1"/>
          </p:nvPr>
        </p:nvSpPr>
        <p:spPr>
          <a:xfrm>
            <a:off x="677334" y="1622739"/>
            <a:ext cx="8596668" cy="4765182"/>
          </a:xfrm>
        </p:spPr>
        <p:txBody>
          <a:bodyPr>
            <a:normAutofit/>
          </a:bodyPr>
          <a:lstStyle/>
          <a:p>
            <a:pPr marL="0" indent="0" algn="ctr" fontAlgn="base">
              <a:buNone/>
            </a:pPr>
            <a:r>
              <a:rPr lang="pl-PL" sz="2200" i="1" dirty="0"/>
              <a:t>XVI. INSPEKCIJSKI NADZOR</a:t>
            </a:r>
          </a:p>
          <a:p>
            <a:pPr marL="0" indent="0" algn="ctr" fontAlgn="base">
              <a:buNone/>
            </a:pPr>
            <a:r>
              <a:rPr lang="pl-PL" sz="2200" i="1" dirty="0"/>
              <a:t>Nadležnost za inspekcijski nadzor</a:t>
            </a:r>
          </a:p>
          <a:p>
            <a:pPr marL="0" indent="0" algn="ctr" fontAlgn="base">
              <a:buNone/>
            </a:pPr>
            <a:r>
              <a:rPr lang="pl-PL" sz="2200" i="1" dirty="0"/>
              <a:t>Članak 136.</a:t>
            </a:r>
          </a:p>
          <a:p>
            <a:pPr marL="0" indent="0" algn="just" fontAlgn="base">
              <a:buNone/>
            </a:pPr>
            <a:r>
              <a:rPr lang="hr-HR" dirty="0"/>
              <a:t>(5) Nadzor nad primjenom ovoga Zakona i propisa donesenih na temelju ovoga Zakona u dijelu koji se odnosi na </a:t>
            </a:r>
            <a:r>
              <a:rPr lang="hr-HR" dirty="0">
                <a:solidFill>
                  <a:srgbClr val="C00000"/>
                </a:solidFill>
              </a:rPr>
              <a:t>javnu uslugu sakupljanja komunalnog otpada, spaljivanje otpada od strane fizičkih osoba te na nepropisno skladištenje, ostavljanje, odbacivanja ili odlaganje otpada od strane fizičke osobe ili nepoznatih osoba</a:t>
            </a:r>
            <a:r>
              <a:rPr lang="hr-HR" dirty="0"/>
              <a:t> protivno ovom Zakonu provodi osoba koja obavlja poslove službe nadležne za komunalni red jedinice lokalne samouprave (u daljnjem tekstu: </a:t>
            </a:r>
            <a:r>
              <a:rPr lang="hr-HR" dirty="0">
                <a:solidFill>
                  <a:srgbClr val="C00000"/>
                </a:solidFill>
              </a:rPr>
              <a:t>komunalni redar</a:t>
            </a:r>
            <a:r>
              <a:rPr lang="hr-HR" dirty="0"/>
              <a:t>), ako ovim Zakonom nije određeno drukčije.</a:t>
            </a:r>
          </a:p>
        </p:txBody>
      </p:sp>
    </p:spTree>
    <p:extLst>
      <p:ext uri="{BB962C8B-B14F-4D97-AF65-F5344CB8AC3E}">
        <p14:creationId xmlns:p14="http://schemas.microsoft.com/office/powerpoint/2010/main" val="1243928208"/>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0B556F1-D596-48F9-A250-91EB59149BCC}"/>
              </a:ext>
            </a:extLst>
          </p:cNvPr>
          <p:cNvSpPr>
            <a:spLocks noGrp="1"/>
          </p:cNvSpPr>
          <p:nvPr>
            <p:ph type="title"/>
          </p:nvPr>
        </p:nvSpPr>
        <p:spPr>
          <a:xfrm>
            <a:off x="677334" y="609600"/>
            <a:ext cx="11158108" cy="560832"/>
          </a:xfrm>
        </p:spPr>
        <p:txBody>
          <a:bodyPr>
            <a:normAutofit fontScale="90000"/>
          </a:bodyPr>
          <a:lstStyle/>
          <a:p>
            <a:r>
              <a:rPr lang="hr-HR" sz="3200" b="1" dirty="0"/>
              <a:t>Zakon o gospodarenju otpadom (</a:t>
            </a:r>
            <a:r>
              <a:rPr lang="hr-HR" sz="3200" b="1" dirty="0" err="1"/>
              <a:t>ZGO</a:t>
            </a:r>
            <a:r>
              <a:rPr lang="hr-HR" sz="3200" b="1" dirty="0"/>
              <a:t>) 			</a:t>
            </a:r>
            <a:r>
              <a:rPr lang="hr-HR" sz="3200" b="1" dirty="0">
                <a:solidFill>
                  <a:schemeClr val="tx1"/>
                </a:solidFill>
              </a:rPr>
              <a:t>2.</a:t>
            </a:r>
          </a:p>
        </p:txBody>
      </p:sp>
      <p:sp>
        <p:nvSpPr>
          <p:cNvPr id="3" name="Rezervirano mjesto sadržaja 2">
            <a:extLst>
              <a:ext uri="{FF2B5EF4-FFF2-40B4-BE49-F238E27FC236}">
                <a16:creationId xmlns:a16="http://schemas.microsoft.com/office/drawing/2014/main" id="{27873C04-E196-4CB1-A160-E97DADBF7DD3}"/>
              </a:ext>
            </a:extLst>
          </p:cNvPr>
          <p:cNvSpPr>
            <a:spLocks noGrp="1"/>
          </p:cNvSpPr>
          <p:nvPr>
            <p:ph idx="1"/>
          </p:nvPr>
        </p:nvSpPr>
        <p:spPr>
          <a:xfrm>
            <a:off x="677334" y="1622739"/>
            <a:ext cx="10278688" cy="4765182"/>
          </a:xfrm>
        </p:spPr>
        <p:txBody>
          <a:bodyPr>
            <a:normAutofit fontScale="92500" lnSpcReduction="10000"/>
          </a:bodyPr>
          <a:lstStyle/>
          <a:p>
            <a:pPr marL="0" indent="0" algn="ctr" fontAlgn="base">
              <a:buNone/>
            </a:pPr>
            <a:r>
              <a:rPr lang="pl-PL" sz="2200" i="1" dirty="0"/>
              <a:t>Ovlasti komunalnog redara</a:t>
            </a:r>
          </a:p>
          <a:p>
            <a:pPr marL="0" indent="0" algn="ctr" fontAlgn="base">
              <a:buNone/>
            </a:pPr>
            <a:r>
              <a:rPr lang="pl-PL" sz="2200" i="1" dirty="0"/>
              <a:t>Članak 140.</a:t>
            </a:r>
          </a:p>
          <a:p>
            <a:pPr marL="0" indent="0" algn="just" fontAlgn="base">
              <a:buNone/>
            </a:pPr>
            <a:r>
              <a:rPr lang="pl-PL" sz="2200" i="1" dirty="0"/>
              <a:t>(1) Komunalni redar ovlašten je </a:t>
            </a:r>
            <a:r>
              <a:rPr lang="pl-PL" sz="2200" i="1" dirty="0">
                <a:solidFill>
                  <a:srgbClr val="C00000"/>
                </a:solidFill>
              </a:rPr>
              <a:t>utvrditi identitet fizičke osobe </a:t>
            </a:r>
            <a:r>
              <a:rPr lang="pl-PL" sz="2200" i="1" dirty="0"/>
              <a:t>počinitelja odbacivanja otpada uvidom u osobni identifikacijski dokument ili na drugi odgovarajući način.</a:t>
            </a:r>
          </a:p>
          <a:p>
            <a:pPr marL="0" indent="0" algn="just" fontAlgn="base">
              <a:buNone/>
            </a:pPr>
            <a:r>
              <a:rPr lang="pl-PL" sz="2200" i="1" dirty="0"/>
              <a:t>(2) Fizička osoba počinitelj odbacivanja otpada dužna je na zahtjev predočiti na uvid komunalnom redaru osobni identifikacijski dokument radi utvrđivanja identiteta počinitelja odbacivanja otpada.</a:t>
            </a:r>
          </a:p>
          <a:p>
            <a:pPr marL="0" indent="0" algn="just" fontAlgn="base">
              <a:buNone/>
            </a:pPr>
            <a:r>
              <a:rPr lang="pl-PL" sz="2200" i="1" dirty="0"/>
              <a:t>(3) Ako fizička osoba počinitelj odbacivanja otpada na zahtjev komunalnog redara ne predoči na uvid osobni identifikacijski dokument radi provjere identiteta, komunalni redar je ovlašten zatražiti pružanje pomoći od djelatnika ministarstva nadležnog za unutarnje poslove radi utvrđivanja identiteta počinitelja odbacivanja otpada.</a:t>
            </a:r>
          </a:p>
          <a:p>
            <a:pPr marL="0" indent="0" algn="just" fontAlgn="base">
              <a:buNone/>
            </a:pPr>
            <a:r>
              <a:rPr lang="pl-PL" sz="2200" i="1" dirty="0"/>
              <a:t>(4) Ako komunalni redar utvrdi postojanje opravdane sumnje da je opasni ili drugi otpad odbačen na nekretnini čiji vlasnik, odnosno posjednik, ako vlasnik nekretnine nije poznat, odnosno osoba koja, sukladno posebnom propisu, upravlja određenim područjem (dobrom), ne dopušta pristup radi utvrđivanja činjeničnog stanja u svezi odbačenog otpada, komunalni redar ovlašten je zatražiti nalog suda i asistenciju djelatnika ministarstva nadležnog za unutarnje poslove radi pristupa na nekretninu u svrhu utvrđivanja činjenica.</a:t>
            </a:r>
            <a:endParaRPr lang="hr-HR" dirty="0"/>
          </a:p>
        </p:txBody>
      </p:sp>
    </p:spTree>
    <p:extLst>
      <p:ext uri="{BB962C8B-B14F-4D97-AF65-F5344CB8AC3E}">
        <p14:creationId xmlns:p14="http://schemas.microsoft.com/office/powerpoint/2010/main" val="2041422131"/>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0B556F1-D596-48F9-A250-91EB59149BCC}"/>
              </a:ext>
            </a:extLst>
          </p:cNvPr>
          <p:cNvSpPr>
            <a:spLocks noGrp="1"/>
          </p:cNvSpPr>
          <p:nvPr>
            <p:ph type="title"/>
          </p:nvPr>
        </p:nvSpPr>
        <p:spPr>
          <a:xfrm>
            <a:off x="677334" y="609600"/>
            <a:ext cx="11158108" cy="560832"/>
          </a:xfrm>
        </p:spPr>
        <p:txBody>
          <a:bodyPr>
            <a:normAutofit fontScale="90000"/>
          </a:bodyPr>
          <a:lstStyle/>
          <a:p>
            <a:r>
              <a:rPr lang="hr-HR" sz="3200" b="1" dirty="0"/>
              <a:t>Zakon o gospodarenju otpadom (</a:t>
            </a:r>
            <a:r>
              <a:rPr lang="hr-HR" sz="3200" b="1" dirty="0" err="1"/>
              <a:t>ZGO</a:t>
            </a:r>
            <a:r>
              <a:rPr lang="hr-HR" sz="3200" b="1" dirty="0"/>
              <a:t>) 			</a:t>
            </a:r>
            <a:r>
              <a:rPr lang="hr-HR" sz="3200" b="1" dirty="0">
                <a:solidFill>
                  <a:schemeClr val="tx1"/>
                </a:solidFill>
              </a:rPr>
              <a:t>3.</a:t>
            </a:r>
          </a:p>
        </p:txBody>
      </p:sp>
      <p:sp>
        <p:nvSpPr>
          <p:cNvPr id="3" name="Rezervirano mjesto sadržaja 2">
            <a:extLst>
              <a:ext uri="{FF2B5EF4-FFF2-40B4-BE49-F238E27FC236}">
                <a16:creationId xmlns:a16="http://schemas.microsoft.com/office/drawing/2014/main" id="{27873C04-E196-4CB1-A160-E97DADBF7DD3}"/>
              </a:ext>
            </a:extLst>
          </p:cNvPr>
          <p:cNvSpPr>
            <a:spLocks noGrp="1"/>
          </p:cNvSpPr>
          <p:nvPr>
            <p:ph idx="1"/>
          </p:nvPr>
        </p:nvSpPr>
        <p:spPr>
          <a:xfrm>
            <a:off x="677334" y="1384182"/>
            <a:ext cx="11092420" cy="5083729"/>
          </a:xfrm>
        </p:spPr>
        <p:txBody>
          <a:bodyPr>
            <a:normAutofit fontScale="62500" lnSpcReduction="20000"/>
          </a:bodyPr>
          <a:lstStyle/>
          <a:p>
            <a:pPr marL="0" indent="0" algn="ctr" fontAlgn="base">
              <a:buNone/>
            </a:pPr>
            <a:r>
              <a:rPr lang="pl-PL" sz="2200" i="1" dirty="0"/>
              <a:t>Članak 145.</a:t>
            </a:r>
          </a:p>
          <a:p>
            <a:pPr marL="0" indent="0" algn="just" fontAlgn="base">
              <a:buNone/>
            </a:pPr>
            <a:r>
              <a:rPr lang="pl-PL" sz="2400" i="1" dirty="0"/>
              <a:t>(1) Komunalni redar </a:t>
            </a:r>
            <a:r>
              <a:rPr lang="pl-PL" sz="2400" i="1" dirty="0">
                <a:solidFill>
                  <a:srgbClr val="C00000"/>
                </a:solidFill>
              </a:rPr>
              <a:t>naređuje uklanjanje otpada osobi </a:t>
            </a:r>
            <a:r>
              <a:rPr lang="pl-PL" sz="2400" i="1" dirty="0"/>
              <a:t>koja je nepropisno uskladištila, ostavila, odbacila i/ili odložila otpad.</a:t>
            </a:r>
          </a:p>
          <a:p>
            <a:pPr marL="0" indent="0" algn="just" fontAlgn="base">
              <a:lnSpc>
                <a:spcPct val="120000"/>
              </a:lnSpc>
              <a:buNone/>
            </a:pPr>
            <a:r>
              <a:rPr lang="pl-PL" sz="2400" i="1" dirty="0"/>
              <a:t>(2) Ako osoba koja je nepropisno uskladištila, ostavila, odbacila i/ili odložila otpad nepoznata, komunalni redar rješenjem naređuje uklanjanje otpada </a:t>
            </a:r>
            <a:r>
              <a:rPr lang="pl-PL" sz="2400" i="1" dirty="0">
                <a:solidFill>
                  <a:srgbClr val="C00000"/>
                </a:solidFill>
              </a:rPr>
              <a:t>vlasniku</a:t>
            </a:r>
            <a:r>
              <a:rPr lang="pl-PL" sz="2400" i="1" dirty="0"/>
              <a:t> nekretnine na kojoj je nepropisno uskladišten, ostavljen, odbačen i/ili odložen otpad ili </a:t>
            </a:r>
            <a:r>
              <a:rPr lang="pl-PL" sz="2400" i="1" dirty="0">
                <a:solidFill>
                  <a:srgbClr val="C00000"/>
                </a:solidFill>
              </a:rPr>
              <a:t>posjedniku</a:t>
            </a:r>
            <a:r>
              <a:rPr lang="pl-PL" sz="2400" i="1" dirty="0"/>
              <a:t> nekretnine ako vlasnik nekretnine nije poznat ili osobi koja sukladno posebnim propisima upravlja određenim područjem (dobrom), ako je otpad odložen na tom području (dobru) ili osobi koju je zatekao da odbacuje otpad izvan lokacije gospodarenja otpadom ili </a:t>
            </a:r>
            <a:r>
              <a:rPr lang="pl-PL" sz="2400" i="1" dirty="0">
                <a:solidFill>
                  <a:srgbClr val="C00000"/>
                </a:solidFill>
              </a:rPr>
              <a:t>osobi za koju se može dokazati </a:t>
            </a:r>
            <a:r>
              <a:rPr lang="pl-PL" sz="2400" i="1" dirty="0"/>
              <a:t>da je otpad odbacila izvan lokacije gospodarenja otpadom.</a:t>
            </a:r>
          </a:p>
          <a:p>
            <a:pPr marL="0" indent="0" algn="just" fontAlgn="base">
              <a:lnSpc>
                <a:spcPct val="120000"/>
              </a:lnSpc>
              <a:buNone/>
            </a:pPr>
            <a:r>
              <a:rPr lang="pl-PL" sz="2400" i="1" dirty="0"/>
              <a:t>(3) Rješenjem iz stavaka 1. i 2. ovoga članka određuje se: lokacija i procijenjena količina otpada, obveznik uklanjanja otpada, te obveza uklanjanja otpada predajom ovlaštenoj osobi za gospodarenje tom vrstom otpada u roku koji ne može biti duži od šest mjeseci.</a:t>
            </a:r>
          </a:p>
          <a:p>
            <a:pPr marL="0" indent="0" algn="just" fontAlgn="base">
              <a:lnSpc>
                <a:spcPct val="120000"/>
              </a:lnSpc>
              <a:buNone/>
            </a:pPr>
            <a:r>
              <a:rPr lang="pl-PL" sz="2400" i="1" dirty="0"/>
              <a:t>(4) Protiv rješenja iz stavaka 1. i 2. ovoga članka može se izjaviti žalba nadležnom upravnom tijelu županije, a protiv rješenja komunalnog redara Grada Zagreba može se izjaviti žalba Ministarstvu.</a:t>
            </a:r>
          </a:p>
          <a:p>
            <a:pPr marL="0" indent="0" algn="just" fontAlgn="base">
              <a:lnSpc>
                <a:spcPct val="120000"/>
              </a:lnSpc>
              <a:buNone/>
            </a:pPr>
            <a:r>
              <a:rPr lang="pl-PL" sz="2400" i="1" dirty="0"/>
              <a:t>(5) Istekom roka određenog rješenjem iz stavaka 1. i 2. ovoga članka komunalni redar utvrđuje ispunjavanje obveze određene rješenjem.</a:t>
            </a:r>
          </a:p>
          <a:p>
            <a:pPr marL="0" indent="0" algn="just" fontAlgn="base">
              <a:lnSpc>
                <a:spcPct val="120000"/>
              </a:lnSpc>
              <a:buNone/>
            </a:pPr>
            <a:r>
              <a:rPr lang="pl-PL" sz="2400" i="1" dirty="0"/>
              <a:t>(6) Ako komunalni redar utvrdi da obveza određena rješenjem iz stavka 1. ovoga članka nije izvršena, jedinica lokalne samouprave, odnosno Grad Zagreb dužan je osigurati uklanjanje tog otpada predajom ovlaštenoj osobi za gospodarenje tom vrstom otpada na trošak izvršenika.</a:t>
            </a:r>
            <a:endParaRPr lang="hr-HR" sz="2400" dirty="0"/>
          </a:p>
        </p:txBody>
      </p:sp>
    </p:spTree>
    <p:extLst>
      <p:ext uri="{BB962C8B-B14F-4D97-AF65-F5344CB8AC3E}">
        <p14:creationId xmlns:p14="http://schemas.microsoft.com/office/powerpoint/2010/main" val="4033242056"/>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0B556F1-D596-48F9-A250-91EB59149BCC}"/>
              </a:ext>
            </a:extLst>
          </p:cNvPr>
          <p:cNvSpPr>
            <a:spLocks noGrp="1"/>
          </p:cNvSpPr>
          <p:nvPr>
            <p:ph type="title"/>
          </p:nvPr>
        </p:nvSpPr>
        <p:spPr>
          <a:xfrm>
            <a:off x="677334" y="609600"/>
            <a:ext cx="11158108" cy="560832"/>
          </a:xfrm>
        </p:spPr>
        <p:txBody>
          <a:bodyPr>
            <a:normAutofit fontScale="90000"/>
          </a:bodyPr>
          <a:lstStyle/>
          <a:p>
            <a:r>
              <a:rPr lang="hr-HR" sz="3200" b="1" dirty="0"/>
              <a:t>Zakon o gospodarenju otpadom (</a:t>
            </a:r>
            <a:r>
              <a:rPr lang="hr-HR" sz="3200" b="1" dirty="0" err="1"/>
              <a:t>ZGO</a:t>
            </a:r>
            <a:r>
              <a:rPr lang="hr-HR" sz="3200" b="1" dirty="0"/>
              <a:t>) 			</a:t>
            </a:r>
            <a:r>
              <a:rPr lang="hr-HR" sz="3200" b="1" dirty="0">
                <a:solidFill>
                  <a:schemeClr val="tx1"/>
                </a:solidFill>
              </a:rPr>
              <a:t>4.</a:t>
            </a:r>
          </a:p>
        </p:txBody>
      </p:sp>
      <p:sp>
        <p:nvSpPr>
          <p:cNvPr id="3" name="Rezervirano mjesto sadržaja 2">
            <a:extLst>
              <a:ext uri="{FF2B5EF4-FFF2-40B4-BE49-F238E27FC236}">
                <a16:creationId xmlns:a16="http://schemas.microsoft.com/office/drawing/2014/main" id="{27873C04-E196-4CB1-A160-E97DADBF7DD3}"/>
              </a:ext>
            </a:extLst>
          </p:cNvPr>
          <p:cNvSpPr>
            <a:spLocks noGrp="1"/>
          </p:cNvSpPr>
          <p:nvPr>
            <p:ph idx="1"/>
          </p:nvPr>
        </p:nvSpPr>
        <p:spPr>
          <a:xfrm>
            <a:off x="677334" y="1384182"/>
            <a:ext cx="9305565" cy="5083729"/>
          </a:xfrm>
        </p:spPr>
        <p:txBody>
          <a:bodyPr>
            <a:normAutofit/>
          </a:bodyPr>
          <a:lstStyle/>
          <a:p>
            <a:pPr marL="0" indent="0" algn="ctr" fontAlgn="base">
              <a:buNone/>
            </a:pPr>
            <a:r>
              <a:rPr lang="pl-PL" sz="2200" i="1" dirty="0"/>
              <a:t>Članak 146.</a:t>
            </a:r>
          </a:p>
          <a:p>
            <a:pPr marL="0" indent="0" algn="just" fontAlgn="base">
              <a:buNone/>
            </a:pPr>
            <a:r>
              <a:rPr lang="pl-PL" sz="2200" i="1" dirty="0"/>
              <a:t>(1) Inspektor zaštite okoliša rješenjem naređuje jedinici lokalne samouprave odnosno Gradu Zagrebu uklanjanje, odnosno zbrinjavanje i/ili oporabu otpada u primjerenom roku, putem osobe koja posjeduje odgovarajući akt za obavljanje djelatnosti gospodarenja otpadom sukladno odredbama ovoga Zakona, ako utvrdi da je otpad odbačen izvan građevine za zbrinjavanje otpada, odnosno lokacije za gospodarenje otpadom, a </a:t>
            </a:r>
            <a:r>
              <a:rPr lang="pl-PL" sz="2200" i="1" dirty="0">
                <a:solidFill>
                  <a:srgbClr val="C00000"/>
                </a:solidFill>
              </a:rPr>
              <a:t>komunalni redar u roku od 60 dana od obavljenog nadzora nije donio rješenje iz članka 145. ovoga Zakona</a:t>
            </a:r>
            <a:r>
              <a:rPr lang="pl-PL" sz="2200" i="1" dirty="0"/>
              <a:t>.</a:t>
            </a:r>
            <a:endParaRPr lang="hr-HR" sz="2400" dirty="0"/>
          </a:p>
        </p:txBody>
      </p:sp>
    </p:spTree>
    <p:extLst>
      <p:ext uri="{BB962C8B-B14F-4D97-AF65-F5344CB8AC3E}">
        <p14:creationId xmlns:p14="http://schemas.microsoft.com/office/powerpoint/2010/main" val="2355650836"/>
      </p:ext>
    </p:extLst>
  </p:cSld>
  <p:clrMapOvr>
    <a:masterClrMapping/>
  </p:clrMapOvr>
  <p:transition spd="med">
    <p:fade/>
  </p:transition>
</p:sld>
</file>

<file path=ppt/theme/theme1.xml><?xml version="1.0" encoding="utf-8"?>
<a:theme xmlns:a="http://schemas.openxmlformats.org/drawingml/2006/main" name="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Nature ecology education photo presentation</Template>
  <TotalTime>1281</TotalTime>
  <Words>3420</Words>
  <Application>Microsoft Office PowerPoint</Application>
  <PresentationFormat>Widescreen</PresentationFormat>
  <Paragraphs>313</Paragraphs>
  <Slides>35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Corbel</vt:lpstr>
      <vt:lpstr>Minion Pro Cond</vt:lpstr>
      <vt:lpstr>Roboto</vt:lpstr>
      <vt:lpstr>T3Font_3</vt:lpstr>
      <vt:lpstr>T3Font_6</vt:lpstr>
      <vt:lpstr>Ecology 16x9</vt:lpstr>
      <vt:lpstr>Zakonska regulativa i akti za postupanje komunalnog redarstva</vt:lpstr>
      <vt:lpstr>Komunalno redarstvo postupa po sljedećim zakonskim i podzakonskim aktima:  </vt:lpstr>
      <vt:lpstr>PowerPoint Presentation</vt:lpstr>
      <vt:lpstr>Akti jedinica lokalne samouprave (JLS) </vt:lpstr>
      <vt:lpstr>Zakon o komunalnom gospodarstvu (ZKG)</vt:lpstr>
      <vt:lpstr>Zakon o gospodarenju otpadom (ZGO)    1.</vt:lpstr>
      <vt:lpstr>Zakon o gospodarenju otpadom (ZGO)    2.</vt:lpstr>
      <vt:lpstr>Zakon o gospodarenju otpadom (ZGO)    3.</vt:lpstr>
      <vt:lpstr>Zakon o gospodarenju otpadom (ZGO)    4.</vt:lpstr>
      <vt:lpstr>Pojam javne usluge po novom zakonu</vt:lpstr>
      <vt:lpstr>Cijena javne usluge i ugovorna kazna</vt:lpstr>
      <vt:lpstr>Ugovorna kazna (čl.72.)</vt:lpstr>
      <vt:lpstr>Razgraničenje ovlasti komunalnog redara i davatelja javne usluge</vt:lpstr>
      <vt:lpstr>Pravilnik o gospodarenju otpadom (NN 81/20)</vt:lpstr>
      <vt:lpstr>PowerPoint Presentation</vt:lpstr>
      <vt:lpstr>PowerPoint Presentation</vt:lpstr>
      <vt:lpstr>PowerPoint Presentation</vt:lpstr>
      <vt:lpstr>PowerPoint Presentation</vt:lpstr>
      <vt:lpstr>PowerPoint Presentation</vt:lpstr>
      <vt:lpstr>Zakon o zaštiti od buke     1.</vt:lpstr>
      <vt:lpstr>Zakon o zaštiti od buke     2.</vt:lpstr>
      <vt:lpstr>Zakon o zaštiti od buke     3.</vt:lpstr>
      <vt:lpstr>Zakon o zaštiti od buke     4.</vt:lpstr>
      <vt:lpstr>Zakon o zaštiti od buke     5.</vt:lpstr>
      <vt:lpstr>Zakon o zaštiti od svjetlosnog onečišćenja   1.</vt:lpstr>
      <vt:lpstr>Zakon o zaštiti od svjetlosnog onečišćenja   2.</vt:lpstr>
      <vt:lpstr>Zakon o zaštiti od svjetlosnog onečišćenja (NN 14/19) 3.</vt:lpstr>
      <vt:lpstr>Pravilnik o zonama rasvjetljenosti, dopuštenim vrijednostima rasvjetljavanja i načinima upravljanja rasvjetnim sustavima (NN 128/20.)</vt:lpstr>
      <vt:lpstr>Zakon o zaštiti životinja      1.</vt:lpstr>
      <vt:lpstr>Zakon o zaštiti životinja      2.</vt:lpstr>
      <vt:lpstr>Zakon o prijevozu u cestovnom prometu  </vt:lpstr>
      <vt:lpstr>Zakon o ugostiteljskoj djelatnosti</vt:lpstr>
      <vt:lpstr>Zakon o građevinskoj inspekciji – posebna tema</vt:lpstr>
      <vt:lpstr>Agrotehničke mjere</vt:lpstr>
      <vt:lpstr>Hvala na pažnji!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Zakonska regulativa i akti za postupanje komunalnog redarstva</dc:title>
  <dc:creator>Alex</dc:creator>
  <cp:lastModifiedBy>Nives</cp:lastModifiedBy>
  <cp:revision>101</cp:revision>
  <cp:lastPrinted>2019-02-22T12:52:03Z</cp:lastPrinted>
  <dcterms:created xsi:type="dcterms:W3CDTF">2018-10-19T07:34:06Z</dcterms:created>
  <dcterms:modified xsi:type="dcterms:W3CDTF">2021-10-10T17:10:37Z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