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9" r:id="rId4"/>
    <p:sldId id="258" r:id="rId5"/>
    <p:sldId id="259" r:id="rId6"/>
    <p:sldId id="279" r:id="rId7"/>
    <p:sldId id="265" r:id="rId8"/>
    <p:sldId id="260" r:id="rId9"/>
    <p:sldId id="261" r:id="rId10"/>
    <p:sldId id="262" r:id="rId11"/>
    <p:sldId id="263" r:id="rId12"/>
    <p:sldId id="273" r:id="rId13"/>
    <p:sldId id="270" r:id="rId14"/>
    <p:sldId id="271" r:id="rId15"/>
    <p:sldId id="272" r:id="rId16"/>
    <p:sldId id="274" r:id="rId17"/>
    <p:sldId id="264" r:id="rId18"/>
    <p:sldId id="275" r:id="rId19"/>
    <p:sldId id="276" r:id="rId20"/>
    <p:sldId id="277"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a:t>Kliknite da biste uredili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2A54C80-263E-416B-A8E0-580EDEADCBDC}"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A389F3-3574-440A-AE87-8AA9DF755C58}"/>
              </a:ext>
            </a:extLst>
          </p:cNvPr>
          <p:cNvSpPr>
            <a:spLocks noGrp="1"/>
          </p:cNvSpPr>
          <p:nvPr>
            <p:ph type="ctrTitle"/>
          </p:nvPr>
        </p:nvSpPr>
        <p:spPr>
          <a:xfrm>
            <a:off x="1349971" y="751903"/>
            <a:ext cx="7766936" cy="1646302"/>
          </a:xfrm>
        </p:spPr>
        <p:txBody>
          <a:bodyPr/>
          <a:lstStyle/>
          <a:p>
            <a:r>
              <a:rPr lang="hr-HR" dirty="0"/>
              <a:t>Kako sustav prilagoditi novom zakonu?</a:t>
            </a:r>
          </a:p>
        </p:txBody>
      </p:sp>
      <p:sp>
        <p:nvSpPr>
          <p:cNvPr id="3" name="Podnaslov 2">
            <a:extLst>
              <a:ext uri="{FF2B5EF4-FFF2-40B4-BE49-F238E27FC236}">
                <a16:creationId xmlns:a16="http://schemas.microsoft.com/office/drawing/2014/main" id="{9636B4FE-F70D-40EF-8DD2-374817F7B740}"/>
              </a:ext>
            </a:extLst>
          </p:cNvPr>
          <p:cNvSpPr>
            <a:spLocks noGrp="1"/>
          </p:cNvSpPr>
          <p:nvPr>
            <p:ph type="subTitle" idx="1"/>
          </p:nvPr>
        </p:nvSpPr>
        <p:spPr>
          <a:xfrm>
            <a:off x="6401513" y="5258847"/>
            <a:ext cx="2856425" cy="1096899"/>
          </a:xfrm>
        </p:spPr>
        <p:txBody>
          <a:bodyPr/>
          <a:lstStyle/>
          <a:p>
            <a:r>
              <a:rPr lang="hr-HR" dirty="0"/>
              <a:t>Sonja Polonijo</a:t>
            </a:r>
          </a:p>
          <a:p>
            <a:r>
              <a:rPr lang="hr-HR" dirty="0"/>
              <a:t>sonjapolonijo@gmail.com</a:t>
            </a:r>
          </a:p>
        </p:txBody>
      </p:sp>
      <p:pic>
        <p:nvPicPr>
          <p:cNvPr id="5" name="Slika 4">
            <a:extLst>
              <a:ext uri="{FF2B5EF4-FFF2-40B4-BE49-F238E27FC236}">
                <a16:creationId xmlns:a16="http://schemas.microsoft.com/office/drawing/2014/main" id="{7D1845A9-F215-4FF3-BDF1-88A11B720BFB}"/>
              </a:ext>
            </a:extLst>
          </p:cNvPr>
          <p:cNvPicPr>
            <a:picLocks noChangeAspect="1"/>
          </p:cNvPicPr>
          <p:nvPr/>
        </p:nvPicPr>
        <p:blipFill>
          <a:blip r:embed="rId2"/>
          <a:stretch>
            <a:fillRect/>
          </a:stretch>
        </p:blipFill>
        <p:spPr>
          <a:xfrm>
            <a:off x="1349971" y="2466363"/>
            <a:ext cx="4440517" cy="4001550"/>
          </a:xfrm>
          <a:prstGeom prst="rect">
            <a:avLst/>
          </a:prstGeom>
        </p:spPr>
      </p:pic>
    </p:spTree>
    <p:extLst>
      <p:ext uri="{BB962C8B-B14F-4D97-AF65-F5344CB8AC3E}">
        <p14:creationId xmlns:p14="http://schemas.microsoft.com/office/powerpoint/2010/main" val="382329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D5290F-7615-4BF5-B513-3EFB83111432}"/>
              </a:ext>
            </a:extLst>
          </p:cNvPr>
          <p:cNvSpPr>
            <a:spLocks noGrp="1"/>
          </p:cNvSpPr>
          <p:nvPr>
            <p:ph type="title"/>
          </p:nvPr>
        </p:nvSpPr>
        <p:spPr/>
        <p:txBody>
          <a:bodyPr/>
          <a:lstStyle/>
          <a:p>
            <a:r>
              <a:rPr lang="hr-HR" dirty="0"/>
              <a:t>Što s mrkvom i komunalnom batinom?</a:t>
            </a:r>
          </a:p>
        </p:txBody>
      </p:sp>
      <p:sp>
        <p:nvSpPr>
          <p:cNvPr id="3" name="Rezervirano mjesto sadržaja 2">
            <a:extLst>
              <a:ext uri="{FF2B5EF4-FFF2-40B4-BE49-F238E27FC236}">
                <a16:creationId xmlns:a16="http://schemas.microsoft.com/office/drawing/2014/main" id="{C772A225-5551-40BE-ADE4-513A61045A78}"/>
              </a:ext>
            </a:extLst>
          </p:cNvPr>
          <p:cNvSpPr>
            <a:spLocks noGrp="1"/>
          </p:cNvSpPr>
          <p:nvPr>
            <p:ph idx="1"/>
          </p:nvPr>
        </p:nvSpPr>
        <p:spPr>
          <a:xfrm>
            <a:off x="677334" y="1753299"/>
            <a:ext cx="8596668" cy="4288064"/>
          </a:xfrm>
        </p:spPr>
        <p:txBody>
          <a:bodyPr/>
          <a:lstStyle/>
          <a:p>
            <a:r>
              <a:rPr lang="hr-HR" dirty="0"/>
              <a:t>mrkva = edukacija (stavka u proračunu </a:t>
            </a:r>
            <a:r>
              <a:rPr lang="hr-HR" dirty="0" err="1"/>
              <a:t>JLS</a:t>
            </a:r>
            <a:r>
              <a:rPr lang="hr-HR" dirty="0"/>
              <a:t>!)</a:t>
            </a:r>
          </a:p>
          <a:p>
            <a:pPr lvl="1"/>
            <a:r>
              <a:rPr lang="hr-HR" dirty="0" err="1"/>
              <a:t>JLS</a:t>
            </a:r>
            <a:r>
              <a:rPr lang="hr-HR" dirty="0"/>
              <a:t> je odgovorna za provedbu edukacije korisnika i financira min. 1 tribinu godišnje + informativne publikacije</a:t>
            </a:r>
          </a:p>
          <a:p>
            <a:pPr lvl="1"/>
            <a:r>
              <a:rPr lang="hr-HR" dirty="0"/>
              <a:t>provedba: može i davatelj javne usluge</a:t>
            </a:r>
          </a:p>
          <a:p>
            <a:r>
              <a:rPr lang="hr-HR" dirty="0"/>
              <a:t>komunalna batina:</a:t>
            </a:r>
          </a:p>
          <a:p>
            <a:pPr lvl="1"/>
            <a:r>
              <a:rPr lang="hr-HR" dirty="0"/>
              <a:t>za fizičke osobe (građane) i nepoznate počinitelje nadležni su komunalni redari (</a:t>
            </a:r>
            <a:r>
              <a:rPr lang="hr-HR" dirty="0">
                <a:solidFill>
                  <a:srgbClr val="C00000"/>
                </a:solidFill>
              </a:rPr>
              <a:t>spaljivanje otpada, nepropisno odlaganje, javna usluga</a:t>
            </a:r>
            <a:r>
              <a:rPr lang="hr-HR" dirty="0"/>
              <a:t>)</a:t>
            </a:r>
          </a:p>
          <a:p>
            <a:pPr lvl="1"/>
            <a:r>
              <a:rPr lang="hr-HR" dirty="0"/>
              <a:t>za pravne osobe (i obrte) nadležni su inspektori zaštite okoliša</a:t>
            </a:r>
          </a:p>
          <a:p>
            <a:pPr marL="457200" lvl="1" indent="0">
              <a:buNone/>
            </a:pPr>
            <a:r>
              <a:rPr lang="hr-HR" dirty="0"/>
              <a:t>  </a:t>
            </a:r>
          </a:p>
          <a:p>
            <a:pPr marL="457200" lvl="1" indent="0">
              <a:buNone/>
            </a:pPr>
            <a:endParaRPr lang="hr-HR" dirty="0"/>
          </a:p>
        </p:txBody>
      </p:sp>
      <p:sp>
        <p:nvSpPr>
          <p:cNvPr id="6" name="TekstniOkvir 5">
            <a:extLst>
              <a:ext uri="{FF2B5EF4-FFF2-40B4-BE49-F238E27FC236}">
                <a16:creationId xmlns:a16="http://schemas.microsoft.com/office/drawing/2014/main" id="{49FDF2B7-63EA-48F8-BAA7-EC14A6BD6D92}"/>
              </a:ext>
            </a:extLst>
          </p:cNvPr>
          <p:cNvSpPr txBox="1"/>
          <p:nvPr/>
        </p:nvSpPr>
        <p:spPr>
          <a:xfrm>
            <a:off x="343948" y="4927601"/>
            <a:ext cx="10507987" cy="1477328"/>
          </a:xfrm>
          <a:prstGeom prst="rect">
            <a:avLst/>
          </a:prstGeom>
          <a:noFill/>
        </p:spPr>
        <p:txBody>
          <a:bodyPr wrap="square" rtlCol="0">
            <a:spAutoFit/>
          </a:bodyPr>
          <a:lstStyle/>
          <a:p>
            <a:pPr algn="just"/>
            <a:r>
              <a:rPr lang="hr-HR" dirty="0">
                <a:solidFill>
                  <a:srgbClr val="C00000"/>
                </a:solidFill>
              </a:rPr>
              <a:t>Komunalni redar naređuje uklanjanje otpada naređuje onečišćivaču kome se može dokazati prekršaj (videonadzor, slike, svjedočenje susjeda…), vlasniku ili posjedniku (korisniku) zemljišne čestice. Po </a:t>
            </a:r>
            <a:r>
              <a:rPr lang="hr-HR" dirty="0" err="1">
                <a:solidFill>
                  <a:srgbClr val="C00000"/>
                </a:solidFill>
              </a:rPr>
              <a:t>ZKG</a:t>
            </a:r>
            <a:r>
              <a:rPr lang="hr-HR" dirty="0">
                <a:solidFill>
                  <a:srgbClr val="C00000"/>
                </a:solidFill>
              </a:rPr>
              <a:t> tj. Odluci o komunalnom redu </a:t>
            </a:r>
            <a:r>
              <a:rPr lang="hr-HR" dirty="0" err="1">
                <a:solidFill>
                  <a:srgbClr val="C00000"/>
                </a:solidFill>
              </a:rPr>
              <a:t>JLS</a:t>
            </a:r>
            <a:r>
              <a:rPr lang="hr-HR" dirty="0">
                <a:solidFill>
                  <a:srgbClr val="C00000"/>
                </a:solidFill>
              </a:rPr>
              <a:t> može djelovati i na privatnom posjedu ukoliko je isti vidljiv s površine javne namjene! Osim prekršajnih kazni (manje), može naplaćivati i upravne (veće)!</a:t>
            </a:r>
          </a:p>
        </p:txBody>
      </p:sp>
    </p:spTree>
    <p:extLst>
      <p:ext uri="{BB962C8B-B14F-4D97-AF65-F5344CB8AC3E}">
        <p14:creationId xmlns:p14="http://schemas.microsoft.com/office/powerpoint/2010/main" val="176862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5119D0-87B7-4800-83E5-5F2E60BDCCFF}"/>
              </a:ext>
            </a:extLst>
          </p:cNvPr>
          <p:cNvSpPr>
            <a:spLocks noGrp="1"/>
          </p:cNvSpPr>
          <p:nvPr>
            <p:ph type="title"/>
          </p:nvPr>
        </p:nvSpPr>
        <p:spPr>
          <a:xfrm>
            <a:off x="677334" y="609600"/>
            <a:ext cx="8596668" cy="732639"/>
          </a:xfrm>
        </p:spPr>
        <p:txBody>
          <a:bodyPr/>
          <a:lstStyle/>
          <a:p>
            <a:r>
              <a:rPr lang="hr-HR" dirty="0"/>
              <a:t>Muke s </a:t>
            </a:r>
            <a:r>
              <a:rPr lang="hr-HR" dirty="0" err="1"/>
              <a:t>OMJU</a:t>
            </a:r>
            <a:endParaRPr lang="hr-HR" dirty="0"/>
          </a:p>
        </p:txBody>
      </p:sp>
      <p:sp>
        <p:nvSpPr>
          <p:cNvPr id="4" name="Rezervirano mjesto sadržaja 3">
            <a:extLst>
              <a:ext uri="{FF2B5EF4-FFF2-40B4-BE49-F238E27FC236}">
                <a16:creationId xmlns:a16="http://schemas.microsoft.com/office/drawing/2014/main" id="{E179E80E-F4AE-48CF-92E3-35F31577C7D2}"/>
              </a:ext>
            </a:extLst>
          </p:cNvPr>
          <p:cNvSpPr>
            <a:spLocks noGrp="1"/>
          </p:cNvSpPr>
          <p:nvPr>
            <p:ph sz="half" idx="1"/>
          </p:nvPr>
        </p:nvSpPr>
        <p:spPr>
          <a:xfrm>
            <a:off x="677334" y="1577130"/>
            <a:ext cx="4184035" cy="4464231"/>
          </a:xfrm>
        </p:spPr>
        <p:txBody>
          <a:bodyPr/>
          <a:lstStyle/>
          <a:p>
            <a:pPr marL="0" indent="0">
              <a:buNone/>
            </a:pPr>
            <a:r>
              <a:rPr lang="hr-HR" dirty="0">
                <a:solidFill>
                  <a:schemeClr val="accent2">
                    <a:lumMod val="75000"/>
                  </a:schemeClr>
                </a:solidFill>
              </a:rPr>
              <a:t>kućanstva</a:t>
            </a:r>
          </a:p>
          <a:p>
            <a:r>
              <a:rPr lang="hr-HR" dirty="0"/>
              <a:t>nenaplatno koriste RD</a:t>
            </a:r>
          </a:p>
          <a:p>
            <a:r>
              <a:rPr lang="hr-HR" dirty="0"/>
              <a:t>nenaplatno im se jednom godišnje odvozi glomazni otpad (količina određena Odlukom o načinu pružanja javne usluge)</a:t>
            </a:r>
          </a:p>
          <a:p>
            <a:r>
              <a:rPr lang="hr-HR" dirty="0"/>
              <a:t>velika i mala kućanstva ne opterećuju sustav jednako</a:t>
            </a:r>
          </a:p>
        </p:txBody>
      </p:sp>
      <p:sp>
        <p:nvSpPr>
          <p:cNvPr id="5" name="Rezervirano mjesto sadržaja 4">
            <a:extLst>
              <a:ext uri="{FF2B5EF4-FFF2-40B4-BE49-F238E27FC236}">
                <a16:creationId xmlns:a16="http://schemas.microsoft.com/office/drawing/2014/main" id="{78F1431A-8911-4A33-B4BD-5FBA3893747F}"/>
              </a:ext>
            </a:extLst>
          </p:cNvPr>
          <p:cNvSpPr>
            <a:spLocks noGrp="1"/>
          </p:cNvSpPr>
          <p:nvPr>
            <p:ph sz="half" idx="2"/>
          </p:nvPr>
        </p:nvSpPr>
        <p:spPr>
          <a:xfrm>
            <a:off x="5089970" y="1577131"/>
            <a:ext cx="4184034" cy="4464232"/>
          </a:xfrm>
        </p:spPr>
        <p:txBody>
          <a:bodyPr/>
          <a:lstStyle/>
          <a:p>
            <a:pPr marL="0" indent="0">
              <a:buNone/>
            </a:pPr>
            <a:r>
              <a:rPr lang="hr-HR" dirty="0">
                <a:solidFill>
                  <a:schemeClr val="accent2">
                    <a:lumMod val="75000"/>
                  </a:schemeClr>
                </a:solidFill>
              </a:rPr>
              <a:t>ne-kućanstva (i iznajmljivači?!?)</a:t>
            </a:r>
          </a:p>
          <a:p>
            <a:r>
              <a:rPr lang="hr-HR" dirty="0"/>
              <a:t>ne koriste RD nenaplatno</a:t>
            </a:r>
          </a:p>
          <a:p>
            <a:r>
              <a:rPr lang="hr-HR" dirty="0"/>
              <a:t>proizvodni otpad predaju i plaćaju ovlaštenicima</a:t>
            </a:r>
          </a:p>
          <a:p>
            <a:r>
              <a:rPr lang="hr-HR" dirty="0">
                <a:solidFill>
                  <a:srgbClr val="C00000"/>
                </a:solidFill>
              </a:rPr>
              <a:t>mali kiosk i veliki hotel plaćaju jednak </a:t>
            </a:r>
            <a:r>
              <a:rPr lang="hr-HR" dirty="0" err="1">
                <a:solidFill>
                  <a:srgbClr val="C00000"/>
                </a:solidFill>
              </a:rPr>
              <a:t>OMJU</a:t>
            </a:r>
            <a:r>
              <a:rPr lang="hr-HR" dirty="0">
                <a:solidFill>
                  <a:srgbClr val="C00000"/>
                </a:solidFill>
              </a:rPr>
              <a:t>?</a:t>
            </a:r>
          </a:p>
        </p:txBody>
      </p:sp>
      <p:sp>
        <p:nvSpPr>
          <p:cNvPr id="7" name="TekstniOkvir 6">
            <a:extLst>
              <a:ext uri="{FF2B5EF4-FFF2-40B4-BE49-F238E27FC236}">
                <a16:creationId xmlns:a16="http://schemas.microsoft.com/office/drawing/2014/main" id="{7B551770-400D-41AE-B37E-38FA1B57FFD0}"/>
              </a:ext>
            </a:extLst>
          </p:cNvPr>
          <p:cNvSpPr txBox="1"/>
          <p:nvPr/>
        </p:nvSpPr>
        <p:spPr>
          <a:xfrm>
            <a:off x="248435" y="4680704"/>
            <a:ext cx="9683069" cy="1200329"/>
          </a:xfrm>
          <a:prstGeom prst="rect">
            <a:avLst/>
          </a:prstGeom>
          <a:noFill/>
        </p:spPr>
        <p:txBody>
          <a:bodyPr wrap="square" rtlCol="0">
            <a:spAutoFit/>
          </a:bodyPr>
          <a:lstStyle/>
          <a:p>
            <a:pPr algn="just"/>
            <a:r>
              <a:rPr lang="hr-HR" dirty="0">
                <a:solidFill>
                  <a:srgbClr val="C00000"/>
                </a:solidFill>
              </a:rPr>
              <a:t>Prihod od </a:t>
            </a:r>
            <a:r>
              <a:rPr lang="hr-HR" dirty="0" err="1">
                <a:solidFill>
                  <a:srgbClr val="C00000"/>
                </a:solidFill>
              </a:rPr>
              <a:t>OMJU</a:t>
            </a:r>
            <a:r>
              <a:rPr lang="hr-HR" dirty="0">
                <a:solidFill>
                  <a:srgbClr val="C00000"/>
                </a:solidFill>
              </a:rPr>
              <a:t> garancija je ekonomske održivosti poslovanja davatelja usluge, u uvjetima komunalnog nereda i većeg udjela varijabilne cijene otpad „bježi u ilegalu”! </a:t>
            </a:r>
          </a:p>
          <a:p>
            <a:pPr algn="just"/>
            <a:endParaRPr lang="hr-HR" sz="1800" dirty="0">
              <a:solidFill>
                <a:srgbClr val="C00000"/>
              </a:solidFill>
              <a:effectLst/>
              <a:ea typeface="Calibri" panose="020F0502020204030204" pitchFamily="34" charset="0"/>
            </a:endParaRPr>
          </a:p>
          <a:p>
            <a:endParaRPr lang="hr-HR" dirty="0">
              <a:solidFill>
                <a:srgbClr val="C00000"/>
              </a:solidFill>
            </a:endParaRPr>
          </a:p>
        </p:txBody>
      </p:sp>
    </p:spTree>
    <p:extLst>
      <p:ext uri="{BB962C8B-B14F-4D97-AF65-F5344CB8AC3E}">
        <p14:creationId xmlns:p14="http://schemas.microsoft.com/office/powerpoint/2010/main" val="366871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EDB8E4-EDC3-4EC8-9409-A52D48B50352}"/>
              </a:ext>
            </a:extLst>
          </p:cNvPr>
          <p:cNvSpPr>
            <a:spLocks noGrp="1"/>
          </p:cNvSpPr>
          <p:nvPr>
            <p:ph type="title"/>
          </p:nvPr>
        </p:nvSpPr>
        <p:spPr/>
        <p:txBody>
          <a:bodyPr/>
          <a:lstStyle/>
          <a:p>
            <a:r>
              <a:rPr lang="hr-HR" dirty="0"/>
              <a:t>Na primjer…</a:t>
            </a:r>
          </a:p>
        </p:txBody>
      </p:sp>
      <p:sp>
        <p:nvSpPr>
          <p:cNvPr id="3" name="Rezervirano mjesto sadržaja 2">
            <a:extLst>
              <a:ext uri="{FF2B5EF4-FFF2-40B4-BE49-F238E27FC236}">
                <a16:creationId xmlns:a16="http://schemas.microsoft.com/office/drawing/2014/main" id="{52C1FC44-BE67-49C0-B0E6-40D4E133B42A}"/>
              </a:ext>
            </a:extLst>
          </p:cNvPr>
          <p:cNvSpPr>
            <a:spLocks noGrp="1"/>
          </p:cNvSpPr>
          <p:nvPr>
            <p:ph sz="half" idx="1"/>
          </p:nvPr>
        </p:nvSpPr>
        <p:spPr>
          <a:xfrm>
            <a:off x="791633" y="1434517"/>
            <a:ext cx="3184749" cy="1879134"/>
          </a:xfrm>
        </p:spPr>
        <p:txBody>
          <a:bodyPr/>
          <a:lstStyle/>
          <a:p>
            <a:pPr marL="0" indent="0">
              <a:buNone/>
            </a:pPr>
            <a:r>
              <a:rPr lang="hr-HR" dirty="0">
                <a:solidFill>
                  <a:srgbClr val="C00000"/>
                </a:solidFill>
              </a:rPr>
              <a:t>Hotel</a:t>
            </a:r>
            <a:r>
              <a:rPr lang="hr-HR" dirty="0"/>
              <a:t> je ugovorio spremnike za miješani komunalni otpad volumena 14.520 litara</a:t>
            </a:r>
          </a:p>
          <a:p>
            <a:r>
              <a:rPr lang="hr-HR" dirty="0"/>
              <a:t>trenutno plaća </a:t>
            </a:r>
            <a:r>
              <a:rPr lang="hr-HR" dirty="0" err="1"/>
              <a:t>OMJU</a:t>
            </a:r>
            <a:r>
              <a:rPr lang="hr-HR" dirty="0"/>
              <a:t> 14.520 x 0,95 = </a:t>
            </a:r>
            <a:r>
              <a:rPr lang="hr-HR" dirty="0">
                <a:solidFill>
                  <a:srgbClr val="C00000"/>
                </a:solidFill>
              </a:rPr>
              <a:t>13.794 kn</a:t>
            </a:r>
          </a:p>
        </p:txBody>
      </p:sp>
      <p:sp>
        <p:nvSpPr>
          <p:cNvPr id="4" name="Rezervirano mjesto sadržaja 3">
            <a:extLst>
              <a:ext uri="{FF2B5EF4-FFF2-40B4-BE49-F238E27FC236}">
                <a16:creationId xmlns:a16="http://schemas.microsoft.com/office/drawing/2014/main" id="{EED9D29D-A73C-4641-A7E9-CB3A16C1D933}"/>
              </a:ext>
            </a:extLst>
          </p:cNvPr>
          <p:cNvSpPr>
            <a:spLocks noGrp="1"/>
          </p:cNvSpPr>
          <p:nvPr>
            <p:ph sz="half" idx="2"/>
          </p:nvPr>
        </p:nvSpPr>
        <p:spPr>
          <a:xfrm>
            <a:off x="5190588" y="1434517"/>
            <a:ext cx="3282294" cy="1805046"/>
          </a:xfrm>
        </p:spPr>
        <p:txBody>
          <a:bodyPr/>
          <a:lstStyle/>
          <a:p>
            <a:pPr marL="0" indent="0">
              <a:buNone/>
            </a:pPr>
            <a:r>
              <a:rPr lang="hr-HR" dirty="0">
                <a:solidFill>
                  <a:srgbClr val="C00000"/>
                </a:solidFill>
              </a:rPr>
              <a:t>Zlatarska radnja </a:t>
            </a:r>
            <a:r>
              <a:rPr lang="hr-HR" dirty="0"/>
              <a:t>ugovorila je spremnik za miješani komunalni otpad od 60 litara</a:t>
            </a:r>
          </a:p>
          <a:p>
            <a:r>
              <a:rPr lang="hr-HR" dirty="0"/>
              <a:t>trenutno plaća </a:t>
            </a:r>
            <a:r>
              <a:rPr lang="hr-HR" dirty="0" err="1"/>
              <a:t>OMJU</a:t>
            </a:r>
            <a:r>
              <a:rPr lang="hr-HR" dirty="0"/>
              <a:t> 60 x 0,95 = </a:t>
            </a:r>
            <a:r>
              <a:rPr lang="hr-HR" dirty="0">
                <a:solidFill>
                  <a:srgbClr val="C00000"/>
                </a:solidFill>
              </a:rPr>
              <a:t>57 kn</a:t>
            </a:r>
          </a:p>
        </p:txBody>
      </p:sp>
      <p:sp>
        <p:nvSpPr>
          <p:cNvPr id="6" name="TekstniOkvir 5">
            <a:extLst>
              <a:ext uri="{FF2B5EF4-FFF2-40B4-BE49-F238E27FC236}">
                <a16:creationId xmlns:a16="http://schemas.microsoft.com/office/drawing/2014/main" id="{40104588-A624-4021-BFB6-9F6374D2313F}"/>
              </a:ext>
            </a:extLst>
          </p:cNvPr>
          <p:cNvSpPr txBox="1"/>
          <p:nvPr/>
        </p:nvSpPr>
        <p:spPr>
          <a:xfrm>
            <a:off x="1233182" y="3429000"/>
            <a:ext cx="9001387" cy="3139321"/>
          </a:xfrm>
          <a:prstGeom prst="rect">
            <a:avLst/>
          </a:prstGeom>
          <a:noFill/>
        </p:spPr>
        <p:txBody>
          <a:bodyPr wrap="square" rtlCol="0">
            <a:spAutoFit/>
          </a:bodyPr>
          <a:lstStyle/>
          <a:p>
            <a:r>
              <a:rPr lang="hr-HR" dirty="0"/>
              <a:t>Po odredbi novog zakona trebali bi plaćati jednako. </a:t>
            </a:r>
            <a:r>
              <a:rPr lang="hr-HR" dirty="0">
                <a:solidFill>
                  <a:srgbClr val="C00000"/>
                </a:solidFill>
              </a:rPr>
              <a:t>Koliko?</a:t>
            </a:r>
          </a:p>
          <a:p>
            <a:endParaRPr lang="hr-HR" dirty="0">
              <a:solidFill>
                <a:srgbClr val="C00000"/>
              </a:solidFill>
            </a:endParaRPr>
          </a:p>
          <a:p>
            <a:r>
              <a:rPr lang="hr-HR" dirty="0"/>
              <a:t>Ukoliko hotel </a:t>
            </a:r>
            <a:r>
              <a:rPr lang="hr-HR" dirty="0" err="1"/>
              <a:t>OMJU</a:t>
            </a:r>
            <a:r>
              <a:rPr lang="hr-HR" dirty="0"/>
              <a:t> plaća 57 kn kao zlatarska radnja, neće biti neobično (događa se već!) da bijegom otpada u ilegalu samoga sebe „odobri” i izbjegavanjem varijabilnog dijela cijene smanji troškove poslovanja. Tko ima ovlasti glumiti policajca? Rezultat: </a:t>
            </a:r>
            <a:r>
              <a:rPr lang="hr-HR" dirty="0">
                <a:solidFill>
                  <a:srgbClr val="C00000"/>
                </a:solidFill>
              </a:rPr>
              <a:t>financijski problemi u poslovanju davatelja usluge</a:t>
            </a:r>
            <a:r>
              <a:rPr lang="hr-HR" dirty="0"/>
              <a:t>!</a:t>
            </a:r>
          </a:p>
          <a:p>
            <a:endParaRPr lang="hr-HR" dirty="0">
              <a:solidFill>
                <a:srgbClr val="C00000"/>
              </a:solidFill>
            </a:endParaRPr>
          </a:p>
          <a:p>
            <a:r>
              <a:rPr lang="hr-HR" dirty="0"/>
              <a:t>Da li zlatarska radnja uz trošak </a:t>
            </a:r>
            <a:r>
              <a:rPr lang="hr-HR" dirty="0" err="1"/>
              <a:t>OMJU</a:t>
            </a:r>
            <a:r>
              <a:rPr lang="hr-HR" dirty="0"/>
              <a:t> od 13.794 kn mjesečno može opstati?</a:t>
            </a:r>
          </a:p>
          <a:p>
            <a:endParaRPr lang="hr-HR" dirty="0"/>
          </a:p>
          <a:p>
            <a:r>
              <a:rPr lang="hr-HR" dirty="0"/>
              <a:t>Prosjek svih korisnika iz kategorije gospodarstva bio bi 392,70 kn. Nije li to malima previše?</a:t>
            </a:r>
          </a:p>
        </p:txBody>
      </p:sp>
    </p:spTree>
    <p:extLst>
      <p:ext uri="{BB962C8B-B14F-4D97-AF65-F5344CB8AC3E}">
        <p14:creationId xmlns:p14="http://schemas.microsoft.com/office/powerpoint/2010/main" val="1700302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839DB0BF-40F3-4243-8C55-6932E5F6E2AE}"/>
              </a:ext>
            </a:extLst>
          </p:cNvPr>
          <p:cNvSpPr>
            <a:spLocks noGrp="1"/>
          </p:cNvSpPr>
          <p:nvPr>
            <p:ph type="title"/>
          </p:nvPr>
        </p:nvSpPr>
        <p:spPr>
          <a:xfrm>
            <a:off x="677334" y="609600"/>
            <a:ext cx="8596668" cy="799750"/>
          </a:xfrm>
        </p:spPr>
        <p:txBody>
          <a:bodyPr/>
          <a:lstStyle/>
          <a:p>
            <a:r>
              <a:rPr lang="hr-HR" dirty="0"/>
              <a:t>Muke s kriterijima za popuste				1.</a:t>
            </a:r>
          </a:p>
        </p:txBody>
      </p:sp>
      <p:sp>
        <p:nvSpPr>
          <p:cNvPr id="6" name="Rezervirano mjesto sadržaja 5">
            <a:extLst>
              <a:ext uri="{FF2B5EF4-FFF2-40B4-BE49-F238E27FC236}">
                <a16:creationId xmlns:a16="http://schemas.microsoft.com/office/drawing/2014/main" id="{AEF9835B-1A6F-430D-AD9B-26E854870C84}"/>
              </a:ext>
            </a:extLst>
          </p:cNvPr>
          <p:cNvSpPr>
            <a:spLocks noGrp="1"/>
          </p:cNvSpPr>
          <p:nvPr>
            <p:ph idx="1"/>
          </p:nvPr>
        </p:nvSpPr>
        <p:spPr>
          <a:xfrm>
            <a:off x="677334" y="1409351"/>
            <a:ext cx="8596668" cy="5318620"/>
          </a:xfrm>
        </p:spPr>
        <p:txBody>
          <a:bodyPr/>
          <a:lstStyle/>
          <a:p>
            <a:pPr marL="0" indent="0" algn="ctr">
              <a:buNone/>
            </a:pPr>
            <a:r>
              <a:rPr lang="hr-HR" sz="1800" dirty="0">
                <a:solidFill>
                  <a:srgbClr val="C00000"/>
                </a:solidFill>
                <a:effectLst/>
                <a:ea typeface="Calibri" panose="020F0502020204030204" pitchFamily="34" charset="0"/>
              </a:rPr>
              <a:t>Čl. 73.</a:t>
            </a:r>
          </a:p>
          <a:p>
            <a:pPr marL="0" indent="0" algn="just">
              <a:buNone/>
            </a:pPr>
            <a:r>
              <a:rPr lang="hr-HR" sz="1800" dirty="0">
                <a:solidFill>
                  <a:srgbClr val="C00000"/>
                </a:solidFill>
                <a:effectLst/>
                <a:ea typeface="Calibri" panose="020F0502020204030204" pitchFamily="34" charset="0"/>
              </a:rPr>
              <a:t>Kriteriji za umanjenje cijene javne usluge (čl. 73.) moraju poticati korisnika da odvojeno predaje biootpad, </a:t>
            </a:r>
            <a:r>
              <a:rPr lang="hr-HR" sz="1800" dirty="0" err="1">
                <a:solidFill>
                  <a:srgbClr val="C00000"/>
                </a:solidFill>
                <a:effectLst/>
                <a:ea typeface="Calibri" panose="020F0502020204030204" pitchFamily="34" charset="0"/>
              </a:rPr>
              <a:t>reciklabilni</a:t>
            </a:r>
            <a:r>
              <a:rPr lang="hr-HR" sz="1800" dirty="0">
                <a:solidFill>
                  <a:srgbClr val="C00000"/>
                </a:solidFill>
                <a:effectLst/>
                <a:ea typeface="Calibri" panose="020F0502020204030204" pitchFamily="34" charset="0"/>
              </a:rPr>
              <a:t> komunalni otpad, glomazni otpad i opasni komunalni otpad od miješanog komunalnog otpada te da, kad je to primjenjivo, </a:t>
            </a:r>
            <a:r>
              <a:rPr lang="hr-HR" sz="1800" dirty="0" err="1">
                <a:solidFill>
                  <a:srgbClr val="C00000"/>
                </a:solidFill>
                <a:effectLst/>
                <a:ea typeface="Calibri" panose="020F0502020204030204" pitchFamily="34" charset="0"/>
              </a:rPr>
              <a:t>kompostira</a:t>
            </a:r>
            <a:r>
              <a:rPr lang="hr-HR" sz="1800" dirty="0">
                <a:solidFill>
                  <a:srgbClr val="C00000"/>
                </a:solidFill>
                <a:effectLst/>
                <a:ea typeface="Calibri" panose="020F0502020204030204" pitchFamily="34" charset="0"/>
              </a:rPr>
              <a:t> biootpad.</a:t>
            </a:r>
          </a:p>
          <a:p>
            <a:endParaRPr lang="hr-HR" dirty="0"/>
          </a:p>
          <a:p>
            <a:pPr algn="just"/>
            <a:r>
              <a:rPr lang="hr-HR" dirty="0"/>
              <a:t>Pohađanje 1 edukacije godišnje koju sukladno zakonu organiziraju </a:t>
            </a:r>
            <a:r>
              <a:rPr lang="hr-HR" dirty="0" err="1"/>
              <a:t>JLS</a:t>
            </a:r>
            <a:r>
              <a:rPr lang="hr-HR" dirty="0"/>
              <a:t> i davatelj javne usluge, npr. 10% popusta za sve korisnike – kućanstva i ne-kućanstva (na edukacije obično dolaze oni koji se ionako drže pravila odvajanja otpada, ovako bi se privuklo i one “tvrđe”, smisao popusta je da ljude prvo treba naučiti što i kako treba, a tek onda kažnjavati prekršitelje).</a:t>
            </a:r>
          </a:p>
          <a:p>
            <a:pPr algn="just"/>
            <a:r>
              <a:rPr lang="hr-HR" dirty="0"/>
              <a:t>Korisnici kućanstva koji pravilno </a:t>
            </a:r>
            <a:r>
              <a:rPr lang="hr-HR" dirty="0" err="1"/>
              <a:t>kompostiraju</a:t>
            </a:r>
            <a:r>
              <a:rPr lang="hr-HR" dirty="0"/>
              <a:t> biootpad uz uvjet da dozvole pristup zaposleniku davatelja javne usluge zbog kontrole kompostiranja npr. 30% (sukladno udjelu biootpada u sadržaju prosječnog spremnika;)</a:t>
            </a:r>
          </a:p>
          <a:p>
            <a:endParaRPr lang="hr-HR" dirty="0"/>
          </a:p>
          <a:p>
            <a:endParaRPr lang="hr-HR" dirty="0"/>
          </a:p>
          <a:p>
            <a:endParaRPr lang="hr-HR" dirty="0"/>
          </a:p>
        </p:txBody>
      </p:sp>
      <p:pic>
        <p:nvPicPr>
          <p:cNvPr id="7" name="Slika 6">
            <a:extLst>
              <a:ext uri="{FF2B5EF4-FFF2-40B4-BE49-F238E27FC236}">
                <a16:creationId xmlns:a16="http://schemas.microsoft.com/office/drawing/2014/main" id="{3DFD762F-7FF8-4696-8520-153087C109E4}"/>
              </a:ext>
            </a:extLst>
          </p:cNvPr>
          <p:cNvPicPr>
            <a:picLocks noChangeAspect="1"/>
          </p:cNvPicPr>
          <p:nvPr/>
        </p:nvPicPr>
        <p:blipFill>
          <a:blip r:embed="rId2"/>
          <a:stretch>
            <a:fillRect/>
          </a:stretch>
        </p:blipFill>
        <p:spPr>
          <a:xfrm>
            <a:off x="9173275" y="4420998"/>
            <a:ext cx="516009" cy="469784"/>
          </a:xfrm>
          <a:prstGeom prst="rect">
            <a:avLst/>
          </a:prstGeom>
        </p:spPr>
      </p:pic>
      <p:pic>
        <p:nvPicPr>
          <p:cNvPr id="8" name="Slika 7">
            <a:extLst>
              <a:ext uri="{FF2B5EF4-FFF2-40B4-BE49-F238E27FC236}">
                <a16:creationId xmlns:a16="http://schemas.microsoft.com/office/drawing/2014/main" id="{43D35050-63CE-44FD-B4DD-32BBAA96FD22}"/>
              </a:ext>
            </a:extLst>
          </p:cNvPr>
          <p:cNvPicPr>
            <a:picLocks noChangeAspect="1"/>
          </p:cNvPicPr>
          <p:nvPr/>
        </p:nvPicPr>
        <p:blipFill>
          <a:blip r:embed="rId3"/>
          <a:stretch>
            <a:fillRect/>
          </a:stretch>
        </p:blipFill>
        <p:spPr>
          <a:xfrm>
            <a:off x="8079857" y="5526422"/>
            <a:ext cx="535637" cy="469433"/>
          </a:xfrm>
          <a:prstGeom prst="rect">
            <a:avLst/>
          </a:prstGeom>
        </p:spPr>
      </p:pic>
    </p:spTree>
    <p:extLst>
      <p:ext uri="{BB962C8B-B14F-4D97-AF65-F5344CB8AC3E}">
        <p14:creationId xmlns:p14="http://schemas.microsoft.com/office/powerpoint/2010/main" val="339309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839DB0BF-40F3-4243-8C55-6932E5F6E2AE}"/>
              </a:ext>
            </a:extLst>
          </p:cNvPr>
          <p:cNvSpPr>
            <a:spLocks noGrp="1"/>
          </p:cNvSpPr>
          <p:nvPr>
            <p:ph type="title"/>
          </p:nvPr>
        </p:nvSpPr>
        <p:spPr>
          <a:xfrm>
            <a:off x="677334" y="609600"/>
            <a:ext cx="8596668" cy="799750"/>
          </a:xfrm>
        </p:spPr>
        <p:txBody>
          <a:bodyPr/>
          <a:lstStyle/>
          <a:p>
            <a:r>
              <a:rPr lang="hr-HR" dirty="0"/>
              <a:t>Muke s kriterijima za popuste				2.</a:t>
            </a:r>
          </a:p>
        </p:txBody>
      </p:sp>
      <p:sp>
        <p:nvSpPr>
          <p:cNvPr id="6" name="Rezervirano mjesto sadržaja 5">
            <a:extLst>
              <a:ext uri="{FF2B5EF4-FFF2-40B4-BE49-F238E27FC236}">
                <a16:creationId xmlns:a16="http://schemas.microsoft.com/office/drawing/2014/main" id="{AEF9835B-1A6F-430D-AD9B-26E854870C84}"/>
              </a:ext>
            </a:extLst>
          </p:cNvPr>
          <p:cNvSpPr>
            <a:spLocks noGrp="1"/>
          </p:cNvSpPr>
          <p:nvPr>
            <p:ph idx="1"/>
          </p:nvPr>
        </p:nvSpPr>
        <p:spPr>
          <a:xfrm>
            <a:off x="677334" y="1409351"/>
            <a:ext cx="8596668" cy="5318620"/>
          </a:xfrm>
        </p:spPr>
        <p:txBody>
          <a:bodyPr/>
          <a:lstStyle/>
          <a:p>
            <a:pPr marL="0" indent="0" algn="ctr">
              <a:buNone/>
            </a:pPr>
            <a:r>
              <a:rPr lang="hr-HR" sz="1800" dirty="0">
                <a:solidFill>
                  <a:srgbClr val="C00000"/>
                </a:solidFill>
                <a:effectLst/>
                <a:ea typeface="Calibri" panose="020F0502020204030204" pitchFamily="34" charset="0"/>
              </a:rPr>
              <a:t>Čl. 73.</a:t>
            </a:r>
          </a:p>
          <a:p>
            <a:pPr marL="0" indent="0" algn="just">
              <a:buNone/>
            </a:pPr>
            <a:r>
              <a:rPr lang="hr-HR" sz="1800" dirty="0">
                <a:solidFill>
                  <a:srgbClr val="C00000"/>
                </a:solidFill>
                <a:effectLst/>
                <a:ea typeface="Calibri" panose="020F0502020204030204" pitchFamily="34" charset="0"/>
              </a:rPr>
              <a:t>Kriteriji za umanjenje cijene javne usluge (čl. 73.) moraju poticati korisnika da odvojeno predaje biootpad, </a:t>
            </a:r>
            <a:r>
              <a:rPr lang="hr-HR" sz="1800" dirty="0" err="1">
                <a:solidFill>
                  <a:srgbClr val="C00000"/>
                </a:solidFill>
                <a:effectLst/>
                <a:ea typeface="Calibri" panose="020F0502020204030204" pitchFamily="34" charset="0"/>
              </a:rPr>
              <a:t>reciklabilni</a:t>
            </a:r>
            <a:r>
              <a:rPr lang="hr-HR" sz="1800" dirty="0">
                <a:solidFill>
                  <a:srgbClr val="C00000"/>
                </a:solidFill>
                <a:effectLst/>
                <a:ea typeface="Calibri" panose="020F0502020204030204" pitchFamily="34" charset="0"/>
              </a:rPr>
              <a:t> komunalni otpad, glomazni otpad i opasni komunalni otpad od miješanog komunalnog otpada te da, kad je to primjenjivo, </a:t>
            </a:r>
            <a:r>
              <a:rPr lang="hr-HR" sz="1800" dirty="0" err="1">
                <a:solidFill>
                  <a:srgbClr val="C00000"/>
                </a:solidFill>
                <a:effectLst/>
                <a:ea typeface="Calibri" panose="020F0502020204030204" pitchFamily="34" charset="0"/>
              </a:rPr>
              <a:t>kompostira</a:t>
            </a:r>
            <a:r>
              <a:rPr lang="hr-HR" sz="1800" dirty="0">
                <a:solidFill>
                  <a:srgbClr val="C00000"/>
                </a:solidFill>
                <a:effectLst/>
                <a:ea typeface="Calibri" panose="020F0502020204030204" pitchFamily="34" charset="0"/>
              </a:rPr>
              <a:t> biootpad.</a:t>
            </a:r>
          </a:p>
          <a:p>
            <a:endParaRPr lang="hr-HR" dirty="0"/>
          </a:p>
          <a:p>
            <a:pPr algn="just"/>
            <a:r>
              <a:rPr lang="hr-HR" dirty="0"/>
              <a:t>Korisnici ne-kućanstva, ugostitelji, koji biootpad zbrinjavaju na zakonom propisan način, odvojeno ga skupljaju, predaju i plaćaju ovlaštenoj osobi, uz uvjet da davatelju javne usluge jednom godišnje predoče vjerodostojnu dokumentaciju o tome (npr. ugovori, prateći listovi, računi, te druge odgovarajuće dokumente na zahtjev davatelja javne usluge), npr. 60%. </a:t>
            </a:r>
          </a:p>
          <a:p>
            <a:endParaRPr lang="hr-HR" dirty="0"/>
          </a:p>
          <a:p>
            <a:endParaRPr lang="hr-HR" dirty="0"/>
          </a:p>
          <a:p>
            <a:endParaRPr lang="hr-HR" dirty="0"/>
          </a:p>
        </p:txBody>
      </p:sp>
      <p:sp>
        <p:nvSpPr>
          <p:cNvPr id="2" name="TekstniOkvir 1">
            <a:extLst>
              <a:ext uri="{FF2B5EF4-FFF2-40B4-BE49-F238E27FC236}">
                <a16:creationId xmlns:a16="http://schemas.microsoft.com/office/drawing/2014/main" id="{5DE6CB7B-C59F-4C9D-9682-E2DF20CD7C84}"/>
              </a:ext>
            </a:extLst>
          </p:cNvPr>
          <p:cNvSpPr txBox="1"/>
          <p:nvPr/>
        </p:nvSpPr>
        <p:spPr>
          <a:xfrm>
            <a:off x="9383059" y="4307746"/>
            <a:ext cx="411061" cy="646331"/>
          </a:xfrm>
          <a:prstGeom prst="rect">
            <a:avLst/>
          </a:prstGeom>
          <a:noFill/>
        </p:spPr>
        <p:txBody>
          <a:bodyPr wrap="square" rtlCol="0">
            <a:spAutoFit/>
          </a:bodyPr>
          <a:lstStyle/>
          <a:p>
            <a:r>
              <a:rPr lang="hr-HR" sz="3600" dirty="0">
                <a:solidFill>
                  <a:srgbClr val="C00000"/>
                </a:solidFill>
              </a:rPr>
              <a:t>?</a:t>
            </a:r>
          </a:p>
        </p:txBody>
      </p:sp>
    </p:spTree>
    <p:extLst>
      <p:ext uri="{BB962C8B-B14F-4D97-AF65-F5344CB8AC3E}">
        <p14:creationId xmlns:p14="http://schemas.microsoft.com/office/powerpoint/2010/main" val="4166558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839DB0BF-40F3-4243-8C55-6932E5F6E2AE}"/>
              </a:ext>
            </a:extLst>
          </p:cNvPr>
          <p:cNvSpPr>
            <a:spLocks noGrp="1"/>
          </p:cNvSpPr>
          <p:nvPr>
            <p:ph type="title"/>
          </p:nvPr>
        </p:nvSpPr>
        <p:spPr>
          <a:xfrm>
            <a:off x="677334" y="609600"/>
            <a:ext cx="8596668" cy="799750"/>
          </a:xfrm>
        </p:spPr>
        <p:txBody>
          <a:bodyPr/>
          <a:lstStyle/>
          <a:p>
            <a:r>
              <a:rPr lang="hr-HR" dirty="0"/>
              <a:t>Muke s kriterijima za popuste				3.</a:t>
            </a:r>
          </a:p>
        </p:txBody>
      </p:sp>
      <p:sp>
        <p:nvSpPr>
          <p:cNvPr id="6" name="Rezervirano mjesto sadržaja 5">
            <a:extLst>
              <a:ext uri="{FF2B5EF4-FFF2-40B4-BE49-F238E27FC236}">
                <a16:creationId xmlns:a16="http://schemas.microsoft.com/office/drawing/2014/main" id="{AEF9835B-1A6F-430D-AD9B-26E854870C84}"/>
              </a:ext>
            </a:extLst>
          </p:cNvPr>
          <p:cNvSpPr>
            <a:spLocks noGrp="1"/>
          </p:cNvSpPr>
          <p:nvPr>
            <p:ph idx="1"/>
          </p:nvPr>
        </p:nvSpPr>
        <p:spPr>
          <a:xfrm>
            <a:off x="677334" y="1409351"/>
            <a:ext cx="8596668" cy="5318620"/>
          </a:xfrm>
        </p:spPr>
        <p:txBody>
          <a:bodyPr/>
          <a:lstStyle/>
          <a:p>
            <a:pPr marL="0" indent="0" algn="ctr">
              <a:buNone/>
            </a:pPr>
            <a:r>
              <a:rPr lang="hr-HR" sz="1800" dirty="0">
                <a:solidFill>
                  <a:srgbClr val="C00000"/>
                </a:solidFill>
                <a:effectLst/>
                <a:ea typeface="Calibri" panose="020F0502020204030204" pitchFamily="34" charset="0"/>
              </a:rPr>
              <a:t>Čl. 73.</a:t>
            </a:r>
          </a:p>
          <a:p>
            <a:pPr marL="0" indent="0" algn="just">
              <a:buNone/>
            </a:pPr>
            <a:r>
              <a:rPr lang="hr-HR" sz="1800" dirty="0">
                <a:solidFill>
                  <a:srgbClr val="C00000"/>
                </a:solidFill>
                <a:effectLst/>
                <a:ea typeface="Calibri" panose="020F0502020204030204" pitchFamily="34" charset="0"/>
              </a:rPr>
              <a:t>Kriteriji za umanjenje cijene javne usluge (čl. 73.) moraju poticati korisnika da odvojeno predaje biootpad, </a:t>
            </a:r>
            <a:r>
              <a:rPr lang="hr-HR" sz="1800" dirty="0" err="1">
                <a:solidFill>
                  <a:srgbClr val="C00000"/>
                </a:solidFill>
                <a:effectLst/>
                <a:ea typeface="Calibri" panose="020F0502020204030204" pitchFamily="34" charset="0"/>
              </a:rPr>
              <a:t>reciklabilni</a:t>
            </a:r>
            <a:r>
              <a:rPr lang="hr-HR" sz="1800" dirty="0">
                <a:solidFill>
                  <a:srgbClr val="C00000"/>
                </a:solidFill>
                <a:effectLst/>
                <a:ea typeface="Calibri" panose="020F0502020204030204" pitchFamily="34" charset="0"/>
              </a:rPr>
              <a:t> komunalni otpad, glomazni otpad i opasni komunalni otpad od miješanog komunalnog otpada te da, kad je to primjenjivo, </a:t>
            </a:r>
            <a:r>
              <a:rPr lang="hr-HR" sz="1800" dirty="0" err="1">
                <a:solidFill>
                  <a:srgbClr val="C00000"/>
                </a:solidFill>
                <a:effectLst/>
                <a:ea typeface="Calibri" panose="020F0502020204030204" pitchFamily="34" charset="0"/>
              </a:rPr>
              <a:t>kompostira</a:t>
            </a:r>
            <a:r>
              <a:rPr lang="hr-HR" sz="1800" dirty="0">
                <a:solidFill>
                  <a:srgbClr val="C00000"/>
                </a:solidFill>
                <a:effectLst/>
                <a:ea typeface="Calibri" panose="020F0502020204030204" pitchFamily="34" charset="0"/>
              </a:rPr>
              <a:t> biootpad.</a:t>
            </a:r>
          </a:p>
          <a:p>
            <a:endParaRPr lang="hr-HR" dirty="0"/>
          </a:p>
          <a:p>
            <a:pPr algn="just"/>
            <a:r>
              <a:rPr lang="hr-HR" dirty="0"/>
              <a:t>Korisnici ne-kućanstva iz djelatnosti koje po svojoj prirodi i dokumentiranom iskustvu davatelja javne usluge (evidencija?) manje opterećuju sustav gospodarenja otpadom jer… (obrazloženje, tabela po djelatnostima, % popusta) uz uvjet odvajanja otpada sukladno zakonu – npr. popust od 80 – 90%?</a:t>
            </a:r>
          </a:p>
          <a:p>
            <a:endParaRPr lang="hr-HR" dirty="0"/>
          </a:p>
          <a:p>
            <a:endParaRPr lang="hr-HR" dirty="0"/>
          </a:p>
        </p:txBody>
      </p:sp>
      <p:sp>
        <p:nvSpPr>
          <p:cNvPr id="2" name="TekstniOkvir 1">
            <a:extLst>
              <a:ext uri="{FF2B5EF4-FFF2-40B4-BE49-F238E27FC236}">
                <a16:creationId xmlns:a16="http://schemas.microsoft.com/office/drawing/2014/main" id="{5DE6CB7B-C59F-4C9D-9682-E2DF20CD7C84}"/>
              </a:ext>
            </a:extLst>
          </p:cNvPr>
          <p:cNvSpPr txBox="1"/>
          <p:nvPr/>
        </p:nvSpPr>
        <p:spPr>
          <a:xfrm>
            <a:off x="9357892" y="4710418"/>
            <a:ext cx="411061" cy="646331"/>
          </a:xfrm>
          <a:prstGeom prst="rect">
            <a:avLst/>
          </a:prstGeom>
          <a:noFill/>
        </p:spPr>
        <p:txBody>
          <a:bodyPr wrap="square" rtlCol="0">
            <a:spAutoFit/>
          </a:bodyPr>
          <a:lstStyle/>
          <a:p>
            <a:r>
              <a:rPr lang="hr-HR" sz="3600" dirty="0">
                <a:solidFill>
                  <a:srgbClr val="C00000"/>
                </a:solidFill>
              </a:rPr>
              <a:t>?</a:t>
            </a:r>
          </a:p>
        </p:txBody>
      </p:sp>
    </p:spTree>
    <p:extLst>
      <p:ext uri="{BB962C8B-B14F-4D97-AF65-F5344CB8AC3E}">
        <p14:creationId xmlns:p14="http://schemas.microsoft.com/office/powerpoint/2010/main" val="336335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75D7B5-C440-4DFB-8573-1ABEA375F4A3}"/>
              </a:ext>
            </a:extLst>
          </p:cNvPr>
          <p:cNvSpPr>
            <a:spLocks noGrp="1"/>
          </p:cNvSpPr>
          <p:nvPr>
            <p:ph type="title"/>
          </p:nvPr>
        </p:nvSpPr>
        <p:spPr/>
        <p:txBody>
          <a:bodyPr/>
          <a:lstStyle/>
          <a:p>
            <a:r>
              <a:rPr lang="hr-HR" dirty="0"/>
              <a:t>Javna usluga i odvozi po narudžbi</a:t>
            </a:r>
          </a:p>
        </p:txBody>
      </p:sp>
      <p:sp>
        <p:nvSpPr>
          <p:cNvPr id="3" name="Rezervirano mjesto sadržaja 2">
            <a:extLst>
              <a:ext uri="{FF2B5EF4-FFF2-40B4-BE49-F238E27FC236}">
                <a16:creationId xmlns:a16="http://schemas.microsoft.com/office/drawing/2014/main" id="{86FA801E-E5F8-460E-A6B2-C22B1BCD287E}"/>
              </a:ext>
            </a:extLst>
          </p:cNvPr>
          <p:cNvSpPr>
            <a:spLocks noGrp="1"/>
          </p:cNvSpPr>
          <p:nvPr>
            <p:ph idx="1"/>
          </p:nvPr>
        </p:nvSpPr>
        <p:spPr/>
        <p:txBody>
          <a:bodyPr/>
          <a:lstStyle/>
          <a:p>
            <a:r>
              <a:rPr lang="hr-HR" dirty="0"/>
              <a:t>alternativno, kod velikih korisnika ne-kućanstva može se pokušati veći dio broja odvoza ugovoriti kao odvoze po narudžbi</a:t>
            </a:r>
          </a:p>
          <a:p>
            <a:r>
              <a:rPr lang="hr-HR" dirty="0"/>
              <a:t>takvi bi korisnici tada plaćali nisku </a:t>
            </a:r>
            <a:r>
              <a:rPr lang="hr-HR" dirty="0" err="1"/>
              <a:t>OMJU</a:t>
            </a:r>
            <a:r>
              <a:rPr lang="hr-HR" dirty="0"/>
              <a:t> i varijabilni dio po količini predanog otpada za manji dio odvoza (javna usluga), a za drugi dio (onaj po narudžbi) plaćali bi prijevoz plus varijabilni dio za zbrinjavanje te količine otpada </a:t>
            </a:r>
          </a:p>
          <a:p>
            <a:r>
              <a:rPr lang="hr-HR" dirty="0"/>
              <a:t>da li je to u skladu sa zakonskom definicijom javne usluge? Bojim se da nije u potpunosti.</a:t>
            </a:r>
          </a:p>
          <a:p>
            <a:endParaRPr lang="hr-HR" dirty="0"/>
          </a:p>
        </p:txBody>
      </p:sp>
    </p:spTree>
    <p:extLst>
      <p:ext uri="{BB962C8B-B14F-4D97-AF65-F5344CB8AC3E}">
        <p14:creationId xmlns:p14="http://schemas.microsoft.com/office/powerpoint/2010/main" val="1433693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9C12FFB5-C5B1-43C7-94C3-B32E185C5BAB}"/>
              </a:ext>
            </a:extLst>
          </p:cNvPr>
          <p:cNvSpPr>
            <a:spLocks noGrp="1"/>
          </p:cNvSpPr>
          <p:nvPr>
            <p:ph type="title"/>
          </p:nvPr>
        </p:nvSpPr>
        <p:spPr/>
        <p:txBody>
          <a:bodyPr/>
          <a:lstStyle/>
          <a:p>
            <a:r>
              <a:rPr lang="hr-HR" dirty="0"/>
              <a:t>Upit / požurnica / odgovor / što dalje?</a:t>
            </a:r>
          </a:p>
        </p:txBody>
      </p:sp>
      <p:sp>
        <p:nvSpPr>
          <p:cNvPr id="6" name="Rezervirano mjesto sadržaja 5">
            <a:extLst>
              <a:ext uri="{FF2B5EF4-FFF2-40B4-BE49-F238E27FC236}">
                <a16:creationId xmlns:a16="http://schemas.microsoft.com/office/drawing/2014/main" id="{FE515DDA-3280-4DAE-9C30-0BE816BC8235}"/>
              </a:ext>
            </a:extLst>
          </p:cNvPr>
          <p:cNvSpPr>
            <a:spLocks noGrp="1"/>
          </p:cNvSpPr>
          <p:nvPr>
            <p:ph idx="1"/>
          </p:nvPr>
        </p:nvSpPr>
        <p:spPr/>
        <p:txBody>
          <a:bodyPr/>
          <a:lstStyle/>
          <a:p>
            <a:pPr marL="0" indent="0">
              <a:buNone/>
            </a:pPr>
            <a:r>
              <a:rPr lang="hr-HR" dirty="0"/>
              <a:t>Udruga gradova u RH je prema ministarstvu: </a:t>
            </a:r>
          </a:p>
          <a:p>
            <a:r>
              <a:rPr lang="hr-HR" dirty="0"/>
              <a:t>30.7.2021. uputila dopis kojim traži pojašnjenja oko jedinstvene </a:t>
            </a:r>
            <a:r>
              <a:rPr lang="hr-HR" dirty="0" err="1"/>
              <a:t>OMJU</a:t>
            </a:r>
            <a:r>
              <a:rPr lang="hr-HR" dirty="0"/>
              <a:t> i još nekoliko otvorenih pitanja</a:t>
            </a:r>
          </a:p>
          <a:p>
            <a:r>
              <a:rPr lang="hr-HR" dirty="0"/>
              <a:t>6.9.2021. uputila požurnicu </a:t>
            </a:r>
          </a:p>
          <a:p>
            <a:pPr marL="0" indent="0">
              <a:buNone/>
            </a:pPr>
            <a:r>
              <a:rPr lang="hr-HR" dirty="0"/>
              <a:t>Ministarstvo je odgovorilo 17.9.2021. </a:t>
            </a:r>
          </a:p>
          <a:p>
            <a:pPr marL="0" indent="0">
              <a:buNone/>
            </a:pPr>
            <a:endParaRPr lang="hr-HR" dirty="0"/>
          </a:p>
          <a:p>
            <a:r>
              <a:rPr lang="hr-HR" dirty="0"/>
              <a:t>Izrada kataloga kriterija za popuste da se pomogne gradovima i komunalcima da cijena bude pravedna i rješava lokalne probleme?</a:t>
            </a:r>
          </a:p>
          <a:p>
            <a:r>
              <a:rPr lang="hr-HR" dirty="0"/>
              <a:t>Sastanak u ministarstvu – preventivno zajedno analizirati popuste?</a:t>
            </a:r>
          </a:p>
        </p:txBody>
      </p:sp>
    </p:spTree>
    <p:extLst>
      <p:ext uri="{BB962C8B-B14F-4D97-AF65-F5344CB8AC3E}">
        <p14:creationId xmlns:p14="http://schemas.microsoft.com/office/powerpoint/2010/main" val="2497569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7F62FF-80A0-4485-80C6-26D4A89D5A11}"/>
              </a:ext>
            </a:extLst>
          </p:cNvPr>
          <p:cNvSpPr>
            <a:spLocks noGrp="1"/>
          </p:cNvSpPr>
          <p:nvPr>
            <p:ph type="title"/>
          </p:nvPr>
        </p:nvSpPr>
        <p:spPr>
          <a:xfrm>
            <a:off x="677334" y="609600"/>
            <a:ext cx="8596668" cy="774583"/>
          </a:xfrm>
        </p:spPr>
        <p:txBody>
          <a:bodyPr/>
          <a:lstStyle/>
          <a:p>
            <a:r>
              <a:rPr lang="hr-HR" dirty="0"/>
              <a:t>Odgovor ministarstva								1.</a:t>
            </a:r>
          </a:p>
        </p:txBody>
      </p:sp>
      <p:sp>
        <p:nvSpPr>
          <p:cNvPr id="3" name="Rezervirano mjesto sadržaja 2">
            <a:extLst>
              <a:ext uri="{FF2B5EF4-FFF2-40B4-BE49-F238E27FC236}">
                <a16:creationId xmlns:a16="http://schemas.microsoft.com/office/drawing/2014/main" id="{62A84E0E-015D-4142-BA20-4BB60D268C65}"/>
              </a:ext>
            </a:extLst>
          </p:cNvPr>
          <p:cNvSpPr>
            <a:spLocks noGrp="1"/>
          </p:cNvSpPr>
          <p:nvPr>
            <p:ph idx="1"/>
          </p:nvPr>
        </p:nvSpPr>
        <p:spPr>
          <a:xfrm>
            <a:off x="677334" y="1610686"/>
            <a:ext cx="9599180" cy="4790113"/>
          </a:xfrm>
        </p:spPr>
        <p:txBody>
          <a:bodyPr>
            <a:normAutofit fontScale="77500" lnSpcReduction="20000"/>
          </a:bodyPr>
          <a:lstStyle/>
          <a:p>
            <a:pPr marL="0" indent="0">
              <a:buNone/>
            </a:pPr>
            <a:r>
              <a:rPr lang="hr-HR" dirty="0"/>
              <a:t>Poštovani,</a:t>
            </a:r>
          </a:p>
          <a:p>
            <a:pPr marL="0" indent="0">
              <a:buNone/>
            </a:pPr>
            <a:r>
              <a:rPr lang="hr-HR" dirty="0"/>
              <a:t>vezano uz Vaš upit kojim tražite pojašnjenja otvorenih pitanja u vezi primjene Zakona o gospodarenju otpadom dostavlja se odgovor.</a:t>
            </a:r>
          </a:p>
          <a:p>
            <a:pPr marL="0" indent="0">
              <a:buNone/>
            </a:pPr>
            <a:r>
              <a:rPr lang="hr-HR" dirty="0"/>
              <a:t>1.       Tumačimo li ispravno da uključivanjem privatnih iznajmljivača u kategoriju korisnika javne usluge koji nisu kućanstva oni automatski gube pravo besplatnog korištenja usluga </a:t>
            </a:r>
            <a:r>
              <a:rPr lang="hr-HR" dirty="0" err="1"/>
              <a:t>reciklažnog</a:t>
            </a:r>
            <a:r>
              <a:rPr lang="hr-HR" dirty="0"/>
              <a:t> dvorišta, čak i kad se radi o fizičkim osobama koje obavljaju dopunsku djelatnost u objektu u kojem inače žive (mali iznajmljivači)?</a:t>
            </a:r>
          </a:p>
          <a:p>
            <a:pPr marL="0" indent="0">
              <a:buNone/>
            </a:pPr>
            <a:r>
              <a:rPr lang="hr-HR" dirty="0"/>
              <a:t>Čanak 70. stavak 2. Zakona o gospodarenju otpadom (NN 84/21) (u daljnjem tekstu: Zakon) propisuje da se korisnici javne usluge, ovisno o načinu korištenja nekretnine, trajno ili povremeno, u svrhu stanovanja (vlasnici stanova, kuća, nekretnina za odmor) ili u svrhu obavljanja djelatnosti ili druge svrhe, razvrstavaju u kategoriju: korisnika kućanstvo ili korisnika koji nije kućanstvo (drugi izvori komunalnog otpada), a stavkom 3. istoga članka propisano je da je korisnik koji nije kućanstvo korisnik javne usluge koji nije razvrstan u kategoriju kućanstvo, a koji nekretninu koristi u svrhu obavljanja djelatnosti, što uključuje i iznajmljivače koji kao fizičke osobe pružaju ugostiteljske usluge u domaćinstvu sukladno zakonu kojim se uređuje ugostiteljska djelatnost.</a:t>
            </a:r>
          </a:p>
          <a:p>
            <a:pPr marL="0" indent="0">
              <a:buNone/>
            </a:pPr>
            <a:r>
              <a:rPr lang="hr-HR" dirty="0"/>
              <a:t>Nadalje, člankom 86. stavkom 2. Zakona propisano je da je osoba koja upravlja </a:t>
            </a:r>
            <a:r>
              <a:rPr lang="hr-HR" dirty="0" err="1"/>
              <a:t>reciklažnim</a:t>
            </a:r>
            <a:r>
              <a:rPr lang="hr-HR" dirty="0"/>
              <a:t> dvorištem dužna bez naknade zaprimiti opasni komunalni otpad, otpadni papir, drvo, metal, staklo, plastiku, tekstil i krupni (glomazni) otpad koji je nastao kod korisnika usluge razvrstanog u kategoriju kućanstvo na odgovarajućem području jedinice lokalne samouprave za koje je uspostavljeno to </a:t>
            </a:r>
            <a:r>
              <a:rPr lang="hr-HR" dirty="0" err="1"/>
              <a:t>reciklažno</a:t>
            </a:r>
            <a:r>
              <a:rPr lang="hr-HR" dirty="0"/>
              <a:t> dvorište, a stavkom 5. istoga članka Zakona  propisano je da osoba koja upravlja </a:t>
            </a:r>
            <a:r>
              <a:rPr lang="hr-HR" dirty="0" err="1"/>
              <a:t>reciklažnim</a:t>
            </a:r>
            <a:r>
              <a:rPr lang="hr-HR" dirty="0"/>
              <a:t> dvorištem može zaprimati i otpad koji nije nastao u kućanstvu ako osoba koja predaje otpad snosi sve troškove gospodarenja tim otpadom.</a:t>
            </a:r>
          </a:p>
          <a:p>
            <a:pPr marL="0" indent="0">
              <a:buNone/>
            </a:pPr>
            <a:r>
              <a:rPr lang="hr-HR" dirty="0">
                <a:solidFill>
                  <a:srgbClr val="FF0000"/>
                </a:solidFill>
              </a:rPr>
              <a:t>Sukladno navedenom, ako korisnik koristi nekretninu u svrhu obavljanja djelatnosti, što uključuje i iznajmljivače koji kao fizičke osobe pružaju ugostiteljske usluge u domaćinstvu sukladno zakonu kojim se uređuje ugostiteljska djelatnost, takav korisnik se razvrstava u kategoriju korisnika koji nije kućanstvo (drugi izvori komunalnog otpada), te za takvoga korisnika nije propisano pravo predaje odgovarajućeg otpada u </a:t>
            </a:r>
            <a:r>
              <a:rPr lang="hr-HR" dirty="0" err="1">
                <a:solidFill>
                  <a:srgbClr val="FF0000"/>
                </a:solidFill>
              </a:rPr>
              <a:t>reciklažno</a:t>
            </a:r>
            <a:r>
              <a:rPr lang="hr-HR" dirty="0">
                <a:solidFill>
                  <a:srgbClr val="FF0000"/>
                </a:solidFill>
              </a:rPr>
              <a:t> dvorište bez naknade.</a:t>
            </a:r>
          </a:p>
        </p:txBody>
      </p:sp>
    </p:spTree>
    <p:extLst>
      <p:ext uri="{BB962C8B-B14F-4D97-AF65-F5344CB8AC3E}">
        <p14:creationId xmlns:p14="http://schemas.microsoft.com/office/powerpoint/2010/main" val="149605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7F62FF-80A0-4485-80C6-26D4A89D5A11}"/>
              </a:ext>
            </a:extLst>
          </p:cNvPr>
          <p:cNvSpPr>
            <a:spLocks noGrp="1"/>
          </p:cNvSpPr>
          <p:nvPr>
            <p:ph type="title"/>
          </p:nvPr>
        </p:nvSpPr>
        <p:spPr>
          <a:xfrm>
            <a:off x="677334" y="609600"/>
            <a:ext cx="8596668" cy="774583"/>
          </a:xfrm>
        </p:spPr>
        <p:txBody>
          <a:bodyPr/>
          <a:lstStyle/>
          <a:p>
            <a:r>
              <a:rPr lang="hr-HR" dirty="0"/>
              <a:t>Odgovor ministarstva								2.</a:t>
            </a:r>
          </a:p>
        </p:txBody>
      </p:sp>
      <p:sp>
        <p:nvSpPr>
          <p:cNvPr id="3" name="Rezervirano mjesto sadržaja 2">
            <a:extLst>
              <a:ext uri="{FF2B5EF4-FFF2-40B4-BE49-F238E27FC236}">
                <a16:creationId xmlns:a16="http://schemas.microsoft.com/office/drawing/2014/main" id="{62A84E0E-015D-4142-BA20-4BB60D268C65}"/>
              </a:ext>
            </a:extLst>
          </p:cNvPr>
          <p:cNvSpPr>
            <a:spLocks noGrp="1"/>
          </p:cNvSpPr>
          <p:nvPr>
            <p:ph idx="1"/>
          </p:nvPr>
        </p:nvSpPr>
        <p:spPr>
          <a:xfrm>
            <a:off x="402673" y="1384183"/>
            <a:ext cx="11190912" cy="5226341"/>
          </a:xfrm>
        </p:spPr>
        <p:txBody>
          <a:bodyPr>
            <a:noAutofit/>
          </a:bodyPr>
          <a:lstStyle/>
          <a:p>
            <a:pPr marL="0" indent="0">
              <a:buNone/>
            </a:pPr>
            <a:r>
              <a:rPr lang="hr-HR" sz="1300" dirty="0">
                <a:solidFill>
                  <a:schemeClr val="tx1"/>
                </a:solidFill>
              </a:rPr>
              <a:t>2.       Članak 66. st. 1. </a:t>
            </a:r>
            <a:r>
              <a:rPr lang="hr-HR" sz="1300" dirty="0" err="1">
                <a:solidFill>
                  <a:schemeClr val="tx1"/>
                </a:solidFill>
              </a:rPr>
              <a:t>tč</a:t>
            </a:r>
            <a:r>
              <a:rPr lang="hr-HR" sz="1300" dirty="0">
                <a:solidFill>
                  <a:schemeClr val="tx1"/>
                </a:solidFill>
              </a:rPr>
              <a:t>. 6. navodi da u Odluci o načinu pružanja javne usluge mora biti naveden „iznos cijene obvezne minimalne javne usluge s obrazloženjem načina na koji je određena“. Članak 76. st. 3. </a:t>
            </a:r>
            <a:r>
              <a:rPr lang="hr-HR" sz="1300" dirty="0" err="1">
                <a:solidFill>
                  <a:schemeClr val="tx1"/>
                </a:solidFill>
              </a:rPr>
              <a:t>tč</a:t>
            </a:r>
            <a:r>
              <a:rPr lang="hr-HR" sz="1300" dirty="0">
                <a:solidFill>
                  <a:schemeClr val="tx1"/>
                </a:solidFill>
              </a:rPr>
              <a:t>. 1. i 2. određuju „jedinstvenu cijenu </a:t>
            </a:r>
            <a:r>
              <a:rPr lang="hr-HR" sz="1300" dirty="0" err="1">
                <a:solidFill>
                  <a:schemeClr val="tx1"/>
                </a:solidFill>
              </a:rPr>
              <a:t>OMJU</a:t>
            </a:r>
            <a:r>
              <a:rPr lang="hr-HR" sz="1300" dirty="0">
                <a:solidFill>
                  <a:schemeClr val="tx1"/>
                </a:solidFill>
              </a:rPr>
              <a:t>“ za sve korisnike iz kategorije kućanstva odnosno ne-kućanstva. Molimo  pojašnjenje pojma „iznos“ (čl. 66.), odnosno „jedinstvene cijene“ (čl. 76.). Naime, određeni broj </a:t>
            </a:r>
            <a:r>
              <a:rPr lang="hr-HR" sz="1300" dirty="0" err="1">
                <a:solidFill>
                  <a:schemeClr val="tx1"/>
                </a:solidFill>
              </a:rPr>
              <a:t>JLS</a:t>
            </a:r>
            <a:r>
              <a:rPr lang="hr-HR" sz="1300" dirty="0">
                <a:solidFill>
                  <a:schemeClr val="tx1"/>
                </a:solidFill>
              </a:rPr>
              <a:t> u svojim Odlukama ima </a:t>
            </a:r>
            <a:r>
              <a:rPr lang="hr-HR" sz="1300" dirty="0" err="1">
                <a:solidFill>
                  <a:schemeClr val="tx1"/>
                </a:solidFill>
              </a:rPr>
              <a:t>OMJU</a:t>
            </a:r>
            <a:r>
              <a:rPr lang="hr-HR" sz="1300" dirty="0">
                <a:solidFill>
                  <a:schemeClr val="tx1"/>
                </a:solidFill>
              </a:rPr>
              <a:t> definiran kao umnožak jedinične cijene </a:t>
            </a:r>
            <a:r>
              <a:rPr lang="hr-HR" sz="1300" dirty="0" err="1">
                <a:solidFill>
                  <a:schemeClr val="tx1"/>
                </a:solidFill>
              </a:rPr>
              <a:t>OMJU</a:t>
            </a:r>
            <a:r>
              <a:rPr lang="hr-HR" sz="1300" dirty="0">
                <a:solidFill>
                  <a:schemeClr val="tx1"/>
                </a:solidFill>
              </a:rPr>
              <a:t> po litri i volumena s korisnikom ugovorenog spremnika (korisnik bira volumen spremnika sukladno svojim potrebama, pa time i utječe na ukupan iznos </a:t>
            </a:r>
            <a:r>
              <a:rPr lang="hr-HR" sz="1300" dirty="0" err="1">
                <a:solidFill>
                  <a:schemeClr val="tx1"/>
                </a:solidFill>
              </a:rPr>
              <a:t>OMJU</a:t>
            </a:r>
            <a:r>
              <a:rPr lang="hr-HR" sz="1300" dirty="0">
                <a:solidFill>
                  <a:schemeClr val="tx1"/>
                </a:solidFill>
              </a:rPr>
              <a:t> koji plaća). Je li Ministarstvu, koje će nadzirati Odluke, ovako navedena jedinična </a:t>
            </a:r>
            <a:r>
              <a:rPr lang="hr-HR" sz="1300" dirty="0" err="1">
                <a:solidFill>
                  <a:schemeClr val="tx1"/>
                </a:solidFill>
              </a:rPr>
              <a:t>OMJU</a:t>
            </a:r>
            <a:r>
              <a:rPr lang="hr-HR" sz="1300" dirty="0">
                <a:solidFill>
                  <a:schemeClr val="tx1"/>
                </a:solidFill>
              </a:rPr>
              <a:t> prihvatljiva?  Ili u Odluci treba stajati baš jednaki ukupni iznos koji će svi korisnici iz te kategorije dobiti na računu za javnu uslugu (npr. 20 kn) bez obzira za koji su se volumen spremnika odlučili? Da li „jedinstvena“ ustvari znači „jednaka“?</a:t>
            </a:r>
          </a:p>
          <a:p>
            <a:pPr marL="0" indent="0">
              <a:buNone/>
            </a:pPr>
            <a:r>
              <a:rPr lang="hr-HR" sz="1300" dirty="0">
                <a:solidFill>
                  <a:schemeClr val="tx1"/>
                </a:solidFill>
              </a:rPr>
              <a:t>Članak 76. stavak 3. Zakona propisuje da se na području pružanja javne usluge primjenjuje jedinstvena cijena obvezne minimalne javne usluge za korisnika usluge razvrstanog u kategoriju korisnika kućanstvo i jedinstvena cijena obvezne minimalne javne usluge za korisnika usluge razvrstanog u kategoriju korisnika koji nije kućanstvo. </a:t>
            </a:r>
            <a:r>
              <a:rPr lang="hr-HR" sz="1300" dirty="0">
                <a:solidFill>
                  <a:srgbClr val="FF0000"/>
                </a:solidFill>
              </a:rPr>
              <a:t>Pojam „jedinstvene cijene“ propisuje da se za određenu kategoriju korisnika određuje samo jedna cijena obvezne minimalne javne usluge, odnosno da se za kategoriju korisnika kućanstvo određuje jedna jedinstvena cijena obvezne minimalne javne usluge, a za kategoriju korisnik koji nije kućanstvo (drugi izvori komunalnog otpada) određuje se druga jedinstvena cijena.</a:t>
            </a:r>
          </a:p>
          <a:p>
            <a:pPr marL="0" indent="0">
              <a:buNone/>
            </a:pPr>
            <a:r>
              <a:rPr lang="hr-HR" sz="1300" dirty="0">
                <a:solidFill>
                  <a:schemeClr val="tx1"/>
                </a:solidFill>
              </a:rPr>
              <a:t>Članak 66. stavak 1. točka 6. Zakona propisuje da predstavničko tijelo jedinice lokalne samouprave donosi odluku o načinu pružanja javne usluge koja sadrži iznos cijene obvezne minimalne javne usluge s obrazloženjem načina na koji je određena, </a:t>
            </a:r>
            <a:r>
              <a:rPr lang="hr-HR" sz="1300" dirty="0">
                <a:solidFill>
                  <a:srgbClr val="FF0000"/>
                </a:solidFill>
              </a:rPr>
              <a:t>pri čemu korišteni pojam „iznos“ označava iznos u kunama (npr. 34 kune).</a:t>
            </a:r>
          </a:p>
          <a:p>
            <a:pPr marL="0" indent="0">
              <a:buNone/>
            </a:pPr>
            <a:r>
              <a:rPr lang="hr-HR" sz="1300" dirty="0">
                <a:solidFill>
                  <a:srgbClr val="FF0000"/>
                </a:solidFill>
              </a:rPr>
              <a:t>Određivanje obvezne minimalne javne usluge kao umnožak jedinične cijene </a:t>
            </a:r>
            <a:r>
              <a:rPr lang="hr-HR" sz="1300" dirty="0" err="1">
                <a:solidFill>
                  <a:srgbClr val="FF0000"/>
                </a:solidFill>
              </a:rPr>
              <a:t>OMJU</a:t>
            </a:r>
            <a:r>
              <a:rPr lang="hr-HR" sz="1300" dirty="0">
                <a:solidFill>
                  <a:srgbClr val="FF0000"/>
                </a:solidFill>
              </a:rPr>
              <a:t> po litri i volumena s korisnikom ugovorenog spremnika nije u skladu ni sa člankom 66. stavkom 1. točkom 6. Zakona niti sa člankom 76. stavkom 3. Zakona, te stoga opisani model nije prihvatljiv.</a:t>
            </a:r>
          </a:p>
          <a:p>
            <a:pPr marL="0" indent="0">
              <a:buNone/>
            </a:pPr>
            <a:r>
              <a:rPr lang="hr-HR" sz="1300" dirty="0">
                <a:solidFill>
                  <a:schemeClr val="tx1"/>
                </a:solidFill>
              </a:rPr>
              <a:t>Pojam „jedinstvene cijene“ obvezne javne usluge znači da je za korisnike po kategorijama </a:t>
            </a:r>
            <a:r>
              <a:rPr lang="hr-HR" sz="1300" dirty="0" err="1">
                <a:solidFill>
                  <a:schemeClr val="tx1"/>
                </a:solidFill>
              </a:rPr>
              <a:t>OMJU</a:t>
            </a:r>
            <a:r>
              <a:rPr lang="hr-HR" sz="1300" dirty="0">
                <a:solidFill>
                  <a:schemeClr val="tx1"/>
                </a:solidFill>
              </a:rPr>
              <a:t> određena u jednakom iznosu. Odnosno u odluci je potrebno odrediti dvije cijene </a:t>
            </a:r>
            <a:r>
              <a:rPr lang="hr-HR" sz="1300" dirty="0" err="1">
                <a:solidFill>
                  <a:schemeClr val="tx1"/>
                </a:solidFill>
              </a:rPr>
              <a:t>OMJU</a:t>
            </a:r>
            <a:r>
              <a:rPr lang="hr-HR" sz="1300" dirty="0">
                <a:solidFill>
                  <a:schemeClr val="tx1"/>
                </a:solidFill>
              </a:rPr>
              <a:t>, jednu jednaku za sve korisnike kućanstvo i drugu za sve korisnike koji nisu kućanstvo. Sama cijena </a:t>
            </a:r>
            <a:r>
              <a:rPr lang="hr-HR" sz="1300" dirty="0" err="1">
                <a:solidFill>
                  <a:schemeClr val="tx1"/>
                </a:solidFill>
              </a:rPr>
              <a:t>OMJU</a:t>
            </a:r>
            <a:r>
              <a:rPr lang="hr-HR" sz="1300" dirty="0">
                <a:solidFill>
                  <a:schemeClr val="tx1"/>
                </a:solidFill>
              </a:rPr>
              <a:t> na nekom području, bilo za jedne korisnike, bilo za druge, fiksni je iznos određen odlukom i ne ovisi o količini predanog otpada, veličini spremnika, broju odvoza ili korištenja nekretnine u nekom periodu (iznimka su nekretnine koje se trajno ne koriste iz članka 71. </a:t>
            </a:r>
            <a:r>
              <a:rPr lang="hr-HR" sz="1300" dirty="0" err="1">
                <a:solidFill>
                  <a:schemeClr val="tx1"/>
                </a:solidFill>
              </a:rPr>
              <a:t>ZGO</a:t>
            </a:r>
            <a:r>
              <a:rPr lang="hr-HR" sz="1300" dirty="0">
                <a:solidFill>
                  <a:schemeClr val="tx1"/>
                </a:solidFill>
              </a:rPr>
              <a:t>). </a:t>
            </a:r>
            <a:r>
              <a:rPr lang="hr-HR" sz="1300" dirty="0">
                <a:solidFill>
                  <a:srgbClr val="FF0000"/>
                </a:solidFill>
              </a:rPr>
              <a:t>Skrećemo pažnju, kako je odredbom članka 66. stavka 2. točke 2. propisana mogućnost da se odlukom propišu kriteriji za umanjenje cijene javne usluge (ukupne cijene javne usluge).</a:t>
            </a:r>
          </a:p>
        </p:txBody>
      </p:sp>
    </p:spTree>
    <p:extLst>
      <p:ext uri="{BB962C8B-B14F-4D97-AF65-F5344CB8AC3E}">
        <p14:creationId xmlns:p14="http://schemas.microsoft.com/office/powerpoint/2010/main" val="326359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819733-E7AE-493B-BFD9-3CC6946E4987}"/>
              </a:ext>
            </a:extLst>
          </p:cNvPr>
          <p:cNvSpPr>
            <a:spLocks noGrp="1"/>
          </p:cNvSpPr>
          <p:nvPr>
            <p:ph type="title"/>
          </p:nvPr>
        </p:nvSpPr>
        <p:spPr>
          <a:xfrm>
            <a:off x="677334" y="360727"/>
            <a:ext cx="8596668" cy="576263"/>
          </a:xfrm>
        </p:spPr>
        <p:txBody>
          <a:bodyPr>
            <a:normAutofit fontScale="90000"/>
          </a:bodyPr>
          <a:lstStyle/>
          <a:p>
            <a:r>
              <a:rPr lang="hr-HR" dirty="0"/>
              <a:t>Što je novo?													1.</a:t>
            </a:r>
          </a:p>
        </p:txBody>
      </p:sp>
      <p:sp>
        <p:nvSpPr>
          <p:cNvPr id="4" name="Rezervirano mjesto teksta 3">
            <a:extLst>
              <a:ext uri="{FF2B5EF4-FFF2-40B4-BE49-F238E27FC236}">
                <a16:creationId xmlns:a16="http://schemas.microsoft.com/office/drawing/2014/main" id="{CBA3FB78-E60A-404D-B643-AB15A878BBD5}"/>
              </a:ext>
            </a:extLst>
          </p:cNvPr>
          <p:cNvSpPr>
            <a:spLocks noGrp="1"/>
          </p:cNvSpPr>
          <p:nvPr>
            <p:ph type="body" idx="1"/>
          </p:nvPr>
        </p:nvSpPr>
        <p:spPr>
          <a:xfrm>
            <a:off x="630140" y="796424"/>
            <a:ext cx="4185623" cy="576262"/>
          </a:xfrm>
        </p:spPr>
        <p:txBody>
          <a:bodyPr/>
          <a:lstStyle/>
          <a:p>
            <a:r>
              <a:rPr lang="hr-HR" dirty="0" err="1">
                <a:solidFill>
                  <a:schemeClr val="accent2">
                    <a:lumMod val="75000"/>
                  </a:schemeClr>
                </a:solidFill>
              </a:rPr>
              <a:t>ZOGO</a:t>
            </a:r>
            <a:r>
              <a:rPr lang="hr-HR" dirty="0">
                <a:solidFill>
                  <a:schemeClr val="accent2">
                    <a:lumMod val="75000"/>
                  </a:schemeClr>
                </a:solidFill>
              </a:rPr>
              <a:t> + Uredba (Ustavni sud)</a:t>
            </a:r>
          </a:p>
        </p:txBody>
      </p:sp>
      <p:sp>
        <p:nvSpPr>
          <p:cNvPr id="6" name="Rezervirano mjesto teksta 5">
            <a:extLst>
              <a:ext uri="{FF2B5EF4-FFF2-40B4-BE49-F238E27FC236}">
                <a16:creationId xmlns:a16="http://schemas.microsoft.com/office/drawing/2014/main" id="{34DB86B8-AE69-4905-A067-66EC209D0A12}"/>
              </a:ext>
            </a:extLst>
          </p:cNvPr>
          <p:cNvSpPr>
            <a:spLocks noGrp="1"/>
          </p:cNvSpPr>
          <p:nvPr>
            <p:ph type="body" sz="quarter" idx="3"/>
          </p:nvPr>
        </p:nvSpPr>
        <p:spPr>
          <a:xfrm>
            <a:off x="5178017" y="815364"/>
            <a:ext cx="4185618" cy="576262"/>
          </a:xfrm>
        </p:spPr>
        <p:txBody>
          <a:bodyPr/>
          <a:lstStyle/>
          <a:p>
            <a:r>
              <a:rPr lang="hr-HR" dirty="0" err="1">
                <a:solidFill>
                  <a:schemeClr val="accent2">
                    <a:lumMod val="75000"/>
                  </a:schemeClr>
                </a:solidFill>
              </a:rPr>
              <a:t>ZGO</a:t>
            </a:r>
            <a:r>
              <a:rPr lang="hr-HR" dirty="0">
                <a:solidFill>
                  <a:schemeClr val="accent2">
                    <a:lumMod val="75000"/>
                  </a:schemeClr>
                </a:solidFill>
              </a:rPr>
              <a:t> (NN 84/2021)</a:t>
            </a:r>
          </a:p>
        </p:txBody>
      </p:sp>
      <p:sp>
        <p:nvSpPr>
          <p:cNvPr id="8" name="Pravokutnik: zaobljeni kutovi 7">
            <a:extLst>
              <a:ext uri="{FF2B5EF4-FFF2-40B4-BE49-F238E27FC236}">
                <a16:creationId xmlns:a16="http://schemas.microsoft.com/office/drawing/2014/main" id="{F744E178-0C3B-4BD2-AD97-3518AF107DFC}"/>
              </a:ext>
            </a:extLst>
          </p:cNvPr>
          <p:cNvSpPr/>
          <p:nvPr/>
        </p:nvSpPr>
        <p:spPr>
          <a:xfrm>
            <a:off x="780177" y="1485536"/>
            <a:ext cx="3145871" cy="703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javna usluga + usluga povezana s javnom uslugom</a:t>
            </a:r>
          </a:p>
        </p:txBody>
      </p:sp>
      <p:sp>
        <p:nvSpPr>
          <p:cNvPr id="9" name="Pravokutnik: zaobljeni kutovi 8">
            <a:extLst>
              <a:ext uri="{FF2B5EF4-FFF2-40B4-BE49-F238E27FC236}">
                <a16:creationId xmlns:a16="http://schemas.microsoft.com/office/drawing/2014/main" id="{28D0BF59-DBBA-41EF-B43D-883ED6F98F4F}"/>
              </a:ext>
            </a:extLst>
          </p:cNvPr>
          <p:cNvSpPr/>
          <p:nvPr/>
        </p:nvSpPr>
        <p:spPr>
          <a:xfrm>
            <a:off x="5352176" y="1610212"/>
            <a:ext cx="3582099" cy="454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javna usluga</a:t>
            </a:r>
          </a:p>
        </p:txBody>
      </p:sp>
      <p:sp>
        <p:nvSpPr>
          <p:cNvPr id="10" name="Pravokutnik: zaobljeni kutovi 9">
            <a:extLst>
              <a:ext uri="{FF2B5EF4-FFF2-40B4-BE49-F238E27FC236}">
                <a16:creationId xmlns:a16="http://schemas.microsoft.com/office/drawing/2014/main" id="{1F5B4AB2-6D8F-480A-B506-0A68E3A56E5D}"/>
              </a:ext>
            </a:extLst>
          </p:cNvPr>
          <p:cNvSpPr/>
          <p:nvPr/>
        </p:nvSpPr>
        <p:spPr>
          <a:xfrm>
            <a:off x="780177" y="2432807"/>
            <a:ext cx="3288484" cy="7039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dirty="0">
                <a:solidFill>
                  <a:schemeClr val="tx1"/>
                </a:solidFill>
              </a:rPr>
              <a:t>korisnici nisu kategorizirani</a:t>
            </a:r>
          </a:p>
        </p:txBody>
      </p:sp>
      <p:sp>
        <p:nvSpPr>
          <p:cNvPr id="11" name="Pravokutnik: zaobljeni kutovi 10">
            <a:extLst>
              <a:ext uri="{FF2B5EF4-FFF2-40B4-BE49-F238E27FC236}">
                <a16:creationId xmlns:a16="http://schemas.microsoft.com/office/drawing/2014/main" id="{4223A314-A319-40AF-A840-DF9ACC9AE9F7}"/>
              </a:ext>
            </a:extLst>
          </p:cNvPr>
          <p:cNvSpPr/>
          <p:nvPr/>
        </p:nvSpPr>
        <p:spPr>
          <a:xfrm>
            <a:off x="5352176" y="2283436"/>
            <a:ext cx="3498209" cy="8533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dirty="0"/>
          </a:p>
          <a:p>
            <a:pPr algn="ctr"/>
            <a:r>
              <a:rPr lang="hr-HR" dirty="0">
                <a:solidFill>
                  <a:schemeClr val="tx1"/>
                </a:solidFill>
              </a:rPr>
              <a:t>korisnici u 2 kategorije: kućanstva i ne-kućanstva (privatni iznajmljivači!)</a:t>
            </a:r>
          </a:p>
          <a:p>
            <a:pPr algn="ctr"/>
            <a:endParaRPr lang="hr-HR" dirty="0"/>
          </a:p>
        </p:txBody>
      </p:sp>
      <p:sp>
        <p:nvSpPr>
          <p:cNvPr id="12" name="Pravokutnik: zaobljeni kutovi 11">
            <a:extLst>
              <a:ext uri="{FF2B5EF4-FFF2-40B4-BE49-F238E27FC236}">
                <a16:creationId xmlns:a16="http://schemas.microsoft.com/office/drawing/2014/main" id="{BE5E4A2C-F142-4E3B-853D-4ABC9EB4CD37}"/>
              </a:ext>
            </a:extLst>
          </p:cNvPr>
          <p:cNvSpPr/>
          <p:nvPr/>
        </p:nvSpPr>
        <p:spPr>
          <a:xfrm>
            <a:off x="780177" y="3271707"/>
            <a:ext cx="3716322" cy="8533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hr-HR" dirty="0">
                <a:solidFill>
                  <a:srgbClr val="C00000"/>
                </a:solidFill>
              </a:rPr>
              <a:t>cijena javne usluge: </a:t>
            </a:r>
            <a:r>
              <a:rPr lang="hr-HR" dirty="0" err="1">
                <a:solidFill>
                  <a:srgbClr val="C00000"/>
                </a:solidFill>
              </a:rPr>
              <a:t>OMJU</a:t>
            </a:r>
            <a:r>
              <a:rPr lang="hr-HR" dirty="0">
                <a:solidFill>
                  <a:srgbClr val="C00000"/>
                </a:solidFill>
              </a:rPr>
              <a:t> (fiksni dio) + varijabilni dio ovisan o količini + ugovorna kazna</a:t>
            </a:r>
            <a:endParaRPr lang="hr-HR" dirty="0"/>
          </a:p>
        </p:txBody>
      </p:sp>
      <p:sp>
        <p:nvSpPr>
          <p:cNvPr id="13" name="Rezervirano mjesto sadržaja 12">
            <a:extLst>
              <a:ext uri="{FF2B5EF4-FFF2-40B4-BE49-F238E27FC236}">
                <a16:creationId xmlns:a16="http://schemas.microsoft.com/office/drawing/2014/main" id="{8AE0910E-300A-44A6-9803-41E031850D47}"/>
              </a:ext>
            </a:extLst>
          </p:cNvPr>
          <p:cNvSpPr>
            <a:spLocks noGrp="1"/>
          </p:cNvSpPr>
          <p:nvPr>
            <p:ph sz="quarter" idx="4"/>
          </p:nvPr>
        </p:nvSpPr>
        <p:spPr>
          <a:xfrm>
            <a:off x="5352175" y="3271706"/>
            <a:ext cx="3498209" cy="8533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normAutofit fontScale="92500" lnSpcReduction="20000"/>
          </a:bodyPr>
          <a:lstStyle/>
          <a:p>
            <a:pPr marL="0" indent="0" algn="ctr">
              <a:buNone/>
            </a:pPr>
            <a:r>
              <a:rPr lang="hr-HR" dirty="0">
                <a:solidFill>
                  <a:srgbClr val="C00000"/>
                </a:solidFill>
              </a:rPr>
              <a:t>cijena javne usluge: </a:t>
            </a:r>
            <a:r>
              <a:rPr lang="hr-HR" dirty="0" err="1">
                <a:solidFill>
                  <a:srgbClr val="C00000"/>
                </a:solidFill>
              </a:rPr>
              <a:t>OMJU</a:t>
            </a:r>
            <a:r>
              <a:rPr lang="hr-HR" dirty="0">
                <a:solidFill>
                  <a:srgbClr val="C00000"/>
                </a:solidFill>
              </a:rPr>
              <a:t> (fiksni dio) + varijabilni dio ovisan o količini</a:t>
            </a:r>
            <a:endParaRPr lang="hr-HR" dirty="0"/>
          </a:p>
        </p:txBody>
      </p:sp>
      <p:sp>
        <p:nvSpPr>
          <p:cNvPr id="14" name="Pravokutnik: zaobljeni kutovi 13">
            <a:extLst>
              <a:ext uri="{FF2B5EF4-FFF2-40B4-BE49-F238E27FC236}">
                <a16:creationId xmlns:a16="http://schemas.microsoft.com/office/drawing/2014/main" id="{00533529-A18B-4D2F-BE7D-1C8CBEF28E6D}"/>
              </a:ext>
            </a:extLst>
          </p:cNvPr>
          <p:cNvSpPr/>
          <p:nvPr/>
        </p:nvSpPr>
        <p:spPr>
          <a:xfrm>
            <a:off x="780177" y="4372062"/>
            <a:ext cx="3481431" cy="7536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r-HR" dirty="0">
                <a:solidFill>
                  <a:schemeClr val="tx1"/>
                </a:solidFill>
              </a:rPr>
              <a:t>troškovi otpadne ambalaže: </a:t>
            </a:r>
            <a:r>
              <a:rPr lang="hr-HR" dirty="0" err="1">
                <a:solidFill>
                  <a:schemeClr val="tx1"/>
                </a:solidFill>
              </a:rPr>
              <a:t>FZOEU</a:t>
            </a:r>
            <a:endParaRPr lang="hr-HR" dirty="0">
              <a:solidFill>
                <a:schemeClr val="tx1"/>
              </a:solidFill>
            </a:endParaRPr>
          </a:p>
        </p:txBody>
      </p:sp>
      <p:sp>
        <p:nvSpPr>
          <p:cNvPr id="15" name="Pravokutnik: zaobljeni kutovi 14">
            <a:extLst>
              <a:ext uri="{FF2B5EF4-FFF2-40B4-BE49-F238E27FC236}">
                <a16:creationId xmlns:a16="http://schemas.microsoft.com/office/drawing/2014/main" id="{8C01B800-B9E1-44FE-9642-5582C2FB7A8A}"/>
              </a:ext>
            </a:extLst>
          </p:cNvPr>
          <p:cNvSpPr/>
          <p:nvPr/>
        </p:nvSpPr>
        <p:spPr>
          <a:xfrm>
            <a:off x="5352175" y="4372062"/>
            <a:ext cx="3498209" cy="7536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r-HR" dirty="0">
                <a:solidFill>
                  <a:schemeClr val="tx1"/>
                </a:solidFill>
              </a:rPr>
              <a:t>troškovi otpadne ambalaže: </a:t>
            </a:r>
            <a:r>
              <a:rPr lang="hr-HR" dirty="0" err="1">
                <a:solidFill>
                  <a:schemeClr val="tx1"/>
                </a:solidFill>
              </a:rPr>
              <a:t>FZOEU</a:t>
            </a:r>
            <a:endParaRPr lang="hr-HR" dirty="0">
              <a:solidFill>
                <a:schemeClr val="tx1"/>
              </a:solidFill>
            </a:endParaRPr>
          </a:p>
        </p:txBody>
      </p:sp>
      <p:sp>
        <p:nvSpPr>
          <p:cNvPr id="16" name="Strelica: desno 15">
            <a:extLst>
              <a:ext uri="{FF2B5EF4-FFF2-40B4-BE49-F238E27FC236}">
                <a16:creationId xmlns:a16="http://schemas.microsoft.com/office/drawing/2014/main" id="{12B7C98F-02FC-42A0-A580-4C1FDA70F6C7}"/>
              </a:ext>
            </a:extLst>
          </p:cNvPr>
          <p:cNvSpPr/>
          <p:nvPr/>
        </p:nvSpPr>
        <p:spPr>
          <a:xfrm>
            <a:off x="4009937" y="1737606"/>
            <a:ext cx="1342238" cy="183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Strelica: desno 16">
            <a:extLst>
              <a:ext uri="{FF2B5EF4-FFF2-40B4-BE49-F238E27FC236}">
                <a16:creationId xmlns:a16="http://schemas.microsoft.com/office/drawing/2014/main" id="{678E410A-1B0A-4AAB-9CC4-F7856A909C46}"/>
              </a:ext>
            </a:extLst>
          </p:cNvPr>
          <p:cNvSpPr/>
          <p:nvPr/>
        </p:nvSpPr>
        <p:spPr>
          <a:xfrm>
            <a:off x="4160939" y="2710117"/>
            <a:ext cx="1115736" cy="18354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18" name="Strelica: desno 17">
            <a:extLst>
              <a:ext uri="{FF2B5EF4-FFF2-40B4-BE49-F238E27FC236}">
                <a16:creationId xmlns:a16="http://schemas.microsoft.com/office/drawing/2014/main" id="{982E2656-2824-4D2C-B64F-ECD1B34216C3}"/>
              </a:ext>
            </a:extLst>
          </p:cNvPr>
          <p:cNvSpPr/>
          <p:nvPr/>
        </p:nvSpPr>
        <p:spPr>
          <a:xfrm>
            <a:off x="4534249" y="3614395"/>
            <a:ext cx="780176" cy="18354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hr-HR"/>
          </a:p>
        </p:txBody>
      </p:sp>
      <p:sp>
        <p:nvSpPr>
          <p:cNvPr id="19" name="Strelica: desno 18">
            <a:extLst>
              <a:ext uri="{FF2B5EF4-FFF2-40B4-BE49-F238E27FC236}">
                <a16:creationId xmlns:a16="http://schemas.microsoft.com/office/drawing/2014/main" id="{D6A7A5F6-E8C4-4411-B8D8-2AEBD51360F5}"/>
              </a:ext>
            </a:extLst>
          </p:cNvPr>
          <p:cNvSpPr/>
          <p:nvPr/>
        </p:nvSpPr>
        <p:spPr>
          <a:xfrm>
            <a:off x="4337108" y="4676573"/>
            <a:ext cx="939567" cy="1835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1057966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7F62FF-80A0-4485-80C6-26D4A89D5A11}"/>
              </a:ext>
            </a:extLst>
          </p:cNvPr>
          <p:cNvSpPr>
            <a:spLocks noGrp="1"/>
          </p:cNvSpPr>
          <p:nvPr>
            <p:ph type="title"/>
          </p:nvPr>
        </p:nvSpPr>
        <p:spPr>
          <a:xfrm>
            <a:off x="677334" y="609600"/>
            <a:ext cx="8596668" cy="774583"/>
          </a:xfrm>
        </p:spPr>
        <p:txBody>
          <a:bodyPr/>
          <a:lstStyle/>
          <a:p>
            <a:r>
              <a:rPr lang="hr-HR" dirty="0"/>
              <a:t>Odgovor ministarstva								3.</a:t>
            </a:r>
          </a:p>
        </p:txBody>
      </p:sp>
      <p:sp>
        <p:nvSpPr>
          <p:cNvPr id="3" name="Rezervirano mjesto sadržaja 2">
            <a:extLst>
              <a:ext uri="{FF2B5EF4-FFF2-40B4-BE49-F238E27FC236}">
                <a16:creationId xmlns:a16="http://schemas.microsoft.com/office/drawing/2014/main" id="{62A84E0E-015D-4142-BA20-4BB60D268C65}"/>
              </a:ext>
            </a:extLst>
          </p:cNvPr>
          <p:cNvSpPr>
            <a:spLocks noGrp="1"/>
          </p:cNvSpPr>
          <p:nvPr>
            <p:ph idx="1"/>
          </p:nvPr>
        </p:nvSpPr>
        <p:spPr>
          <a:xfrm>
            <a:off x="402673" y="1384183"/>
            <a:ext cx="11190912" cy="5226341"/>
          </a:xfrm>
        </p:spPr>
        <p:txBody>
          <a:bodyPr>
            <a:noAutofit/>
          </a:bodyPr>
          <a:lstStyle/>
          <a:p>
            <a:pPr marL="0" indent="0">
              <a:buNone/>
            </a:pPr>
            <a:r>
              <a:rPr lang="hr-HR" sz="1300" dirty="0">
                <a:solidFill>
                  <a:schemeClr val="tx1"/>
                </a:solidFill>
              </a:rPr>
              <a:t>3.       Čl. 77. st. 2. navodi da  „Cjenikom, ovisno o kriteriju količine predanog otpada, određuje se, zasebno za korisnika razvrstanog u kategoriju kućanstvo i za korisnika razvrstanog u kategoriju korisnika koji nije kućanstvo jedinična cijena za preuzimanje jednoga kilograma miješanoga komunalnoga otpada ili volumena spremnika miješanoga komunalnoga otpada.“ Znači li to da jedinična cijena pražnjenja 1 litre spremnika  (ili preuzimanja 1 kg otpada) za jednu kategoriju korisnika može biti različita od cijene za drugu kategoriju korisnika? Također, s obzirom na formulaciju „jedinična cijena za preuzimanje volumena spremnika miješanoga komunalnoga otpada“, da li je u cjeniku dovoljno navesti jediničnu cijenu pražnjenja 1 litre spremnika, ili u cjeniku treba navesti sve raspoložive volumene spremnika s iznosom koji će korisnik platiti za pražnjenje svakog? Člankom 77. stavkom 2. Zakona propisano je da se cjenikom, ovisno o kriteriju količine predanog otpada, određuje, zasebno za korisnika razvrstanog u kategoriju kućanstvo i za korisnika razvrstanog u kategoriju korisnika koji nije kućanstvo jedinična cijena za preuzimanje jednoga kilograma miješanoga komunalnoga otpada ili volumena spremnika miješanoga komunalnoga otpada.</a:t>
            </a:r>
          </a:p>
          <a:p>
            <a:pPr marL="0" indent="0">
              <a:buNone/>
            </a:pPr>
            <a:r>
              <a:rPr lang="hr-HR" sz="1300" dirty="0">
                <a:solidFill>
                  <a:schemeClr val="tx1"/>
                </a:solidFill>
              </a:rPr>
              <a:t>Dodatno, člankom 67. točkom 2. Zakona propisano je da je kriterij obračuna količine otpada volumen spremnika miješanog komunalnog otpada izražen u litrama i broj pražnjenja spremnika u obračunskom razdoblju.</a:t>
            </a:r>
          </a:p>
          <a:p>
            <a:pPr marL="0" indent="0">
              <a:buNone/>
            </a:pPr>
            <a:r>
              <a:rPr lang="hr-HR" sz="1300" dirty="0">
                <a:solidFill>
                  <a:schemeClr val="tx1"/>
                </a:solidFill>
              </a:rPr>
              <a:t>Sukladno navedenom, </a:t>
            </a:r>
            <a:r>
              <a:rPr lang="hr-HR" sz="1300" dirty="0">
                <a:solidFill>
                  <a:srgbClr val="FF0000"/>
                </a:solidFill>
              </a:rPr>
              <a:t>različite kategorije korisnika mogu imate različite cjenikom određene različite cijene za preuzimanje jednoga kilograma miješanoga komunalnoga otpada ili volumena spremnika miješanoga komunalnoga otpada. </a:t>
            </a:r>
            <a:r>
              <a:rPr lang="hr-HR" sz="1300" dirty="0">
                <a:solidFill>
                  <a:schemeClr val="tx1"/>
                </a:solidFill>
              </a:rPr>
              <a:t>Dodatno, Zakon ne propisuje primjenu cijene preuzimanja 1 litre spremnika već je propisan kriterij „volumen spremnika miješanog komunalnog otpada“, te ako se koristi kriterij obračuna količine otpada volumen spremnika miješanog komunalnog otpada izražen u litrama i broj pražnjenja spremnika u obračunskom razdoblju, u cjeniku je, sukladno članku 77. stavku 2. Zakona, potrebno navesti jediničnu cijenu za preuzimanje volumena spremnika miješanoga komunalnoga otpada za sve standardne veličine spremnika određene Odlukom u skladu sa člankom 66. stavkom 1. točkom 2. Zakona.</a:t>
            </a:r>
          </a:p>
          <a:p>
            <a:pPr marL="0" indent="0">
              <a:buNone/>
            </a:pPr>
            <a:r>
              <a:rPr lang="hr-HR" sz="1300" dirty="0">
                <a:solidFill>
                  <a:srgbClr val="FF0000"/>
                </a:solidFill>
              </a:rPr>
              <a:t>Ne ulazeći u odabrani kriterij obračuna količine otpada, mišljenja smo da ako je cijena izražena po litri ili kilogramu da litra ili kilogram ne može biti različiti u odnosu na korisnike ili spremnike. Litra ili kilogram preuzetog otpada nužno ima istu vrijednost odnosno cijenu.</a:t>
            </a:r>
          </a:p>
        </p:txBody>
      </p:sp>
    </p:spTree>
    <p:extLst>
      <p:ext uri="{BB962C8B-B14F-4D97-AF65-F5344CB8AC3E}">
        <p14:creationId xmlns:p14="http://schemas.microsoft.com/office/powerpoint/2010/main" val="205327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48C71A-B1F6-4BAD-A169-868EAF4A2B2F}"/>
              </a:ext>
            </a:extLst>
          </p:cNvPr>
          <p:cNvSpPr>
            <a:spLocks noGrp="1"/>
          </p:cNvSpPr>
          <p:nvPr>
            <p:ph type="title"/>
          </p:nvPr>
        </p:nvSpPr>
        <p:spPr>
          <a:xfrm>
            <a:off x="677334" y="609600"/>
            <a:ext cx="8596668" cy="741028"/>
          </a:xfrm>
        </p:spPr>
        <p:txBody>
          <a:bodyPr>
            <a:normAutofit/>
          </a:bodyPr>
          <a:lstStyle/>
          <a:p>
            <a:pPr algn="ctr"/>
            <a:r>
              <a:rPr lang="hr-HR" sz="4000" dirty="0"/>
              <a:t>Hvala na pažnji!</a:t>
            </a:r>
          </a:p>
        </p:txBody>
      </p:sp>
      <p:pic>
        <p:nvPicPr>
          <p:cNvPr id="4" name="Rezervirano mjesto sadržaja 3">
            <a:extLst>
              <a:ext uri="{FF2B5EF4-FFF2-40B4-BE49-F238E27FC236}">
                <a16:creationId xmlns:a16="http://schemas.microsoft.com/office/drawing/2014/main" id="{8AECA84D-6453-4097-BB8B-C1D618B78C84}"/>
              </a:ext>
            </a:extLst>
          </p:cNvPr>
          <p:cNvPicPr>
            <a:picLocks noGrp="1" noChangeAspect="1"/>
          </p:cNvPicPr>
          <p:nvPr>
            <p:ph idx="1"/>
          </p:nvPr>
        </p:nvPicPr>
        <p:blipFill>
          <a:blip r:embed="rId2"/>
          <a:stretch>
            <a:fillRect/>
          </a:stretch>
        </p:blipFill>
        <p:spPr>
          <a:xfrm>
            <a:off x="3187817" y="1350628"/>
            <a:ext cx="3858935" cy="5385732"/>
          </a:xfrm>
          <a:prstGeom prst="rect">
            <a:avLst/>
          </a:prstGeom>
        </p:spPr>
      </p:pic>
    </p:spTree>
    <p:extLst>
      <p:ext uri="{BB962C8B-B14F-4D97-AF65-F5344CB8AC3E}">
        <p14:creationId xmlns:p14="http://schemas.microsoft.com/office/powerpoint/2010/main" val="164230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819733-E7AE-493B-BFD9-3CC6946E4987}"/>
              </a:ext>
            </a:extLst>
          </p:cNvPr>
          <p:cNvSpPr>
            <a:spLocks noGrp="1"/>
          </p:cNvSpPr>
          <p:nvPr>
            <p:ph type="title"/>
          </p:nvPr>
        </p:nvSpPr>
        <p:spPr>
          <a:xfrm>
            <a:off x="677334" y="360727"/>
            <a:ext cx="8596668" cy="576263"/>
          </a:xfrm>
        </p:spPr>
        <p:txBody>
          <a:bodyPr>
            <a:normAutofit fontScale="90000"/>
          </a:bodyPr>
          <a:lstStyle/>
          <a:p>
            <a:r>
              <a:rPr lang="hr-HR" dirty="0"/>
              <a:t>Što je novo?													2.</a:t>
            </a:r>
          </a:p>
        </p:txBody>
      </p:sp>
      <p:sp>
        <p:nvSpPr>
          <p:cNvPr id="4" name="Rezervirano mjesto teksta 3">
            <a:extLst>
              <a:ext uri="{FF2B5EF4-FFF2-40B4-BE49-F238E27FC236}">
                <a16:creationId xmlns:a16="http://schemas.microsoft.com/office/drawing/2014/main" id="{CBA3FB78-E60A-404D-B643-AB15A878BBD5}"/>
              </a:ext>
            </a:extLst>
          </p:cNvPr>
          <p:cNvSpPr>
            <a:spLocks noGrp="1"/>
          </p:cNvSpPr>
          <p:nvPr>
            <p:ph type="body" idx="1"/>
          </p:nvPr>
        </p:nvSpPr>
        <p:spPr>
          <a:xfrm>
            <a:off x="566688" y="815364"/>
            <a:ext cx="4185623" cy="576262"/>
          </a:xfrm>
        </p:spPr>
        <p:txBody>
          <a:bodyPr/>
          <a:lstStyle/>
          <a:p>
            <a:r>
              <a:rPr lang="hr-HR" dirty="0" err="1">
                <a:solidFill>
                  <a:schemeClr val="accent2">
                    <a:lumMod val="75000"/>
                  </a:schemeClr>
                </a:solidFill>
              </a:rPr>
              <a:t>ZOGO</a:t>
            </a:r>
            <a:r>
              <a:rPr lang="hr-HR" dirty="0">
                <a:solidFill>
                  <a:schemeClr val="accent2">
                    <a:lumMod val="75000"/>
                  </a:schemeClr>
                </a:solidFill>
              </a:rPr>
              <a:t> + Uredba (Ustavni sud)</a:t>
            </a:r>
          </a:p>
        </p:txBody>
      </p:sp>
      <p:sp>
        <p:nvSpPr>
          <p:cNvPr id="6" name="Rezervirano mjesto teksta 5">
            <a:extLst>
              <a:ext uri="{FF2B5EF4-FFF2-40B4-BE49-F238E27FC236}">
                <a16:creationId xmlns:a16="http://schemas.microsoft.com/office/drawing/2014/main" id="{34DB86B8-AE69-4905-A067-66EC209D0A12}"/>
              </a:ext>
            </a:extLst>
          </p:cNvPr>
          <p:cNvSpPr>
            <a:spLocks noGrp="1"/>
          </p:cNvSpPr>
          <p:nvPr>
            <p:ph type="body" sz="quarter" idx="3"/>
          </p:nvPr>
        </p:nvSpPr>
        <p:spPr>
          <a:xfrm>
            <a:off x="5178017" y="815364"/>
            <a:ext cx="4185618" cy="576262"/>
          </a:xfrm>
        </p:spPr>
        <p:txBody>
          <a:bodyPr/>
          <a:lstStyle/>
          <a:p>
            <a:r>
              <a:rPr lang="hr-HR" dirty="0" err="1">
                <a:solidFill>
                  <a:schemeClr val="accent2">
                    <a:lumMod val="75000"/>
                  </a:schemeClr>
                </a:solidFill>
              </a:rPr>
              <a:t>ZGO</a:t>
            </a:r>
            <a:r>
              <a:rPr lang="hr-HR" dirty="0">
                <a:solidFill>
                  <a:schemeClr val="accent2">
                    <a:lumMod val="75000"/>
                  </a:schemeClr>
                </a:solidFill>
              </a:rPr>
              <a:t> (NN 84/2021)</a:t>
            </a:r>
          </a:p>
        </p:txBody>
      </p:sp>
      <p:sp>
        <p:nvSpPr>
          <p:cNvPr id="8" name="Pravokutnik: zaobljeni kutovi 7">
            <a:extLst>
              <a:ext uri="{FF2B5EF4-FFF2-40B4-BE49-F238E27FC236}">
                <a16:creationId xmlns:a16="http://schemas.microsoft.com/office/drawing/2014/main" id="{F744E178-0C3B-4BD2-AD97-3518AF107DFC}"/>
              </a:ext>
            </a:extLst>
          </p:cNvPr>
          <p:cNvSpPr/>
          <p:nvPr/>
        </p:nvSpPr>
        <p:spPr>
          <a:xfrm>
            <a:off x="780177" y="1485536"/>
            <a:ext cx="3145871" cy="703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a:solidFill>
                  <a:schemeClr val="tx1"/>
                </a:solidFill>
              </a:rPr>
              <a:t>Odluka JLS + cjenik</a:t>
            </a:r>
            <a:endParaRPr lang="hr-HR" dirty="0">
              <a:solidFill>
                <a:schemeClr val="tx1"/>
              </a:solidFill>
            </a:endParaRPr>
          </a:p>
        </p:txBody>
      </p:sp>
      <p:sp>
        <p:nvSpPr>
          <p:cNvPr id="9" name="Pravokutnik: zaobljeni kutovi 8">
            <a:extLst>
              <a:ext uri="{FF2B5EF4-FFF2-40B4-BE49-F238E27FC236}">
                <a16:creationId xmlns:a16="http://schemas.microsoft.com/office/drawing/2014/main" id="{28D0BF59-DBBA-41EF-B43D-883ED6F98F4F}"/>
              </a:ext>
            </a:extLst>
          </p:cNvPr>
          <p:cNvSpPr/>
          <p:nvPr/>
        </p:nvSpPr>
        <p:spPr>
          <a:xfrm>
            <a:off x="5352175" y="1391626"/>
            <a:ext cx="4278386" cy="106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Odluka </a:t>
            </a:r>
            <a:r>
              <a:rPr lang="hr-HR" dirty="0" err="1">
                <a:solidFill>
                  <a:schemeClr val="tx1"/>
                </a:solidFill>
              </a:rPr>
              <a:t>JLS</a:t>
            </a:r>
            <a:r>
              <a:rPr lang="hr-HR" dirty="0">
                <a:solidFill>
                  <a:schemeClr val="tx1"/>
                </a:solidFill>
              </a:rPr>
              <a:t>: </a:t>
            </a:r>
            <a:r>
              <a:rPr lang="hr-HR" dirty="0" err="1">
                <a:solidFill>
                  <a:schemeClr val="tx1"/>
                </a:solidFill>
              </a:rPr>
              <a:t>OMJU</a:t>
            </a:r>
            <a:r>
              <a:rPr lang="hr-HR" dirty="0">
                <a:solidFill>
                  <a:schemeClr val="tx1"/>
                </a:solidFill>
              </a:rPr>
              <a:t> jednaka za sve korisnike iz iste kategorije, kriteriji za popuste</a:t>
            </a:r>
          </a:p>
          <a:p>
            <a:pPr algn="ctr"/>
            <a:r>
              <a:rPr lang="hr-HR" dirty="0">
                <a:solidFill>
                  <a:schemeClr val="tx1"/>
                </a:solidFill>
              </a:rPr>
              <a:t>cjenik: samo varijabilni dio cijene</a:t>
            </a:r>
          </a:p>
        </p:txBody>
      </p:sp>
      <p:sp>
        <p:nvSpPr>
          <p:cNvPr id="10" name="Pravokutnik: zaobljeni kutovi 9">
            <a:extLst>
              <a:ext uri="{FF2B5EF4-FFF2-40B4-BE49-F238E27FC236}">
                <a16:creationId xmlns:a16="http://schemas.microsoft.com/office/drawing/2014/main" id="{1F5B4AB2-6D8F-480A-B506-0A68E3A56E5D}"/>
              </a:ext>
            </a:extLst>
          </p:cNvPr>
          <p:cNvSpPr/>
          <p:nvPr/>
        </p:nvSpPr>
        <p:spPr>
          <a:xfrm>
            <a:off x="780177" y="2664777"/>
            <a:ext cx="3288484" cy="7039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dirty="0">
                <a:solidFill>
                  <a:schemeClr val="tx1"/>
                </a:solidFill>
              </a:rPr>
              <a:t>nadzor zakonitosti Odluke predstavničkog tijela</a:t>
            </a:r>
          </a:p>
        </p:txBody>
      </p:sp>
      <p:sp>
        <p:nvSpPr>
          <p:cNvPr id="11" name="Pravokutnik: zaobljeni kutovi 10">
            <a:extLst>
              <a:ext uri="{FF2B5EF4-FFF2-40B4-BE49-F238E27FC236}">
                <a16:creationId xmlns:a16="http://schemas.microsoft.com/office/drawing/2014/main" id="{4223A314-A319-40AF-A840-DF9ACC9AE9F7}"/>
              </a:ext>
            </a:extLst>
          </p:cNvPr>
          <p:cNvSpPr/>
          <p:nvPr/>
        </p:nvSpPr>
        <p:spPr>
          <a:xfrm>
            <a:off x="5352176" y="2664777"/>
            <a:ext cx="4278385" cy="7039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dirty="0">
                <a:solidFill>
                  <a:schemeClr val="tx1"/>
                </a:solidFill>
              </a:rPr>
              <a:t>+ Odluka o nužnom načinu pružanja javne usluge (gradonačelnik)</a:t>
            </a:r>
          </a:p>
        </p:txBody>
      </p:sp>
      <p:sp>
        <p:nvSpPr>
          <p:cNvPr id="12" name="Pravokutnik: zaobljeni kutovi 11">
            <a:extLst>
              <a:ext uri="{FF2B5EF4-FFF2-40B4-BE49-F238E27FC236}">
                <a16:creationId xmlns:a16="http://schemas.microsoft.com/office/drawing/2014/main" id="{BE5E4A2C-F142-4E3B-853D-4ABC9EB4CD37}"/>
              </a:ext>
            </a:extLst>
          </p:cNvPr>
          <p:cNvSpPr/>
          <p:nvPr/>
        </p:nvSpPr>
        <p:spPr>
          <a:xfrm>
            <a:off x="780178" y="3889796"/>
            <a:ext cx="3716322" cy="11003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hr-HR" dirty="0" err="1"/>
              <a:t>reciklažna</a:t>
            </a:r>
            <a:r>
              <a:rPr lang="hr-HR" dirty="0"/>
              <a:t> dvorišta: </a:t>
            </a:r>
            <a:r>
              <a:rPr lang="hr-HR" dirty="0" err="1"/>
              <a:t>JLS</a:t>
            </a:r>
            <a:r>
              <a:rPr lang="hr-HR" dirty="0"/>
              <a:t> s više od 3.000 stanovnika 1 RD + po 1 RD na svakih idućih 25.000 stanovnika</a:t>
            </a:r>
          </a:p>
        </p:txBody>
      </p:sp>
      <p:sp>
        <p:nvSpPr>
          <p:cNvPr id="13" name="Rezervirano mjesto sadržaja 12">
            <a:extLst>
              <a:ext uri="{FF2B5EF4-FFF2-40B4-BE49-F238E27FC236}">
                <a16:creationId xmlns:a16="http://schemas.microsoft.com/office/drawing/2014/main" id="{8AE0910E-300A-44A6-9803-41E031850D47}"/>
              </a:ext>
            </a:extLst>
          </p:cNvPr>
          <p:cNvSpPr>
            <a:spLocks noGrp="1"/>
          </p:cNvSpPr>
          <p:nvPr>
            <p:ph sz="quarter" idx="4"/>
          </p:nvPr>
        </p:nvSpPr>
        <p:spPr>
          <a:xfrm>
            <a:off x="5352176" y="3797941"/>
            <a:ext cx="3498209" cy="11744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noAutofit/>
          </a:bodyPr>
          <a:lstStyle/>
          <a:p>
            <a:pPr marL="0" indent="0">
              <a:buNone/>
            </a:pPr>
            <a:r>
              <a:rPr lang="hr-HR" dirty="0" err="1"/>
              <a:t>reciklažna</a:t>
            </a:r>
            <a:r>
              <a:rPr lang="hr-HR" dirty="0"/>
              <a:t> dvorišta: </a:t>
            </a:r>
            <a:r>
              <a:rPr lang="hr-HR" dirty="0" err="1"/>
              <a:t>JLS</a:t>
            </a:r>
            <a:r>
              <a:rPr lang="hr-HR" dirty="0"/>
              <a:t> s više od 3.000 stanovnika RD </a:t>
            </a:r>
            <a:r>
              <a:rPr lang="hr-HR" dirty="0">
                <a:solidFill>
                  <a:srgbClr val="C00000"/>
                </a:solidFill>
              </a:rPr>
              <a:t>ili </a:t>
            </a:r>
            <a:r>
              <a:rPr lang="hr-HR" dirty="0" err="1">
                <a:solidFill>
                  <a:srgbClr val="C00000"/>
                </a:solidFill>
              </a:rPr>
              <a:t>MRD</a:t>
            </a:r>
            <a:r>
              <a:rPr lang="hr-HR" dirty="0">
                <a:solidFill>
                  <a:srgbClr val="C00000"/>
                </a:solidFill>
              </a:rPr>
              <a:t> </a:t>
            </a:r>
            <a:r>
              <a:rPr lang="hr-HR" dirty="0"/>
              <a:t>+ 1 RD na svakih idućih 25.000 stanovnika</a:t>
            </a:r>
          </a:p>
        </p:txBody>
      </p:sp>
      <p:sp>
        <p:nvSpPr>
          <p:cNvPr id="14" name="Pravokutnik: zaobljeni kutovi 13">
            <a:extLst>
              <a:ext uri="{FF2B5EF4-FFF2-40B4-BE49-F238E27FC236}">
                <a16:creationId xmlns:a16="http://schemas.microsoft.com/office/drawing/2014/main" id="{00533529-A18B-4D2F-BE7D-1C8CBEF28E6D}"/>
              </a:ext>
            </a:extLst>
          </p:cNvPr>
          <p:cNvSpPr/>
          <p:nvPr/>
        </p:nvSpPr>
        <p:spPr>
          <a:xfrm>
            <a:off x="780177" y="5372464"/>
            <a:ext cx="3481431" cy="535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hr-HR" dirty="0"/>
              <a:t>gradovi i općine donose </a:t>
            </a:r>
            <a:r>
              <a:rPr lang="hr-HR" dirty="0" err="1"/>
              <a:t>PGO</a:t>
            </a:r>
            <a:r>
              <a:rPr lang="hr-HR" dirty="0"/>
              <a:t>, županija ne</a:t>
            </a:r>
          </a:p>
        </p:txBody>
      </p:sp>
      <p:sp>
        <p:nvSpPr>
          <p:cNvPr id="15" name="Pravokutnik: zaobljeni kutovi 14">
            <a:extLst>
              <a:ext uri="{FF2B5EF4-FFF2-40B4-BE49-F238E27FC236}">
                <a16:creationId xmlns:a16="http://schemas.microsoft.com/office/drawing/2014/main" id="{8C01B800-B9E1-44FE-9642-5582C2FB7A8A}"/>
              </a:ext>
            </a:extLst>
          </p:cNvPr>
          <p:cNvSpPr/>
          <p:nvPr/>
        </p:nvSpPr>
        <p:spPr>
          <a:xfrm>
            <a:off x="5352175" y="5314131"/>
            <a:ext cx="4093829" cy="8834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hr-HR" dirty="0"/>
              <a:t>gradovi i općine više ne donose </a:t>
            </a:r>
            <a:r>
              <a:rPr lang="hr-HR" dirty="0" err="1"/>
              <a:t>PGO</a:t>
            </a:r>
            <a:r>
              <a:rPr lang="hr-HR" dirty="0"/>
              <a:t>, samo županija ima obvezu</a:t>
            </a:r>
          </a:p>
        </p:txBody>
      </p:sp>
      <p:sp>
        <p:nvSpPr>
          <p:cNvPr id="16" name="Strelica: desno 15">
            <a:extLst>
              <a:ext uri="{FF2B5EF4-FFF2-40B4-BE49-F238E27FC236}">
                <a16:creationId xmlns:a16="http://schemas.microsoft.com/office/drawing/2014/main" id="{12B7C98F-02FC-42A0-A580-4C1FDA70F6C7}"/>
              </a:ext>
            </a:extLst>
          </p:cNvPr>
          <p:cNvSpPr/>
          <p:nvPr/>
        </p:nvSpPr>
        <p:spPr>
          <a:xfrm>
            <a:off x="4009937" y="1737606"/>
            <a:ext cx="1342238" cy="183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Strelica: desno 16">
            <a:extLst>
              <a:ext uri="{FF2B5EF4-FFF2-40B4-BE49-F238E27FC236}">
                <a16:creationId xmlns:a16="http://schemas.microsoft.com/office/drawing/2014/main" id="{678E410A-1B0A-4AAB-9CC4-F7856A909C46}"/>
              </a:ext>
            </a:extLst>
          </p:cNvPr>
          <p:cNvSpPr/>
          <p:nvPr/>
        </p:nvSpPr>
        <p:spPr>
          <a:xfrm>
            <a:off x="4135772" y="2970733"/>
            <a:ext cx="1115736" cy="18354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18" name="Strelica: desno 17">
            <a:extLst>
              <a:ext uri="{FF2B5EF4-FFF2-40B4-BE49-F238E27FC236}">
                <a16:creationId xmlns:a16="http://schemas.microsoft.com/office/drawing/2014/main" id="{982E2656-2824-4D2C-B64F-ECD1B34216C3}"/>
              </a:ext>
            </a:extLst>
          </p:cNvPr>
          <p:cNvSpPr/>
          <p:nvPr/>
        </p:nvSpPr>
        <p:spPr>
          <a:xfrm>
            <a:off x="4534250" y="4300314"/>
            <a:ext cx="780176" cy="1835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r-HR"/>
          </a:p>
        </p:txBody>
      </p:sp>
      <p:sp>
        <p:nvSpPr>
          <p:cNvPr id="19" name="Strelica: desno 18">
            <a:extLst>
              <a:ext uri="{FF2B5EF4-FFF2-40B4-BE49-F238E27FC236}">
                <a16:creationId xmlns:a16="http://schemas.microsoft.com/office/drawing/2014/main" id="{D6A7A5F6-E8C4-4411-B8D8-2AEBD51360F5}"/>
              </a:ext>
            </a:extLst>
          </p:cNvPr>
          <p:cNvSpPr/>
          <p:nvPr/>
        </p:nvSpPr>
        <p:spPr>
          <a:xfrm>
            <a:off x="4311941" y="5548454"/>
            <a:ext cx="939567" cy="18354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hr-HR"/>
          </a:p>
        </p:txBody>
      </p:sp>
    </p:spTree>
    <p:extLst>
      <p:ext uri="{BB962C8B-B14F-4D97-AF65-F5344CB8AC3E}">
        <p14:creationId xmlns:p14="http://schemas.microsoft.com/office/powerpoint/2010/main" val="2313993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C033E6-F172-408A-9BCA-61CD4A65A4D8}"/>
              </a:ext>
            </a:extLst>
          </p:cNvPr>
          <p:cNvSpPr>
            <a:spLocks noGrp="1"/>
          </p:cNvSpPr>
          <p:nvPr>
            <p:ph type="title"/>
          </p:nvPr>
        </p:nvSpPr>
        <p:spPr/>
        <p:txBody>
          <a:bodyPr/>
          <a:lstStyle/>
          <a:p>
            <a:r>
              <a:rPr lang="hr-HR" dirty="0"/>
              <a:t>Javna usluga po </a:t>
            </a:r>
            <a:r>
              <a:rPr lang="hr-HR" dirty="0" err="1"/>
              <a:t>ZGO</a:t>
            </a:r>
            <a:endParaRPr lang="hr-HR" dirty="0"/>
          </a:p>
        </p:txBody>
      </p:sp>
      <p:sp>
        <p:nvSpPr>
          <p:cNvPr id="3" name="Rezervirano mjesto sadržaja 2">
            <a:extLst>
              <a:ext uri="{FF2B5EF4-FFF2-40B4-BE49-F238E27FC236}">
                <a16:creationId xmlns:a16="http://schemas.microsoft.com/office/drawing/2014/main" id="{D5C2538E-4409-4C46-8FFC-02EB1F26E711}"/>
              </a:ext>
            </a:extLst>
          </p:cNvPr>
          <p:cNvSpPr>
            <a:spLocks noGrp="1"/>
          </p:cNvSpPr>
          <p:nvPr>
            <p:ph idx="1"/>
          </p:nvPr>
        </p:nvSpPr>
        <p:spPr>
          <a:xfrm>
            <a:off x="677334" y="1682379"/>
            <a:ext cx="8596668" cy="4793922"/>
          </a:xfrm>
        </p:spPr>
        <p:txBody>
          <a:bodyPr>
            <a:normAutofit fontScale="92500" lnSpcReduction="10000"/>
          </a:bodyPr>
          <a:lstStyle/>
          <a:p>
            <a:pPr marL="0" indent="0">
              <a:buNone/>
            </a:pPr>
            <a:r>
              <a:rPr lang="hr-HR" dirty="0"/>
              <a:t>Članak 64.</a:t>
            </a:r>
          </a:p>
          <a:p>
            <a:pPr marL="0" indent="0">
              <a:buNone/>
            </a:pPr>
            <a:r>
              <a:rPr lang="hr-HR" dirty="0"/>
              <a:t>(1)	Javna usluga sakupljanja komunalnog otpada (u daljnjem tekstu: javna usluga) podrazumijeva prikupljanje komunalnog otpada na području pružanja javne usluge putem spremnika od pojedinog korisnika i prijevoz i predaju tog otpada ovlaštenoj osobi za obradu takvoga otpada.</a:t>
            </a:r>
          </a:p>
          <a:p>
            <a:pPr marL="0" indent="0">
              <a:buNone/>
            </a:pPr>
            <a:r>
              <a:rPr lang="hr-HR" dirty="0"/>
              <a:t>…</a:t>
            </a:r>
          </a:p>
          <a:p>
            <a:pPr marL="0" indent="0">
              <a:buNone/>
            </a:pPr>
            <a:r>
              <a:rPr lang="hr-HR" dirty="0"/>
              <a:t>(3)	Javna usluga uključuje sljedeće usluge:</a:t>
            </a:r>
          </a:p>
          <a:p>
            <a:pPr marL="0" indent="0">
              <a:buNone/>
            </a:pPr>
            <a:r>
              <a:rPr lang="hr-HR" dirty="0"/>
              <a:t>– uslugu prikupljanja </a:t>
            </a:r>
            <a:r>
              <a:rPr lang="hr-HR" dirty="0">
                <a:solidFill>
                  <a:schemeClr val="accent4">
                    <a:lumMod val="75000"/>
                  </a:schemeClr>
                </a:solidFill>
              </a:rPr>
              <a:t>na lokaciji obračunskog mjesta korisnika usluge</a:t>
            </a:r>
            <a:r>
              <a:rPr lang="hr-HR" dirty="0"/>
              <a:t>:</a:t>
            </a:r>
          </a:p>
          <a:p>
            <a:pPr marL="0" indent="0">
              <a:buNone/>
            </a:pPr>
            <a:r>
              <a:rPr lang="hr-HR" dirty="0"/>
              <a:t>1.	miješanog komunalnog otpada</a:t>
            </a:r>
          </a:p>
          <a:p>
            <a:pPr marL="0" indent="0">
              <a:buNone/>
            </a:pPr>
            <a:r>
              <a:rPr lang="hr-HR" dirty="0"/>
              <a:t>2.	biootpada</a:t>
            </a:r>
          </a:p>
          <a:p>
            <a:pPr marL="0" indent="0">
              <a:buNone/>
            </a:pPr>
            <a:r>
              <a:rPr lang="hr-HR" dirty="0"/>
              <a:t>3.	</a:t>
            </a:r>
            <a:r>
              <a:rPr lang="hr-HR" dirty="0" err="1">
                <a:solidFill>
                  <a:schemeClr val="accent4">
                    <a:lumMod val="75000"/>
                  </a:schemeClr>
                </a:solidFill>
              </a:rPr>
              <a:t>reciklabilnog</a:t>
            </a:r>
            <a:r>
              <a:rPr lang="hr-HR" dirty="0">
                <a:solidFill>
                  <a:schemeClr val="accent4">
                    <a:lumMod val="75000"/>
                  </a:schemeClr>
                </a:solidFill>
              </a:rPr>
              <a:t> komunalnog otpada </a:t>
            </a:r>
            <a:r>
              <a:rPr lang="hr-HR" dirty="0"/>
              <a:t>i</a:t>
            </a:r>
          </a:p>
          <a:p>
            <a:pPr marL="0" indent="0">
              <a:buNone/>
            </a:pPr>
            <a:r>
              <a:rPr lang="hr-HR" dirty="0"/>
              <a:t>4.	glomaznog otpada jednom godišnje te</a:t>
            </a:r>
          </a:p>
          <a:p>
            <a:pPr marL="0" indent="0">
              <a:buNone/>
            </a:pPr>
            <a:r>
              <a:rPr lang="hr-HR" dirty="0"/>
              <a:t>– uslugu preuzimanja otpada u </a:t>
            </a:r>
            <a:r>
              <a:rPr lang="hr-HR" dirty="0" err="1"/>
              <a:t>reciklažnom</a:t>
            </a:r>
            <a:r>
              <a:rPr lang="hr-HR" dirty="0"/>
              <a:t> dvorištu – uslugu prijevoza i predaje otpada ovlaštenoj osobi.</a:t>
            </a:r>
          </a:p>
          <a:p>
            <a:pPr marL="0" indent="0">
              <a:buNone/>
            </a:pPr>
            <a:endParaRPr lang="hr-HR" dirty="0"/>
          </a:p>
        </p:txBody>
      </p:sp>
      <p:sp>
        <p:nvSpPr>
          <p:cNvPr id="4" name="Strelica: desno 3">
            <a:extLst>
              <a:ext uri="{FF2B5EF4-FFF2-40B4-BE49-F238E27FC236}">
                <a16:creationId xmlns:a16="http://schemas.microsoft.com/office/drawing/2014/main" id="{A016B742-DD99-46BA-8AF0-18944A021700}"/>
              </a:ext>
            </a:extLst>
          </p:cNvPr>
          <p:cNvSpPr/>
          <p:nvPr/>
        </p:nvSpPr>
        <p:spPr>
          <a:xfrm rot="21001213">
            <a:off x="4595804" y="4771580"/>
            <a:ext cx="1050591" cy="292809"/>
          </a:xfrm>
          <a:prstGeom prst="rightArrow">
            <a:avLst>
              <a:gd name="adj1" fmla="val 43761"/>
              <a:gd name="adj2" fmla="val 109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kstniOkvir 6">
            <a:extLst>
              <a:ext uri="{FF2B5EF4-FFF2-40B4-BE49-F238E27FC236}">
                <a16:creationId xmlns:a16="http://schemas.microsoft.com/office/drawing/2014/main" id="{21518DF9-D8DA-45DA-85C5-323324CC3790}"/>
              </a:ext>
            </a:extLst>
          </p:cNvPr>
          <p:cNvSpPr txBox="1"/>
          <p:nvPr/>
        </p:nvSpPr>
        <p:spPr>
          <a:xfrm>
            <a:off x="5555618" y="4543617"/>
            <a:ext cx="3545838" cy="584775"/>
          </a:xfrm>
          <a:prstGeom prst="rect">
            <a:avLst/>
          </a:prstGeom>
          <a:noFill/>
        </p:spPr>
        <p:txBody>
          <a:bodyPr wrap="square" rtlCol="0">
            <a:spAutoFit/>
          </a:bodyPr>
          <a:lstStyle/>
          <a:p>
            <a:r>
              <a:rPr lang="hr-HR" sz="1600" dirty="0">
                <a:solidFill>
                  <a:schemeClr val="accent2">
                    <a:lumMod val="75000"/>
                  </a:schemeClr>
                </a:solidFill>
              </a:rPr>
              <a:t>Da li je „zeleni otok” obračunsko mjesto korisnika?!? Odluka!</a:t>
            </a:r>
          </a:p>
        </p:txBody>
      </p:sp>
    </p:spTree>
    <p:extLst>
      <p:ext uri="{BB962C8B-B14F-4D97-AF65-F5344CB8AC3E}">
        <p14:creationId xmlns:p14="http://schemas.microsoft.com/office/powerpoint/2010/main" val="183566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78D0E1-3A53-437C-9E76-A262EDC3DCA4}"/>
              </a:ext>
            </a:extLst>
          </p:cNvPr>
          <p:cNvSpPr>
            <a:spLocks noGrp="1"/>
          </p:cNvSpPr>
          <p:nvPr>
            <p:ph type="title"/>
          </p:nvPr>
        </p:nvSpPr>
        <p:spPr/>
        <p:txBody>
          <a:bodyPr/>
          <a:lstStyle/>
          <a:p>
            <a:r>
              <a:rPr lang="hr-HR" dirty="0"/>
              <a:t>Odluka o načinu pružanja javne usluge (čl. 66.)														1.</a:t>
            </a:r>
          </a:p>
        </p:txBody>
      </p:sp>
      <p:sp>
        <p:nvSpPr>
          <p:cNvPr id="3" name="Rezervirano mjesto sadržaja 2">
            <a:extLst>
              <a:ext uri="{FF2B5EF4-FFF2-40B4-BE49-F238E27FC236}">
                <a16:creationId xmlns:a16="http://schemas.microsoft.com/office/drawing/2014/main" id="{BC94EC39-0906-448C-ACB5-7D851CFA1505}"/>
              </a:ext>
            </a:extLst>
          </p:cNvPr>
          <p:cNvSpPr>
            <a:spLocks noGrp="1"/>
          </p:cNvSpPr>
          <p:nvPr>
            <p:ph idx="1"/>
          </p:nvPr>
        </p:nvSpPr>
        <p:spPr/>
        <p:txBody>
          <a:bodyPr/>
          <a:lstStyle/>
          <a:p>
            <a:r>
              <a:rPr lang="hr-HR" dirty="0"/>
              <a:t>gradsko / općinsko vijeće treba je donijeti do kraja siječnja 2022. (e-savjetovanje 30 dana, rok za dostavu materijala vijećnicima)</a:t>
            </a:r>
          </a:p>
          <a:p>
            <a:r>
              <a:rPr lang="hr-HR" dirty="0"/>
              <a:t>u roku od 15 dana od donošenja, vijeće je objavljuje na webu </a:t>
            </a:r>
            <a:r>
              <a:rPr lang="hr-HR" dirty="0" err="1"/>
              <a:t>JLS</a:t>
            </a:r>
            <a:r>
              <a:rPr lang="hr-HR" dirty="0"/>
              <a:t> i dostavlja ministarstvu</a:t>
            </a:r>
          </a:p>
          <a:p>
            <a:r>
              <a:rPr lang="hr-HR" dirty="0"/>
              <a:t>sadržaj sličan onome po </a:t>
            </a:r>
            <a:r>
              <a:rPr lang="hr-HR" dirty="0" err="1"/>
              <a:t>ZOGO</a:t>
            </a:r>
            <a:r>
              <a:rPr lang="hr-HR" dirty="0"/>
              <a:t>-u  </a:t>
            </a:r>
          </a:p>
          <a:p>
            <a:pPr lvl="1">
              <a:buFont typeface="Trebuchet MS" panose="020B0603020202020204" pitchFamily="34" charset="0"/>
              <a:buChar char="+"/>
            </a:pPr>
            <a:r>
              <a:rPr lang="hr-HR" dirty="0"/>
              <a:t>iznos </a:t>
            </a:r>
            <a:r>
              <a:rPr lang="hr-HR" dirty="0" err="1"/>
              <a:t>OMJU</a:t>
            </a:r>
            <a:r>
              <a:rPr lang="hr-HR" dirty="0"/>
              <a:t> za 2 kategorije korisnika s obrazloženjem načina na koji je određena (obvezno)</a:t>
            </a:r>
          </a:p>
          <a:p>
            <a:pPr lvl="1">
              <a:buFont typeface="Trebuchet MS" panose="020B0603020202020204" pitchFamily="34" charset="0"/>
              <a:buChar char="+"/>
            </a:pPr>
            <a:r>
              <a:rPr lang="hr-HR" dirty="0"/>
              <a:t>kriteriji za umanjenje cijene javne usluge (fakultativno)</a:t>
            </a:r>
          </a:p>
          <a:p>
            <a:pPr lvl="1">
              <a:buFont typeface="Trebuchet MS" panose="020B0603020202020204" pitchFamily="34" charset="0"/>
              <a:buChar char="+"/>
            </a:pPr>
            <a:r>
              <a:rPr lang="hr-HR" dirty="0">
                <a:solidFill>
                  <a:srgbClr val="C00000"/>
                </a:solidFill>
              </a:rPr>
              <a:t>korištenje javne površine za prikupljanje otpada i mjesta primopredaje različita od obračunskog mjesta korisnika (fakultativno)</a:t>
            </a:r>
          </a:p>
          <a:p>
            <a:pPr lvl="1">
              <a:buFont typeface="Trebuchet MS" panose="020B0603020202020204" pitchFamily="34" charset="0"/>
              <a:buChar char="+"/>
            </a:pPr>
            <a:r>
              <a:rPr lang="hr-HR" dirty="0"/>
              <a:t>lokacije na kojima se mobilnim uređajem može vršiti obrada otpada (fakultativno)</a:t>
            </a:r>
          </a:p>
        </p:txBody>
      </p:sp>
    </p:spTree>
    <p:extLst>
      <p:ext uri="{BB962C8B-B14F-4D97-AF65-F5344CB8AC3E}">
        <p14:creationId xmlns:p14="http://schemas.microsoft.com/office/powerpoint/2010/main" val="382429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78D0E1-3A53-437C-9E76-A262EDC3DCA4}"/>
              </a:ext>
            </a:extLst>
          </p:cNvPr>
          <p:cNvSpPr>
            <a:spLocks noGrp="1"/>
          </p:cNvSpPr>
          <p:nvPr>
            <p:ph type="title"/>
          </p:nvPr>
        </p:nvSpPr>
        <p:spPr/>
        <p:txBody>
          <a:bodyPr/>
          <a:lstStyle/>
          <a:p>
            <a:r>
              <a:rPr lang="hr-HR" dirty="0"/>
              <a:t>Odluka o načinu pružanja javne usluge (čl. 66.)														2.</a:t>
            </a:r>
          </a:p>
        </p:txBody>
      </p:sp>
      <p:sp>
        <p:nvSpPr>
          <p:cNvPr id="3" name="Rezervirano mjesto sadržaja 2">
            <a:extLst>
              <a:ext uri="{FF2B5EF4-FFF2-40B4-BE49-F238E27FC236}">
                <a16:creationId xmlns:a16="http://schemas.microsoft.com/office/drawing/2014/main" id="{BC94EC39-0906-448C-ACB5-7D851CFA1505}"/>
              </a:ext>
            </a:extLst>
          </p:cNvPr>
          <p:cNvSpPr>
            <a:spLocks noGrp="1"/>
          </p:cNvSpPr>
          <p:nvPr>
            <p:ph idx="1"/>
          </p:nvPr>
        </p:nvSpPr>
        <p:spPr>
          <a:xfrm>
            <a:off x="677333" y="1853967"/>
            <a:ext cx="11419591" cy="4890782"/>
          </a:xfrm>
        </p:spPr>
        <p:txBody>
          <a:bodyPr>
            <a:normAutofit fontScale="85000" lnSpcReduction="20000"/>
          </a:bodyPr>
          <a:lstStyle/>
          <a:p>
            <a:pPr marL="0" indent="0">
              <a:buNone/>
            </a:pPr>
            <a:r>
              <a:rPr lang="hr-HR" sz="2600" dirty="0"/>
              <a:t>Odluka obvezno sadrži sljedeće:</a:t>
            </a:r>
          </a:p>
          <a:p>
            <a:pPr marL="0" indent="0" algn="l">
              <a:buNone/>
            </a:pPr>
            <a:r>
              <a:rPr lang="hr-HR" sz="1800" b="0" i="0" u="none" strike="noStrike" baseline="0" dirty="0"/>
              <a:t>1. kriterije obračuna količine miješanog komunalnog otpada</a:t>
            </a:r>
          </a:p>
          <a:p>
            <a:pPr marL="0" indent="0" algn="l">
              <a:buNone/>
            </a:pPr>
            <a:r>
              <a:rPr lang="hr-HR" sz="1800" b="0" i="0" u="none" strike="noStrike" baseline="0" dirty="0"/>
              <a:t>2. standardne veličine i druga bitna svojstva spremnika za sakupljanje otpada</a:t>
            </a:r>
          </a:p>
          <a:p>
            <a:pPr marL="0" indent="0" algn="l">
              <a:buNone/>
            </a:pPr>
            <a:r>
              <a:rPr lang="hr-HR" sz="1800" b="0" i="0" u="none" strike="noStrike" baseline="0" dirty="0"/>
              <a:t>3. najmanju učestalost odvoza otpada prema područjima</a:t>
            </a:r>
          </a:p>
          <a:p>
            <a:pPr marL="0" indent="0" algn="l">
              <a:buNone/>
            </a:pPr>
            <a:r>
              <a:rPr lang="pl-PL" sz="1800" b="0" i="0" u="none" strike="noStrike" baseline="0" dirty="0"/>
              <a:t>4. obračunska razdoblja kroz kalendarsku godinu</a:t>
            </a:r>
          </a:p>
          <a:p>
            <a:pPr marL="0" indent="0" algn="l">
              <a:buNone/>
            </a:pPr>
            <a:r>
              <a:rPr lang="hr-HR" sz="1800" b="0" i="0" u="none" strike="noStrike" baseline="0" dirty="0"/>
              <a:t>5. područje pružanja javne usluge</a:t>
            </a:r>
          </a:p>
          <a:p>
            <a:pPr marL="0" indent="0" algn="l">
              <a:buNone/>
            </a:pPr>
            <a:r>
              <a:rPr lang="hr-HR" sz="1800" b="0" i="0" u="none" strike="noStrike" baseline="0" dirty="0"/>
              <a:t>6. iznos cijene obvezne minimalne javne usluge s obrazloženjem načina na koji je određena</a:t>
            </a:r>
          </a:p>
          <a:p>
            <a:pPr marL="0" indent="0" algn="l">
              <a:buNone/>
            </a:pPr>
            <a:r>
              <a:rPr lang="hr-HR" sz="1800" b="0" i="0" u="none" strike="noStrike" baseline="0" dirty="0"/>
              <a:t>7. odredbe o načinu podnošenja prigovora i postupanju po prigovoru građana na neugodu uzrokovanu sustavom sakupljanja komunalnog otpada</a:t>
            </a:r>
          </a:p>
          <a:p>
            <a:pPr marL="0" indent="0" algn="l">
              <a:buNone/>
            </a:pPr>
            <a:r>
              <a:rPr lang="hr-HR" sz="1800" b="0" i="0" u="none" strike="noStrike" baseline="0" dirty="0"/>
              <a:t>8. odredbe o načinu pojedinačnog korištenje javne usluge</a:t>
            </a:r>
          </a:p>
          <a:p>
            <a:pPr marL="0" indent="0" algn="l">
              <a:buNone/>
            </a:pPr>
            <a:r>
              <a:rPr lang="hr-HR" sz="1800" b="0" i="0" u="none" strike="noStrike" baseline="0" dirty="0"/>
              <a:t>9. odredbe o načinu korištenja zajedničkog spremnika</a:t>
            </a:r>
          </a:p>
          <a:p>
            <a:pPr marL="0" indent="0" algn="l">
              <a:buNone/>
            </a:pPr>
            <a:r>
              <a:rPr lang="hr-HR" sz="1800" b="0" i="0" u="none" strike="noStrike" baseline="0" dirty="0"/>
              <a:t>10. odredbe o prihvatljivom dokazu izvršenja javne usluge za pojedinog korisnika usluge</a:t>
            </a:r>
          </a:p>
          <a:p>
            <a:pPr marL="0" indent="0" algn="l">
              <a:buNone/>
            </a:pPr>
            <a:r>
              <a:rPr lang="hr-HR" sz="1800" b="0" i="0" u="none" strike="noStrike" baseline="0" dirty="0"/>
              <a:t>11. način određivanja udjela korisnika usluge u slučaju kad su korisnici usluge kućanstva i pravne osobe ili fizičke osobe – obrtnici i koriste zajednički spremnik, a nije postignut sporazum o njihovim udjelima</a:t>
            </a:r>
          </a:p>
          <a:p>
            <a:pPr marL="0" indent="0" algn="l">
              <a:buNone/>
            </a:pPr>
            <a:r>
              <a:rPr lang="pl-PL" sz="1800" b="0" i="0" u="none" strike="noStrike" baseline="0" dirty="0"/>
              <a:t>12. odredbe o ugovornoj kazni i</a:t>
            </a:r>
          </a:p>
          <a:p>
            <a:pPr marL="0" indent="0" algn="l">
              <a:buNone/>
            </a:pPr>
            <a:r>
              <a:rPr lang="hr-HR" sz="1800" b="0" i="0" u="none" strike="noStrike" baseline="0" dirty="0"/>
              <a:t>13. opće uvjete ugovora s korisnicima.</a:t>
            </a:r>
            <a:endParaRPr lang="hr-HR" dirty="0"/>
          </a:p>
          <a:p>
            <a:endParaRPr lang="hr-HR" dirty="0"/>
          </a:p>
          <a:p>
            <a:endParaRPr lang="hr-HR" dirty="0"/>
          </a:p>
        </p:txBody>
      </p:sp>
    </p:spTree>
    <p:extLst>
      <p:ext uri="{BB962C8B-B14F-4D97-AF65-F5344CB8AC3E}">
        <p14:creationId xmlns:p14="http://schemas.microsoft.com/office/powerpoint/2010/main" val="172338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72FB10-EF1A-42E2-A22E-3A123CBAB9CD}"/>
              </a:ext>
            </a:extLst>
          </p:cNvPr>
          <p:cNvSpPr>
            <a:spLocks noGrp="1"/>
          </p:cNvSpPr>
          <p:nvPr>
            <p:ph type="title"/>
          </p:nvPr>
        </p:nvSpPr>
        <p:spPr>
          <a:xfrm>
            <a:off x="677334" y="609600"/>
            <a:ext cx="8596668" cy="766194"/>
          </a:xfrm>
        </p:spPr>
        <p:txBody>
          <a:bodyPr/>
          <a:lstStyle/>
          <a:p>
            <a:r>
              <a:rPr lang="hr-HR" dirty="0"/>
              <a:t>Što ako…</a:t>
            </a:r>
          </a:p>
        </p:txBody>
      </p:sp>
      <p:sp>
        <p:nvSpPr>
          <p:cNvPr id="3" name="Rezervirano mjesto sadržaja 2">
            <a:extLst>
              <a:ext uri="{FF2B5EF4-FFF2-40B4-BE49-F238E27FC236}">
                <a16:creationId xmlns:a16="http://schemas.microsoft.com/office/drawing/2014/main" id="{5C78CC59-7C54-4066-9848-EBD7A6F8FC43}"/>
              </a:ext>
            </a:extLst>
          </p:cNvPr>
          <p:cNvSpPr>
            <a:spLocks noGrp="1"/>
          </p:cNvSpPr>
          <p:nvPr>
            <p:ph idx="1"/>
          </p:nvPr>
        </p:nvSpPr>
        <p:spPr>
          <a:xfrm>
            <a:off x="677334" y="1543575"/>
            <a:ext cx="8596668" cy="4497788"/>
          </a:xfrm>
        </p:spPr>
        <p:txBody>
          <a:bodyPr>
            <a:normAutofit fontScale="85000" lnSpcReduction="10000"/>
          </a:bodyPr>
          <a:lstStyle/>
          <a:p>
            <a:pPr marL="161925" indent="0" algn="ctr">
              <a:lnSpc>
                <a:spcPct val="103000"/>
              </a:lnSpc>
              <a:spcAft>
                <a:spcPts val="230"/>
              </a:spcAft>
              <a:buNone/>
            </a:pPr>
            <a:r>
              <a:rPr lang="hr-HR" sz="1800" dirty="0">
                <a:solidFill>
                  <a:srgbClr val="000000"/>
                </a:solidFill>
                <a:effectLst/>
                <a:latin typeface="Calibri" panose="020F0502020204030204" pitchFamily="34" charset="0"/>
                <a:ea typeface="Calibri" panose="020F0502020204030204" pitchFamily="34" charset="0"/>
              </a:rPr>
              <a:t>Nadzor zakonitosti Odluke o načinu pružanja javne usluge</a:t>
            </a:r>
          </a:p>
          <a:p>
            <a:pPr marL="151765" marR="8890" indent="0" algn="ctr">
              <a:lnSpc>
                <a:spcPct val="104000"/>
              </a:lnSpc>
              <a:spcAft>
                <a:spcPts val="130"/>
              </a:spcAft>
              <a:buNone/>
            </a:pPr>
            <a:r>
              <a:rPr lang="hr-HR" sz="1800" dirty="0">
                <a:solidFill>
                  <a:srgbClr val="000000"/>
                </a:solidFill>
                <a:effectLst/>
                <a:latin typeface="Calibri" panose="020F0502020204030204" pitchFamily="34" charset="0"/>
                <a:ea typeface="Calibri" panose="020F0502020204030204" pitchFamily="34" charset="0"/>
              </a:rPr>
              <a:t>Članak 135.</a:t>
            </a:r>
          </a:p>
          <a:p>
            <a:pPr marL="342900" marR="9525" lvl="0" indent="-342900" fontAlgn="base">
              <a:lnSpc>
                <a:spcPct val="101000"/>
              </a:lnSpc>
              <a:spcAft>
                <a:spcPts val="170"/>
              </a:spcAft>
              <a:buClr>
                <a:srgbClr val="000000"/>
              </a:buClr>
              <a:buSzPts val="1200"/>
              <a:buFont typeface="+mj-lt"/>
              <a:buAutoNum type="arabicParenBoth"/>
            </a:pPr>
            <a:r>
              <a:rPr lang="hr-HR"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Kad Ministarstvo ocijeni da su odredbe Odluke iz članka 66. ovoga Zakona u suprotnosti s Ustavom i Zakonom, bez odgode će dati uputu predstavničkom tijelu da u roku od 15 dana od primitka upute otkloni uočene nedostatke.</a:t>
            </a:r>
          </a:p>
          <a:p>
            <a:pPr marL="342900" marR="9525" lvl="0" indent="-342900" fontAlgn="base">
              <a:lnSpc>
                <a:spcPct val="101000"/>
              </a:lnSpc>
              <a:spcAft>
                <a:spcPts val="170"/>
              </a:spcAft>
              <a:buClr>
                <a:srgbClr val="000000"/>
              </a:buClr>
              <a:buSzPts val="1200"/>
              <a:buFont typeface="+mj-lt"/>
              <a:buAutoNum type="arabicParenBoth"/>
            </a:pPr>
            <a:r>
              <a:rPr lang="hr-HR"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Ako predstavničko tijelo ne postupi po uputi iz stavka 1. ovoga članka i ne otkloni nedostatke, Ministarstvo donosi odluku o obustavi od primjene Odluke iz stavka 1. ovoga članka te podnosi Visokom upravnom sudu Republike Hrvatske zahtjev za ocjenu zakonitosti obustavljene Odluke i Cjenika iz članka 77. ovoga Zakona u roku od 30 dana od dana donošenja odluke o obustavi.</a:t>
            </a:r>
          </a:p>
          <a:p>
            <a:pPr marL="342900" marR="9525" lvl="0" indent="-342900" fontAlgn="base">
              <a:lnSpc>
                <a:spcPct val="101000"/>
              </a:lnSpc>
              <a:spcAft>
                <a:spcPts val="170"/>
              </a:spcAft>
              <a:buClr>
                <a:srgbClr val="000000"/>
              </a:buClr>
              <a:buSzPts val="1200"/>
              <a:buFont typeface="+mj-lt"/>
              <a:buAutoNum type="arabicParenBoth"/>
            </a:pPr>
            <a:r>
              <a:rPr lang="hr-HR"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Kada u postupku nadzora zakonitosti općeg akta Ministarstvo donese odluku o obustavi od primjene Odluke iz stavka 1. ovoga članka, </a:t>
            </a:r>
            <a:r>
              <a:rPr lang="hr-HR" sz="1800" u="none" strike="noStrike" dirty="0">
                <a:solidFill>
                  <a:srgbClr val="C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izvršno tijelo </a:t>
            </a:r>
            <a:r>
              <a:rPr lang="hr-HR"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jedinice lokalne samouprave odnosno Grada Zagreba dužno je u skladu s uputom iz stavka 1. ovoga članka donijeti </a:t>
            </a:r>
            <a:r>
              <a:rPr lang="hr-HR" sz="1800" u="none" strike="noStrike" dirty="0">
                <a:solidFill>
                  <a:srgbClr val="C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odluku o nužnom načinu pružanja javne usluge i naplati jedinstvene cijene javne usluge </a:t>
            </a:r>
            <a:r>
              <a:rPr lang="hr-HR"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za vrijeme obustave Odluke iz stavka 1. ovoga članka.</a:t>
            </a:r>
          </a:p>
          <a:p>
            <a:pPr marL="342900" marR="9525" lvl="0" indent="-342900" fontAlgn="base">
              <a:lnSpc>
                <a:spcPct val="101000"/>
              </a:lnSpc>
              <a:spcAft>
                <a:spcPts val="170"/>
              </a:spcAft>
              <a:buClr>
                <a:srgbClr val="000000"/>
              </a:buClr>
              <a:buSzPts val="1200"/>
              <a:buFont typeface="+mj-lt"/>
              <a:buAutoNum type="arabicParenBoth"/>
            </a:pPr>
            <a:r>
              <a:rPr lang="hr-HR"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Odluka iz stavka 3. ovoga članka sadrži </a:t>
            </a:r>
            <a:r>
              <a:rPr lang="hr-HR" sz="1800" u="none" strike="noStrike" dirty="0">
                <a:solidFill>
                  <a:srgbClr val="C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jedinstvenu cijenu javne usluge </a:t>
            </a:r>
            <a:r>
              <a:rPr lang="hr-HR"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za područje pružanja javne usluge za korisnike iz članka 70. stavka 2. podstavka 1. ovoga Zakona te jedinstvenu cijenu javne usluge za područje pružanja javne usluge za korisnike iz članka 70. stavka 2. podstavka 2. ovoga Zakona.</a:t>
            </a:r>
          </a:p>
        </p:txBody>
      </p:sp>
    </p:spTree>
    <p:extLst>
      <p:ext uri="{BB962C8B-B14F-4D97-AF65-F5344CB8AC3E}">
        <p14:creationId xmlns:p14="http://schemas.microsoft.com/office/powerpoint/2010/main" val="256928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A2D980-6FE1-419F-8D88-042683DF14AD}"/>
              </a:ext>
            </a:extLst>
          </p:cNvPr>
          <p:cNvSpPr>
            <a:spLocks noGrp="1"/>
          </p:cNvSpPr>
          <p:nvPr>
            <p:ph type="title"/>
          </p:nvPr>
        </p:nvSpPr>
        <p:spPr/>
        <p:txBody>
          <a:bodyPr/>
          <a:lstStyle/>
          <a:p>
            <a:r>
              <a:rPr lang="hr-HR" dirty="0"/>
              <a:t>Cjenik (čl. 77.)</a:t>
            </a:r>
          </a:p>
        </p:txBody>
      </p:sp>
      <p:sp>
        <p:nvSpPr>
          <p:cNvPr id="3" name="Rezervirano mjesto sadržaja 2">
            <a:extLst>
              <a:ext uri="{FF2B5EF4-FFF2-40B4-BE49-F238E27FC236}">
                <a16:creationId xmlns:a16="http://schemas.microsoft.com/office/drawing/2014/main" id="{48977738-87F9-4DBE-ACE2-684243516299}"/>
              </a:ext>
            </a:extLst>
          </p:cNvPr>
          <p:cNvSpPr>
            <a:spLocks noGrp="1"/>
          </p:cNvSpPr>
          <p:nvPr>
            <p:ph idx="1"/>
          </p:nvPr>
        </p:nvSpPr>
        <p:spPr/>
        <p:txBody>
          <a:bodyPr/>
          <a:lstStyle/>
          <a:p>
            <a:r>
              <a:rPr lang="hr-HR" dirty="0"/>
              <a:t>rok za donošenje je 3 mjeseca nakon donošenja Odluke</a:t>
            </a:r>
          </a:p>
          <a:p>
            <a:r>
              <a:rPr lang="hr-HR" dirty="0"/>
              <a:t>e-savjetovanje 30 dana</a:t>
            </a:r>
          </a:p>
          <a:p>
            <a:r>
              <a:rPr lang="hr-HR" dirty="0"/>
              <a:t>sadrži (zasebno za kućanstva i ne-kućanstva) cijenu preuzimanja volumena spremnika </a:t>
            </a:r>
            <a:r>
              <a:rPr lang="hr-HR" dirty="0" err="1"/>
              <a:t>MKO</a:t>
            </a:r>
            <a:r>
              <a:rPr lang="hr-HR" dirty="0"/>
              <a:t> (ili jediničnu cijenu za preuzimanje 1kg </a:t>
            </a:r>
            <a:r>
              <a:rPr lang="hr-HR" dirty="0" err="1"/>
              <a:t>MKO</a:t>
            </a:r>
            <a:r>
              <a:rPr lang="hr-HR" dirty="0"/>
              <a:t>)</a:t>
            </a:r>
          </a:p>
          <a:p>
            <a:r>
              <a:rPr lang="hr-HR" dirty="0"/>
              <a:t>uvjet primjene cjenika je dobivena prethodna suglasnost gradonačelnika i njegovo očitovanje da je cijena sukladna </a:t>
            </a:r>
            <a:r>
              <a:rPr lang="hr-HR" dirty="0" err="1"/>
              <a:t>ZGO</a:t>
            </a:r>
            <a:r>
              <a:rPr lang="hr-HR" dirty="0"/>
              <a:t>-u i poticajna korisnicima</a:t>
            </a:r>
          </a:p>
          <a:p>
            <a:r>
              <a:rPr lang="hr-HR" dirty="0"/>
              <a:t>davatelj usluge 15 dana prije primjene objavljuje cjenik na svome webu i webu </a:t>
            </a:r>
            <a:r>
              <a:rPr lang="hr-HR" dirty="0" err="1"/>
              <a:t>JLS</a:t>
            </a:r>
            <a:r>
              <a:rPr lang="hr-HR" dirty="0"/>
              <a:t>, te ga dostavlja ministarstvu</a:t>
            </a:r>
          </a:p>
        </p:txBody>
      </p:sp>
    </p:spTree>
    <p:extLst>
      <p:ext uri="{BB962C8B-B14F-4D97-AF65-F5344CB8AC3E}">
        <p14:creationId xmlns:p14="http://schemas.microsoft.com/office/powerpoint/2010/main" val="76951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754B76-5CAB-4EDA-A95E-CEF9BF48DF1B}"/>
              </a:ext>
            </a:extLst>
          </p:cNvPr>
          <p:cNvSpPr>
            <a:spLocks noGrp="1"/>
          </p:cNvSpPr>
          <p:nvPr>
            <p:ph type="title"/>
          </p:nvPr>
        </p:nvSpPr>
        <p:spPr>
          <a:xfrm>
            <a:off x="677334" y="609600"/>
            <a:ext cx="8596668" cy="824917"/>
          </a:xfrm>
        </p:spPr>
        <p:txBody>
          <a:bodyPr/>
          <a:lstStyle/>
          <a:p>
            <a:r>
              <a:rPr lang="hr-HR" dirty="0"/>
              <a:t>Ugovorna kazna (čl. 72.)</a:t>
            </a:r>
          </a:p>
        </p:txBody>
      </p:sp>
      <p:sp>
        <p:nvSpPr>
          <p:cNvPr id="3" name="Rezervirano mjesto sadržaja 2">
            <a:extLst>
              <a:ext uri="{FF2B5EF4-FFF2-40B4-BE49-F238E27FC236}">
                <a16:creationId xmlns:a16="http://schemas.microsoft.com/office/drawing/2014/main" id="{3306BD7C-9DEB-4F7C-9CE3-E96263C3EC3A}"/>
              </a:ext>
            </a:extLst>
          </p:cNvPr>
          <p:cNvSpPr>
            <a:spLocks noGrp="1"/>
          </p:cNvSpPr>
          <p:nvPr>
            <p:ph idx="1"/>
          </p:nvPr>
        </p:nvSpPr>
        <p:spPr>
          <a:xfrm>
            <a:off x="677334" y="1803633"/>
            <a:ext cx="9129396" cy="4237729"/>
          </a:xfrm>
        </p:spPr>
        <p:txBody>
          <a:bodyPr>
            <a:normAutofit/>
          </a:bodyPr>
          <a:lstStyle/>
          <a:p>
            <a:r>
              <a:rPr lang="hr-HR" dirty="0"/>
              <a:t>zasebna stavka na računu za javnu uslugu</a:t>
            </a:r>
          </a:p>
          <a:p>
            <a:r>
              <a:rPr lang="hr-HR" dirty="0"/>
              <a:t>razmjerna trošku sanacije (</a:t>
            </a:r>
            <a:r>
              <a:rPr lang="hr-HR" dirty="0" err="1"/>
              <a:t>max</a:t>
            </a:r>
            <a:r>
              <a:rPr lang="hr-HR" dirty="0"/>
              <a:t>. godišnji iznos </a:t>
            </a:r>
            <a:r>
              <a:rPr lang="hr-HR" dirty="0" err="1"/>
              <a:t>OMJU</a:t>
            </a:r>
            <a:r>
              <a:rPr lang="hr-HR" dirty="0"/>
              <a:t> tog korisnika)</a:t>
            </a:r>
          </a:p>
          <a:p>
            <a:r>
              <a:rPr lang="hr-HR" dirty="0"/>
              <a:t>nije dio cijene javne usluge (PDV 25%!)</a:t>
            </a:r>
          </a:p>
          <a:p>
            <a:r>
              <a:rPr lang="hr-HR" dirty="0"/>
              <a:t>solidarno je plaćaju svi korisnici koji koriste zajednički spremnik</a:t>
            </a:r>
          </a:p>
          <a:p>
            <a:r>
              <a:rPr lang="hr-HR" dirty="0"/>
              <a:t>naplaćuje se korisnicima koji neuredno ispunjavaju ili ne ispunjavaju uopće obveze iz čl. 70. st. 4. </a:t>
            </a:r>
            <a:r>
              <a:rPr lang="hr-HR" dirty="0" err="1"/>
              <a:t>tč</a:t>
            </a:r>
            <a:r>
              <a:rPr lang="hr-HR" dirty="0"/>
              <a:t> 1-4 i 6-9:</a:t>
            </a:r>
          </a:p>
          <a:p>
            <a:pPr lvl="1"/>
            <a:r>
              <a:rPr lang="hr-HR" dirty="0"/>
              <a:t>otpad ne predaju putem zaduženog spremnika, davatelju usluge ne omogućuju pristup do spremnika, njihovo postupanje s otpadom uzrokuje rasipanje otpada i smrad??? </a:t>
            </a:r>
          </a:p>
          <a:p>
            <a:pPr lvl="1"/>
            <a:r>
              <a:rPr lang="hr-HR" dirty="0"/>
              <a:t>opasni KO ne predaju u RD ili </a:t>
            </a:r>
            <a:r>
              <a:rPr lang="hr-HR" dirty="0" err="1"/>
              <a:t>MRD</a:t>
            </a:r>
            <a:r>
              <a:rPr lang="hr-HR" dirty="0"/>
              <a:t> (kućanstva), ne predaju razne frakcije KO odvojeno, ne dostave ispunjenu Izjavu davatelju usluge???</a:t>
            </a:r>
          </a:p>
          <a:p>
            <a:pPr lvl="1"/>
            <a:r>
              <a:rPr lang="hr-HR" dirty="0">
                <a:solidFill>
                  <a:srgbClr val="C00000"/>
                </a:solidFill>
              </a:rPr>
              <a:t>Da li u Odluci napisati: „Ukoliko komunalno redarstvo za pojedini prekršaj nije pokrenulo postupak, davatelj usluge može korisniku usluge naplatiti ugovornu kaznu.”?</a:t>
            </a:r>
          </a:p>
          <a:p>
            <a:pPr lvl="1"/>
            <a:endParaRPr lang="hr-HR" dirty="0"/>
          </a:p>
          <a:p>
            <a:pPr marL="457200" lvl="1" indent="0">
              <a:buNone/>
            </a:pPr>
            <a:endParaRPr lang="hr-HR" dirty="0"/>
          </a:p>
        </p:txBody>
      </p:sp>
    </p:spTree>
    <p:extLst>
      <p:ext uri="{BB962C8B-B14F-4D97-AF65-F5344CB8AC3E}">
        <p14:creationId xmlns:p14="http://schemas.microsoft.com/office/powerpoint/2010/main" val="1726965383"/>
      </p:ext>
    </p:extLst>
  </p:cSld>
  <p:clrMapOvr>
    <a:masterClrMapping/>
  </p:clrMapOvr>
</p:sld>
</file>

<file path=ppt/theme/theme1.xml><?xml version="1.0" encoding="utf-8"?>
<a:theme xmlns:a="http://schemas.openxmlformats.org/drawingml/2006/main" name="Fas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548</TotalTime>
  <Words>3401</Words>
  <Application>Microsoft Office PowerPoint</Application>
  <PresentationFormat>Široki zaslon</PresentationFormat>
  <Paragraphs>166</Paragraphs>
  <Slides>21</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21</vt:i4>
      </vt:variant>
    </vt:vector>
  </HeadingPairs>
  <TitlesOfParts>
    <vt:vector size="26" baseType="lpstr">
      <vt:lpstr>Arial</vt:lpstr>
      <vt:lpstr>Calibri</vt:lpstr>
      <vt:lpstr>Trebuchet MS</vt:lpstr>
      <vt:lpstr>Wingdings 3</vt:lpstr>
      <vt:lpstr>Faseta</vt:lpstr>
      <vt:lpstr>Kako sustav prilagoditi novom zakonu?</vt:lpstr>
      <vt:lpstr>Što je novo?             1.</vt:lpstr>
      <vt:lpstr>Što je novo?             2.</vt:lpstr>
      <vt:lpstr>Javna usluga po ZGO</vt:lpstr>
      <vt:lpstr>Odluka o načinu pružanja javne usluge (čl. 66.)              1.</vt:lpstr>
      <vt:lpstr>Odluka o načinu pružanja javne usluge (čl. 66.)              2.</vt:lpstr>
      <vt:lpstr>Što ako…</vt:lpstr>
      <vt:lpstr>Cjenik (čl. 77.)</vt:lpstr>
      <vt:lpstr>Ugovorna kazna (čl. 72.)</vt:lpstr>
      <vt:lpstr>Što s mrkvom i komunalnom batinom?</vt:lpstr>
      <vt:lpstr>Muke s OMJU</vt:lpstr>
      <vt:lpstr>Na primjer…</vt:lpstr>
      <vt:lpstr>Muke s kriterijima za popuste    1.</vt:lpstr>
      <vt:lpstr>Muke s kriterijima za popuste    2.</vt:lpstr>
      <vt:lpstr>Muke s kriterijima za popuste    3.</vt:lpstr>
      <vt:lpstr>Javna usluga i odvozi po narudžbi</vt:lpstr>
      <vt:lpstr>Upit / požurnica / odgovor / što dalje?</vt:lpstr>
      <vt:lpstr>Odgovor ministarstva        1.</vt:lpstr>
      <vt:lpstr>Odgovor ministarstva        2.</vt:lpstr>
      <vt:lpstr>Odgovor ministarstva        3.</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sustav prilagoditi novom zakonu</dc:title>
  <dc:creator>Sonja Polonijo</dc:creator>
  <cp:lastModifiedBy>Sonja Polonijo</cp:lastModifiedBy>
  <cp:revision>41</cp:revision>
  <dcterms:created xsi:type="dcterms:W3CDTF">2021-09-06T09:19:28Z</dcterms:created>
  <dcterms:modified xsi:type="dcterms:W3CDTF">2021-10-06T08:35:08Z</dcterms:modified>
</cp:coreProperties>
</file>