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9" r:id="rId1"/>
  </p:sldMasterIdLst>
  <p:notesMasterIdLst>
    <p:notesMasterId r:id="rId37"/>
  </p:notesMasterIdLst>
  <p:handoutMasterIdLst>
    <p:handoutMasterId r:id="rId38"/>
  </p:handoutMasterIdLst>
  <p:sldIdLst>
    <p:sldId id="256" r:id="rId2"/>
    <p:sldId id="474" r:id="rId3"/>
    <p:sldId id="475" r:id="rId4"/>
    <p:sldId id="476" r:id="rId5"/>
    <p:sldId id="477" r:id="rId6"/>
    <p:sldId id="363" r:id="rId7"/>
    <p:sldId id="402" r:id="rId8"/>
    <p:sldId id="365" r:id="rId9"/>
    <p:sldId id="364" r:id="rId10"/>
    <p:sldId id="370" r:id="rId11"/>
    <p:sldId id="478" r:id="rId12"/>
    <p:sldId id="485" r:id="rId13"/>
    <p:sldId id="484" r:id="rId14"/>
    <p:sldId id="410" r:id="rId15"/>
    <p:sldId id="483" r:id="rId16"/>
    <p:sldId id="487" r:id="rId17"/>
    <p:sldId id="493" r:id="rId18"/>
    <p:sldId id="479" r:id="rId19"/>
    <p:sldId id="480" r:id="rId20"/>
    <p:sldId id="488" r:id="rId21"/>
    <p:sldId id="489" r:id="rId22"/>
    <p:sldId id="490" r:id="rId23"/>
    <p:sldId id="491" r:id="rId24"/>
    <p:sldId id="495" r:id="rId25"/>
    <p:sldId id="494" r:id="rId26"/>
    <p:sldId id="498" r:id="rId27"/>
    <p:sldId id="499" r:id="rId28"/>
    <p:sldId id="500" r:id="rId29"/>
    <p:sldId id="501" r:id="rId30"/>
    <p:sldId id="502" r:id="rId31"/>
    <p:sldId id="503" r:id="rId32"/>
    <p:sldId id="504" r:id="rId33"/>
    <p:sldId id="505" r:id="rId34"/>
    <p:sldId id="492" r:id="rId35"/>
    <p:sldId id="285"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koAdria1" initials="E" lastIdx="0" clrIdx="0">
    <p:extLst>
      <p:ext uri="{19B8F6BF-5375-455C-9EA6-DF929625EA0E}">
        <p15:presenceInfo xmlns:p15="http://schemas.microsoft.com/office/powerpoint/2012/main" xmlns="" userId="EkoAdria1"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rednji stil 2 - Isticanj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882" autoAdjust="0"/>
    <p:restoredTop sz="99885" autoAdjust="0"/>
  </p:normalViewPr>
  <p:slideViewPr>
    <p:cSldViewPr>
      <p:cViewPr>
        <p:scale>
          <a:sx n="100" d="100"/>
          <a:sy n="100" d="100"/>
        </p:scale>
        <p:origin x="-2220" y="-360"/>
      </p:cViewPr>
      <p:guideLst>
        <p:guide orient="horz" pos="2160"/>
        <p:guide pos="2880"/>
      </p:guideLst>
    </p:cSldViewPr>
  </p:slideViewPr>
  <p:outlineViewPr>
    <p:cViewPr>
      <p:scale>
        <a:sx n="33" d="100"/>
        <a:sy n="33" d="100"/>
      </p:scale>
      <p:origin x="0" y="14034"/>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85" d="100"/>
          <a:sy n="85" d="100"/>
        </p:scale>
        <p:origin x="-3786"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2288FDE-22DA-4568-8111-27164711D247}" type="datetimeFigureOut">
              <a:rPr lang="sr-Latn-CS" smtClean="0"/>
              <a:pPr/>
              <a:t>4.12.2022.</a:t>
            </a:fld>
            <a:endParaRPr lang="hr-HR"/>
          </a:p>
        </p:txBody>
      </p:sp>
      <p:sp>
        <p:nvSpPr>
          <p:cNvPr id="4" name="Rezervirano mjesto podnožj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5" name="Rezervirano mjesto broja slajd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6ED7BF6-8E1C-4B31-89F9-932AA8C4F768}" type="slidenum">
              <a:rPr lang="hr-HR" smtClean="0"/>
              <a:pPr/>
              <a:t>‹#›</a:t>
            </a:fld>
            <a:endParaRPr lang="hr-HR"/>
          </a:p>
        </p:txBody>
      </p:sp>
    </p:spTree>
    <p:extLst>
      <p:ext uri="{BB962C8B-B14F-4D97-AF65-F5344CB8AC3E}">
        <p14:creationId xmlns:p14="http://schemas.microsoft.com/office/powerpoint/2010/main" xmlns=""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406951-0367-4E07-9908-617F461FA852}" type="datetimeFigureOut">
              <a:rPr lang="sr-Latn-CS" smtClean="0"/>
              <a:pPr/>
              <a:t>4.12.2022.</a:t>
            </a:fld>
            <a:endParaRPr lang="hr-HR"/>
          </a:p>
        </p:txBody>
      </p:sp>
      <p:sp>
        <p:nvSpPr>
          <p:cNvPr id="4" name="Rezervirano mjesto slike slajd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hr-HR"/>
              <a:t>Kliknite da biste uredili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94ADA9-0AE2-4F20-A45B-5B09C598B75D}" type="slidenum">
              <a:rPr lang="hr-HR" smtClean="0"/>
              <a:pPr/>
              <a:t>‹#›</a:t>
            </a:fld>
            <a:endParaRPr lang="hr-H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normAutofit/>
          </a:bodyPr>
          <a:lstStyle/>
          <a:p>
            <a:endParaRPr lang="hr-HR" dirty="0"/>
          </a:p>
        </p:txBody>
      </p:sp>
      <p:sp>
        <p:nvSpPr>
          <p:cNvPr id="4" name="Rezervirano mjesto broja slajda 3"/>
          <p:cNvSpPr>
            <a:spLocks noGrp="1"/>
          </p:cNvSpPr>
          <p:nvPr>
            <p:ph type="sldNum" sz="quarter" idx="10"/>
          </p:nvPr>
        </p:nvSpPr>
        <p:spPr/>
        <p:txBody>
          <a:bodyPr/>
          <a:lstStyle/>
          <a:p>
            <a:fld id="{52B41DA3-2FD8-4CF7-8608-A666603DA624}" type="slidenum">
              <a:rPr lang="hr-HR" smtClean="0"/>
              <a:pPr/>
              <a:t>28</a:t>
            </a:fld>
            <a:endParaRPr lang="hr-H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normAutofit/>
          </a:bodyPr>
          <a:lstStyle/>
          <a:p>
            <a:endParaRPr lang="hr-HR" dirty="0"/>
          </a:p>
        </p:txBody>
      </p:sp>
      <p:sp>
        <p:nvSpPr>
          <p:cNvPr id="4" name="Rezervirano mjesto broja slajda 3"/>
          <p:cNvSpPr>
            <a:spLocks noGrp="1"/>
          </p:cNvSpPr>
          <p:nvPr>
            <p:ph type="sldNum" sz="quarter" idx="10"/>
          </p:nvPr>
        </p:nvSpPr>
        <p:spPr/>
        <p:txBody>
          <a:bodyPr/>
          <a:lstStyle/>
          <a:p>
            <a:fld id="{52B41DA3-2FD8-4CF7-8608-A666603DA624}" type="slidenum">
              <a:rPr lang="hr-HR" smtClean="0"/>
              <a:pPr/>
              <a:t>30</a:t>
            </a:fld>
            <a:endParaRPr lang="hr-H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bg>
      <p:bgRef idx="1001">
        <a:schemeClr val="bg1"/>
      </p:bgRef>
    </p:bg>
    <p:spTree>
      <p:nvGrpSpPr>
        <p:cNvPr id="1" name=""/>
        <p:cNvGrpSpPr/>
        <p:nvPr/>
      </p:nvGrpSpPr>
      <p:grpSpPr>
        <a:xfrm>
          <a:off x="0" y="0"/>
          <a:ext cx="0" cy="0"/>
          <a:chOff x="0" y="0"/>
          <a:chExt cx="0" cy="0"/>
        </a:xfrm>
      </p:grpSpPr>
      <p:sp>
        <p:nvSpPr>
          <p:cNvPr id="8" name="Naslov 7"/>
          <p:cNvSpPr>
            <a:spLocks noGrp="1"/>
          </p:cNvSpPr>
          <p:nvPr>
            <p:ph type="ctrTitle"/>
          </p:nvPr>
        </p:nvSpPr>
        <p:spPr>
          <a:xfrm>
            <a:off x="2286000" y="3124200"/>
            <a:ext cx="6172200" cy="1894362"/>
          </a:xfrm>
        </p:spPr>
        <p:txBody>
          <a:bodyPr/>
          <a:lstStyle>
            <a:lvl1pPr>
              <a:defRPr b="1"/>
            </a:lvl1pPr>
          </a:lstStyle>
          <a:p>
            <a:r>
              <a:rPr kumimoji="0" lang="hr-HR" smtClean="0"/>
              <a:t>Kliknite da biste uredili stil naslova matrice</a:t>
            </a:r>
            <a:endParaRPr kumimoji="0" lang="en-US"/>
          </a:p>
        </p:txBody>
      </p:sp>
      <p:sp>
        <p:nvSpPr>
          <p:cNvPr id="9" name="Podnaslov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r-HR" smtClean="0"/>
              <a:t>Kliknite da biste uredili stil podnaslova matrice</a:t>
            </a:r>
            <a:endParaRPr kumimoji="0" lang="en-US"/>
          </a:p>
        </p:txBody>
      </p:sp>
      <p:sp>
        <p:nvSpPr>
          <p:cNvPr id="28" name="Rezervirano mjesto datuma 27"/>
          <p:cNvSpPr>
            <a:spLocks noGrp="1"/>
          </p:cNvSpPr>
          <p:nvPr>
            <p:ph type="dt" sz="half" idx="10"/>
          </p:nvPr>
        </p:nvSpPr>
        <p:spPr bwMode="auto">
          <a:xfrm rot="5400000">
            <a:off x="7764621" y="1174097"/>
            <a:ext cx="2286000" cy="381000"/>
          </a:xfrm>
        </p:spPr>
        <p:txBody>
          <a:bodyPr/>
          <a:lstStyle/>
          <a:p>
            <a:fld id="{C22F8AE2-2B78-4A3B-8908-5A5FBDA444E2}" type="datetimeFigureOut">
              <a:rPr lang="hr-HR" smtClean="0"/>
              <a:pPr/>
              <a:t>4.12.2022.</a:t>
            </a:fld>
            <a:endParaRPr lang="hr-HR"/>
          </a:p>
        </p:txBody>
      </p:sp>
      <p:sp>
        <p:nvSpPr>
          <p:cNvPr id="17" name="Rezervirano mjesto podnožja 16"/>
          <p:cNvSpPr>
            <a:spLocks noGrp="1"/>
          </p:cNvSpPr>
          <p:nvPr>
            <p:ph type="ftr" sz="quarter" idx="11"/>
          </p:nvPr>
        </p:nvSpPr>
        <p:spPr bwMode="auto">
          <a:xfrm rot="5400000">
            <a:off x="7077269" y="4181669"/>
            <a:ext cx="3657600" cy="384048"/>
          </a:xfrm>
        </p:spPr>
        <p:txBody>
          <a:bodyPr/>
          <a:lstStyle/>
          <a:p>
            <a:endParaRPr lang="hr-HR"/>
          </a:p>
        </p:txBody>
      </p:sp>
      <p:sp>
        <p:nvSpPr>
          <p:cNvPr id="10" name="Pravokutni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avokutnik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Pravokutnik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Pravokutnik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avni poveznik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avni poveznik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Ravni poveznik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Ravni poveznik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Ravni poveznik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Ravni poveznik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Pravokutni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a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a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a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zervirano mjesto broja slajda 28"/>
          <p:cNvSpPr>
            <a:spLocks noGrp="1"/>
          </p:cNvSpPr>
          <p:nvPr>
            <p:ph type="sldNum" sz="quarter" idx="12"/>
          </p:nvPr>
        </p:nvSpPr>
        <p:spPr bwMode="auto">
          <a:xfrm>
            <a:off x="1325544" y="4928702"/>
            <a:ext cx="609600" cy="517524"/>
          </a:xfrm>
        </p:spPr>
        <p:txBody>
          <a:bodyPr/>
          <a:lstStyle/>
          <a:p>
            <a:fld id="{8178D966-64D2-4460-B505-4208DF9409F2}" type="slidenum">
              <a:rPr lang="hr-HR" smtClean="0"/>
              <a:pPr/>
              <a:t>‹#›</a:t>
            </a:fld>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smtClean="0"/>
              <a:t>Kliknite da biste uredili stil naslova matrice</a:t>
            </a:r>
            <a:endParaRPr kumimoji="0" lang="en-US"/>
          </a:p>
        </p:txBody>
      </p:sp>
      <p:sp>
        <p:nvSpPr>
          <p:cNvPr id="3" name="Rezervirano mjesto okomitog teksta 2"/>
          <p:cNvSpPr>
            <a:spLocks noGrp="1"/>
          </p:cNvSpPr>
          <p:nvPr>
            <p:ph type="body" orient="vert" idx="1"/>
          </p:nvPr>
        </p:nvSpPr>
        <p:spPr/>
        <p:txBody>
          <a:bodyPr vert="eaVert"/>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4" name="Rezervirano mjesto datuma 3"/>
          <p:cNvSpPr>
            <a:spLocks noGrp="1"/>
          </p:cNvSpPr>
          <p:nvPr>
            <p:ph type="dt" sz="half" idx="10"/>
          </p:nvPr>
        </p:nvSpPr>
        <p:spPr/>
        <p:txBody>
          <a:bodyPr/>
          <a:lstStyle/>
          <a:p>
            <a:fld id="{09B19371-2B86-4AE6-B8E0-1410A15BACE4}" type="datetimeFigureOut">
              <a:rPr lang="hr-HR" smtClean="0"/>
              <a:pPr/>
              <a:t>4.12.2022.</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9BE04593-B4AB-485F-8B56-8F79501EEA74}" type="slidenum">
              <a:rPr lang="hr-HR" smtClean="0"/>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629400" y="274639"/>
            <a:ext cx="1676400" cy="5851525"/>
          </a:xfrm>
        </p:spPr>
        <p:txBody>
          <a:bodyPr vert="eaVert"/>
          <a:lstStyle/>
          <a:p>
            <a:r>
              <a:rPr kumimoji="0" lang="hr-HR" smtClean="0"/>
              <a:t>Kliknite da biste uredili stil naslova matrice</a:t>
            </a:r>
            <a:endParaRPr kumimoji="0" lang="en-US"/>
          </a:p>
        </p:txBody>
      </p:sp>
      <p:sp>
        <p:nvSpPr>
          <p:cNvPr id="3" name="Rezervirano mjesto okomitog teksta 2"/>
          <p:cNvSpPr>
            <a:spLocks noGrp="1"/>
          </p:cNvSpPr>
          <p:nvPr>
            <p:ph type="body" orient="vert" idx="1"/>
          </p:nvPr>
        </p:nvSpPr>
        <p:spPr>
          <a:xfrm>
            <a:off x="457200" y="274638"/>
            <a:ext cx="6019800" cy="5851525"/>
          </a:xfrm>
        </p:spPr>
        <p:txBody>
          <a:bodyPr vert="eaVert"/>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4" name="Rezervirano mjesto datuma 3"/>
          <p:cNvSpPr>
            <a:spLocks noGrp="1"/>
          </p:cNvSpPr>
          <p:nvPr>
            <p:ph type="dt" sz="half" idx="10"/>
          </p:nvPr>
        </p:nvSpPr>
        <p:spPr/>
        <p:txBody>
          <a:bodyPr/>
          <a:lstStyle/>
          <a:p>
            <a:fld id="{09B19371-2B86-4AE6-B8E0-1410A15BACE4}" type="datetimeFigureOut">
              <a:rPr lang="hr-HR" smtClean="0"/>
              <a:pPr/>
              <a:t>4.12.2022.</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9BE04593-B4AB-485F-8B56-8F79501EEA74}" type="slidenum">
              <a:rPr lang="hr-HR" smtClean="0"/>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smtClean="0"/>
              <a:t>Kliknite da biste uredili stil naslova matrice</a:t>
            </a:r>
            <a:endParaRPr kumimoji="0" lang="en-US"/>
          </a:p>
        </p:txBody>
      </p:sp>
      <p:sp>
        <p:nvSpPr>
          <p:cNvPr id="8" name="Rezervirano mjesto sadržaja 7"/>
          <p:cNvSpPr>
            <a:spLocks noGrp="1"/>
          </p:cNvSpPr>
          <p:nvPr>
            <p:ph sz="quarter" idx="1"/>
          </p:nvPr>
        </p:nvSpPr>
        <p:spPr>
          <a:xfrm>
            <a:off x="457200" y="1600200"/>
            <a:ext cx="7467600" cy="4873752"/>
          </a:xfrm>
        </p:spPr>
        <p:txBody>
          <a:bodyPr/>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7" name="Rezervirano mjesto datuma 6"/>
          <p:cNvSpPr>
            <a:spLocks noGrp="1"/>
          </p:cNvSpPr>
          <p:nvPr>
            <p:ph type="dt" sz="half" idx="14"/>
          </p:nvPr>
        </p:nvSpPr>
        <p:spPr/>
        <p:txBody>
          <a:bodyPr rtlCol="0"/>
          <a:lstStyle/>
          <a:p>
            <a:fld id="{9D61D0DE-2F2B-4405-98F0-63515C075EB6}" type="datetimeFigureOut">
              <a:rPr lang="sr-Latn-CS" smtClean="0"/>
              <a:pPr/>
              <a:t>4.12.2022.</a:t>
            </a:fld>
            <a:endParaRPr lang="hr-HR"/>
          </a:p>
        </p:txBody>
      </p:sp>
      <p:sp>
        <p:nvSpPr>
          <p:cNvPr id="9" name="Rezervirano mjesto broja slajda 8"/>
          <p:cNvSpPr>
            <a:spLocks noGrp="1"/>
          </p:cNvSpPr>
          <p:nvPr>
            <p:ph type="sldNum" sz="quarter" idx="15"/>
          </p:nvPr>
        </p:nvSpPr>
        <p:spPr/>
        <p:txBody>
          <a:bodyPr rtlCol="0"/>
          <a:lstStyle/>
          <a:p>
            <a:fld id="{F9548261-0563-4AA2-BB0E-70D584D94A42}" type="slidenum">
              <a:rPr lang="hr-HR" smtClean="0"/>
              <a:pPr/>
              <a:t>‹#›</a:t>
            </a:fld>
            <a:endParaRPr lang="hr-HR"/>
          </a:p>
        </p:txBody>
      </p:sp>
      <p:sp>
        <p:nvSpPr>
          <p:cNvPr id="10" name="Rezervirano mjesto podnožja 9"/>
          <p:cNvSpPr>
            <a:spLocks noGrp="1"/>
          </p:cNvSpPr>
          <p:nvPr>
            <p:ph type="ftr" sz="quarter" idx="16"/>
          </p:nvPr>
        </p:nvSpPr>
        <p:spPr/>
        <p:txBody>
          <a:bodyPr rtlCol="0"/>
          <a:lstStyle/>
          <a:p>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odjeljka">
    <p:bg>
      <p:bgRef idx="1001">
        <a:schemeClr val="bg2"/>
      </p:bgRef>
    </p:bg>
    <p:spTree>
      <p:nvGrpSpPr>
        <p:cNvPr id="1" name=""/>
        <p:cNvGrpSpPr/>
        <p:nvPr/>
      </p:nvGrpSpPr>
      <p:grpSpPr>
        <a:xfrm>
          <a:off x="0" y="0"/>
          <a:ext cx="0" cy="0"/>
          <a:chOff x="0" y="0"/>
          <a:chExt cx="0" cy="0"/>
        </a:xfrm>
      </p:grpSpPr>
      <p:sp>
        <p:nvSpPr>
          <p:cNvPr id="2" name="Naslov 1"/>
          <p:cNvSpPr>
            <a:spLocks noGrp="1"/>
          </p:cNvSpPr>
          <p:nvPr>
            <p:ph type="title"/>
          </p:nvPr>
        </p:nvSpPr>
        <p:spPr>
          <a:xfrm>
            <a:off x="2286000" y="2895600"/>
            <a:ext cx="6172200" cy="2053590"/>
          </a:xfrm>
        </p:spPr>
        <p:txBody>
          <a:bodyPr/>
          <a:lstStyle>
            <a:lvl1pPr algn="l">
              <a:buNone/>
              <a:defRPr sz="3000" b="1" cap="small" baseline="0"/>
            </a:lvl1pPr>
          </a:lstStyle>
          <a:p>
            <a:r>
              <a:rPr kumimoji="0" lang="hr-HR" smtClean="0"/>
              <a:t>Kliknite da biste uredili stil naslova matrice</a:t>
            </a:r>
            <a:endParaRPr kumimoji="0" lang="en-US"/>
          </a:p>
        </p:txBody>
      </p:sp>
      <p:sp>
        <p:nvSpPr>
          <p:cNvPr id="3" name="Rezervirano mjesto teksta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r-HR" smtClean="0"/>
              <a:t>Kliknite da biste uredili stilove teksta matrice</a:t>
            </a:r>
          </a:p>
        </p:txBody>
      </p:sp>
      <p:sp>
        <p:nvSpPr>
          <p:cNvPr id="4" name="Rezervirano mjesto datuma 3"/>
          <p:cNvSpPr>
            <a:spLocks noGrp="1"/>
          </p:cNvSpPr>
          <p:nvPr>
            <p:ph type="dt" sz="half" idx="10"/>
          </p:nvPr>
        </p:nvSpPr>
        <p:spPr bwMode="auto">
          <a:xfrm rot="5400000">
            <a:off x="7763256" y="1170432"/>
            <a:ext cx="2286000" cy="381000"/>
          </a:xfrm>
        </p:spPr>
        <p:txBody>
          <a:bodyPr/>
          <a:lstStyle/>
          <a:p>
            <a:fld id="{09B19371-2B86-4AE6-B8E0-1410A15BACE4}" type="datetimeFigureOut">
              <a:rPr lang="hr-HR" smtClean="0"/>
              <a:pPr/>
              <a:t>4.12.2022.</a:t>
            </a:fld>
            <a:endParaRPr lang="hr-HR"/>
          </a:p>
        </p:txBody>
      </p:sp>
      <p:sp>
        <p:nvSpPr>
          <p:cNvPr id="5" name="Rezervirano mjesto podnožja 4"/>
          <p:cNvSpPr>
            <a:spLocks noGrp="1"/>
          </p:cNvSpPr>
          <p:nvPr>
            <p:ph type="ftr" sz="quarter" idx="11"/>
          </p:nvPr>
        </p:nvSpPr>
        <p:spPr bwMode="auto">
          <a:xfrm rot="5400000">
            <a:off x="7077456" y="4178808"/>
            <a:ext cx="3657600" cy="384048"/>
          </a:xfrm>
        </p:spPr>
        <p:txBody>
          <a:bodyPr/>
          <a:lstStyle/>
          <a:p>
            <a:endParaRPr lang="hr-HR"/>
          </a:p>
        </p:txBody>
      </p:sp>
      <p:sp>
        <p:nvSpPr>
          <p:cNvPr id="9" name="Pravokutni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avokutnik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avokutnik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avokutnik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avni poveznik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avni poveznik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Ravni poveznik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Ravni poveznik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Ravni poveznik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Pravokutni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a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a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a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avni poveznik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Rezervirano mjesto broja slajda 5"/>
          <p:cNvSpPr>
            <a:spLocks noGrp="1"/>
          </p:cNvSpPr>
          <p:nvPr>
            <p:ph type="sldNum" sz="quarter" idx="12"/>
          </p:nvPr>
        </p:nvSpPr>
        <p:spPr bwMode="auto">
          <a:xfrm>
            <a:off x="1340616" y="4928702"/>
            <a:ext cx="609600" cy="517524"/>
          </a:xfrm>
        </p:spPr>
        <p:txBody>
          <a:bodyPr/>
          <a:lstStyle/>
          <a:p>
            <a:fld id="{9BE04593-B4AB-485F-8B56-8F79501EEA74}" type="slidenum">
              <a:rPr lang="hr-HR" smtClean="0"/>
              <a:pPr/>
              <a:t>‹#›</a:t>
            </a:fld>
            <a:endParaRPr lang="hr-H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smtClean="0"/>
              <a:t>Kliknite da biste uredili stil naslova matrice</a:t>
            </a:r>
            <a:endParaRPr kumimoji="0" lang="en-US"/>
          </a:p>
        </p:txBody>
      </p:sp>
      <p:sp>
        <p:nvSpPr>
          <p:cNvPr id="5" name="Rezervirano mjesto datuma 4"/>
          <p:cNvSpPr>
            <a:spLocks noGrp="1"/>
          </p:cNvSpPr>
          <p:nvPr>
            <p:ph type="dt" sz="half" idx="10"/>
          </p:nvPr>
        </p:nvSpPr>
        <p:spPr/>
        <p:txBody>
          <a:bodyPr/>
          <a:lstStyle/>
          <a:p>
            <a:fld id="{09B19371-2B86-4AE6-B8E0-1410A15BACE4}" type="datetimeFigureOut">
              <a:rPr lang="hr-HR" smtClean="0"/>
              <a:pPr/>
              <a:t>4.12.2022.</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9BE04593-B4AB-485F-8B56-8F79501EEA74}" type="slidenum">
              <a:rPr lang="hr-HR" smtClean="0"/>
              <a:pPr/>
              <a:t>‹#›</a:t>
            </a:fld>
            <a:endParaRPr lang="hr-HR"/>
          </a:p>
        </p:txBody>
      </p:sp>
      <p:sp>
        <p:nvSpPr>
          <p:cNvPr id="9" name="Rezervirano mjesto sadržaja 8"/>
          <p:cNvSpPr>
            <a:spLocks noGrp="1"/>
          </p:cNvSpPr>
          <p:nvPr>
            <p:ph sz="quarter" idx="1"/>
          </p:nvPr>
        </p:nvSpPr>
        <p:spPr>
          <a:xfrm>
            <a:off x="457200" y="1600200"/>
            <a:ext cx="3657600" cy="4572000"/>
          </a:xfrm>
        </p:spPr>
        <p:txBody>
          <a:bodyPr/>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11" name="Rezervirano mjesto sadržaja 10"/>
          <p:cNvSpPr>
            <a:spLocks noGrp="1"/>
          </p:cNvSpPr>
          <p:nvPr>
            <p:ph sz="quarter" idx="2"/>
          </p:nvPr>
        </p:nvSpPr>
        <p:spPr>
          <a:xfrm>
            <a:off x="4270248" y="1600200"/>
            <a:ext cx="3657600" cy="4572000"/>
          </a:xfrm>
        </p:spPr>
        <p:txBody>
          <a:bodyPr/>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7543800" cy="1143000"/>
          </a:xfrm>
        </p:spPr>
        <p:txBody>
          <a:bodyPr anchor="b"/>
          <a:lstStyle>
            <a:lvl1pPr>
              <a:defRPr/>
            </a:lvl1pPr>
          </a:lstStyle>
          <a:p>
            <a:r>
              <a:rPr kumimoji="0" lang="hr-HR" smtClean="0"/>
              <a:t>Kliknite da biste uredili stil naslova matrice</a:t>
            </a:r>
            <a:endParaRPr kumimoji="0" lang="en-US"/>
          </a:p>
        </p:txBody>
      </p:sp>
      <p:sp>
        <p:nvSpPr>
          <p:cNvPr id="7" name="Rezervirano mjesto datuma 6"/>
          <p:cNvSpPr>
            <a:spLocks noGrp="1"/>
          </p:cNvSpPr>
          <p:nvPr>
            <p:ph type="dt" sz="half" idx="10"/>
          </p:nvPr>
        </p:nvSpPr>
        <p:spPr/>
        <p:txBody>
          <a:bodyPr/>
          <a:lstStyle/>
          <a:p>
            <a:fld id="{09B19371-2B86-4AE6-B8E0-1410A15BACE4}" type="datetimeFigureOut">
              <a:rPr lang="hr-HR" smtClean="0"/>
              <a:pPr/>
              <a:t>4.12.2022.</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9BE04593-B4AB-485F-8B56-8F79501EEA74}" type="slidenum">
              <a:rPr lang="hr-HR" smtClean="0"/>
              <a:pPr/>
              <a:t>‹#›</a:t>
            </a:fld>
            <a:endParaRPr lang="hr-HR"/>
          </a:p>
        </p:txBody>
      </p:sp>
      <p:sp>
        <p:nvSpPr>
          <p:cNvPr id="11" name="Rezervirano mjesto sadržaja 10"/>
          <p:cNvSpPr>
            <a:spLocks noGrp="1"/>
          </p:cNvSpPr>
          <p:nvPr>
            <p:ph sz="quarter" idx="2"/>
          </p:nvPr>
        </p:nvSpPr>
        <p:spPr>
          <a:xfrm>
            <a:off x="457200" y="2362200"/>
            <a:ext cx="3657600" cy="3886200"/>
          </a:xfrm>
        </p:spPr>
        <p:txBody>
          <a:bodyPr/>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13" name="Rezervirano mjesto sadržaja 12"/>
          <p:cNvSpPr>
            <a:spLocks noGrp="1"/>
          </p:cNvSpPr>
          <p:nvPr>
            <p:ph sz="quarter" idx="4"/>
          </p:nvPr>
        </p:nvSpPr>
        <p:spPr>
          <a:xfrm>
            <a:off x="4371975" y="2362200"/>
            <a:ext cx="3657600" cy="3886200"/>
          </a:xfrm>
        </p:spPr>
        <p:txBody>
          <a:bodyPr/>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12" name="Rezervirano mjesto teksta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hr-HR" smtClean="0"/>
              <a:t>Kliknite da biste uredili stilove teksta matrice</a:t>
            </a:r>
          </a:p>
        </p:txBody>
      </p:sp>
      <p:sp>
        <p:nvSpPr>
          <p:cNvPr id="14" name="Rezervirano mjesto teksta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hr-HR" smtClean="0"/>
              <a:t>Kliknite da biste uredili stilove teksta matrice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hr-HR" smtClean="0"/>
              <a:t>Kliknite da biste uredili stil naslova matrice</a:t>
            </a:r>
            <a:endParaRPr kumimoji="0" lang="en-US"/>
          </a:p>
        </p:txBody>
      </p:sp>
      <p:sp>
        <p:nvSpPr>
          <p:cNvPr id="6" name="Rezervirano mjesto datuma 5"/>
          <p:cNvSpPr>
            <a:spLocks noGrp="1"/>
          </p:cNvSpPr>
          <p:nvPr>
            <p:ph type="dt" sz="half" idx="10"/>
          </p:nvPr>
        </p:nvSpPr>
        <p:spPr/>
        <p:txBody>
          <a:bodyPr rtlCol="0"/>
          <a:lstStyle/>
          <a:p>
            <a:fld id="{09B19371-2B86-4AE6-B8E0-1410A15BACE4}" type="datetimeFigureOut">
              <a:rPr lang="hr-HR" smtClean="0"/>
              <a:pPr/>
              <a:t>4.12.2022.</a:t>
            </a:fld>
            <a:endParaRPr lang="hr-HR"/>
          </a:p>
        </p:txBody>
      </p:sp>
      <p:sp>
        <p:nvSpPr>
          <p:cNvPr id="7" name="Rezervirano mjesto broja slajda 6"/>
          <p:cNvSpPr>
            <a:spLocks noGrp="1"/>
          </p:cNvSpPr>
          <p:nvPr>
            <p:ph type="sldNum" sz="quarter" idx="11"/>
          </p:nvPr>
        </p:nvSpPr>
        <p:spPr/>
        <p:txBody>
          <a:bodyPr rtlCol="0"/>
          <a:lstStyle/>
          <a:p>
            <a:fld id="{9BE04593-B4AB-485F-8B56-8F79501EEA74}" type="slidenum">
              <a:rPr lang="hr-HR" smtClean="0"/>
              <a:pPr/>
              <a:t>‹#›</a:t>
            </a:fld>
            <a:endParaRPr lang="hr-HR"/>
          </a:p>
        </p:txBody>
      </p:sp>
      <p:sp>
        <p:nvSpPr>
          <p:cNvPr id="8" name="Rezervirano mjesto podnožja 7"/>
          <p:cNvSpPr>
            <a:spLocks noGrp="1"/>
          </p:cNvSpPr>
          <p:nvPr>
            <p:ph type="ftr" sz="quarter" idx="12"/>
          </p:nvPr>
        </p:nvSpPr>
        <p:spPr/>
        <p:txBody>
          <a:bodyPr rtlCol="0"/>
          <a:lstStyle/>
          <a:p>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09B19371-2B86-4AE6-B8E0-1410A15BACE4}" type="datetimeFigureOut">
              <a:rPr lang="hr-HR" smtClean="0"/>
              <a:pPr/>
              <a:t>4.12.2022.</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9BE04593-B4AB-485F-8B56-8F79501EEA74}" type="slidenum">
              <a:rPr lang="hr-HR" smtClean="0"/>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bg>
      <p:bgRef idx="1001">
        <a:schemeClr val="bg1"/>
      </p:bgRef>
    </p:bg>
    <p:spTree>
      <p:nvGrpSpPr>
        <p:cNvPr id="1" name=""/>
        <p:cNvGrpSpPr/>
        <p:nvPr/>
      </p:nvGrpSpPr>
      <p:grpSpPr>
        <a:xfrm>
          <a:off x="0" y="0"/>
          <a:ext cx="0" cy="0"/>
          <a:chOff x="0" y="0"/>
          <a:chExt cx="0" cy="0"/>
        </a:xfrm>
      </p:grpSpPr>
      <p:sp>
        <p:nvSpPr>
          <p:cNvPr id="10" name="Ravni poveznik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Naslov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hr-HR" smtClean="0"/>
              <a:t>Kliknite da biste uredili stil naslova matrice</a:t>
            </a:r>
            <a:endParaRPr kumimoji="0" lang="en-US"/>
          </a:p>
        </p:txBody>
      </p:sp>
      <p:sp>
        <p:nvSpPr>
          <p:cNvPr id="3" name="Rezervirano mjesto teksta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hr-HR" smtClean="0"/>
              <a:t>Kliknite da biste uredili stilove teksta matrice</a:t>
            </a:r>
          </a:p>
        </p:txBody>
      </p:sp>
      <p:sp>
        <p:nvSpPr>
          <p:cNvPr id="8" name="Ravni poveznik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Ravni poveznik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Ravni poveznik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ravokutni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avni poveznik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a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zervirano mjesto sadržaja 17"/>
          <p:cNvSpPr>
            <a:spLocks noGrp="1"/>
          </p:cNvSpPr>
          <p:nvPr>
            <p:ph sz="quarter" idx="1"/>
          </p:nvPr>
        </p:nvSpPr>
        <p:spPr>
          <a:xfrm>
            <a:off x="304800" y="274320"/>
            <a:ext cx="5638800" cy="6327648"/>
          </a:xfrm>
        </p:spPr>
        <p:txBody>
          <a:bodyPr/>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21" name="Rezervirano mjesto datuma 20"/>
          <p:cNvSpPr>
            <a:spLocks noGrp="1"/>
          </p:cNvSpPr>
          <p:nvPr>
            <p:ph type="dt" sz="half" idx="14"/>
          </p:nvPr>
        </p:nvSpPr>
        <p:spPr/>
        <p:txBody>
          <a:bodyPr rtlCol="0"/>
          <a:lstStyle/>
          <a:p>
            <a:fld id="{09B19371-2B86-4AE6-B8E0-1410A15BACE4}" type="datetimeFigureOut">
              <a:rPr lang="hr-HR" smtClean="0"/>
              <a:pPr/>
              <a:t>4.12.2022.</a:t>
            </a:fld>
            <a:endParaRPr lang="hr-HR"/>
          </a:p>
        </p:txBody>
      </p:sp>
      <p:sp>
        <p:nvSpPr>
          <p:cNvPr id="22" name="Rezervirano mjesto broja slajda 21"/>
          <p:cNvSpPr>
            <a:spLocks noGrp="1"/>
          </p:cNvSpPr>
          <p:nvPr>
            <p:ph type="sldNum" sz="quarter" idx="15"/>
          </p:nvPr>
        </p:nvSpPr>
        <p:spPr/>
        <p:txBody>
          <a:bodyPr rtlCol="0"/>
          <a:lstStyle/>
          <a:p>
            <a:fld id="{9BE04593-B4AB-485F-8B56-8F79501EEA74}" type="slidenum">
              <a:rPr lang="hr-HR" smtClean="0"/>
              <a:pPr/>
              <a:t>‹#›</a:t>
            </a:fld>
            <a:endParaRPr lang="hr-HR"/>
          </a:p>
        </p:txBody>
      </p:sp>
      <p:sp>
        <p:nvSpPr>
          <p:cNvPr id="23" name="Rezervirano mjesto podnožja 22"/>
          <p:cNvSpPr>
            <a:spLocks noGrp="1"/>
          </p:cNvSpPr>
          <p:nvPr>
            <p:ph type="ftr" sz="quarter" idx="16"/>
          </p:nvPr>
        </p:nvSpPr>
        <p:spPr/>
        <p:txBody>
          <a:bodyPr rtlCol="0"/>
          <a:lstStyle/>
          <a:p>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sp>
        <p:nvSpPr>
          <p:cNvPr id="9" name="Ravni poveznik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a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Naslov 1"/>
          <p:cNvSpPr>
            <a:spLocks noGrp="1"/>
          </p:cNvSpPr>
          <p:nvPr>
            <p:ph type="title"/>
          </p:nvPr>
        </p:nvSpPr>
        <p:spPr>
          <a:xfrm rot="5400000">
            <a:off x="3350133" y="3200400"/>
            <a:ext cx="6309360" cy="457200"/>
          </a:xfrm>
        </p:spPr>
        <p:txBody>
          <a:bodyPr anchor="b"/>
          <a:lstStyle>
            <a:lvl1pPr algn="l">
              <a:buNone/>
              <a:defRPr sz="2000" b="1"/>
            </a:lvl1pPr>
          </a:lstStyle>
          <a:p>
            <a:r>
              <a:rPr kumimoji="0" lang="hr-HR" smtClean="0"/>
              <a:t>Kliknite da biste uredili stil naslova matrice</a:t>
            </a:r>
            <a:endParaRPr kumimoji="0" lang="en-US"/>
          </a:p>
        </p:txBody>
      </p:sp>
      <p:sp>
        <p:nvSpPr>
          <p:cNvPr id="3" name="Rezervirano mjesto slik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hr-HR" smtClean="0"/>
              <a:t>Pritisnite ikonu za dodavanje slike</a:t>
            </a:r>
            <a:endParaRPr kumimoji="0" lang="en-US" dirty="0"/>
          </a:p>
        </p:txBody>
      </p:sp>
      <p:sp>
        <p:nvSpPr>
          <p:cNvPr id="4" name="Rezervirano mjesto teksta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hr-HR" smtClean="0"/>
              <a:t>Kliknite da biste uredili stilove teksta matrice</a:t>
            </a:r>
          </a:p>
        </p:txBody>
      </p:sp>
      <p:sp>
        <p:nvSpPr>
          <p:cNvPr id="10" name="Ravni poveznik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Pravokutnik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avni poveznik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Ravni poveznik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Ravni poveznik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Rezervirano mjesto datuma 16"/>
          <p:cNvSpPr>
            <a:spLocks noGrp="1"/>
          </p:cNvSpPr>
          <p:nvPr>
            <p:ph type="dt" sz="half" idx="10"/>
          </p:nvPr>
        </p:nvSpPr>
        <p:spPr/>
        <p:txBody>
          <a:bodyPr rtlCol="0"/>
          <a:lstStyle/>
          <a:p>
            <a:fld id="{09B19371-2B86-4AE6-B8E0-1410A15BACE4}" type="datetimeFigureOut">
              <a:rPr lang="hr-HR" smtClean="0"/>
              <a:pPr/>
              <a:t>4.12.2022.</a:t>
            </a:fld>
            <a:endParaRPr lang="hr-HR"/>
          </a:p>
        </p:txBody>
      </p:sp>
      <p:sp>
        <p:nvSpPr>
          <p:cNvPr id="18" name="Rezervirano mjesto broja slajda 17"/>
          <p:cNvSpPr>
            <a:spLocks noGrp="1"/>
          </p:cNvSpPr>
          <p:nvPr>
            <p:ph type="sldNum" sz="quarter" idx="11"/>
          </p:nvPr>
        </p:nvSpPr>
        <p:spPr/>
        <p:txBody>
          <a:bodyPr rtlCol="0"/>
          <a:lstStyle/>
          <a:p>
            <a:fld id="{9BE04593-B4AB-485F-8B56-8F79501EEA74}" type="slidenum">
              <a:rPr lang="hr-HR" smtClean="0"/>
              <a:pPr/>
              <a:t>‹#›</a:t>
            </a:fld>
            <a:endParaRPr lang="hr-HR"/>
          </a:p>
        </p:txBody>
      </p:sp>
      <p:sp>
        <p:nvSpPr>
          <p:cNvPr id="21" name="Rezervirano mjesto podnožja 20"/>
          <p:cNvSpPr>
            <a:spLocks noGrp="1"/>
          </p:cNvSpPr>
          <p:nvPr>
            <p:ph type="ftr" sz="quarter" idx="12"/>
          </p:nvPr>
        </p:nvSpPr>
        <p:spPr/>
        <p:txBody>
          <a:bodyPr rtlCol="0"/>
          <a:lstStyle/>
          <a:p>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Ravni poveznik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Rezervirano mjesto naslova 21"/>
          <p:cNvSpPr>
            <a:spLocks noGrp="1"/>
          </p:cNvSpPr>
          <p:nvPr>
            <p:ph type="title"/>
          </p:nvPr>
        </p:nvSpPr>
        <p:spPr>
          <a:xfrm>
            <a:off x="457200" y="274638"/>
            <a:ext cx="7467600" cy="1143000"/>
          </a:xfrm>
          <a:prstGeom prst="rect">
            <a:avLst/>
          </a:prstGeom>
        </p:spPr>
        <p:txBody>
          <a:bodyPr vert="horz" anchor="b">
            <a:normAutofit/>
          </a:bodyPr>
          <a:lstStyle/>
          <a:p>
            <a:r>
              <a:rPr kumimoji="0" lang="hr-HR" smtClean="0"/>
              <a:t>Kliknite da biste uredili stil naslova matrice</a:t>
            </a:r>
            <a:endParaRPr kumimoji="0" lang="en-US"/>
          </a:p>
        </p:txBody>
      </p:sp>
      <p:sp>
        <p:nvSpPr>
          <p:cNvPr id="13" name="Rezervirano mjesto teksta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hr-HR" smtClean="0"/>
              <a:t>Kliknite da biste uredili stilove teksta matrice</a:t>
            </a:r>
          </a:p>
          <a:p>
            <a:pPr lvl="1" eaLnBrk="1" latinLnBrk="0" hangingPunct="1"/>
            <a:r>
              <a:rPr kumimoji="0" lang="hr-HR" smtClean="0"/>
              <a:t>Druga razina</a:t>
            </a:r>
          </a:p>
          <a:p>
            <a:pPr lvl="2" eaLnBrk="1" latinLnBrk="0" hangingPunct="1"/>
            <a:r>
              <a:rPr kumimoji="0" lang="hr-HR" smtClean="0"/>
              <a:t>Treća razina</a:t>
            </a:r>
          </a:p>
          <a:p>
            <a:pPr lvl="3" eaLnBrk="1" latinLnBrk="0" hangingPunct="1"/>
            <a:r>
              <a:rPr kumimoji="0" lang="hr-HR" smtClean="0"/>
              <a:t>Četvrta razina</a:t>
            </a:r>
          </a:p>
          <a:p>
            <a:pPr lvl="4" eaLnBrk="1" latinLnBrk="0" hangingPunct="1"/>
            <a:r>
              <a:rPr kumimoji="0" lang="hr-HR" smtClean="0"/>
              <a:t>Peta razina</a:t>
            </a:r>
            <a:endParaRPr kumimoji="0" lang="en-US"/>
          </a:p>
        </p:txBody>
      </p:sp>
      <p:sp>
        <p:nvSpPr>
          <p:cNvPr id="14" name="Rezervirano mjesto datum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9B19371-2B86-4AE6-B8E0-1410A15BACE4}" type="datetimeFigureOut">
              <a:rPr lang="hr-HR" smtClean="0"/>
              <a:pPr/>
              <a:t>4.12.2022.</a:t>
            </a:fld>
            <a:endParaRPr lang="hr-HR"/>
          </a:p>
        </p:txBody>
      </p:sp>
      <p:sp>
        <p:nvSpPr>
          <p:cNvPr id="3" name="Rezervirano mjesto podnožja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hr-HR"/>
          </a:p>
        </p:txBody>
      </p:sp>
      <p:sp>
        <p:nvSpPr>
          <p:cNvPr id="7" name="Ravni poveznik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Ravni poveznik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Pravokutni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avni poveznik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a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Rezervirano mjesto broja slajda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BE04593-B4AB-485F-8B56-8F79501EEA74}" type="slidenum">
              <a:rPr lang="hr-HR" smtClean="0"/>
              <a:pPr/>
              <a:t>‹#›</a:t>
            </a:fld>
            <a:endParaRPr lang="hr-HR"/>
          </a:p>
        </p:txBody>
      </p:sp>
    </p:spTree>
  </p:cSld>
  <p:clrMap bg1="lt1" tx1="dk1" bg2="lt2" tx2="dk2" accent1="accent1" accent2="accent2" accent3="accent3" accent4="accent4" accent5="accent5" accent6="accent6" hlink="hlink" folHlink="folHlink"/>
  <p:sldLayoutIdLst>
    <p:sldLayoutId id="2147484180" r:id="rId1"/>
    <p:sldLayoutId id="2147484181" r:id="rId2"/>
    <p:sldLayoutId id="2147484182" r:id="rId3"/>
    <p:sldLayoutId id="2147484183" r:id="rId4"/>
    <p:sldLayoutId id="2147484184" r:id="rId5"/>
    <p:sldLayoutId id="2147484185" r:id="rId6"/>
    <p:sldLayoutId id="2147484186" r:id="rId7"/>
    <p:sldLayoutId id="2147484187" r:id="rId8"/>
    <p:sldLayoutId id="2147484188" r:id="rId9"/>
    <p:sldLayoutId id="2147484189" r:id="rId10"/>
    <p:sldLayoutId id="2147484190"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8.png"/></Relationships>
</file>

<file path=ppt/slides/_rels/slide2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1.png"/><Relationship Id="rId7" Type="http://schemas.openxmlformats.org/officeDocument/2006/relationships/image" Target="../media/image16.png"/><Relationship Id="rId2"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7.png"/></Relationships>
</file>

<file path=ppt/slides/_rels/slide2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9.jpeg"/><Relationship Id="rId4" Type="http://schemas.openxmlformats.org/officeDocument/2006/relationships/image" Target="../media/image18.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1857356" y="1785926"/>
            <a:ext cx="6858048" cy="3714776"/>
          </a:xfrm>
        </p:spPr>
        <p:txBody>
          <a:bodyPr>
            <a:normAutofit fontScale="90000"/>
          </a:bodyPr>
          <a:lstStyle/>
          <a:p>
            <a:pPr algn="l"/>
            <a:r>
              <a:rPr lang="en-US" sz="2000" dirty="0" smtClean="0"/>
              <a:t/>
            </a:r>
            <a:br>
              <a:rPr lang="en-US" sz="2000" dirty="0" smtClean="0"/>
            </a:br>
            <a:r>
              <a:rPr lang="en-US" sz="2000" dirty="0" smtClean="0"/>
              <a:t/>
            </a:r>
            <a:br>
              <a:rPr lang="en-US"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t/>
            </a:r>
            <a:br>
              <a:rPr lang="hr-HR" sz="2000" dirty="0" smtClean="0"/>
            </a:br>
            <a:r>
              <a:rPr lang="hr-HR" sz="2000" dirty="0" smtClean="0">
                <a:effectLst>
                  <a:outerShdw blurRad="38100" dist="38100" dir="2700000" algn="tl">
                    <a:srgbClr val="000000">
                      <a:alpha val="43137"/>
                    </a:srgbClr>
                  </a:outerShdw>
                </a:effectLst>
                <a:latin typeface="Georgia" pitchFamily="18" charset="0"/>
              </a:rPr>
              <a:t/>
            </a:r>
            <a:br>
              <a:rPr lang="hr-HR" sz="2000" dirty="0" smtClean="0">
                <a:effectLst>
                  <a:outerShdw blurRad="38100" dist="38100" dir="2700000" algn="tl">
                    <a:srgbClr val="000000">
                      <a:alpha val="43137"/>
                    </a:srgbClr>
                  </a:outerShdw>
                </a:effectLst>
                <a:latin typeface="Georgia" pitchFamily="18" charset="0"/>
              </a:rPr>
            </a:br>
            <a:r>
              <a:rPr lang="en-US" sz="2000" dirty="0" smtClean="0"/>
              <a:t/>
            </a:r>
            <a:br>
              <a:rPr lang="en-US" sz="2000" dirty="0" smtClean="0"/>
            </a:br>
            <a:r>
              <a:rPr lang="hr-HR" sz="4000" dirty="0" smtClean="0"/>
              <a:t>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hr-HR" sz="4000" dirty="0" smtClean="0"/>
              <a:t/>
            </a:r>
            <a:br>
              <a:rPr lang="hr-HR" sz="4000" dirty="0" smtClean="0"/>
            </a:br>
            <a:r>
              <a:rPr lang="pl-PL" sz="40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PREKRŠAJNI ZAKON I POSTUPANJE KOMUNALNOG REDARSTVA </a:t>
            </a:r>
            <a:r>
              <a:rPr lang="hr-HR" sz="3600" b="1" dirty="0" smtClean="0">
                <a:solidFill>
                  <a:schemeClr val="tx1"/>
                </a:solidFill>
                <a:effectLst>
                  <a:outerShdw blurRad="38100" dist="38100" dir="2700000" algn="tl">
                    <a:srgbClr val="000000">
                      <a:alpha val="43137"/>
                    </a:srgbClr>
                  </a:outerShdw>
                </a:effectLst>
                <a:latin typeface="Calibri" pitchFamily="34" charset="0"/>
                <a:cs typeface="Calibri" pitchFamily="34" charset="0"/>
              </a:rPr>
              <a:t/>
            </a:r>
            <a:br>
              <a:rPr lang="hr-HR" sz="3600" b="1" dirty="0" smtClean="0">
                <a:solidFill>
                  <a:schemeClr val="tx1"/>
                </a:solidFill>
                <a:effectLst>
                  <a:outerShdw blurRad="38100" dist="38100" dir="2700000" algn="tl">
                    <a:srgbClr val="000000">
                      <a:alpha val="43137"/>
                    </a:srgbClr>
                  </a:outerShdw>
                </a:effectLst>
                <a:latin typeface="Calibri" pitchFamily="34" charset="0"/>
                <a:cs typeface="Calibri" pitchFamily="34" charset="0"/>
              </a:rPr>
            </a:br>
            <a:r>
              <a:rPr lang="pl-PL" sz="3600" b="1" dirty="0" smtClean="0">
                <a:solidFill>
                  <a:schemeClr val="accent1">
                    <a:lumMod val="50000"/>
                  </a:schemeClr>
                </a:solidFill>
                <a:latin typeface="Calibri" pitchFamily="34" charset="0"/>
                <a:cs typeface="Calibri" pitchFamily="34" charset="0"/>
              </a:rPr>
              <a:t/>
            </a:r>
            <a:br>
              <a:rPr lang="pl-PL" sz="3600" b="1" dirty="0" smtClean="0">
                <a:solidFill>
                  <a:schemeClr val="accent1">
                    <a:lumMod val="50000"/>
                  </a:schemeClr>
                </a:solidFill>
                <a:latin typeface="Calibri" pitchFamily="34" charset="0"/>
                <a:cs typeface="Calibri" pitchFamily="34" charset="0"/>
              </a:rPr>
            </a:br>
            <a:r>
              <a:rPr lang="pl-PL" sz="3600" b="1" dirty="0" smtClean="0">
                <a:solidFill>
                  <a:schemeClr val="accent1">
                    <a:lumMod val="50000"/>
                  </a:schemeClr>
                </a:solidFill>
                <a:latin typeface="Calibri" pitchFamily="34" charset="0"/>
                <a:cs typeface="Calibri" pitchFamily="34" charset="0"/>
              </a:rPr>
              <a:t/>
            </a:r>
            <a:br>
              <a:rPr lang="pl-PL" sz="3600" b="1" dirty="0" smtClean="0">
                <a:solidFill>
                  <a:schemeClr val="accent1">
                    <a:lumMod val="50000"/>
                  </a:schemeClr>
                </a:solidFill>
                <a:latin typeface="Calibri" pitchFamily="34" charset="0"/>
                <a:cs typeface="Calibri" pitchFamily="34" charset="0"/>
              </a:rPr>
            </a:br>
            <a:r>
              <a:rPr lang="pl-PL" sz="3600" b="1" dirty="0" smtClean="0">
                <a:solidFill>
                  <a:schemeClr val="accent1">
                    <a:lumMod val="50000"/>
                  </a:schemeClr>
                </a:solidFill>
                <a:latin typeface="Calibri" pitchFamily="34" charset="0"/>
                <a:cs typeface="Calibri" pitchFamily="34" charset="0"/>
              </a:rPr>
              <a:t/>
            </a:r>
            <a:br>
              <a:rPr lang="pl-PL" sz="3600" b="1" dirty="0" smtClean="0">
                <a:solidFill>
                  <a:schemeClr val="accent1">
                    <a:lumMod val="50000"/>
                  </a:schemeClr>
                </a:solidFill>
                <a:latin typeface="Calibri" pitchFamily="34" charset="0"/>
                <a:cs typeface="Calibri" pitchFamily="34" charset="0"/>
              </a:rPr>
            </a:br>
            <a:r>
              <a:rPr lang="pl-PL" sz="1300" b="1" dirty="0" smtClean="0">
                <a:solidFill>
                  <a:schemeClr val="accent1">
                    <a:lumMod val="50000"/>
                  </a:schemeClr>
                </a:solidFill>
                <a:latin typeface="Georgia" pitchFamily="18" charset="0"/>
              </a:rPr>
              <a:t/>
            </a:r>
            <a:br>
              <a:rPr lang="pl-PL" sz="1300" b="1" dirty="0" smtClean="0">
                <a:solidFill>
                  <a:schemeClr val="accent1">
                    <a:lumMod val="50000"/>
                  </a:schemeClr>
                </a:solidFill>
                <a:latin typeface="Georgia" pitchFamily="18" charset="0"/>
              </a:rPr>
            </a:br>
            <a:r>
              <a:rPr lang="pl-PL" sz="1300" b="1" dirty="0" smtClean="0">
                <a:solidFill>
                  <a:schemeClr val="accent1">
                    <a:lumMod val="50000"/>
                  </a:schemeClr>
                </a:solidFill>
                <a:latin typeface="Georgia" pitchFamily="18" charset="0"/>
              </a:rPr>
              <a:t/>
            </a:r>
            <a:br>
              <a:rPr lang="pl-PL" sz="1300" b="1" dirty="0" smtClean="0">
                <a:solidFill>
                  <a:schemeClr val="accent1">
                    <a:lumMod val="50000"/>
                  </a:schemeClr>
                </a:solidFill>
                <a:latin typeface="Georgia" pitchFamily="18" charset="0"/>
              </a:rPr>
            </a:br>
            <a:r>
              <a:rPr lang="pl-PL" sz="2000" b="1" dirty="0" smtClean="0"/>
              <a:t/>
            </a:r>
            <a:br>
              <a:rPr lang="pl-PL" sz="2000" b="1" dirty="0" smtClean="0"/>
            </a:br>
            <a:r>
              <a:rPr lang="pl-PL" sz="1600" b="1" i="1" dirty="0" smtClean="0">
                <a:solidFill>
                  <a:schemeClr val="accent1">
                    <a:lumMod val="50000"/>
                  </a:schemeClr>
                </a:solidFill>
                <a:latin typeface="Georgia" pitchFamily="18" charset="0"/>
              </a:rPr>
              <a:t/>
            </a:r>
            <a:br>
              <a:rPr lang="pl-PL" sz="1600" b="1" i="1" dirty="0" smtClean="0">
                <a:solidFill>
                  <a:schemeClr val="accent1">
                    <a:lumMod val="50000"/>
                  </a:schemeClr>
                </a:solidFill>
                <a:latin typeface="Georgia" pitchFamily="18" charset="0"/>
              </a:rPr>
            </a:br>
            <a:endParaRPr lang="hr-HR" sz="2000" dirty="0">
              <a:effectLst>
                <a:outerShdw blurRad="38100" dist="38100" dir="2700000" algn="tl">
                  <a:srgbClr val="000000">
                    <a:alpha val="43137"/>
                  </a:srgbClr>
                </a:outerShdw>
              </a:effectLst>
              <a:latin typeface="Georgia" pitchFamily="18" charset="0"/>
              <a:cs typeface="Arial" panose="020B0604020202020204" pitchFamily="34" charset="0"/>
            </a:endParaRPr>
          </a:p>
        </p:txBody>
      </p:sp>
      <p:sp>
        <p:nvSpPr>
          <p:cNvPr id="3" name="Podnaslov 2"/>
          <p:cNvSpPr>
            <a:spLocks noGrp="1"/>
          </p:cNvSpPr>
          <p:nvPr>
            <p:ph type="subTitle" idx="1"/>
          </p:nvPr>
        </p:nvSpPr>
        <p:spPr>
          <a:xfrm>
            <a:off x="4786314" y="5143512"/>
            <a:ext cx="3881308" cy="940094"/>
          </a:xfrm>
        </p:spPr>
        <p:txBody>
          <a:bodyPr>
            <a:noAutofit/>
          </a:bodyPr>
          <a:lstStyle/>
          <a:p>
            <a:pPr algn="ctr"/>
            <a:r>
              <a:rPr lang="hr-HR" sz="14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Matko </a:t>
            </a:r>
            <a:r>
              <a:rPr lang="hr-HR" sz="1400" i="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Lovreta</a:t>
            </a:r>
            <a:r>
              <a:rPr lang="hr-HR" sz="14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hr-HR" sz="1400" i="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dipl.iur</a:t>
            </a:r>
            <a:r>
              <a:rPr lang="hr-HR" sz="14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t>
            </a:r>
          </a:p>
          <a:p>
            <a:pPr algn="ctr"/>
            <a:r>
              <a:rPr lang="hr-HR" sz="1400" b="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pročelnik Upravnog odjela za </a:t>
            </a:r>
            <a:r>
              <a:rPr lang="hr-HR" sz="1400" b="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razvoj</a:t>
            </a:r>
          </a:p>
          <a:p>
            <a:pPr algn="ctr"/>
            <a:r>
              <a:rPr lang="hr-HR" sz="1400" b="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hr-HR" sz="1400" b="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Grada Makarske</a:t>
            </a:r>
            <a:endParaRPr lang="hr-HR" sz="1400" b="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endParaRPr>
          </a:p>
        </p:txBody>
      </p:sp>
      <p:sp>
        <p:nvSpPr>
          <p:cNvPr id="30722" name="AutoShape 2" descr="Slikovni rezultat za udruga gradova logo"/>
          <p:cNvSpPr>
            <a:spLocks noChangeAspect="1" noChangeArrowheads="1"/>
          </p:cNvSpPr>
          <p:nvPr/>
        </p:nvSpPr>
        <p:spPr bwMode="auto">
          <a:xfrm>
            <a:off x="155575" y="-411163"/>
            <a:ext cx="1285875" cy="857251"/>
          </a:xfrm>
          <a:prstGeom prst="rect">
            <a:avLst/>
          </a:prstGeom>
          <a:noFill/>
        </p:spPr>
        <p:txBody>
          <a:bodyPr vert="horz" wrap="square" lIns="91440" tIns="45720" rIns="91440" bIns="45720" numCol="1" anchor="t" anchorCtr="0" compatLnSpc="1">
            <a:prstTxWarp prst="textNoShape">
              <a:avLst/>
            </a:prstTxWarp>
          </a:bodyPr>
          <a:lstStyle/>
          <a:p>
            <a:endParaRPr lang="hr-HR"/>
          </a:p>
        </p:txBody>
      </p:sp>
      <p:sp>
        <p:nvSpPr>
          <p:cNvPr id="30724" name="AutoShape 4" descr="Slikovni rezultat za udruga gradova logo"/>
          <p:cNvSpPr>
            <a:spLocks noChangeAspect="1" noChangeArrowheads="1"/>
          </p:cNvSpPr>
          <p:nvPr/>
        </p:nvSpPr>
        <p:spPr bwMode="auto">
          <a:xfrm>
            <a:off x="155575" y="-411163"/>
            <a:ext cx="1285875" cy="857251"/>
          </a:xfrm>
          <a:prstGeom prst="rect">
            <a:avLst/>
          </a:prstGeom>
          <a:noFill/>
        </p:spPr>
        <p:txBody>
          <a:bodyPr vert="horz" wrap="square" lIns="91440" tIns="45720" rIns="91440" bIns="45720" numCol="1" anchor="t" anchorCtr="0" compatLnSpc="1">
            <a:prstTxWarp prst="textNoShape">
              <a:avLst/>
            </a:prstTxWarp>
          </a:bodyPr>
          <a:lstStyle/>
          <a:p>
            <a:endParaRPr lang="hr-HR"/>
          </a:p>
        </p:txBody>
      </p:sp>
      <p:sp>
        <p:nvSpPr>
          <p:cNvPr id="6" name="Pravokutnik 5"/>
          <p:cNvSpPr/>
          <p:nvPr/>
        </p:nvSpPr>
        <p:spPr>
          <a:xfrm>
            <a:off x="2143108" y="3786190"/>
            <a:ext cx="6000792" cy="369332"/>
          </a:xfrm>
          <a:prstGeom prst="rect">
            <a:avLst/>
          </a:prstGeom>
        </p:spPr>
        <p:txBody>
          <a:bodyPr wrap="square">
            <a:spAutoFit/>
          </a:bodyPr>
          <a:lstStyle/>
          <a:p>
            <a:r>
              <a:rPr lang="hr-HR" b="1" i="1" dirty="0" smtClean="0">
                <a:solidFill>
                  <a:schemeClr val="accent1">
                    <a:lumMod val="50000"/>
                  </a:schemeClr>
                </a:solidFill>
                <a:latin typeface="Calibri" pitchFamily="34" charset="0"/>
                <a:cs typeface="Calibri" pitchFamily="34" charset="0"/>
              </a:rPr>
              <a:t>UDRUGA GRADOVA - </a:t>
            </a:r>
            <a:r>
              <a:rPr lang="hr-HR" i="1" dirty="0" smtClean="0">
                <a:solidFill>
                  <a:schemeClr val="accent1">
                    <a:lumMod val="50000"/>
                  </a:schemeClr>
                </a:solidFill>
                <a:latin typeface="Calibri" pitchFamily="34" charset="0"/>
                <a:cs typeface="Calibri" pitchFamily="34" charset="0"/>
              </a:rPr>
              <a:t>Obuka komunalnih redara </a:t>
            </a:r>
            <a:endParaRPr lang="hr-HR" b="1" i="1" dirty="0">
              <a:solidFill>
                <a:schemeClr val="accent1">
                  <a:lumMod val="50000"/>
                </a:schemeClr>
              </a:solidFill>
              <a:latin typeface="Calibri" pitchFamily="34" charset="0"/>
              <a:cs typeface="Calibri" pitchFamily="34" charset="0"/>
            </a:endParaRPr>
          </a:p>
        </p:txBody>
      </p:sp>
    </p:spTree>
    <p:extLst>
      <p:ext uri="{BB962C8B-B14F-4D97-AF65-F5344CB8AC3E}">
        <p14:creationId xmlns:p14="http://schemas.microsoft.com/office/powerpoint/2010/main" xmlns="" val="12916543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zervirano mjesto sadržaja 2"/>
          <p:cNvSpPr>
            <a:spLocks noGrp="1"/>
          </p:cNvSpPr>
          <p:nvPr>
            <p:ph sz="quarter" idx="1"/>
          </p:nvPr>
        </p:nvSpPr>
        <p:spPr>
          <a:xfrm>
            <a:off x="571472" y="500042"/>
            <a:ext cx="7572428" cy="5929354"/>
          </a:xfrm>
        </p:spPr>
        <p:txBody>
          <a:bodyPr>
            <a:normAutofit fontScale="92500" lnSpcReduction="10000"/>
          </a:bodyPr>
          <a:lstStyle/>
          <a:p>
            <a:pPr>
              <a:buNone/>
            </a:pPr>
            <a:r>
              <a:rPr lang="pl-PL" sz="1900" b="1" dirty="0" smtClean="0">
                <a:solidFill>
                  <a:schemeClr val="accent1">
                    <a:lumMod val="50000"/>
                  </a:schemeClr>
                </a:solidFill>
                <a:latin typeface="Calibri" pitchFamily="34" charset="0"/>
                <a:cs typeface="Calibri" pitchFamily="34" charset="0"/>
              </a:rPr>
              <a:t>Stranke</a:t>
            </a:r>
            <a:r>
              <a:rPr lang="pl-PL" sz="1900" dirty="0" smtClean="0">
                <a:solidFill>
                  <a:schemeClr val="accent1">
                    <a:lumMod val="50000"/>
                  </a:schemeClr>
                </a:solidFill>
                <a:latin typeface="Calibri" pitchFamily="34" charset="0"/>
                <a:cs typeface="Calibri" pitchFamily="34" charset="0"/>
              </a:rPr>
              <a:t> u prekršajnom postupku su:</a:t>
            </a:r>
            <a:r>
              <a:rPr lang="pl-PL" sz="1900" dirty="0" smtClean="0">
                <a:latin typeface="Calibri" pitchFamily="34" charset="0"/>
                <a:cs typeface="Calibri" pitchFamily="34" charset="0"/>
              </a:rPr>
              <a:t/>
            </a:r>
            <a:br>
              <a:rPr lang="pl-PL" sz="1900" dirty="0" smtClean="0">
                <a:latin typeface="Calibri" pitchFamily="34" charset="0"/>
                <a:cs typeface="Calibri" pitchFamily="34" charset="0"/>
              </a:rPr>
            </a:br>
            <a:r>
              <a:rPr lang="pl-PL" sz="1900" dirty="0" smtClean="0">
                <a:latin typeface="Calibri" pitchFamily="34" charset="0"/>
                <a:cs typeface="Calibri" pitchFamily="34" charset="0"/>
              </a:rPr>
              <a:t>       </a:t>
            </a:r>
            <a:r>
              <a:rPr lang="hr-HR" sz="1900" b="1" i="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1. OVLAŠTENI TUŽITELJ</a:t>
            </a:r>
            <a:br>
              <a:rPr lang="hr-HR" sz="1900" b="1" i="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br>
            <a:r>
              <a:rPr lang="hr-HR" sz="1900" b="1" i="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       2. OKRIVLJENIK</a:t>
            </a:r>
            <a:r>
              <a:rPr lang="hr-HR" sz="1900" b="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
            </a:r>
            <a:br>
              <a:rPr lang="hr-HR" sz="1900" b="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br>
            <a:endParaRPr lang="hr-HR" sz="1900" b="1" dirty="0" smtClean="0">
              <a:solidFill>
                <a:schemeClr val="bg2">
                  <a:lumMod val="25000"/>
                </a:schemeClr>
              </a:solidFill>
              <a:latin typeface="Calibri" pitchFamily="34" charset="0"/>
              <a:cs typeface="Calibri" pitchFamily="34" charset="0"/>
            </a:endParaRPr>
          </a:p>
          <a:p>
            <a:pPr>
              <a:buNone/>
            </a:pPr>
            <a:r>
              <a:rPr lang="hr-HR" sz="1900" b="1" dirty="0" smtClean="0">
                <a:solidFill>
                  <a:schemeClr val="bg2">
                    <a:lumMod val="25000"/>
                  </a:schemeClr>
                </a:solidFill>
                <a:latin typeface="Calibri" pitchFamily="34" charset="0"/>
                <a:cs typeface="Calibri" pitchFamily="34" charset="0"/>
              </a:rPr>
              <a:t>OVLAŠTENI </a:t>
            </a:r>
            <a:r>
              <a:rPr lang="hr-HR" sz="1900" b="1" dirty="0">
                <a:solidFill>
                  <a:schemeClr val="bg2">
                    <a:lumMod val="25000"/>
                  </a:schemeClr>
                </a:solidFill>
                <a:latin typeface="Calibri" pitchFamily="34" charset="0"/>
                <a:cs typeface="Calibri" pitchFamily="34" charset="0"/>
              </a:rPr>
              <a:t>TUŽITELJ </a:t>
            </a:r>
            <a:r>
              <a:rPr lang="hr-HR" sz="1900" i="1" dirty="0">
                <a:solidFill>
                  <a:schemeClr val="bg2">
                    <a:lumMod val="25000"/>
                  </a:schemeClr>
                </a:solidFill>
                <a:latin typeface="Calibri" pitchFamily="34" charset="0"/>
                <a:cs typeface="Calibri" pitchFamily="34" charset="0"/>
              </a:rPr>
              <a:t>- članak 109. PZ-a</a:t>
            </a:r>
          </a:p>
          <a:p>
            <a:pPr marL="627063" indent="-541338">
              <a:buNone/>
            </a:pPr>
            <a:r>
              <a:rPr lang="hr-HR" sz="1900" dirty="0">
                <a:solidFill>
                  <a:schemeClr val="bg2">
                    <a:lumMod val="25000"/>
                  </a:schemeClr>
                </a:solidFill>
                <a:latin typeface="Calibri" pitchFamily="34" charset="0"/>
                <a:cs typeface="Calibri" pitchFamily="34" charset="0"/>
              </a:rPr>
              <a:t>(1) Ovlašteni tužitelji su:</a:t>
            </a:r>
            <a:br>
              <a:rPr lang="hr-HR" sz="1900" dirty="0">
                <a:solidFill>
                  <a:schemeClr val="bg2">
                    <a:lumMod val="25000"/>
                  </a:schemeClr>
                </a:solidFill>
                <a:latin typeface="Calibri" pitchFamily="34" charset="0"/>
                <a:cs typeface="Calibri" pitchFamily="34" charset="0"/>
              </a:rPr>
            </a:br>
            <a:r>
              <a:rPr lang="hr-HR" sz="1900" dirty="0">
                <a:solidFill>
                  <a:schemeClr val="bg2">
                    <a:lumMod val="25000"/>
                  </a:schemeClr>
                </a:solidFill>
                <a:latin typeface="Calibri" pitchFamily="34" charset="0"/>
                <a:cs typeface="Calibri" pitchFamily="34" charset="0"/>
              </a:rPr>
              <a:t>1. državni odvjetnik,</a:t>
            </a:r>
            <a:br>
              <a:rPr lang="hr-HR" sz="1900" dirty="0">
                <a:solidFill>
                  <a:schemeClr val="bg2">
                    <a:lumMod val="25000"/>
                  </a:schemeClr>
                </a:solidFill>
                <a:latin typeface="Calibri" pitchFamily="34" charset="0"/>
                <a:cs typeface="Calibri" pitchFamily="34" charset="0"/>
              </a:rPr>
            </a:br>
            <a:r>
              <a:rPr lang="hr-HR" sz="1900" dirty="0">
                <a:solidFill>
                  <a:schemeClr val="bg2">
                    <a:lumMod val="25000"/>
                  </a:schemeClr>
                </a:solidFill>
                <a:latin typeface="Calibri" pitchFamily="34" charset="0"/>
                <a:cs typeface="Calibri" pitchFamily="34" charset="0"/>
              </a:rPr>
              <a:t>2. </a:t>
            </a:r>
            <a:r>
              <a:rPr lang="hr-HR" sz="1900" b="1" u="sng" dirty="0">
                <a:solidFill>
                  <a:schemeClr val="bg2">
                    <a:lumMod val="25000"/>
                  </a:schemeClr>
                </a:solidFill>
                <a:latin typeface="Calibri" pitchFamily="34" charset="0"/>
                <a:cs typeface="Calibri" pitchFamily="34" charset="0"/>
              </a:rPr>
              <a:t>tijelo državne uprave </a:t>
            </a:r>
            <a:r>
              <a:rPr lang="hr-HR" sz="1900" dirty="0">
                <a:solidFill>
                  <a:schemeClr val="bg2">
                    <a:lumMod val="25000"/>
                  </a:schemeClr>
                </a:solidFill>
                <a:latin typeface="Calibri" pitchFamily="34" charset="0"/>
                <a:cs typeface="Calibri" pitchFamily="34" charset="0"/>
              </a:rPr>
              <a:t>(ministarstva i državne upravne organizacije),</a:t>
            </a:r>
            <a:r>
              <a:rPr lang="hr-HR" sz="1900" b="1" dirty="0">
                <a:solidFill>
                  <a:schemeClr val="bg2">
                    <a:lumMod val="25000"/>
                  </a:schemeClr>
                </a:solidFill>
                <a:latin typeface="Calibri" pitchFamily="34" charset="0"/>
                <a:cs typeface="Calibri" pitchFamily="34" charset="0"/>
              </a:rPr>
              <a:t/>
            </a:r>
            <a:br>
              <a:rPr lang="hr-HR" sz="1900" b="1" dirty="0">
                <a:solidFill>
                  <a:schemeClr val="bg2">
                    <a:lumMod val="25000"/>
                  </a:schemeClr>
                </a:solidFill>
                <a:latin typeface="Calibri" pitchFamily="34" charset="0"/>
                <a:cs typeface="Calibri" pitchFamily="34" charset="0"/>
              </a:rPr>
            </a:br>
            <a:r>
              <a:rPr lang="hr-HR" sz="1900" dirty="0">
                <a:solidFill>
                  <a:schemeClr val="bg2">
                    <a:lumMod val="25000"/>
                  </a:schemeClr>
                </a:solidFill>
                <a:latin typeface="Calibri" pitchFamily="34" charset="0"/>
                <a:cs typeface="Calibri" pitchFamily="34" charset="0"/>
              </a:rPr>
              <a:t>3. pravna osoba s javnim ovlastima,</a:t>
            </a:r>
            <a:br>
              <a:rPr lang="hr-HR" sz="1900" dirty="0">
                <a:solidFill>
                  <a:schemeClr val="bg2">
                    <a:lumMod val="25000"/>
                  </a:schemeClr>
                </a:solidFill>
                <a:latin typeface="Calibri" pitchFamily="34" charset="0"/>
                <a:cs typeface="Calibri" pitchFamily="34" charset="0"/>
              </a:rPr>
            </a:br>
            <a:r>
              <a:rPr lang="hr-HR" sz="1900" dirty="0">
                <a:solidFill>
                  <a:schemeClr val="bg2">
                    <a:lumMod val="25000"/>
                  </a:schemeClr>
                </a:solidFill>
                <a:latin typeface="Calibri" pitchFamily="34" charset="0"/>
                <a:cs typeface="Calibri" pitchFamily="34" charset="0"/>
              </a:rPr>
              <a:t>4. oštećenik.</a:t>
            </a:r>
          </a:p>
          <a:p>
            <a:pPr algn="just">
              <a:buNone/>
            </a:pPr>
            <a:r>
              <a:rPr lang="hr-HR" sz="1900" dirty="0">
                <a:solidFill>
                  <a:schemeClr val="bg2">
                    <a:lumMod val="25000"/>
                  </a:schemeClr>
                </a:solidFill>
                <a:latin typeface="Calibri" pitchFamily="34" charset="0"/>
                <a:cs typeface="Calibri" pitchFamily="34" charset="0"/>
              </a:rPr>
              <a:t>(8)Prema ovome Zakonu, </a:t>
            </a:r>
            <a:r>
              <a:rPr lang="hr-HR" sz="1900" b="1" dirty="0">
                <a:solidFill>
                  <a:schemeClr val="bg2">
                    <a:lumMod val="25000"/>
                  </a:schemeClr>
                </a:solidFill>
                <a:latin typeface="Calibri" pitchFamily="34" charset="0"/>
                <a:cs typeface="Calibri" pitchFamily="34" charset="0"/>
              </a:rPr>
              <a:t>tijela jedinica lokalne i područne (regionalne) samouprave</a:t>
            </a:r>
            <a:r>
              <a:rPr lang="hr-HR" sz="1900" dirty="0">
                <a:solidFill>
                  <a:schemeClr val="bg2">
                    <a:lumMod val="25000"/>
                  </a:schemeClr>
                </a:solidFill>
                <a:latin typeface="Calibri" pitchFamily="34" charset="0"/>
                <a:cs typeface="Calibri" pitchFamily="34" charset="0"/>
              </a:rPr>
              <a:t> imaju iste ovlasti, prava i obveze kada je riječ o prekršajima iz njihove nadležnosti. </a:t>
            </a:r>
            <a:r>
              <a:rPr lang="hr-HR" sz="1900" dirty="0">
                <a:solidFill>
                  <a:srgbClr val="FF0000"/>
                </a:solidFill>
                <a:latin typeface="Calibri" pitchFamily="34" charset="0"/>
                <a:cs typeface="Calibri" pitchFamily="34" charset="0"/>
              </a:rPr>
              <a:t>Odredbe ovoga Zakona koje se odnose na tijela državne uprave, na odgovarajući se način primjenjuju i na tijela jedinice lokalne i područne (regionalne) samouprave kada je riječ o prekršajima iz njihove nadležnosti</a:t>
            </a:r>
            <a:r>
              <a:rPr lang="hr-HR" sz="1900" dirty="0" smtClean="0">
                <a:solidFill>
                  <a:srgbClr val="FF0000"/>
                </a:solidFill>
                <a:latin typeface="Calibri" pitchFamily="34" charset="0"/>
                <a:cs typeface="Calibri" pitchFamily="34" charset="0"/>
              </a:rPr>
              <a:t>.</a:t>
            </a:r>
          </a:p>
          <a:p>
            <a:pPr algn="just">
              <a:buNone/>
            </a:pPr>
            <a:endParaRPr lang="hr-HR" sz="1900" dirty="0" smtClean="0">
              <a:solidFill>
                <a:srgbClr val="FF0000"/>
              </a:solidFill>
              <a:latin typeface="Calibri" pitchFamily="34" charset="0"/>
              <a:cs typeface="Calibri" pitchFamily="34" charset="0"/>
            </a:endParaRPr>
          </a:p>
          <a:p>
            <a:pPr algn="just">
              <a:buNone/>
            </a:pPr>
            <a:r>
              <a:rPr lang="hr-HR" sz="1900" b="1" dirty="0" smtClean="0">
                <a:ln w="3175" cmpd="sng">
                  <a:noFill/>
                </a:ln>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a:t>
            </a:r>
            <a:r>
              <a:rPr lang="vi-VN" sz="1900" b="1" dirty="0" smtClean="0">
                <a:ln w="3175" cmpd="sng">
                  <a:noFill/>
                </a:ln>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rekršajni postupak</a:t>
            </a:r>
            <a:r>
              <a:rPr lang="hr-HR" sz="1900" b="1" dirty="0" smtClean="0">
                <a:ln w="3175" cmpd="sng">
                  <a:noFill/>
                </a:ln>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vi-VN" sz="1900" b="1" dirty="0" smtClean="0">
                <a:ln w="3175" cmpd="sng">
                  <a:noFill/>
                </a:ln>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se pokreće</a:t>
            </a:r>
            <a:r>
              <a:rPr lang="vi-VN" sz="1900" dirty="0" smtClean="0">
                <a:ln w="3175" cmpd="sng">
                  <a:noFill/>
                </a:ln>
                <a:solidFill>
                  <a:schemeClr val="accent1">
                    <a:lumMod val="50000"/>
                  </a:schemeClr>
                </a:solidFill>
                <a:latin typeface="Calibri" pitchFamily="34" charset="0"/>
                <a:cs typeface="Calibri" pitchFamily="34" charset="0"/>
              </a:rPr>
              <a:t>: </a:t>
            </a:r>
            <a:endParaRPr lang="hr-HR" sz="1900" dirty="0" smtClean="0">
              <a:ln w="3175" cmpd="sng">
                <a:noFill/>
              </a:ln>
              <a:solidFill>
                <a:schemeClr val="accent1">
                  <a:lumMod val="50000"/>
                </a:schemeClr>
              </a:solidFill>
              <a:latin typeface="Calibri" pitchFamily="34" charset="0"/>
              <a:cs typeface="Calibri" pitchFamily="34" charset="0"/>
            </a:endParaRPr>
          </a:p>
          <a:p>
            <a:pPr algn="just">
              <a:buNone/>
            </a:pPr>
            <a:r>
              <a:rPr lang="hr-HR" sz="1900" dirty="0" smtClean="0">
                <a:ln w="3175" cmpd="sng">
                  <a:noFill/>
                </a:ln>
                <a:solidFill>
                  <a:schemeClr val="accent1">
                    <a:lumMod val="50000"/>
                  </a:schemeClr>
                </a:solidFill>
                <a:latin typeface="Calibri" pitchFamily="34" charset="0"/>
                <a:cs typeface="Calibri" pitchFamily="34" charset="0"/>
              </a:rPr>
              <a:t>           </a:t>
            </a:r>
            <a:r>
              <a:rPr lang="vi-VN" sz="1900" dirty="0" smtClean="0">
                <a:ln w="3175" cmpd="sng">
                  <a:noFill/>
                </a:ln>
                <a:solidFill>
                  <a:schemeClr val="accent1">
                    <a:lumMod val="50000"/>
                  </a:schemeClr>
                </a:solidFill>
                <a:latin typeface="Calibri" pitchFamily="34" charset="0"/>
                <a:cs typeface="Calibri" pitchFamily="34" charset="0"/>
              </a:rPr>
              <a:t>1.izdavanjem prekršajnog naloga,</a:t>
            </a:r>
            <a:endParaRPr lang="hr-HR" sz="1900" dirty="0" smtClean="0">
              <a:ln w="3175" cmpd="sng">
                <a:noFill/>
              </a:ln>
              <a:solidFill>
                <a:schemeClr val="accent1">
                  <a:lumMod val="50000"/>
                </a:schemeClr>
              </a:solidFill>
              <a:latin typeface="Calibri" pitchFamily="34" charset="0"/>
              <a:cs typeface="Calibri" pitchFamily="34" charset="0"/>
            </a:endParaRPr>
          </a:p>
          <a:p>
            <a:pPr algn="just">
              <a:buNone/>
            </a:pPr>
            <a:r>
              <a:rPr lang="hr-HR" sz="1900" dirty="0" smtClean="0">
                <a:ln w="3175" cmpd="sng">
                  <a:noFill/>
                </a:ln>
                <a:solidFill>
                  <a:schemeClr val="accent1">
                    <a:lumMod val="50000"/>
                  </a:schemeClr>
                </a:solidFill>
                <a:latin typeface="Calibri" pitchFamily="34" charset="0"/>
                <a:cs typeface="Calibri" pitchFamily="34" charset="0"/>
              </a:rPr>
              <a:t>           </a:t>
            </a:r>
            <a:r>
              <a:rPr lang="vi-VN" sz="1900" dirty="0" smtClean="0">
                <a:ln w="3175" cmpd="sng">
                  <a:noFill/>
                </a:ln>
                <a:solidFill>
                  <a:schemeClr val="accent1">
                    <a:lumMod val="50000"/>
                  </a:schemeClr>
                </a:solidFill>
                <a:latin typeface="Calibri" pitchFamily="34" charset="0"/>
                <a:cs typeface="Calibri" pitchFamily="34" charset="0"/>
              </a:rPr>
              <a:t>2. podnošenjem optužnog prijedloga ovlaštenog tužitelja. </a:t>
            </a:r>
            <a:endParaRPr lang="hr-HR" sz="1900" dirty="0" smtClean="0">
              <a:ln w="3175" cmpd="sng">
                <a:noFill/>
              </a:ln>
              <a:solidFill>
                <a:schemeClr val="accent1">
                  <a:lumMod val="50000"/>
                </a:schemeClr>
              </a:solidFill>
              <a:latin typeface="Calibri" pitchFamily="34" charset="0"/>
              <a:cs typeface="Calibri" pitchFamily="34" charset="0"/>
            </a:endParaRPr>
          </a:p>
          <a:p>
            <a:pPr algn="just">
              <a:buNone/>
            </a:pPr>
            <a:endParaRPr lang="hr-HR" sz="1700" dirty="0">
              <a:solidFill>
                <a:srgbClr val="FF0000"/>
              </a:solidFill>
              <a:latin typeface="Calibri" pitchFamily="34" charset="0"/>
              <a:cs typeface="Calibri" pitchFamily="34" charset="0"/>
            </a:endParaRPr>
          </a:p>
          <a:p>
            <a:endParaRPr lang="hr-HR"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428596" y="571480"/>
            <a:ext cx="8143932" cy="5929354"/>
          </a:xfrm>
        </p:spPr>
        <p:txBody>
          <a:bodyPr>
            <a:noAutofit/>
          </a:bodyPr>
          <a:lstStyle/>
          <a:p>
            <a:pPr marL="0" indent="0" algn="just">
              <a:buClr>
                <a:schemeClr val="accent1">
                  <a:lumMod val="50000"/>
                </a:schemeClr>
              </a:buClr>
              <a:buSzPct val="100000"/>
              <a:buNone/>
            </a:pPr>
            <a:endParaRPr lang="pl-PL" sz="800" b="1" dirty="0" smtClean="0">
              <a:solidFill>
                <a:schemeClr val="accent1">
                  <a:lumMod val="50000"/>
                </a:schemeClr>
              </a:solidFill>
              <a:latin typeface="Calibri" pitchFamily="34" charset="0"/>
              <a:cs typeface="Calibri" pitchFamily="34" charset="0"/>
            </a:endParaRPr>
          </a:p>
          <a:p>
            <a:pPr marL="0" indent="0" algn="just">
              <a:buClr>
                <a:schemeClr val="accent1">
                  <a:lumMod val="50000"/>
                </a:schemeClr>
              </a:buClr>
              <a:buSzPct val="100000"/>
              <a:buNone/>
            </a:pPr>
            <a:r>
              <a:rPr lang="hr-HR" sz="1700" b="1" u="sng"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AKTI koje redarstvo donosi u prekršajnom postupku su:</a:t>
            </a:r>
          </a:p>
          <a:p>
            <a:pPr algn="just">
              <a:buFont typeface="Wingdings" pitchFamily="2" charset="2"/>
              <a:buChar char="Ø"/>
            </a:pPr>
            <a:r>
              <a:rPr lang="hr-HR" sz="1700" i="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Obvezni prekršajni nalog</a:t>
            </a:r>
          </a:p>
          <a:p>
            <a:pPr algn="just">
              <a:buFont typeface="Wingdings" pitchFamily="2" charset="2"/>
              <a:buChar char="Ø"/>
            </a:pPr>
            <a:r>
              <a:rPr lang="hr-HR" sz="1700" i="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Optužni prijedlog</a:t>
            </a:r>
          </a:p>
          <a:p>
            <a:pPr algn="just">
              <a:buFont typeface="Wingdings" pitchFamily="2" charset="2"/>
              <a:buChar char="Ø"/>
            </a:pPr>
            <a:r>
              <a:rPr lang="hr-HR" sz="1700" i="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Obavijest o počinjenom prekršaju</a:t>
            </a:r>
          </a:p>
          <a:p>
            <a:pPr algn="just">
              <a:buFont typeface="Wingdings" pitchFamily="2" charset="2"/>
              <a:buChar char="Ø"/>
            </a:pPr>
            <a:r>
              <a:rPr lang="hr-HR" sz="1700" i="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Potvrda o naplaćenoj novčanoj kazni na mjestu počinjenja prekršaja</a:t>
            </a:r>
            <a:endParaRPr lang="hr-HR" sz="1700" b="1" i="1" dirty="0" smtClean="0">
              <a:solidFill>
                <a:srgbClr val="FF0000"/>
              </a:solidFill>
              <a:effectLst>
                <a:outerShdw blurRad="38100" dist="38100" dir="2700000" algn="tl">
                  <a:srgbClr val="000000">
                    <a:alpha val="43137"/>
                  </a:srgbClr>
                </a:outerShdw>
              </a:effectLst>
              <a:latin typeface="Calibri" pitchFamily="34" charset="0"/>
              <a:cs typeface="Calibri" pitchFamily="34" charset="0"/>
            </a:endParaRPr>
          </a:p>
          <a:p>
            <a:pPr algn="just">
              <a:buFont typeface="Wingdings" pitchFamily="2" charset="2"/>
              <a:buChar char="Ø"/>
            </a:pPr>
            <a:r>
              <a:rPr lang="hr-HR" sz="1700" i="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 i </a:t>
            </a:r>
            <a:r>
              <a:rPr lang="hr-HR" sz="1700" i="1" dirty="0" err="1" smtClean="0">
                <a:solidFill>
                  <a:srgbClr val="FF0000"/>
                </a:solidFill>
                <a:effectLst>
                  <a:outerShdw blurRad="38100" dist="38100" dir="2700000" algn="tl">
                    <a:srgbClr val="000000">
                      <a:alpha val="43137"/>
                    </a:srgbClr>
                  </a:outerShdw>
                </a:effectLst>
                <a:latin typeface="Calibri" pitchFamily="34" charset="0"/>
                <a:cs typeface="Calibri" pitchFamily="34" charset="0"/>
              </a:rPr>
              <a:t>dr</a:t>
            </a:r>
            <a:r>
              <a:rPr lang="hr-HR" sz="1700" i="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 podnesci</a:t>
            </a:r>
          </a:p>
          <a:p>
            <a:pPr>
              <a:buNone/>
            </a:pPr>
            <a:endParaRPr lang="hr-HR" sz="1700" dirty="0" smtClean="0">
              <a:latin typeface="Calibri" pitchFamily="34" charset="0"/>
              <a:cs typeface="Calibri" pitchFamily="34" charset="0"/>
            </a:endParaRPr>
          </a:p>
          <a:p>
            <a:pPr marL="0" lvl="0" indent="0">
              <a:buNone/>
              <a:defRPr/>
            </a:pPr>
            <a:r>
              <a:rPr lang="hr-HR" sz="1700" b="1"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JLS</a:t>
            </a:r>
            <a:r>
              <a:rPr lang="hr-HR" sz="17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kao ovlašteni tužitelj mogu izdati  obvezni prekršajni nalog ako su utvrdili prekršaj:</a:t>
            </a:r>
          </a:p>
          <a:p>
            <a:pPr marL="628650" lvl="0" indent="-266700" algn="just">
              <a:buNone/>
              <a:defRPr/>
            </a:pPr>
            <a:r>
              <a:rPr lang="hr-HR" sz="1700" b="1" dirty="0" smtClean="0">
                <a:solidFill>
                  <a:schemeClr val="accent1">
                    <a:lumMod val="50000"/>
                  </a:schemeClr>
                </a:solidFill>
                <a:latin typeface="Calibri" pitchFamily="34" charset="0"/>
                <a:cs typeface="Calibri" pitchFamily="34" charset="0"/>
              </a:rPr>
              <a:t>1.</a:t>
            </a:r>
            <a:r>
              <a:rPr lang="hr-HR" sz="1700" dirty="0" smtClean="0">
                <a:solidFill>
                  <a:schemeClr val="accent1">
                    <a:lumMod val="50000"/>
                  </a:schemeClr>
                </a:solidFill>
                <a:latin typeface="Calibri" pitchFamily="34" charset="0"/>
                <a:cs typeface="Calibri" pitchFamily="34" charset="0"/>
              </a:rPr>
              <a:t> </a:t>
            </a:r>
            <a:r>
              <a:rPr lang="hr-HR" sz="1700" b="1" u="sng" dirty="0" smtClean="0">
                <a:solidFill>
                  <a:schemeClr val="accent1">
                    <a:lumMod val="50000"/>
                  </a:schemeClr>
                </a:solidFill>
                <a:latin typeface="Calibri" pitchFamily="34" charset="0"/>
                <a:cs typeface="Calibri" pitchFamily="34" charset="0"/>
              </a:rPr>
              <a:t>neposrednim opažanjem ili obavljenim nadzorom </a:t>
            </a:r>
            <a:r>
              <a:rPr lang="hr-HR" sz="1700" dirty="0" smtClean="0">
                <a:solidFill>
                  <a:schemeClr val="accent1">
                    <a:lumMod val="50000"/>
                  </a:schemeClr>
                </a:solidFill>
                <a:latin typeface="Calibri" pitchFamily="34" charset="0"/>
                <a:cs typeface="Calibri" pitchFamily="34" charset="0"/>
              </a:rPr>
              <a:t>njihovih ovlaštenih službenih osoba pri obavljanju inspekcijskog ili drugog nadzora iz njihove nadležnosti, koje su o tome sačinile službenu  bilješku ili zapisnik, ili</a:t>
            </a:r>
          </a:p>
          <a:p>
            <a:pPr marL="628650" lvl="0" indent="-266700" algn="just">
              <a:buNone/>
              <a:defRPr/>
            </a:pPr>
            <a:r>
              <a:rPr lang="hr-HR" sz="1700" b="1" dirty="0" smtClean="0">
                <a:solidFill>
                  <a:schemeClr val="accent1">
                    <a:lumMod val="50000"/>
                  </a:schemeClr>
                </a:solidFill>
                <a:latin typeface="Calibri" pitchFamily="34" charset="0"/>
                <a:cs typeface="Calibri" pitchFamily="34" charset="0"/>
              </a:rPr>
              <a:t>2. </a:t>
            </a:r>
            <a:r>
              <a:rPr lang="hr-HR" sz="1700" b="1" u="sng" dirty="0" smtClean="0">
                <a:solidFill>
                  <a:schemeClr val="accent1">
                    <a:lumMod val="50000"/>
                  </a:schemeClr>
                </a:solidFill>
                <a:latin typeface="Calibri" pitchFamily="34" charset="0"/>
                <a:cs typeface="Calibri" pitchFamily="34" charset="0"/>
              </a:rPr>
              <a:t>na temelju vjerodostojne dokumentacije</a:t>
            </a:r>
            <a:r>
              <a:rPr lang="hr-HR" sz="1700" u="sng" dirty="0" smtClean="0">
                <a:solidFill>
                  <a:schemeClr val="accent1">
                    <a:lumMod val="50000"/>
                  </a:schemeClr>
                </a:solidFill>
                <a:latin typeface="Calibri" pitchFamily="34" charset="0"/>
                <a:cs typeface="Calibri" pitchFamily="34" charset="0"/>
              </a:rPr>
              <a:t>, uključivši i zapisnik o očevidu nadležnog tijela, </a:t>
            </a:r>
          </a:p>
          <a:p>
            <a:pPr marL="628650" lvl="0" indent="-266700" algn="just">
              <a:buNone/>
              <a:defRPr/>
            </a:pPr>
            <a:r>
              <a:rPr lang="hr-HR" sz="1700" b="1" dirty="0" smtClean="0">
                <a:solidFill>
                  <a:schemeClr val="accent1">
                    <a:lumMod val="50000"/>
                  </a:schemeClr>
                </a:solidFill>
                <a:latin typeface="Calibri" pitchFamily="34" charset="0"/>
                <a:cs typeface="Calibri" pitchFamily="34" charset="0"/>
              </a:rPr>
              <a:t>3. </a:t>
            </a:r>
            <a:r>
              <a:rPr lang="hr-HR" sz="1700" b="1" u="sng" dirty="0" smtClean="0">
                <a:solidFill>
                  <a:schemeClr val="accent1">
                    <a:lumMod val="50000"/>
                  </a:schemeClr>
                </a:solidFill>
                <a:latin typeface="Calibri" pitchFamily="34" charset="0"/>
                <a:cs typeface="Calibri" pitchFamily="34" charset="0"/>
              </a:rPr>
              <a:t>upotrebom propisanih tehničkih uređaja </a:t>
            </a:r>
            <a:r>
              <a:rPr lang="hr-HR" sz="1700" dirty="0" smtClean="0">
                <a:solidFill>
                  <a:schemeClr val="accent1">
                    <a:lumMod val="50000"/>
                  </a:schemeClr>
                </a:solidFill>
                <a:latin typeface="Calibri" pitchFamily="34" charset="0"/>
                <a:cs typeface="Calibri" pitchFamily="34" charset="0"/>
              </a:rPr>
              <a:t>ili provođenjem odgovarajućih propisanih    laboratorijskih </a:t>
            </a:r>
            <a:r>
              <a:rPr lang="hr-HR" sz="1700" b="1" u="sng" dirty="0" smtClean="0">
                <a:solidFill>
                  <a:schemeClr val="accent1">
                    <a:lumMod val="50000"/>
                  </a:schemeClr>
                </a:solidFill>
                <a:latin typeface="Calibri" pitchFamily="34" charset="0"/>
                <a:cs typeface="Calibri" pitchFamily="34" charset="0"/>
              </a:rPr>
              <a:t>analiza i vještačenja</a:t>
            </a:r>
            <a:r>
              <a:rPr lang="hr-HR" sz="1700" dirty="0" smtClean="0">
                <a:solidFill>
                  <a:schemeClr val="accent1">
                    <a:lumMod val="50000"/>
                  </a:schemeClr>
                </a:solidFill>
                <a:latin typeface="Calibri" pitchFamily="34" charset="0"/>
                <a:cs typeface="Calibri" pitchFamily="34"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642910" y="500042"/>
            <a:ext cx="7715304" cy="6215106"/>
          </a:xfrm>
        </p:spPr>
        <p:txBody>
          <a:bodyPr>
            <a:noAutofit/>
          </a:bodyPr>
          <a:lstStyle/>
          <a:p>
            <a:pPr>
              <a:lnSpc>
                <a:spcPct val="150000"/>
              </a:lnSpc>
              <a:buNone/>
            </a:pPr>
            <a:r>
              <a:rPr lang="hr-HR" sz="1800" b="1" dirty="0">
                <a:solidFill>
                  <a:schemeClr val="bg2">
                    <a:lumMod val="25000"/>
                  </a:schemeClr>
                </a:solidFill>
                <a:latin typeface="Calibri" pitchFamily="34" charset="0"/>
                <a:cs typeface="Calibri" pitchFamily="34" charset="0"/>
              </a:rPr>
              <a:t>IZDAVANJE OBVEZNOG PREKRŠAJNOG NALOGA </a:t>
            </a:r>
            <a:r>
              <a:rPr lang="hr-HR" sz="18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 </a:t>
            </a:r>
            <a:r>
              <a:rPr lang="hr-HR" sz="1800" b="1" dirty="0">
                <a:solidFill>
                  <a:schemeClr val="bg2">
                    <a:lumMod val="25000"/>
                  </a:schemeClr>
                </a:solidFill>
                <a:latin typeface="Calibri" pitchFamily="34" charset="0"/>
                <a:cs typeface="Calibri" pitchFamily="34" charset="0"/>
              </a:rPr>
              <a:t>članak 239. PZ-a</a:t>
            </a:r>
          </a:p>
          <a:p>
            <a:pPr marL="0" indent="0" algn="just">
              <a:buNone/>
            </a:pPr>
            <a:endParaRPr lang="hr-HR" sz="1500" dirty="0">
              <a:solidFill>
                <a:schemeClr val="bg2">
                  <a:lumMod val="25000"/>
                </a:schemeClr>
              </a:solidFill>
              <a:latin typeface="Calibri" pitchFamily="34" charset="0"/>
              <a:cs typeface="Calibri" pitchFamily="34" charset="0"/>
            </a:endParaRPr>
          </a:p>
          <a:p>
            <a:pPr marL="0" indent="0" algn="just">
              <a:buNone/>
            </a:pPr>
            <a:r>
              <a:rPr lang="hr-HR" sz="1600" dirty="0">
                <a:solidFill>
                  <a:schemeClr val="bg2">
                    <a:lumMod val="25000"/>
                  </a:schemeClr>
                </a:solidFill>
                <a:latin typeface="Calibri" pitchFamily="34" charset="0"/>
                <a:cs typeface="Calibri" pitchFamily="34" charset="0"/>
              </a:rPr>
              <a:t>(1) Ovlašteni tužitelji iz članka 109. stavka 1. točke 1. i 2. ovoga Zakona prije pokretanja prekršajnog postupka protiv počinitelja prekršaja </a:t>
            </a:r>
            <a:r>
              <a:rPr lang="hr-HR" sz="16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obvezno će izdati prekršajni nalog (obavezni prekršajni nalog) </a:t>
            </a:r>
            <a:r>
              <a:rPr lang="hr-HR" sz="1600" dirty="0">
                <a:solidFill>
                  <a:schemeClr val="bg2">
                    <a:lumMod val="25000"/>
                  </a:schemeClr>
                </a:solidFill>
                <a:latin typeface="Calibri" pitchFamily="34" charset="0"/>
                <a:cs typeface="Calibri" pitchFamily="34" charset="0"/>
              </a:rPr>
              <a:t>za:</a:t>
            </a:r>
          </a:p>
          <a:p>
            <a:pPr marL="0" indent="0" algn="just">
              <a:buNone/>
            </a:pPr>
            <a:r>
              <a:rPr lang="hr-HR" sz="1600" dirty="0">
                <a:solidFill>
                  <a:schemeClr val="bg2">
                    <a:lumMod val="25000"/>
                  </a:schemeClr>
                </a:solidFill>
                <a:latin typeface="Calibri" pitchFamily="34" charset="0"/>
                <a:cs typeface="Calibri" pitchFamily="34" charset="0"/>
              </a:rPr>
              <a:t>1. </a:t>
            </a:r>
            <a:r>
              <a:rPr lang="hr-HR" sz="1600" b="1" u="sng" dirty="0">
                <a:solidFill>
                  <a:schemeClr val="bg2">
                    <a:lumMod val="25000"/>
                  </a:schemeClr>
                </a:solidFill>
                <a:latin typeface="Calibri" pitchFamily="34" charset="0"/>
                <a:cs typeface="Calibri" pitchFamily="34" charset="0"/>
              </a:rPr>
              <a:t>prekršaj propisan odlukom jedinice lokalne i područne (regionalne) samouprave</a:t>
            </a:r>
            <a:r>
              <a:rPr lang="hr-HR" sz="1600" b="1" dirty="0">
                <a:solidFill>
                  <a:schemeClr val="bg2">
                    <a:lumMod val="25000"/>
                  </a:schemeClr>
                </a:solidFill>
                <a:latin typeface="Calibri" pitchFamily="34" charset="0"/>
                <a:cs typeface="Calibri" pitchFamily="34" charset="0"/>
              </a:rPr>
              <a:t>,</a:t>
            </a:r>
            <a:endParaRPr lang="hr-HR" sz="1600" dirty="0">
              <a:solidFill>
                <a:schemeClr val="bg2">
                  <a:lumMod val="25000"/>
                </a:schemeClr>
              </a:solidFill>
              <a:latin typeface="Calibri" pitchFamily="34" charset="0"/>
              <a:cs typeface="Calibri" pitchFamily="34" charset="0"/>
            </a:endParaRPr>
          </a:p>
          <a:p>
            <a:pPr marL="0" indent="0" algn="just">
              <a:buNone/>
            </a:pPr>
            <a:r>
              <a:rPr lang="hr-HR" sz="1600" dirty="0">
                <a:solidFill>
                  <a:schemeClr val="bg2">
                    <a:lumMod val="25000"/>
                  </a:schemeClr>
                </a:solidFill>
                <a:latin typeface="Calibri" pitchFamily="34" charset="0"/>
                <a:cs typeface="Calibri" pitchFamily="34" charset="0"/>
              </a:rPr>
              <a:t>2. prekršaj </a:t>
            </a:r>
            <a:r>
              <a:rPr lang="hr-HR" sz="1600" b="1" u="sng" dirty="0">
                <a:solidFill>
                  <a:schemeClr val="bg2">
                    <a:lumMod val="25000"/>
                  </a:schemeClr>
                </a:solidFill>
                <a:latin typeface="Calibri" pitchFamily="34" charset="0"/>
                <a:cs typeface="Calibri" pitchFamily="34" charset="0"/>
              </a:rPr>
              <a:t>propisan zakonom </a:t>
            </a:r>
            <a:r>
              <a:rPr lang="hr-HR" sz="1600" dirty="0">
                <a:solidFill>
                  <a:schemeClr val="bg2">
                    <a:lumMod val="25000"/>
                  </a:schemeClr>
                </a:solidFill>
                <a:latin typeface="Calibri" pitchFamily="34" charset="0"/>
                <a:cs typeface="Calibri" pitchFamily="34" charset="0"/>
              </a:rPr>
              <a:t>za koji je kao kazna propisana samo novčana kazna do </a:t>
            </a:r>
            <a:r>
              <a:rPr lang="hr-HR" sz="1600" u="sng" dirty="0">
                <a:solidFill>
                  <a:srgbClr val="FF0000"/>
                </a:solidFill>
                <a:latin typeface="Calibri" pitchFamily="34" charset="0"/>
                <a:cs typeface="Calibri" pitchFamily="34" charset="0"/>
              </a:rPr>
              <a:t>5.000,00 kuna za fizičku osobu, do 10.000,00 kuna za počinitelja prekršaja fizičku osobu obrtnika i osobu koja obavlja drugu samostalnu djelatnost, do 15.000,00 kuna za pravnu osobu i do 5.000,00 kuna za odgovornu osobu u pravnoj osobi.</a:t>
            </a:r>
            <a:r>
              <a:rPr lang="hr-HR" sz="1600" dirty="0">
                <a:latin typeface="Calibri" pitchFamily="34" charset="0"/>
                <a:cs typeface="Calibri" pitchFamily="34" charset="0"/>
              </a:rPr>
              <a:t> </a:t>
            </a:r>
            <a:r>
              <a:rPr lang="hr-HR" sz="1600" dirty="0">
                <a:solidFill>
                  <a:schemeClr val="bg2">
                    <a:lumMod val="25000"/>
                  </a:schemeClr>
                </a:solidFill>
                <a:latin typeface="Calibri" pitchFamily="34" charset="0"/>
                <a:cs typeface="Calibri" pitchFamily="34" charset="0"/>
              </a:rPr>
              <a:t>Kod prekršaja pravne osobe i u njoj odgovorne osobe, obavezni prekršajni nalog izdat će se kada je uvjet iz ove točke ostvaren u odnosu na počinitelja pravnu osobu.</a:t>
            </a:r>
          </a:p>
          <a:p>
            <a:pPr marL="0" indent="0" algn="just">
              <a:buNone/>
            </a:pPr>
            <a:r>
              <a:rPr lang="hr-HR" sz="1600" dirty="0">
                <a:solidFill>
                  <a:schemeClr val="bg2">
                    <a:lumMod val="25000"/>
                  </a:schemeClr>
                </a:solidFill>
                <a:latin typeface="Calibri" pitchFamily="34" charset="0"/>
                <a:cs typeface="Calibri" pitchFamily="34" charset="0"/>
              </a:rPr>
              <a:t>(2) Ovlašteni tužitelji iz članka 109. stavka 1. točaka 1. i 2. ovoga </a:t>
            </a:r>
            <a:r>
              <a:rPr lang="pl-PL" sz="1600" dirty="0">
                <a:solidFill>
                  <a:schemeClr val="bg2">
                    <a:lumMod val="25000"/>
                  </a:schemeClr>
                </a:solidFill>
                <a:latin typeface="Calibri" pitchFamily="34" charset="0"/>
                <a:cs typeface="Calibri" pitchFamily="34" charset="0"/>
              </a:rPr>
              <a:t>Zakona </a:t>
            </a:r>
            <a:r>
              <a:rPr lang="pl-PL" sz="1600" b="1" u="sng" dirty="0">
                <a:solidFill>
                  <a:srgbClr val="FF0000"/>
                </a:solidFill>
                <a:effectLst>
                  <a:outerShdw blurRad="38100" dist="38100" dir="2700000" algn="tl">
                    <a:srgbClr val="000000">
                      <a:alpha val="43137"/>
                    </a:srgbClr>
                  </a:outerShdw>
                </a:effectLst>
                <a:latin typeface="Calibri" pitchFamily="34" charset="0"/>
                <a:cs typeface="Calibri" pitchFamily="34" charset="0"/>
              </a:rPr>
              <a:t>mogu</a:t>
            </a:r>
            <a:r>
              <a:rPr lang="pl-PL" sz="1600" b="1" dirty="0">
                <a:latin typeface="Calibri" pitchFamily="34" charset="0"/>
                <a:cs typeface="Calibri" pitchFamily="34" charset="0"/>
              </a:rPr>
              <a:t> </a:t>
            </a:r>
            <a:r>
              <a:rPr lang="pl-PL" sz="1600" b="1" dirty="0">
                <a:solidFill>
                  <a:schemeClr val="bg2">
                    <a:lumMod val="25000"/>
                  </a:schemeClr>
                </a:solidFill>
                <a:latin typeface="Calibri" pitchFamily="34" charset="0"/>
                <a:cs typeface="Calibri" pitchFamily="34" charset="0"/>
              </a:rPr>
              <a:t>izdati obavezni prekršajni nalog i ako je za prekršaj </a:t>
            </a:r>
            <a:r>
              <a:rPr lang="hr-HR" sz="1600" b="1" dirty="0">
                <a:solidFill>
                  <a:schemeClr val="bg2">
                    <a:lumMod val="25000"/>
                  </a:schemeClr>
                </a:solidFill>
                <a:latin typeface="Calibri" pitchFamily="34" charset="0"/>
                <a:cs typeface="Calibri" pitchFamily="34" charset="0"/>
              </a:rPr>
              <a:t>propisana novčana kazna veća od iznosa iz stavka 1. točke 2. ovoga članka, </a:t>
            </a:r>
            <a:r>
              <a:rPr lang="hr-HR" sz="1600" dirty="0">
                <a:solidFill>
                  <a:schemeClr val="bg2">
                    <a:lumMod val="25000"/>
                  </a:schemeClr>
                </a:solidFill>
                <a:latin typeface="Calibri" pitchFamily="34" charset="0"/>
                <a:cs typeface="Calibri" pitchFamily="34" charset="0"/>
              </a:rPr>
              <a:t>ali u tom slučaju za pojedinačni prekršaj ne može se utvrditi novčana kazna veća od iznosa iz stavka 1. točke 2. ovoga članka.</a:t>
            </a:r>
          </a:p>
          <a:p>
            <a:pPr marL="0" indent="0" algn="just">
              <a:buNone/>
            </a:pPr>
            <a:r>
              <a:rPr lang="hr-HR" sz="1600" dirty="0">
                <a:solidFill>
                  <a:schemeClr val="bg2">
                    <a:lumMod val="25000"/>
                  </a:schemeClr>
                </a:solidFill>
                <a:latin typeface="Calibri" pitchFamily="34" charset="0"/>
                <a:cs typeface="Calibri" pitchFamily="34" charset="0"/>
              </a:rPr>
              <a:t>(7) Ako je ovlašteni tužitelj umjesto prekršajnog naloga iz stavka 1. ovoga članka </a:t>
            </a:r>
            <a:r>
              <a:rPr lang="hr-HR" sz="1600" b="1" dirty="0">
                <a:solidFill>
                  <a:schemeClr val="bg2">
                    <a:lumMod val="25000"/>
                  </a:schemeClr>
                </a:solidFill>
                <a:latin typeface="Calibri" pitchFamily="34" charset="0"/>
                <a:cs typeface="Calibri" pitchFamily="34" charset="0"/>
              </a:rPr>
              <a:t>(OPN) </a:t>
            </a:r>
            <a:r>
              <a:rPr lang="hr-HR" sz="1600" dirty="0">
                <a:solidFill>
                  <a:schemeClr val="bg2">
                    <a:lumMod val="25000"/>
                  </a:schemeClr>
                </a:solidFill>
                <a:latin typeface="Calibri" pitchFamily="34" charset="0"/>
                <a:cs typeface="Calibri" pitchFamily="34" charset="0"/>
              </a:rPr>
              <a:t>podnio optužni prijedlog, </a:t>
            </a:r>
            <a:r>
              <a:rPr lang="hr-HR" sz="1600" b="1" u="sng" dirty="0">
                <a:solidFill>
                  <a:srgbClr val="FF0000"/>
                </a:solidFill>
                <a:effectLst>
                  <a:outerShdw blurRad="38100" dist="38100" dir="2700000" algn="tl">
                    <a:srgbClr val="000000">
                      <a:alpha val="43137"/>
                    </a:srgbClr>
                  </a:outerShdw>
                </a:effectLst>
                <a:latin typeface="Calibri" pitchFamily="34" charset="0"/>
                <a:cs typeface="Calibri" pitchFamily="34" charset="0"/>
              </a:rPr>
              <a:t>sud taj će optužni prijedlog odbaciti.</a:t>
            </a:r>
          </a:p>
          <a:p>
            <a:pPr marL="0" indent="0" algn="just">
              <a:buNone/>
            </a:pPr>
            <a:r>
              <a:rPr lang="hr-HR" sz="1600" dirty="0">
                <a:latin typeface="Calibri" pitchFamily="34" charset="0"/>
                <a:cs typeface="Calibri" pitchFamily="34" charset="0"/>
              </a:rPr>
              <a:t>(</a:t>
            </a:r>
            <a:r>
              <a:rPr lang="hr-HR" sz="1600" dirty="0">
                <a:solidFill>
                  <a:schemeClr val="bg2">
                    <a:lumMod val="25000"/>
                  </a:schemeClr>
                </a:solidFill>
                <a:latin typeface="Calibri" pitchFamily="34" charset="0"/>
                <a:cs typeface="Calibri" pitchFamily="34" charset="0"/>
              </a:rPr>
              <a:t>8) </a:t>
            </a:r>
            <a:r>
              <a:rPr lang="hr-HR" sz="1600" b="1" u="sng" dirty="0">
                <a:solidFill>
                  <a:schemeClr val="bg2">
                    <a:lumMod val="25000"/>
                  </a:schemeClr>
                </a:solidFill>
                <a:latin typeface="Calibri" pitchFamily="34" charset="0"/>
                <a:cs typeface="Calibri" pitchFamily="34" charset="0"/>
              </a:rPr>
              <a:t>Obavezni prekršajni nalog ne može se izdati protiv </a:t>
            </a:r>
            <a:r>
              <a:rPr lang="hr-HR" sz="1600" dirty="0">
                <a:solidFill>
                  <a:schemeClr val="bg2">
                    <a:lumMod val="25000"/>
                  </a:schemeClr>
                </a:solidFill>
                <a:latin typeface="Calibri" pitchFamily="34" charset="0"/>
                <a:cs typeface="Calibri" pitchFamily="34" charset="0"/>
              </a:rPr>
              <a:t>počinitelja prekršaja koji je u vrijeme počinjenja prekršaja bio </a:t>
            </a:r>
            <a:r>
              <a:rPr lang="hr-HR" sz="1600" b="1" dirty="0">
                <a:solidFill>
                  <a:srgbClr val="FF0000"/>
                </a:solidFill>
                <a:effectLst>
                  <a:outerShdw blurRad="38100" dist="38100" dir="2700000" algn="tl">
                    <a:srgbClr val="000000">
                      <a:alpha val="43137"/>
                    </a:srgbClr>
                  </a:outerShdw>
                </a:effectLst>
                <a:latin typeface="Calibri" pitchFamily="34" charset="0"/>
                <a:cs typeface="Calibri" pitchFamily="34" charset="0"/>
              </a:rPr>
              <a:t>maloljetnik </a:t>
            </a:r>
            <a:r>
              <a:rPr lang="hr-HR" sz="1600" dirty="0">
                <a:solidFill>
                  <a:schemeClr val="bg2">
                    <a:lumMod val="25000"/>
                  </a:schemeClr>
                </a:solidFill>
                <a:latin typeface="Calibri" pitchFamily="34" charset="0"/>
                <a:cs typeface="Calibri" pitchFamily="34" charset="0"/>
              </a:rPr>
              <a:t>(14-18 godina života).</a:t>
            </a:r>
          </a:p>
          <a:p>
            <a:pPr marL="0" indent="0" algn="just">
              <a:buNone/>
            </a:pPr>
            <a:endParaRPr lang="hr-HR" sz="1500" dirty="0">
              <a:latin typeface="Calibri" pitchFamily="34" charset="0"/>
              <a:cs typeface="Calibri" pitchFamily="34" charset="0"/>
            </a:endParaRPr>
          </a:p>
        </p:txBody>
      </p:sp>
      <p:sp>
        <p:nvSpPr>
          <p:cNvPr id="5" name="Strelica zakrivljena dolje 4"/>
          <p:cNvSpPr/>
          <p:nvPr/>
        </p:nvSpPr>
        <p:spPr>
          <a:xfrm rot="16200000">
            <a:off x="-142908" y="3429000"/>
            <a:ext cx="1214446" cy="35719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zervirano mjesto sadržaja 2"/>
          <p:cNvSpPr txBox="1">
            <a:spLocks/>
          </p:cNvSpPr>
          <p:nvPr/>
        </p:nvSpPr>
        <p:spPr>
          <a:xfrm>
            <a:off x="642910" y="857232"/>
            <a:ext cx="7572428" cy="4643470"/>
          </a:xfrm>
          <a:prstGeom prst="rect">
            <a:avLst/>
          </a:prstGeom>
        </p:spPr>
        <p:txBody>
          <a:bodyPr vert="horz" lIns="91440" tIns="45720" rIns="91440" bIns="45720" rtlCol="0" anchor="ctr">
            <a:noAutofit/>
          </a:bodyPr>
          <a:lstStyle/>
          <a:p>
            <a:pPr lvl="0" algn="ctr">
              <a:spcBef>
                <a:spcPct val="20000"/>
              </a:spcBef>
              <a:spcAft>
                <a:spcPts val="600"/>
              </a:spcAft>
              <a:buClr>
                <a:schemeClr val="accent1">
                  <a:lumMod val="75000"/>
                </a:schemeClr>
              </a:buClr>
              <a:buSzPct val="145000"/>
            </a:pPr>
            <a:r>
              <a:rPr lang="hr-HR" sz="24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OBVEZNI PREKRŠAJNI NALOG</a:t>
            </a:r>
            <a:endParaRPr lang="hr-HR" sz="2400" dirty="0">
              <a:solidFill>
                <a:schemeClr val="bg2">
                  <a:lumMod val="25000"/>
                </a:schemeClr>
              </a:solidFill>
              <a:latin typeface="Calibri" pitchFamily="34" charset="0"/>
              <a:cs typeface="Calibri" pitchFamily="34" charset="0"/>
            </a:endParaRPr>
          </a:p>
          <a:p>
            <a:pPr lvl="0" algn="ctr">
              <a:spcBef>
                <a:spcPct val="20000"/>
              </a:spcBef>
              <a:spcAft>
                <a:spcPts val="600"/>
              </a:spcAft>
              <a:buClr>
                <a:schemeClr val="accent1">
                  <a:lumMod val="75000"/>
                </a:schemeClr>
              </a:buClr>
              <a:buSzPct val="145000"/>
            </a:pPr>
            <a:endParaRPr lang="hr-HR" dirty="0">
              <a:solidFill>
                <a:schemeClr val="bg2">
                  <a:lumMod val="25000"/>
                </a:schemeClr>
              </a:solidFill>
              <a:latin typeface="Calibri" pitchFamily="34" charset="0"/>
              <a:cs typeface="Calibri" pitchFamily="34" charset="0"/>
            </a:endParaRPr>
          </a:p>
          <a:p>
            <a:pPr marR="0" lvl="0" defTabSz="457200" rtl="0" eaLnBrk="1" fontAlgn="auto" latinLnBrk="0" hangingPunct="1">
              <a:lnSpc>
                <a:spcPct val="100000"/>
              </a:lnSpc>
              <a:spcBef>
                <a:spcPct val="20000"/>
              </a:spcBef>
              <a:spcAft>
                <a:spcPts val="600"/>
              </a:spcAft>
              <a:buClr>
                <a:schemeClr val="accent1">
                  <a:lumMod val="75000"/>
                </a:schemeClr>
              </a:buClr>
              <a:buSzPct val="145000"/>
              <a:defRPr/>
            </a:pPr>
            <a:r>
              <a:rPr kumimoji="0" lang="hr-HR"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Obavezni prekršajni nalog donose ovlašteni tužitelji iz članka 109. stavka 1.</a:t>
            </a:r>
            <a:r>
              <a:rPr kumimoji="0" lang="hr-HR" b="0" i="0" u="none" strike="noStrike" kern="1200" cap="none" spc="0" normalizeH="0" noProof="0" dirty="0">
                <a:ln>
                  <a:noFill/>
                </a:ln>
                <a:solidFill>
                  <a:schemeClr val="bg2">
                    <a:lumMod val="25000"/>
                  </a:schemeClr>
                </a:solidFill>
                <a:effectLst/>
                <a:uLnTx/>
                <a:uFillTx/>
                <a:latin typeface="Calibri" pitchFamily="34" charset="0"/>
                <a:cs typeface="Calibri" pitchFamily="34" charset="0"/>
              </a:rPr>
              <a:t> </a:t>
            </a:r>
            <a:r>
              <a:rPr kumimoji="0" lang="hr-HR"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točke 1. i 2. ovog Zakona i </a:t>
            </a:r>
            <a:r>
              <a:rPr kumimoji="0" lang="hr-HR"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jedinice lokalne i područne (regionalne)</a:t>
            </a:r>
            <a:r>
              <a:rPr kumimoji="0" lang="hr-HR" b="1" i="0" u="none" strike="noStrike" kern="1200" cap="none" spc="0" normalizeH="0" noProof="0" dirty="0">
                <a:ln>
                  <a:noFill/>
                </a:ln>
                <a:solidFill>
                  <a:schemeClr val="bg2">
                    <a:lumMod val="25000"/>
                  </a:schemeClr>
                </a:solidFill>
                <a:effectLst/>
                <a:uLnTx/>
                <a:uFillTx/>
                <a:latin typeface="Calibri" pitchFamily="34" charset="0"/>
                <a:cs typeface="Calibri" pitchFamily="34" charset="0"/>
              </a:rPr>
              <a:t> </a:t>
            </a:r>
            <a:r>
              <a:rPr kumimoji="0" lang="hr-HR"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samouprave.</a:t>
            </a:r>
            <a:r>
              <a:rPr lang="hr-HR" dirty="0">
                <a:solidFill>
                  <a:schemeClr val="bg2">
                    <a:lumMod val="25000"/>
                  </a:schemeClr>
                </a:solidFill>
                <a:latin typeface="Calibri" pitchFamily="34" charset="0"/>
                <a:cs typeface="Calibri" pitchFamily="34" charset="0"/>
              </a:rPr>
              <a:t> </a:t>
            </a:r>
            <a:r>
              <a:rPr lang="hr-HR" dirty="0">
                <a:solidFill>
                  <a:srgbClr val="FF0000"/>
                </a:solidFill>
                <a:latin typeface="Calibri" pitchFamily="34" charset="0"/>
                <a:cs typeface="Calibri" pitchFamily="34" charset="0"/>
              </a:rPr>
              <a:t>članak 143. st.5. PZ-a</a:t>
            </a:r>
            <a:endParaRPr kumimoji="0" lang="hr-HR" b="1" i="0" u="none" strike="noStrike" kern="1200" cap="none" spc="0" normalizeH="0" baseline="0" noProof="0" dirty="0">
              <a:ln>
                <a:noFill/>
              </a:ln>
              <a:solidFill>
                <a:schemeClr val="tx1"/>
              </a:solidFill>
              <a:effectLst/>
              <a:uLnTx/>
              <a:uFillTx/>
              <a:latin typeface="Calibri" pitchFamily="34" charset="0"/>
              <a:cs typeface="Calibri" pitchFamily="34" charset="0"/>
            </a:endParaRPr>
          </a:p>
          <a:p>
            <a:pPr>
              <a:spcBef>
                <a:spcPct val="20000"/>
              </a:spcBef>
              <a:spcAft>
                <a:spcPts val="600"/>
              </a:spcAft>
              <a:buClr>
                <a:schemeClr val="accent1">
                  <a:lumMod val="75000"/>
                </a:schemeClr>
              </a:buClr>
              <a:buSzPct val="145000"/>
            </a:pPr>
            <a:r>
              <a:rPr kumimoji="0" lang="hr-HR"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Pravomoćni</a:t>
            </a:r>
            <a:r>
              <a:rPr kumimoji="0" lang="hr-HR" b="1" i="0" u="none" strike="noStrike" kern="1200" cap="none" spc="0" normalizeH="0" noProof="0" dirty="0">
                <a:ln>
                  <a:noFill/>
                </a:ln>
                <a:solidFill>
                  <a:schemeClr val="bg2">
                    <a:lumMod val="25000"/>
                  </a:schemeClr>
                </a:solidFill>
                <a:effectLst/>
                <a:uLnTx/>
                <a:uFillTx/>
                <a:latin typeface="Calibri" pitchFamily="34" charset="0"/>
                <a:cs typeface="Calibri" pitchFamily="34" charset="0"/>
              </a:rPr>
              <a:t> </a:t>
            </a:r>
            <a:r>
              <a:rPr kumimoji="0" lang="hr-HR"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OPN</a:t>
            </a:r>
            <a:r>
              <a:rPr kumimoji="0" lang="hr-HR"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 (odluka o prekršaju) je</a:t>
            </a:r>
            <a:r>
              <a:rPr kumimoji="0" lang="hr-HR" b="1" i="0" u="none" strike="noStrike" kern="1200" cap="none" spc="0" normalizeH="0" baseline="0" noProof="0" dirty="0">
                <a:ln>
                  <a:noFill/>
                </a:ln>
                <a:solidFill>
                  <a:schemeClr val="tx1"/>
                </a:solidFill>
                <a:effectLst/>
                <a:uLnTx/>
                <a:uFillTx/>
                <a:latin typeface="Calibri" pitchFamily="34" charset="0"/>
                <a:cs typeface="Calibri" pitchFamily="34" charset="0"/>
              </a:rPr>
              <a:t> </a:t>
            </a:r>
            <a:r>
              <a:rPr kumimoji="0" lang="hr-HR" b="1" i="0" u="none" strike="noStrike" kern="1200" cap="none" spc="0" normalizeH="0" baseline="0" noProof="0" dirty="0">
                <a:ln>
                  <a:noFill/>
                </a:ln>
                <a:solidFill>
                  <a:srgbClr val="FF0000"/>
                </a:solidFill>
                <a:effectLst/>
                <a:uLnTx/>
                <a:uFillTx/>
                <a:latin typeface="Calibri" pitchFamily="34" charset="0"/>
                <a:cs typeface="Calibri" pitchFamily="34" charset="0"/>
              </a:rPr>
              <a:t>ovršna isprava !</a:t>
            </a:r>
            <a:r>
              <a:rPr lang="hr-HR" b="1" dirty="0">
                <a:solidFill>
                  <a:srgbClr val="FF0000"/>
                </a:solidFill>
                <a:latin typeface="Calibri" pitchFamily="34" charset="0"/>
                <a:cs typeface="Calibri" pitchFamily="34" charset="0"/>
              </a:rPr>
              <a:t> </a:t>
            </a:r>
            <a:r>
              <a:rPr lang="hr-HR" dirty="0">
                <a:solidFill>
                  <a:srgbClr val="FF0000"/>
                </a:solidFill>
                <a:latin typeface="Calibri" pitchFamily="34" charset="0"/>
                <a:cs typeface="Calibri" pitchFamily="34" charset="0"/>
              </a:rPr>
              <a:t>članak 143.st.6. PZ-a</a:t>
            </a:r>
          </a:p>
          <a:p>
            <a:pPr algn="just">
              <a:spcBef>
                <a:spcPct val="20000"/>
              </a:spcBef>
              <a:spcAft>
                <a:spcPts val="600"/>
              </a:spcAft>
              <a:buClr>
                <a:schemeClr val="accent1">
                  <a:lumMod val="75000"/>
                </a:schemeClr>
              </a:buClr>
              <a:buSzPct val="145000"/>
            </a:pPr>
            <a:endParaRPr lang="hr-HR" dirty="0">
              <a:solidFill>
                <a:srgbClr val="FF0000"/>
              </a:solidFill>
              <a:effectLst>
                <a:outerShdw blurRad="38100" dist="38100" dir="2700000" algn="tl">
                  <a:srgbClr val="000000">
                    <a:alpha val="43137"/>
                  </a:srgbClr>
                </a:outerShdw>
              </a:effectLst>
              <a:latin typeface="Calibri" pitchFamily="34" charset="0"/>
              <a:cs typeface="Calibri" pitchFamily="34" charset="0"/>
            </a:endParaRPr>
          </a:p>
          <a:p>
            <a:pPr algn="just">
              <a:spcBef>
                <a:spcPct val="20000"/>
              </a:spcBef>
              <a:spcAft>
                <a:spcPts val="600"/>
              </a:spcAft>
              <a:buClr>
                <a:schemeClr val="accent1">
                  <a:lumMod val="75000"/>
                </a:schemeClr>
              </a:buClr>
              <a:buSzPct val="145000"/>
            </a:pPr>
            <a:r>
              <a:rPr lang="vi-VN" u="sng" dirty="0">
                <a:solidFill>
                  <a:srgbClr val="FF0000"/>
                </a:solidFill>
                <a:effectLst>
                  <a:outerShdw blurRad="38100" dist="38100" dir="2700000" algn="tl">
                    <a:srgbClr val="000000">
                      <a:alpha val="43137"/>
                    </a:srgbClr>
                  </a:outerShdw>
                </a:effectLst>
                <a:latin typeface="Calibri" pitchFamily="34" charset="0"/>
                <a:cs typeface="Calibri" pitchFamily="34" charset="0"/>
              </a:rPr>
              <a:t>U postupku izdavanja obaveznog prekršajnog naloga na odgovarajući se način primjenjuju i odredbe </a:t>
            </a:r>
            <a:r>
              <a:rPr lang="hr-HR" u="sng" dirty="0">
                <a:solidFill>
                  <a:srgbClr val="FF0000"/>
                </a:solidFill>
                <a:effectLst>
                  <a:outerShdw blurRad="38100" dist="38100" dir="2700000" algn="tl">
                    <a:srgbClr val="000000">
                      <a:alpha val="43137"/>
                    </a:srgbClr>
                  </a:outerShdw>
                </a:effectLst>
                <a:latin typeface="Calibri" pitchFamily="34" charset="0"/>
                <a:cs typeface="Calibri" pitchFamily="34" charset="0"/>
              </a:rPr>
              <a:t>Prekršajnog z</a:t>
            </a:r>
            <a:r>
              <a:rPr lang="vi-VN" u="sng" dirty="0">
                <a:solidFill>
                  <a:srgbClr val="FF0000"/>
                </a:solidFill>
                <a:effectLst>
                  <a:outerShdw blurRad="38100" dist="38100" dir="2700000" algn="tl">
                    <a:srgbClr val="000000">
                      <a:alpha val="43137"/>
                    </a:srgbClr>
                  </a:outerShdw>
                </a:effectLst>
                <a:latin typeface="Calibri" pitchFamily="34" charset="0"/>
                <a:cs typeface="Calibri" pitchFamily="34" charset="0"/>
              </a:rPr>
              <a:t>akona o izdavanju prekršajnog naloga</a:t>
            </a:r>
            <a:r>
              <a:rPr lang="vi-VN" b="1" u="sng" dirty="0">
                <a:solidFill>
                  <a:srgbClr val="FF0000"/>
                </a:solidFill>
                <a:effectLst>
                  <a:outerShdw blurRad="38100" dist="38100" dir="2700000" algn="tl">
                    <a:srgbClr val="000000">
                      <a:alpha val="43137"/>
                    </a:srgbClr>
                  </a:outerShdw>
                </a:effectLst>
                <a:latin typeface="Calibri" pitchFamily="34" charset="0"/>
                <a:cs typeface="Calibri" pitchFamily="34" charset="0"/>
              </a:rPr>
              <a:t>,</a:t>
            </a:r>
            <a:r>
              <a:rPr lang="vi-VN" b="1" dirty="0">
                <a:solidFill>
                  <a:srgbClr val="FF0000"/>
                </a:solidFill>
                <a:latin typeface="Calibri" pitchFamily="34" charset="0"/>
                <a:cs typeface="Calibri" pitchFamily="34" charset="0"/>
              </a:rPr>
              <a:t> </a:t>
            </a:r>
            <a:r>
              <a:rPr lang="vi-VN" dirty="0">
                <a:solidFill>
                  <a:schemeClr val="bg2">
                    <a:lumMod val="25000"/>
                  </a:schemeClr>
                </a:solidFill>
                <a:latin typeface="Calibri" pitchFamily="34" charset="0"/>
                <a:cs typeface="Calibri" pitchFamily="34" charset="0"/>
              </a:rPr>
              <a:t>osim ako odredbama </a:t>
            </a:r>
            <a:r>
              <a:rPr lang="hr-HR" dirty="0">
                <a:solidFill>
                  <a:schemeClr val="bg2">
                    <a:lumMod val="25000"/>
                  </a:schemeClr>
                </a:solidFill>
                <a:latin typeface="Calibri" pitchFamily="34" charset="0"/>
                <a:cs typeface="Calibri" pitchFamily="34" charset="0"/>
              </a:rPr>
              <a:t>Prekršajnog z</a:t>
            </a:r>
            <a:r>
              <a:rPr lang="vi-VN" dirty="0">
                <a:solidFill>
                  <a:schemeClr val="bg2">
                    <a:lumMod val="25000"/>
                  </a:schemeClr>
                </a:solidFill>
                <a:latin typeface="Calibri" pitchFamily="34" charset="0"/>
                <a:cs typeface="Calibri" pitchFamily="34" charset="0"/>
              </a:rPr>
              <a:t>akona o izdavanju obaveznog prekršajnog naloga nije nešto drukčije određeno. </a:t>
            </a:r>
            <a:r>
              <a:rPr lang="vi-VN" dirty="0">
                <a:solidFill>
                  <a:srgbClr val="FF0000"/>
                </a:solidFill>
                <a:latin typeface="Calibri" pitchFamily="34" charset="0"/>
                <a:cs typeface="Calibri" pitchFamily="34" charset="0"/>
              </a:rPr>
              <a:t>članak 239. </a:t>
            </a:r>
            <a:r>
              <a:rPr lang="hr-HR" dirty="0">
                <a:solidFill>
                  <a:srgbClr val="FF0000"/>
                </a:solidFill>
                <a:latin typeface="Calibri" pitchFamily="34" charset="0"/>
                <a:cs typeface="Calibri" pitchFamily="34" charset="0"/>
              </a:rPr>
              <a:t>stavak </a:t>
            </a:r>
            <a:r>
              <a:rPr lang="vi-VN" dirty="0">
                <a:solidFill>
                  <a:srgbClr val="FF0000"/>
                </a:solidFill>
                <a:latin typeface="Calibri" pitchFamily="34" charset="0"/>
                <a:cs typeface="Calibri" pitchFamily="34" charset="0"/>
              </a:rPr>
              <a:t>5</a:t>
            </a:r>
            <a:r>
              <a:rPr lang="hr-HR" dirty="0">
                <a:solidFill>
                  <a:srgbClr val="FF0000"/>
                </a:solidFill>
                <a:latin typeface="Calibri" pitchFamily="34" charset="0"/>
                <a:cs typeface="Calibri" pitchFamily="34" charset="0"/>
              </a:rPr>
              <a:t>. PZ-a</a:t>
            </a:r>
            <a:r>
              <a:rPr lang="vi-VN" dirty="0">
                <a:solidFill>
                  <a:srgbClr val="FF0000"/>
                </a:solidFill>
                <a:latin typeface="Calibri" pitchFamily="34" charset="0"/>
                <a:cs typeface="Calibri" pitchFamily="34" charset="0"/>
              </a:rPr>
              <a:t> </a:t>
            </a:r>
            <a:endParaRPr lang="hr-HR" dirty="0">
              <a:solidFill>
                <a:srgbClr val="FF0000"/>
              </a:solidFill>
              <a:latin typeface="Calibri" pitchFamily="34" charset="0"/>
              <a:cs typeface="Calibri" pitchFamily="34" charset="0"/>
            </a:endParaRPr>
          </a:p>
          <a:p>
            <a:pPr marL="285750" marR="0" lvl="0" indent="-285750" algn="just" defTabSz="457200" rtl="0" eaLnBrk="1" fontAlgn="auto" latinLnBrk="0" hangingPunct="1">
              <a:lnSpc>
                <a:spcPct val="100000"/>
              </a:lnSpc>
              <a:spcBef>
                <a:spcPct val="20000"/>
              </a:spcBef>
              <a:spcAft>
                <a:spcPts val="600"/>
              </a:spcAft>
              <a:buClr>
                <a:schemeClr val="accent1">
                  <a:lumMod val="75000"/>
                </a:schemeClr>
              </a:buClr>
              <a:buSzPct val="145000"/>
              <a:tabLst/>
              <a:defRPr/>
            </a:pPr>
            <a:endParaRPr kumimoji="0" lang="hr-HR" b="0" i="0" u="none" strike="noStrike" kern="1200" cap="none" spc="0" normalizeH="0" baseline="0" noProof="0" dirty="0">
              <a:ln>
                <a:noFill/>
              </a:ln>
              <a:solidFill>
                <a:schemeClr val="tx1"/>
              </a:solidFill>
              <a:effectLst/>
              <a:uLnTx/>
              <a:uFillTx/>
              <a:latin typeface="Calibri" pitchFamily="34" charset="0"/>
              <a:cs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571472" y="428604"/>
            <a:ext cx="7858180" cy="5786478"/>
          </a:xfrm>
        </p:spPr>
        <p:txBody>
          <a:bodyPr>
            <a:noAutofit/>
          </a:bodyPr>
          <a:lstStyle/>
          <a:p>
            <a:pPr>
              <a:buNone/>
            </a:pPr>
            <a:r>
              <a:rPr lang="hr-HR" sz="1600" b="1" dirty="0" smtClean="0">
                <a:effectLst>
                  <a:outerShdw blurRad="38100" dist="38100" dir="2700000" algn="tl">
                    <a:srgbClr val="000000">
                      <a:alpha val="43137"/>
                    </a:srgbClr>
                  </a:outerShdw>
                </a:effectLst>
                <a:latin typeface="Georgia" pitchFamily="18" charset="0"/>
              </a:rPr>
              <a:t>                                       </a:t>
            </a:r>
            <a:r>
              <a:rPr lang="hr-HR" sz="16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SADRŽAJ PREKRŠAJNOG </a:t>
            </a:r>
            <a:r>
              <a:rPr lang="hr-HR" sz="1600" b="1" dirty="0" smtClean="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NALOGA</a:t>
            </a:r>
          </a:p>
          <a:p>
            <a:pPr>
              <a:buNone/>
            </a:pPr>
            <a:endParaRPr lang="hr-HR" sz="1600" b="1" dirty="0" smtClean="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endParaRPr>
          </a:p>
          <a:p>
            <a:pPr>
              <a:buNone/>
            </a:pPr>
            <a:r>
              <a:rPr lang="hr-HR" sz="1800" b="1" u="sng" dirty="0" smtClean="0">
                <a:solidFill>
                  <a:schemeClr val="bg2">
                    <a:lumMod val="25000"/>
                  </a:schemeClr>
                </a:solidFill>
                <a:latin typeface="Calibri" pitchFamily="34" charset="0"/>
                <a:cs typeface="Calibri" pitchFamily="34" charset="0"/>
              </a:rPr>
              <a:t>Prekršajni </a:t>
            </a:r>
            <a:r>
              <a:rPr lang="hr-HR" sz="1800" b="1" u="sng" dirty="0">
                <a:solidFill>
                  <a:schemeClr val="bg2">
                    <a:lumMod val="25000"/>
                  </a:schemeClr>
                </a:solidFill>
                <a:latin typeface="Calibri" pitchFamily="34" charset="0"/>
                <a:cs typeface="Calibri" pitchFamily="34" charset="0"/>
              </a:rPr>
              <a:t>nalog mora sadržavati:</a:t>
            </a:r>
          </a:p>
          <a:p>
            <a:pPr>
              <a:buClrTx/>
              <a:buFont typeface="Wingdings" pitchFamily="2" charset="2"/>
              <a:buChar char="Ø"/>
            </a:pPr>
            <a:r>
              <a:rPr lang="hr-HR" sz="1800" b="1" dirty="0">
                <a:solidFill>
                  <a:schemeClr val="bg2">
                    <a:lumMod val="25000"/>
                  </a:schemeClr>
                </a:solidFill>
                <a:latin typeface="Calibri" pitchFamily="34" charset="0"/>
                <a:cs typeface="Calibri" pitchFamily="34" charset="0"/>
              </a:rPr>
              <a:t>Zaglavlje – </a:t>
            </a:r>
            <a:r>
              <a:rPr lang="hr-HR" sz="1800" i="1" dirty="0">
                <a:solidFill>
                  <a:schemeClr val="bg2">
                    <a:lumMod val="25000"/>
                  </a:schemeClr>
                </a:solidFill>
                <a:latin typeface="Calibri" pitchFamily="34" charset="0"/>
                <a:cs typeface="Calibri" pitchFamily="34" charset="0"/>
              </a:rPr>
              <a:t>podaci o tužitelju</a:t>
            </a:r>
          </a:p>
          <a:p>
            <a:pPr>
              <a:buClrTx/>
              <a:buFont typeface="Wingdings" pitchFamily="2" charset="2"/>
              <a:buChar char="Ø"/>
            </a:pPr>
            <a:r>
              <a:rPr lang="hr-HR" sz="1800" b="1" dirty="0">
                <a:solidFill>
                  <a:schemeClr val="bg2">
                    <a:lumMod val="25000"/>
                  </a:schemeClr>
                </a:solidFill>
                <a:latin typeface="Calibri" pitchFamily="34" charset="0"/>
                <a:cs typeface="Calibri" pitchFamily="34" charset="0"/>
              </a:rPr>
              <a:t>Uvod – </a:t>
            </a:r>
            <a:r>
              <a:rPr lang="hr-HR" sz="1800" i="1" dirty="0">
                <a:solidFill>
                  <a:schemeClr val="bg2">
                    <a:lumMod val="25000"/>
                  </a:schemeClr>
                </a:solidFill>
                <a:latin typeface="Calibri" pitchFamily="34" charset="0"/>
                <a:cs typeface="Calibri" pitchFamily="34" charset="0"/>
              </a:rPr>
              <a:t>propis temeljem kojeg se izdaje PN (Prekršajni zakon, </a:t>
            </a:r>
            <a:r>
              <a:rPr lang="hr-HR" sz="1800" i="1" dirty="0" err="1">
                <a:solidFill>
                  <a:schemeClr val="bg2">
                    <a:lumMod val="25000"/>
                  </a:schemeClr>
                </a:solidFill>
                <a:latin typeface="Calibri" pitchFamily="34" charset="0"/>
                <a:cs typeface="Calibri" pitchFamily="34" charset="0"/>
              </a:rPr>
              <a:t>Zakon</a:t>
            </a:r>
            <a:r>
              <a:rPr lang="hr-HR" sz="1800" i="1" dirty="0">
                <a:solidFill>
                  <a:schemeClr val="bg2">
                    <a:lumMod val="25000"/>
                  </a:schemeClr>
                </a:solidFill>
                <a:latin typeface="Calibri" pitchFamily="34" charset="0"/>
                <a:cs typeface="Calibri" pitchFamily="34" charset="0"/>
              </a:rPr>
              <a:t> o komunalnom gospodarstvu…) i da se izdaje po službenoj dužnosti </a:t>
            </a:r>
          </a:p>
          <a:p>
            <a:pPr>
              <a:buClrTx/>
              <a:buFont typeface="Wingdings" pitchFamily="2" charset="2"/>
              <a:buChar char="Ø"/>
            </a:pPr>
            <a:r>
              <a:rPr lang="hr-HR" sz="1800" b="1" dirty="0">
                <a:solidFill>
                  <a:schemeClr val="bg2">
                    <a:lumMod val="25000"/>
                  </a:schemeClr>
                </a:solidFill>
                <a:latin typeface="Calibri" pitchFamily="34" charset="0"/>
                <a:cs typeface="Calibri" pitchFamily="34" charset="0"/>
              </a:rPr>
              <a:t>Izreku </a:t>
            </a:r>
            <a:r>
              <a:rPr lang="hr-HR" sz="1800" dirty="0">
                <a:solidFill>
                  <a:schemeClr val="bg2">
                    <a:lumMod val="25000"/>
                  </a:schemeClr>
                </a:solidFill>
                <a:latin typeface="Calibri" pitchFamily="34" charset="0"/>
                <a:cs typeface="Calibri" pitchFamily="34" charset="0"/>
              </a:rPr>
              <a:t>– </a:t>
            </a:r>
            <a:r>
              <a:rPr lang="hr-HR" sz="1800" i="1" dirty="0">
                <a:solidFill>
                  <a:schemeClr val="bg2">
                    <a:lumMod val="25000"/>
                  </a:schemeClr>
                </a:solidFill>
                <a:latin typeface="Calibri" pitchFamily="34" charset="0"/>
                <a:cs typeface="Calibri" pitchFamily="34" charset="0"/>
              </a:rPr>
              <a:t>osobne podatke okrivljenika, djelo za koje se proglašava krivim, uz naznaku činjenica i okolnosti koje čine obilježje prekršaja te onih o kojima ovisi primjena PZ-a i propisa kojim je prekršaj propisan, naziv prekršaja i naznaku propisa kojim je propisan, koja se kazna izriče, odluku o troškovima prekršajnog postupka, rok plaćanja novčane kazne i upozorenje okrivljeniku da ukoliko u roku koji mu je određene za plaćanje novčane kazne uplati dvije trećine izrečene novčane kazne da će se smatrati da je novčana kazna u cjelini uplaćena </a:t>
            </a:r>
          </a:p>
          <a:p>
            <a:pPr>
              <a:buClrTx/>
              <a:buFont typeface="Wingdings" pitchFamily="2" charset="2"/>
              <a:buChar char="Ø"/>
            </a:pPr>
            <a:r>
              <a:rPr lang="hr-HR" sz="1800" b="1" dirty="0">
                <a:solidFill>
                  <a:schemeClr val="bg2">
                    <a:lumMod val="25000"/>
                  </a:schemeClr>
                </a:solidFill>
                <a:latin typeface="Calibri" pitchFamily="34" charset="0"/>
                <a:cs typeface="Calibri" pitchFamily="34" charset="0"/>
              </a:rPr>
              <a:t>Obrazloženje </a:t>
            </a:r>
            <a:r>
              <a:rPr lang="hr-HR" sz="1800" dirty="0">
                <a:solidFill>
                  <a:schemeClr val="bg2">
                    <a:lumMod val="25000"/>
                  </a:schemeClr>
                </a:solidFill>
                <a:latin typeface="Calibri" pitchFamily="34" charset="0"/>
                <a:cs typeface="Calibri" pitchFamily="34" charset="0"/>
              </a:rPr>
              <a:t>– </a:t>
            </a:r>
            <a:r>
              <a:rPr lang="hr-HR" sz="1800" i="1" dirty="0">
                <a:solidFill>
                  <a:schemeClr val="bg2">
                    <a:lumMod val="25000"/>
                  </a:schemeClr>
                </a:solidFill>
                <a:latin typeface="Calibri" pitchFamily="34" charset="0"/>
                <a:cs typeface="Calibri" pitchFamily="34" charset="0"/>
              </a:rPr>
              <a:t>ukratko će se navesti dokazi i drugi uvjeti predviđeni PZ-om koji opravdavaju njegovo izdavanje</a:t>
            </a:r>
          </a:p>
          <a:p>
            <a:pPr>
              <a:buClrTx/>
              <a:buFont typeface="Wingdings" pitchFamily="2" charset="2"/>
              <a:buChar char="Ø"/>
            </a:pPr>
            <a:r>
              <a:rPr lang="hr-HR" sz="1800" b="1" dirty="0">
                <a:solidFill>
                  <a:schemeClr val="bg2">
                    <a:lumMod val="25000"/>
                  </a:schemeClr>
                </a:solidFill>
                <a:latin typeface="Calibri" pitchFamily="34" charset="0"/>
                <a:cs typeface="Calibri" pitchFamily="34" charset="0"/>
              </a:rPr>
              <a:t>Uputu o pravnom lijeku</a:t>
            </a:r>
            <a:r>
              <a:rPr lang="hr-HR" sz="1800" dirty="0">
                <a:solidFill>
                  <a:schemeClr val="bg2">
                    <a:lumMod val="25000"/>
                  </a:schemeClr>
                </a:solidFill>
                <a:latin typeface="Calibri" pitchFamily="34" charset="0"/>
                <a:cs typeface="Calibri" pitchFamily="34" charset="0"/>
              </a:rPr>
              <a:t> – </a:t>
            </a:r>
            <a:r>
              <a:rPr lang="hr-HR" sz="1800" i="1" dirty="0">
                <a:solidFill>
                  <a:schemeClr val="bg2">
                    <a:lumMod val="25000"/>
                  </a:schemeClr>
                </a:solidFill>
                <a:latin typeface="Calibri" pitchFamily="34" charset="0"/>
                <a:cs typeface="Calibri" pitchFamily="34" charset="0"/>
              </a:rPr>
              <a:t>protiv prekršajnog naloga može se u roku od osam dana izdavatelju podnijeti prigovor</a:t>
            </a:r>
          </a:p>
          <a:p>
            <a:pPr>
              <a:buClrTx/>
              <a:buFont typeface="Wingdings" pitchFamily="2" charset="2"/>
              <a:buChar char="Ø"/>
            </a:pPr>
            <a:r>
              <a:rPr lang="hr-HR" sz="1800" b="1" dirty="0">
                <a:solidFill>
                  <a:schemeClr val="bg2">
                    <a:lumMod val="25000"/>
                  </a:schemeClr>
                </a:solidFill>
                <a:latin typeface="Calibri" pitchFamily="34" charset="0"/>
                <a:cs typeface="Calibri" pitchFamily="34" charset="0"/>
              </a:rPr>
              <a:t>Potpis službene osobe</a:t>
            </a:r>
            <a:r>
              <a:rPr lang="hr-HR" sz="1800" dirty="0">
                <a:solidFill>
                  <a:schemeClr val="bg2">
                    <a:lumMod val="25000"/>
                  </a:schemeClr>
                </a:solidFill>
                <a:latin typeface="Calibri" pitchFamily="34" charset="0"/>
                <a:cs typeface="Calibri" pitchFamily="34" charset="0"/>
              </a:rPr>
              <a:t> (čelnik tijela) i </a:t>
            </a:r>
            <a:r>
              <a:rPr lang="hr-HR" sz="1800" b="1" dirty="0">
                <a:solidFill>
                  <a:schemeClr val="bg2">
                    <a:lumMod val="25000"/>
                  </a:schemeClr>
                </a:solidFill>
                <a:latin typeface="Calibri" pitchFamily="34" charset="0"/>
                <a:cs typeface="Calibri" pitchFamily="34" charset="0"/>
              </a:rPr>
              <a:t>otiska službenog pečata.</a:t>
            </a:r>
            <a:endParaRPr lang="hr-HR" sz="1800" dirty="0">
              <a:solidFill>
                <a:schemeClr val="bg2">
                  <a:lumMod val="25000"/>
                </a:schemeClr>
              </a:solidFill>
              <a:latin typeface="Calibri" pitchFamily="34" charset="0"/>
              <a:cs typeface="Calibri" pitchFamily="34" charset="0"/>
            </a:endParaRPr>
          </a:p>
          <a:p>
            <a:pPr marL="269875" indent="-177800">
              <a:buNone/>
            </a:pPr>
            <a:r>
              <a:rPr lang="hr-HR" sz="1600" dirty="0">
                <a:solidFill>
                  <a:schemeClr val="bg2">
                    <a:lumMod val="25000"/>
                  </a:schemeClr>
                </a:solidFill>
                <a:latin typeface="Calibri" pitchFamily="34" charset="0"/>
                <a:cs typeface="Calibri" pitchFamily="34" charset="0"/>
              </a:rPr>
              <a:t>    </a:t>
            </a:r>
            <a:endParaRPr lang="hr-HR" sz="1600" b="1" dirty="0">
              <a:solidFill>
                <a:schemeClr val="bg2">
                  <a:lumMod val="25000"/>
                </a:schemeClr>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slov 1"/>
          <p:cNvSpPr>
            <a:spLocks noGrp="1"/>
          </p:cNvSpPr>
          <p:nvPr>
            <p:ph sz="quarter" idx="1"/>
          </p:nvPr>
        </p:nvSpPr>
        <p:spPr>
          <a:xfrm>
            <a:off x="642910" y="571480"/>
            <a:ext cx="7543824" cy="5688158"/>
          </a:xfrm>
        </p:spPr>
        <p:txBody>
          <a:bodyPr>
            <a:normAutofit fontScale="90000"/>
          </a:bodyPr>
          <a:lstStyle/>
          <a:p>
            <a:pPr marL="0" indent="0">
              <a:buNone/>
            </a:pPr>
            <a:r>
              <a:rPr lang="hr-HR" sz="1800" dirty="0" smtClean="0">
                <a:solidFill>
                  <a:schemeClr val="accent1">
                    <a:lumMod val="50000"/>
                  </a:schemeClr>
                </a:solidFill>
                <a:effectLst/>
                <a:latin typeface="Calibri" pitchFamily="34" charset="0"/>
                <a:cs typeface="Calibri" pitchFamily="34" charset="0"/>
              </a:rPr>
              <a:t>Ovlašteni tužitelj će izdanim prekršajnim nalogom, odnosno obaveznim prekršajnim nalogom </a:t>
            </a:r>
            <a:r>
              <a:rPr lang="hr-HR" sz="1800" b="1" dirty="0" smtClean="0">
                <a:solidFill>
                  <a:schemeClr val="accent1">
                    <a:lumMod val="50000"/>
                  </a:schemeClr>
                </a:solidFill>
                <a:effectLst/>
                <a:latin typeface="Calibri" pitchFamily="34" charset="0"/>
                <a:cs typeface="Calibri" pitchFamily="34" charset="0"/>
              </a:rPr>
              <a:t>upozoriti </a:t>
            </a:r>
            <a:r>
              <a:rPr lang="hr-HR" sz="1800" b="1" dirty="0">
                <a:solidFill>
                  <a:schemeClr val="accent1">
                    <a:lumMod val="50000"/>
                  </a:schemeClr>
                </a:solidFill>
                <a:effectLst/>
                <a:latin typeface="Calibri" pitchFamily="34" charset="0"/>
                <a:cs typeface="Calibri" pitchFamily="34" charset="0"/>
              </a:rPr>
              <a:t>okrivljenika u smislu </a:t>
            </a:r>
            <a:r>
              <a:rPr lang="hr-HR" sz="1800" b="1" dirty="0">
                <a:solidFill>
                  <a:srgbClr val="FF0000"/>
                </a:solidFill>
                <a:effectLst/>
                <a:latin typeface="Calibri" pitchFamily="34" charset="0"/>
                <a:cs typeface="Calibri" pitchFamily="34" charset="0"/>
              </a:rPr>
              <a:t>članka 109.a st.1.t. 2.-8. PZ-a </a:t>
            </a:r>
            <a:r>
              <a:rPr lang="hr-HR" sz="1800" i="1" u="sng" dirty="0">
                <a:solidFill>
                  <a:schemeClr val="accent1">
                    <a:lumMod val="50000"/>
                  </a:schemeClr>
                </a:solidFill>
                <a:effectLst/>
                <a:latin typeface="Calibri" pitchFamily="34" charset="0"/>
                <a:cs typeface="Calibri" pitchFamily="34" charset="0"/>
              </a:rPr>
              <a:t>(pisana </a:t>
            </a:r>
            <a:r>
              <a:rPr lang="hr-HR" sz="1800" i="1" u="sng" dirty="0" smtClean="0">
                <a:solidFill>
                  <a:schemeClr val="accent1">
                    <a:lumMod val="50000"/>
                  </a:schemeClr>
                </a:solidFill>
                <a:effectLst/>
                <a:latin typeface="Calibri" pitchFamily="34" charset="0"/>
                <a:cs typeface="Calibri" pitchFamily="34" charset="0"/>
              </a:rPr>
              <a:t>obavijest </a:t>
            </a:r>
            <a:r>
              <a:rPr lang="hr-HR" sz="1800" i="1" u="sng" dirty="0">
                <a:solidFill>
                  <a:schemeClr val="accent1">
                    <a:lumMod val="50000"/>
                  </a:schemeClr>
                </a:solidFill>
                <a:effectLst/>
                <a:latin typeface="Calibri" pitchFamily="34" charset="0"/>
                <a:cs typeface="Calibri" pitchFamily="34" charset="0"/>
              </a:rPr>
              <a:t>počinitelju prekršaja</a:t>
            </a:r>
            <a:r>
              <a:rPr lang="hr-HR" sz="1800" i="1" dirty="0">
                <a:solidFill>
                  <a:schemeClr val="accent1">
                    <a:lumMod val="50000"/>
                  </a:schemeClr>
                </a:solidFill>
                <a:effectLst/>
                <a:latin typeface="Calibri" pitchFamily="34" charset="0"/>
                <a:cs typeface="Calibri" pitchFamily="34" charset="0"/>
              </a:rPr>
              <a:t>), </a:t>
            </a:r>
            <a:r>
              <a:rPr lang="hr-HR" sz="1800" dirty="0">
                <a:solidFill>
                  <a:schemeClr val="accent1">
                    <a:lumMod val="50000"/>
                  </a:schemeClr>
                </a:solidFill>
                <a:effectLst/>
                <a:latin typeface="Calibri" pitchFamily="34" charset="0"/>
                <a:cs typeface="Calibri" pitchFamily="34" charset="0"/>
              </a:rPr>
              <a:t>odnosno:          </a:t>
            </a:r>
            <a:br>
              <a:rPr lang="hr-HR" sz="1800" dirty="0">
                <a:solidFill>
                  <a:schemeClr val="accent1">
                    <a:lumMod val="50000"/>
                  </a:schemeClr>
                </a:solidFill>
                <a:effectLst/>
                <a:latin typeface="Calibri" pitchFamily="34" charset="0"/>
                <a:cs typeface="Calibri" pitchFamily="34" charset="0"/>
              </a:rPr>
            </a:br>
            <a:r>
              <a:rPr lang="pl-PL" sz="1700" dirty="0">
                <a:solidFill>
                  <a:schemeClr val="accent1">
                    <a:lumMod val="50000"/>
                  </a:schemeClr>
                </a:solidFill>
                <a:effectLst/>
                <a:latin typeface="Times New Roman" pitchFamily="18" charset="0"/>
                <a:cs typeface="Times New Roman" pitchFamily="18" charset="0"/>
              </a:rPr>
              <a:t/>
            </a:r>
            <a:br>
              <a:rPr lang="pl-PL" sz="1700" dirty="0">
                <a:solidFill>
                  <a:schemeClr val="accent1">
                    <a:lumMod val="50000"/>
                  </a:schemeClr>
                </a:solidFill>
                <a:effectLst/>
                <a:latin typeface="Times New Roman" pitchFamily="18" charset="0"/>
                <a:cs typeface="Times New Roman" pitchFamily="18" charset="0"/>
              </a:rPr>
            </a:br>
            <a:r>
              <a:rPr lang="pl-PL" sz="1600" i="1" dirty="0">
                <a:solidFill>
                  <a:schemeClr val="accent1">
                    <a:lumMod val="50000"/>
                  </a:schemeClr>
                </a:solidFill>
                <a:effectLst/>
                <a:latin typeface="Times New Roman" pitchFamily="18" charset="0"/>
                <a:cs typeface="Times New Roman" pitchFamily="18" charset="0"/>
              </a:rPr>
              <a:t>-   </a:t>
            </a:r>
            <a:r>
              <a:rPr lang="pl-PL" sz="1700" i="1" dirty="0">
                <a:solidFill>
                  <a:schemeClr val="accent1">
                    <a:lumMod val="50000"/>
                  </a:schemeClr>
                </a:solidFill>
                <a:effectLst/>
                <a:latin typeface="Calibri" pitchFamily="34" charset="0"/>
                <a:cs typeface="Calibri" pitchFamily="34" charset="0"/>
              </a:rPr>
              <a:t>da u tijeku postupka može slobodno iznijeti obranu ili dostaviti pisanu obranu,    </a:t>
            </a:r>
            <a:br>
              <a:rPr lang="pl-PL" sz="1700" i="1" dirty="0">
                <a:solidFill>
                  <a:schemeClr val="accent1">
                    <a:lumMod val="50000"/>
                  </a:schemeClr>
                </a:solidFill>
                <a:effectLst/>
                <a:latin typeface="Calibri" pitchFamily="34" charset="0"/>
                <a:cs typeface="Calibri" pitchFamily="34" charset="0"/>
              </a:rPr>
            </a:br>
            <a:r>
              <a:rPr lang="pl-PL" sz="1700" i="1" dirty="0">
                <a:solidFill>
                  <a:schemeClr val="accent1">
                    <a:lumMod val="50000"/>
                  </a:schemeClr>
                </a:solidFill>
                <a:effectLst/>
                <a:latin typeface="Calibri" pitchFamily="34" charset="0"/>
                <a:cs typeface="Calibri" pitchFamily="34" charset="0"/>
              </a:rPr>
              <a:t>    uskratiti iznošenje obrane ili odgovor na pojedino </a:t>
            </a:r>
            <a:r>
              <a:rPr lang="hr-HR" sz="1700" i="1" dirty="0">
                <a:solidFill>
                  <a:schemeClr val="accent1">
                    <a:lumMod val="50000"/>
                  </a:schemeClr>
                </a:solidFill>
                <a:effectLst/>
                <a:latin typeface="Calibri" pitchFamily="34" charset="0"/>
                <a:cs typeface="Calibri" pitchFamily="34" charset="0"/>
              </a:rPr>
              <a:t>pitanje,</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da kod tijela postupka ima pravo razgledati spis i upoznati se s dokazima protiv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njega,</a:t>
            </a:r>
            <a:br>
              <a:rPr lang="hr-HR" sz="1700" i="1" dirty="0">
                <a:solidFill>
                  <a:schemeClr val="accent1">
                    <a:lumMod val="50000"/>
                  </a:schemeClr>
                </a:solidFill>
                <a:effectLst/>
                <a:latin typeface="Calibri" pitchFamily="34" charset="0"/>
                <a:cs typeface="Calibri" pitchFamily="34" charset="0"/>
              </a:rPr>
            </a:br>
            <a:r>
              <a:rPr lang="pl-PL" sz="1700" i="1" dirty="0">
                <a:solidFill>
                  <a:schemeClr val="accent1">
                    <a:lumMod val="50000"/>
                  </a:schemeClr>
                </a:solidFill>
                <a:effectLst/>
                <a:latin typeface="Calibri" pitchFamily="34" charset="0"/>
                <a:cs typeface="Calibri" pitchFamily="34" charset="0"/>
              </a:rPr>
              <a:t>-   da se u postupku može braniti sam ili uz pomoć branitelja po </a:t>
            </a:r>
            <a:r>
              <a:rPr lang="hr-HR" sz="1700" i="1" dirty="0">
                <a:solidFill>
                  <a:schemeClr val="accent1">
                    <a:lumMod val="50000"/>
                  </a:schemeClr>
                </a:solidFill>
                <a:effectLst/>
                <a:latin typeface="Calibri" pitchFamily="34" charset="0"/>
                <a:cs typeface="Calibri" pitchFamily="34" charset="0"/>
              </a:rPr>
              <a:t>vlastitom izboru, ali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da zbog nedolaska branitelja na raspravu odnosno ročište ili uzimanja branitelja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tek na raspravi odnosno ročištu, rasprava odnosno ročište se neće odgoditi,</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da tijekom postupka može podnositi prijedloge za provođenje dokaza u svoju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obranu,</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da se rasprava pred tijelom postupka može održati i u njegovoj </a:t>
            </a:r>
            <a:r>
              <a:rPr lang="pl-PL" sz="1700" i="1" dirty="0">
                <a:solidFill>
                  <a:schemeClr val="accent1">
                    <a:lumMod val="50000"/>
                  </a:schemeClr>
                </a:solidFill>
                <a:effectLst/>
                <a:latin typeface="Calibri" pitchFamily="34" charset="0"/>
                <a:cs typeface="Calibri" pitchFamily="34" charset="0"/>
              </a:rPr>
              <a:t>odsutnosti i </a:t>
            </a:r>
            <a:br>
              <a:rPr lang="pl-PL" sz="1700" i="1" dirty="0">
                <a:solidFill>
                  <a:schemeClr val="accent1">
                    <a:lumMod val="50000"/>
                  </a:schemeClr>
                </a:solidFill>
                <a:effectLst/>
                <a:latin typeface="Calibri" pitchFamily="34" charset="0"/>
                <a:cs typeface="Calibri" pitchFamily="34" charset="0"/>
              </a:rPr>
            </a:br>
            <a:r>
              <a:rPr lang="pl-PL" sz="1700" i="1" dirty="0">
                <a:solidFill>
                  <a:schemeClr val="accent1">
                    <a:lumMod val="50000"/>
                  </a:schemeClr>
                </a:solidFill>
                <a:effectLst/>
                <a:latin typeface="Calibri" pitchFamily="34" charset="0"/>
                <a:cs typeface="Calibri" pitchFamily="34" charset="0"/>
              </a:rPr>
              <a:t>    donijeti odluka o prekršaju,</a:t>
            </a:r>
            <a:br>
              <a:rPr lang="pl-PL" sz="1700" i="1" dirty="0">
                <a:solidFill>
                  <a:schemeClr val="accent1">
                    <a:lumMod val="50000"/>
                  </a:schemeClr>
                </a:solidFill>
                <a:effectLst/>
                <a:latin typeface="Calibri" pitchFamily="34" charset="0"/>
                <a:cs typeface="Calibri" pitchFamily="34" charset="0"/>
              </a:rPr>
            </a:br>
            <a:r>
              <a:rPr lang="pl-PL" sz="1700" i="1" dirty="0">
                <a:solidFill>
                  <a:schemeClr val="accent1">
                    <a:lumMod val="50000"/>
                  </a:schemeClr>
                </a:solidFill>
                <a:effectLst/>
                <a:latin typeface="Calibri" pitchFamily="34" charset="0"/>
                <a:cs typeface="Calibri" pitchFamily="34" charset="0"/>
              </a:rPr>
              <a:t>-   da je do pravomoćnog završetka postupka i završetka postupka </a:t>
            </a:r>
            <a:r>
              <a:rPr lang="hr-HR" sz="1700" i="1" dirty="0">
                <a:solidFill>
                  <a:schemeClr val="accent1">
                    <a:lumMod val="50000"/>
                  </a:schemeClr>
                </a:solidFill>
                <a:effectLst/>
                <a:latin typeface="Calibri" pitchFamily="34" charset="0"/>
                <a:cs typeface="Calibri" pitchFamily="34" charset="0"/>
              </a:rPr>
              <a:t>izvršenja dužan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obavijestiti tijelo postupka o svakoj promjeni adrese prebivališta i boravišta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odnosno sjedišta, jer će mu se, ako tako ne postupi, ili ako izbjegava dostavu, sva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pismena dostaviti putem oglasne ploče tijela postupka,</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da u postupku ima pravo upotrebljavati svoj jezik, odnosno pravo da mu se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osigura tumač ako se postupak ili pojedina radnja u postupku ne vodi na </a:t>
            </a:r>
            <a:br>
              <a:rPr lang="hr-HR" sz="1700" i="1" dirty="0">
                <a:solidFill>
                  <a:schemeClr val="accent1">
                    <a:lumMod val="50000"/>
                  </a:schemeClr>
                </a:solidFill>
                <a:effectLst/>
                <a:latin typeface="Calibri" pitchFamily="34" charset="0"/>
                <a:cs typeface="Calibri" pitchFamily="34" charset="0"/>
              </a:rPr>
            </a:br>
            <a:r>
              <a:rPr lang="hr-HR" sz="1700" i="1" dirty="0">
                <a:solidFill>
                  <a:schemeClr val="accent1">
                    <a:lumMod val="50000"/>
                  </a:schemeClr>
                </a:solidFill>
                <a:effectLst/>
                <a:latin typeface="Calibri" pitchFamily="34" charset="0"/>
                <a:cs typeface="Calibri" pitchFamily="34" charset="0"/>
              </a:rPr>
              <a:t>     njegovom jeziku te da se tog prava može </a:t>
            </a:r>
            <a:r>
              <a:rPr lang="pl-PL" sz="1700" i="1" dirty="0">
                <a:solidFill>
                  <a:schemeClr val="accent1">
                    <a:lumMod val="50000"/>
                  </a:schemeClr>
                </a:solidFill>
                <a:effectLst/>
                <a:latin typeface="Calibri" pitchFamily="34" charset="0"/>
                <a:cs typeface="Calibri" pitchFamily="34" charset="0"/>
              </a:rPr>
              <a:t>odreći ako zna jezik na kojem se vodi </a:t>
            </a:r>
            <a:br>
              <a:rPr lang="pl-PL" sz="1700" i="1" dirty="0">
                <a:solidFill>
                  <a:schemeClr val="accent1">
                    <a:lumMod val="50000"/>
                  </a:schemeClr>
                </a:solidFill>
                <a:effectLst/>
                <a:latin typeface="Calibri" pitchFamily="34" charset="0"/>
                <a:cs typeface="Calibri" pitchFamily="34" charset="0"/>
              </a:rPr>
            </a:br>
            <a:r>
              <a:rPr lang="pl-PL" sz="1700" i="1" dirty="0">
                <a:solidFill>
                  <a:schemeClr val="accent1">
                    <a:lumMod val="50000"/>
                  </a:schemeClr>
                </a:solidFill>
                <a:effectLst/>
                <a:latin typeface="Calibri" pitchFamily="34" charset="0"/>
                <a:cs typeface="Calibri" pitchFamily="34" charset="0"/>
              </a:rPr>
              <a:t>     postupak ili provodi </a:t>
            </a:r>
            <a:r>
              <a:rPr lang="hr-HR" sz="1700" i="1" dirty="0">
                <a:solidFill>
                  <a:schemeClr val="accent1">
                    <a:lumMod val="50000"/>
                  </a:schemeClr>
                </a:solidFill>
                <a:effectLst/>
                <a:latin typeface="Calibri" pitchFamily="34" charset="0"/>
                <a:cs typeface="Calibri" pitchFamily="34" charset="0"/>
              </a:rPr>
              <a:t>pojedina </a:t>
            </a:r>
            <a:r>
              <a:rPr lang="hr-HR" sz="1700" i="1" dirty="0" smtClean="0">
                <a:solidFill>
                  <a:schemeClr val="accent1">
                    <a:lumMod val="50000"/>
                  </a:schemeClr>
                </a:solidFill>
                <a:effectLst/>
                <a:latin typeface="Calibri" pitchFamily="34" charset="0"/>
                <a:cs typeface="Calibri" pitchFamily="34" charset="0"/>
              </a:rPr>
              <a:t>radnja</a:t>
            </a:r>
            <a:r>
              <a:rPr lang="hr-HR" sz="1700" i="1" dirty="0">
                <a:solidFill>
                  <a:schemeClr val="accent1">
                    <a:lumMod val="50000"/>
                  </a:schemeClr>
                </a:solidFill>
                <a:effectLst/>
                <a:latin typeface="Georgia" pitchFamily="18" charset="0"/>
              </a:rPr>
              <a:t/>
            </a:r>
            <a:br>
              <a:rPr lang="hr-HR" sz="1700" i="1" dirty="0">
                <a:solidFill>
                  <a:schemeClr val="accent1">
                    <a:lumMod val="50000"/>
                  </a:schemeClr>
                </a:solidFill>
                <a:effectLst/>
                <a:latin typeface="Georgia" pitchFamily="18" charset="0"/>
              </a:rPr>
            </a:br>
            <a:endParaRPr lang="hr-HR" sz="1700" dirty="0">
              <a:solidFill>
                <a:schemeClr val="accent1">
                  <a:lumMod val="50000"/>
                </a:schemeClr>
              </a:solidFill>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42910" y="142852"/>
            <a:ext cx="7562800" cy="404434"/>
          </a:xfrm>
        </p:spPr>
        <p:txBody>
          <a:bodyPr>
            <a:normAutofit/>
          </a:bodyPr>
          <a:lstStyle/>
          <a:p>
            <a:pPr algn="ctr"/>
            <a:r>
              <a:rPr lang="hr-HR" sz="1800" b="1" dirty="0">
                <a:solidFill>
                  <a:schemeClr val="bg2">
                    <a:lumMod val="25000"/>
                  </a:schemeClr>
                </a:solidFill>
                <a:latin typeface="Calibri" pitchFamily="34" charset="0"/>
                <a:cs typeface="Calibri" pitchFamily="34" charset="0"/>
              </a:rPr>
              <a:t>OBAVEZNI PREKRŠAJNI NALOG</a:t>
            </a:r>
          </a:p>
        </p:txBody>
      </p:sp>
      <p:pic>
        <p:nvPicPr>
          <p:cNvPr id="7" name="Rezervirano mjesto sadržaja 6" descr="OPN-obrazac.png"/>
          <p:cNvPicPr>
            <a:picLocks noGrp="1" noChangeAspect="1"/>
          </p:cNvPicPr>
          <p:nvPr>
            <p:ph idx="1"/>
          </p:nvPr>
        </p:nvPicPr>
        <p:blipFill>
          <a:blip r:embed="rId2"/>
          <a:stretch>
            <a:fillRect/>
          </a:stretch>
        </p:blipFill>
        <p:spPr>
          <a:xfrm>
            <a:off x="285720" y="571480"/>
            <a:ext cx="8572560" cy="6000792"/>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785786" y="642918"/>
            <a:ext cx="7467600" cy="5286412"/>
          </a:xfrm>
        </p:spPr>
        <p:txBody>
          <a:bodyPr>
            <a:normAutofit/>
          </a:bodyPr>
          <a:lstStyle/>
          <a:p>
            <a:pPr marL="0" indent="0" algn="ctr">
              <a:buNone/>
              <a:tabLst>
                <a:tab pos="85725" algn="l"/>
              </a:tabLst>
            </a:pPr>
            <a:r>
              <a:rPr lang="hr-HR" sz="2200" b="1" dirty="0" smtClean="0">
                <a:solidFill>
                  <a:schemeClr val="bg2">
                    <a:lumMod val="25000"/>
                  </a:schemeClr>
                </a:solidFill>
                <a:latin typeface="Calibri" pitchFamily="34" charset="0"/>
                <a:cs typeface="Calibri" pitchFamily="34" charset="0"/>
              </a:rPr>
              <a:t>P</a:t>
            </a:r>
            <a:r>
              <a:rPr lang="pt-BR" sz="2200" b="1" dirty="0" smtClean="0">
                <a:solidFill>
                  <a:schemeClr val="bg2">
                    <a:lumMod val="25000"/>
                  </a:schemeClr>
                </a:solidFill>
                <a:latin typeface="Calibri" pitchFamily="34" charset="0"/>
                <a:cs typeface="Calibri" pitchFamily="34" charset="0"/>
              </a:rPr>
              <a:t>RIGOVOR </a:t>
            </a:r>
            <a:r>
              <a:rPr lang="hr-HR" sz="2200" b="1" dirty="0" smtClean="0">
                <a:solidFill>
                  <a:schemeClr val="bg2">
                    <a:lumMod val="25000"/>
                  </a:schemeClr>
                </a:solidFill>
                <a:latin typeface="Calibri" pitchFamily="34" charset="0"/>
                <a:cs typeface="Calibri" pitchFamily="34" charset="0"/>
              </a:rPr>
              <a:t>P</a:t>
            </a:r>
            <a:r>
              <a:rPr lang="pt-BR" sz="2200" b="1" dirty="0" smtClean="0">
                <a:solidFill>
                  <a:schemeClr val="bg2">
                    <a:lumMod val="25000"/>
                  </a:schemeClr>
                </a:solidFill>
                <a:latin typeface="Calibri" pitchFamily="34" charset="0"/>
                <a:cs typeface="Calibri" pitchFamily="34" charset="0"/>
              </a:rPr>
              <a:t>ROTIV OBAVEZNOG PREKRŠAJNOG NALOGA </a:t>
            </a:r>
            <a:endParaRPr lang="hr-HR" sz="2200" b="1" dirty="0" smtClean="0">
              <a:solidFill>
                <a:schemeClr val="bg2">
                  <a:lumMod val="25000"/>
                </a:schemeClr>
              </a:solidFill>
              <a:latin typeface="Calibri" pitchFamily="34" charset="0"/>
              <a:cs typeface="Calibri" pitchFamily="34" charset="0"/>
            </a:endParaRPr>
          </a:p>
          <a:p>
            <a:pPr marL="0" indent="0" algn="ctr">
              <a:buNone/>
              <a:tabLst>
                <a:tab pos="85725" algn="l"/>
              </a:tabLst>
            </a:pPr>
            <a:r>
              <a:rPr lang="hr-HR" sz="2200" b="1" dirty="0" smtClean="0">
                <a:solidFill>
                  <a:schemeClr val="bg2">
                    <a:lumMod val="25000"/>
                  </a:schemeClr>
                </a:solidFill>
                <a:latin typeface="Calibri" pitchFamily="34" charset="0"/>
                <a:cs typeface="Calibri" pitchFamily="34" charset="0"/>
              </a:rPr>
              <a:t>Članak </a:t>
            </a:r>
            <a:r>
              <a:rPr lang="hr-HR" sz="2200" b="1" dirty="0" err="1" smtClean="0">
                <a:solidFill>
                  <a:schemeClr val="bg2">
                    <a:lumMod val="25000"/>
                  </a:schemeClr>
                </a:solidFill>
                <a:latin typeface="Calibri" pitchFamily="34" charset="0"/>
                <a:cs typeface="Calibri" pitchFamily="34" charset="0"/>
              </a:rPr>
              <a:t>241</a:t>
            </a:r>
            <a:r>
              <a:rPr lang="hr-HR" sz="2200" b="1" dirty="0" smtClean="0">
                <a:solidFill>
                  <a:schemeClr val="bg2">
                    <a:lumMod val="25000"/>
                  </a:schemeClr>
                </a:solidFill>
                <a:latin typeface="Calibri" pitchFamily="34" charset="0"/>
                <a:cs typeface="Calibri" pitchFamily="34" charset="0"/>
              </a:rPr>
              <a:t>. PZ-a </a:t>
            </a:r>
          </a:p>
          <a:p>
            <a:pPr marL="0" indent="0" algn="ctr">
              <a:buNone/>
              <a:tabLst>
                <a:tab pos="85725" algn="l"/>
              </a:tabLst>
            </a:pPr>
            <a:endParaRPr lang="hr-HR" sz="2200" b="1" dirty="0" smtClean="0">
              <a:solidFill>
                <a:schemeClr val="bg2">
                  <a:lumMod val="25000"/>
                </a:schemeClr>
              </a:solidFill>
              <a:latin typeface="Calibri" pitchFamily="34" charset="0"/>
              <a:cs typeface="Calibri" pitchFamily="34" charset="0"/>
            </a:endParaRPr>
          </a:p>
          <a:p>
            <a:pPr marL="0" indent="0" algn="just">
              <a:buNone/>
              <a:tabLst>
                <a:tab pos="85725" algn="l"/>
              </a:tabLst>
            </a:pPr>
            <a:r>
              <a:rPr lang="hr-HR" dirty="0" smtClean="0">
                <a:solidFill>
                  <a:schemeClr val="bg2">
                    <a:lumMod val="25000"/>
                  </a:schemeClr>
                </a:solidFill>
                <a:latin typeface="Calibri" pitchFamily="34" charset="0"/>
                <a:cs typeface="Calibri" pitchFamily="34" charset="0"/>
              </a:rPr>
              <a:t>	</a:t>
            </a:r>
            <a:r>
              <a:rPr lang="hr-HR" sz="1900" dirty="0" smtClean="0">
                <a:solidFill>
                  <a:schemeClr val="bg2">
                    <a:lumMod val="25000"/>
                  </a:schemeClr>
                </a:solidFill>
                <a:latin typeface="Calibri" pitchFamily="34" charset="0"/>
                <a:cs typeface="Calibri" pitchFamily="34" charset="0"/>
              </a:rPr>
              <a:t>(3) Pravodoban i od ovlaštene osobe podnesen prigovor</a:t>
            </a:r>
            <a:r>
              <a:rPr lang="hr-HR" sz="1900" dirty="0" smtClean="0">
                <a:latin typeface="Calibri" pitchFamily="34" charset="0"/>
                <a:cs typeface="Calibri" pitchFamily="34" charset="0"/>
              </a:rPr>
              <a:t> </a:t>
            </a:r>
            <a:r>
              <a:rPr lang="hr-HR" sz="1900" b="1" dirty="0" smtClean="0">
                <a:solidFill>
                  <a:srgbClr val="FF0000"/>
                </a:solidFill>
                <a:latin typeface="Calibri" pitchFamily="34" charset="0"/>
                <a:cs typeface="Calibri" pitchFamily="34" charset="0"/>
              </a:rPr>
              <a:t>zadržava izvršenje prekršajnog naloga.</a:t>
            </a:r>
          </a:p>
          <a:p>
            <a:pPr marL="0" indent="0" algn="just">
              <a:buNone/>
              <a:tabLst>
                <a:tab pos="85725" algn="l"/>
              </a:tabLst>
            </a:pPr>
            <a:r>
              <a:rPr lang="hr-HR" sz="1900" dirty="0" smtClean="0">
                <a:latin typeface="Calibri" pitchFamily="34" charset="0"/>
                <a:cs typeface="Calibri" pitchFamily="34" charset="0"/>
              </a:rPr>
              <a:t>	</a:t>
            </a:r>
            <a:r>
              <a:rPr lang="hr-HR" sz="1900" dirty="0" smtClean="0">
                <a:solidFill>
                  <a:schemeClr val="bg2">
                    <a:lumMod val="25000"/>
                  </a:schemeClr>
                </a:solidFill>
                <a:latin typeface="Calibri" pitchFamily="34" charset="0"/>
                <a:cs typeface="Calibri" pitchFamily="34" charset="0"/>
              </a:rPr>
              <a:t>(4) </a:t>
            </a:r>
            <a:r>
              <a:rPr lang="hr-HR" sz="1900" i="1" dirty="0" smtClean="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Plaćanje novčane kazne prije podnošenja prigovora ili nakon što je prigovor podnesen, smatra se okrivljenikovim odricanjem od prava na podnošenje prigovora odnosno odustajanjem od već podnesenog prigovora protiv obaveznog prekršajnog naloga, </a:t>
            </a:r>
            <a:r>
              <a:rPr lang="hr-HR" sz="1900" b="1" u="sng" dirty="0" smtClean="0">
                <a:solidFill>
                  <a:srgbClr val="FF0000"/>
                </a:solidFill>
                <a:latin typeface="Calibri" pitchFamily="34" charset="0"/>
                <a:cs typeface="Calibri" pitchFamily="34" charset="0"/>
              </a:rPr>
              <a:t>pod uvjetom da je u uputi o pravu na prigovor na to upozoren.</a:t>
            </a:r>
          </a:p>
          <a:p>
            <a:pPr marL="0" indent="0" algn="just">
              <a:buNone/>
            </a:pPr>
            <a:endParaRPr lang="hr-HR" sz="1900" dirty="0" smtClean="0">
              <a:solidFill>
                <a:schemeClr val="bg2">
                  <a:lumMod val="25000"/>
                </a:schemeClr>
              </a:solidFill>
              <a:latin typeface="Calibri" pitchFamily="34" charset="0"/>
              <a:cs typeface="Calibri" pitchFamily="34" charset="0"/>
            </a:endParaRPr>
          </a:p>
          <a:p>
            <a:pPr marL="0" indent="0" algn="just">
              <a:buNone/>
            </a:pPr>
            <a:r>
              <a:rPr lang="hr-HR" sz="1900" dirty="0" smtClean="0">
                <a:solidFill>
                  <a:schemeClr val="bg2">
                    <a:lumMod val="25000"/>
                  </a:schemeClr>
                </a:solidFill>
                <a:latin typeface="Calibri" pitchFamily="34" charset="0"/>
                <a:cs typeface="Calibri" pitchFamily="34" charset="0"/>
              </a:rPr>
              <a:t>Kada tijelo koje je izdalo prekršajni nalog primi prigovor protiv prekršajnog naloga bez odgode će ga zajedno sa spisom predmeta dostaviti </a:t>
            </a:r>
            <a:r>
              <a:rPr lang="hr-HR" sz="1900"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općinskom sudu nadležnom prema mjestu počinjenja prekršaja.</a:t>
            </a:r>
          </a:p>
          <a:p>
            <a:pPr>
              <a:buNone/>
            </a:pPr>
            <a:endParaRPr lang="hr-HR" sz="1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03A54BD2-C2B9-4DC6-B185-84011B12FC64}"/>
              </a:ext>
            </a:extLst>
          </p:cNvPr>
          <p:cNvSpPr>
            <a:spLocks noGrp="1"/>
          </p:cNvSpPr>
          <p:nvPr>
            <p:ph type="title"/>
          </p:nvPr>
        </p:nvSpPr>
        <p:spPr>
          <a:xfrm>
            <a:off x="714348" y="357166"/>
            <a:ext cx="7715305" cy="739551"/>
          </a:xfrm>
        </p:spPr>
        <p:txBody>
          <a:bodyPr>
            <a:noAutofit/>
          </a:bodyPr>
          <a:lstStyle/>
          <a:p>
            <a:pPr algn="ctr"/>
            <a:r>
              <a:rPr lang="pl-PL" sz="2000" b="1" dirty="0">
                <a:solidFill>
                  <a:schemeClr val="accent1">
                    <a:lumMod val="50000"/>
                  </a:schemeClr>
                </a:solidFill>
                <a:latin typeface="Calibri" pitchFamily="34" charset="0"/>
                <a:cs typeface="Calibri" pitchFamily="34" charset="0"/>
              </a:rPr>
              <a:t>NAPLATA NOVČANE KAZNE NA MJESTU POČINJENJA </a:t>
            </a:r>
            <a:r>
              <a:rPr lang="hr-HR" sz="2000" b="1" dirty="0">
                <a:solidFill>
                  <a:schemeClr val="accent1">
                    <a:lumMod val="50000"/>
                  </a:schemeClr>
                </a:solidFill>
                <a:latin typeface="Calibri" pitchFamily="34" charset="0"/>
                <a:cs typeface="Calibri" pitchFamily="34" charset="0"/>
              </a:rPr>
              <a:t>PREKRŠAJA</a:t>
            </a:r>
            <a:r>
              <a:rPr lang="hr-HR" sz="1800" b="1" dirty="0">
                <a:solidFill>
                  <a:schemeClr val="accent1">
                    <a:lumMod val="50000"/>
                  </a:schemeClr>
                </a:solidFill>
                <a:latin typeface="Calibri" pitchFamily="34" charset="0"/>
                <a:cs typeface="Calibri" pitchFamily="34" charset="0"/>
              </a:rPr>
              <a:t/>
            </a:r>
            <a:br>
              <a:rPr lang="hr-HR" sz="1800" b="1" dirty="0">
                <a:solidFill>
                  <a:schemeClr val="accent1">
                    <a:lumMod val="50000"/>
                  </a:schemeClr>
                </a:solidFill>
                <a:latin typeface="Calibri" pitchFamily="34" charset="0"/>
                <a:cs typeface="Calibri" pitchFamily="34" charset="0"/>
              </a:rPr>
            </a:br>
            <a:endParaRPr lang="hr-HR" sz="1600" i="1" dirty="0">
              <a:solidFill>
                <a:schemeClr val="accent1">
                  <a:lumMod val="50000"/>
                </a:schemeClr>
              </a:solidFill>
              <a:latin typeface="Calibri" pitchFamily="34" charset="0"/>
              <a:cs typeface="Calibri" pitchFamily="34" charset="0"/>
            </a:endParaRPr>
          </a:p>
        </p:txBody>
      </p:sp>
      <p:sp>
        <p:nvSpPr>
          <p:cNvPr id="3" name="Rezervirano mjesto sadržaja 2">
            <a:extLst>
              <a:ext uri="{FF2B5EF4-FFF2-40B4-BE49-F238E27FC236}">
                <a16:creationId xmlns="" xmlns:a16="http://schemas.microsoft.com/office/drawing/2014/main" id="{48E79F29-3828-4BA9-9BDB-AE2EEFDAE7A5}"/>
              </a:ext>
            </a:extLst>
          </p:cNvPr>
          <p:cNvSpPr>
            <a:spLocks noGrp="1"/>
          </p:cNvSpPr>
          <p:nvPr>
            <p:ph idx="1"/>
          </p:nvPr>
        </p:nvSpPr>
        <p:spPr>
          <a:xfrm>
            <a:off x="714348" y="1214422"/>
            <a:ext cx="7561791" cy="5091690"/>
          </a:xfrm>
        </p:spPr>
        <p:txBody>
          <a:bodyPr>
            <a:normAutofit/>
          </a:bodyPr>
          <a:lstStyle/>
          <a:p>
            <a:pPr marL="0" indent="0" algn="just">
              <a:buNone/>
            </a:pPr>
            <a:r>
              <a:rPr lang="hr-HR" sz="1800" dirty="0" smtClean="0">
                <a:solidFill>
                  <a:schemeClr val="bg2">
                    <a:lumMod val="25000"/>
                  </a:schemeClr>
                </a:solidFill>
                <a:latin typeface="Calibri" pitchFamily="34" charset="0"/>
                <a:cs typeface="Calibri" pitchFamily="34" charset="0"/>
              </a:rPr>
              <a:t>Ako </a:t>
            </a:r>
            <a:r>
              <a:rPr lang="hr-HR" sz="1800" dirty="0">
                <a:solidFill>
                  <a:schemeClr val="bg2">
                    <a:lumMod val="25000"/>
                  </a:schemeClr>
                </a:solidFill>
                <a:latin typeface="Calibri" pitchFamily="34" charset="0"/>
                <a:cs typeface="Calibri" pitchFamily="34" charset="0"/>
              </a:rPr>
              <a:t>zakonom nije određeno drukčije, novčana se kazna </a:t>
            </a:r>
            <a:r>
              <a:rPr lang="hr-HR" sz="1800" b="1" u="sng" dirty="0">
                <a:solidFill>
                  <a:srgbClr val="FF0000"/>
                </a:solidFill>
                <a:effectLst>
                  <a:outerShdw blurRad="38100" dist="38100" dir="2700000" algn="tl">
                    <a:srgbClr val="000000">
                      <a:alpha val="43137"/>
                    </a:srgbClr>
                  </a:outerShdw>
                </a:effectLst>
                <a:latin typeface="Calibri" pitchFamily="34" charset="0"/>
                <a:cs typeface="Calibri" pitchFamily="34" charset="0"/>
              </a:rPr>
              <a:t>može</a:t>
            </a:r>
            <a:r>
              <a:rPr lang="hr-HR" sz="1800" dirty="0">
                <a:latin typeface="Calibri" pitchFamily="34" charset="0"/>
                <a:cs typeface="Calibri" pitchFamily="34" charset="0"/>
              </a:rPr>
              <a:t> </a:t>
            </a:r>
            <a:r>
              <a:rPr lang="hr-HR" sz="1800" dirty="0">
                <a:solidFill>
                  <a:schemeClr val="bg2">
                    <a:lumMod val="25000"/>
                  </a:schemeClr>
                </a:solidFill>
                <a:latin typeface="Calibri" pitchFamily="34" charset="0"/>
                <a:cs typeface="Calibri" pitchFamily="34" charset="0"/>
              </a:rPr>
              <a:t>naplatiti na mjestu počinjenja prekršaja u visini polovice propisanog minimuma ili polovice točno određenog iznosa </a:t>
            </a:r>
            <a:r>
              <a:rPr lang="pl-PL" sz="1800" dirty="0">
                <a:solidFill>
                  <a:schemeClr val="bg2">
                    <a:lumMod val="25000"/>
                  </a:schemeClr>
                </a:solidFill>
                <a:latin typeface="Calibri" pitchFamily="34" charset="0"/>
                <a:cs typeface="Calibri" pitchFamily="34" charset="0"/>
              </a:rPr>
              <a:t>novčane kazne propisane propisom o prekršaju za prekršaj za koji je kao kazna propisana samo </a:t>
            </a:r>
            <a:r>
              <a:rPr lang="pl-PL" sz="1800" b="1" dirty="0">
                <a:solidFill>
                  <a:schemeClr val="bg2">
                    <a:lumMod val="25000"/>
                  </a:schemeClr>
                </a:solidFill>
                <a:latin typeface="Calibri" pitchFamily="34" charset="0"/>
                <a:cs typeface="Calibri" pitchFamily="34" charset="0"/>
              </a:rPr>
              <a:t>novčana kazna:</a:t>
            </a:r>
          </a:p>
          <a:p>
            <a:pPr marL="0" indent="0" algn="just">
              <a:buNone/>
            </a:pPr>
            <a:endParaRPr lang="pl-PL" sz="800" b="1" dirty="0">
              <a:solidFill>
                <a:schemeClr val="bg2">
                  <a:lumMod val="25000"/>
                </a:schemeClr>
              </a:solidFill>
              <a:latin typeface="Calibri" pitchFamily="34" charset="0"/>
              <a:cs typeface="Calibri" pitchFamily="34" charset="0"/>
            </a:endParaRPr>
          </a:p>
          <a:p>
            <a:pPr marL="0" indent="0" algn="just">
              <a:buNone/>
            </a:pPr>
            <a:r>
              <a:rPr lang="pl-PL" sz="1800" b="1" dirty="0">
                <a:solidFill>
                  <a:schemeClr val="bg2">
                    <a:lumMod val="25000"/>
                  </a:schemeClr>
                </a:solidFill>
                <a:latin typeface="Calibri" pitchFamily="34" charset="0"/>
                <a:cs typeface="Calibri" pitchFamily="34" charset="0"/>
              </a:rPr>
              <a:t>do 2.000,00 kuna </a:t>
            </a:r>
            <a:r>
              <a:rPr lang="pl-PL" sz="1800" i="1" dirty="0">
                <a:solidFill>
                  <a:schemeClr val="bg2">
                    <a:lumMod val="25000"/>
                  </a:schemeClr>
                </a:solidFill>
                <a:latin typeface="Calibri" pitchFamily="34" charset="0"/>
                <a:cs typeface="Calibri" pitchFamily="34" charset="0"/>
              </a:rPr>
              <a:t>za fizičku i odgovornu osobu u pravnoj osobi, </a:t>
            </a:r>
          </a:p>
          <a:p>
            <a:pPr marL="0" indent="0" algn="just">
              <a:buNone/>
            </a:pPr>
            <a:r>
              <a:rPr lang="pl-PL" sz="1800" b="1" dirty="0">
                <a:solidFill>
                  <a:schemeClr val="bg2">
                    <a:lumMod val="25000"/>
                  </a:schemeClr>
                </a:solidFill>
                <a:latin typeface="Calibri" pitchFamily="34" charset="0"/>
                <a:cs typeface="Calibri" pitchFamily="34" charset="0"/>
              </a:rPr>
              <a:t>do 5.000,00 kuna</a:t>
            </a:r>
            <a:r>
              <a:rPr lang="pl-PL" sz="1800" dirty="0">
                <a:solidFill>
                  <a:schemeClr val="bg2">
                    <a:lumMod val="25000"/>
                  </a:schemeClr>
                </a:solidFill>
                <a:latin typeface="Calibri" pitchFamily="34" charset="0"/>
                <a:cs typeface="Calibri" pitchFamily="34" charset="0"/>
              </a:rPr>
              <a:t> </a:t>
            </a:r>
            <a:r>
              <a:rPr lang="pl-PL" sz="1800" i="1" dirty="0">
                <a:solidFill>
                  <a:schemeClr val="bg2">
                    <a:lumMod val="25000"/>
                  </a:schemeClr>
                </a:solidFill>
                <a:latin typeface="Calibri" pitchFamily="34" charset="0"/>
                <a:cs typeface="Calibri" pitchFamily="34" charset="0"/>
              </a:rPr>
              <a:t>za </a:t>
            </a:r>
            <a:r>
              <a:rPr lang="hr-HR" sz="1800" i="1" dirty="0">
                <a:solidFill>
                  <a:schemeClr val="bg2">
                    <a:lumMod val="25000"/>
                  </a:schemeClr>
                </a:solidFill>
                <a:latin typeface="Calibri" pitchFamily="34" charset="0"/>
                <a:cs typeface="Calibri" pitchFamily="34" charset="0"/>
              </a:rPr>
              <a:t>okrivljenika fizičku osobu obrtnika i fizičku osobu koja </a:t>
            </a:r>
            <a:r>
              <a:rPr lang="hr-HR" sz="1800" i="1" dirty="0" smtClean="0">
                <a:solidFill>
                  <a:schemeClr val="bg2">
                    <a:lumMod val="25000"/>
                  </a:schemeClr>
                </a:solidFill>
                <a:latin typeface="Calibri" pitchFamily="34" charset="0"/>
                <a:cs typeface="Calibri" pitchFamily="34" charset="0"/>
              </a:rPr>
              <a:t>se                                      </a:t>
            </a:r>
            <a:r>
              <a:rPr lang="hr-HR" sz="1800" i="1" dirty="0">
                <a:solidFill>
                  <a:schemeClr val="bg2">
                    <a:lumMod val="25000"/>
                  </a:schemeClr>
                </a:solidFill>
                <a:latin typeface="Calibri" pitchFamily="34" charset="0"/>
                <a:cs typeface="Calibri" pitchFamily="34" charset="0"/>
              </a:rPr>
              <a:t>bavi </a:t>
            </a:r>
            <a:r>
              <a:rPr lang="pl-PL" sz="1800" i="1" dirty="0">
                <a:solidFill>
                  <a:schemeClr val="bg2">
                    <a:lumMod val="25000"/>
                  </a:schemeClr>
                </a:solidFill>
                <a:latin typeface="Calibri" pitchFamily="34" charset="0"/>
                <a:cs typeface="Calibri" pitchFamily="34" charset="0"/>
              </a:rPr>
              <a:t>drugom samostalnom djelatnošću i </a:t>
            </a:r>
          </a:p>
          <a:p>
            <a:pPr marL="0" indent="0" algn="just">
              <a:buNone/>
            </a:pPr>
            <a:r>
              <a:rPr lang="pl-PL" sz="1800" b="1" dirty="0">
                <a:solidFill>
                  <a:schemeClr val="bg2">
                    <a:lumMod val="25000"/>
                  </a:schemeClr>
                </a:solidFill>
                <a:latin typeface="Calibri" pitchFamily="34" charset="0"/>
                <a:cs typeface="Calibri" pitchFamily="34" charset="0"/>
              </a:rPr>
              <a:t>do 15.000,00 kuna </a:t>
            </a:r>
            <a:r>
              <a:rPr lang="pl-PL" sz="1800" dirty="0">
                <a:solidFill>
                  <a:schemeClr val="bg2">
                    <a:lumMod val="25000"/>
                  </a:schemeClr>
                </a:solidFill>
                <a:latin typeface="Calibri" pitchFamily="34" charset="0"/>
                <a:cs typeface="Calibri" pitchFamily="34" charset="0"/>
              </a:rPr>
              <a:t>za pravnu osobu i s njom izjednačene subjekte, </a:t>
            </a:r>
          </a:p>
          <a:p>
            <a:pPr marL="0" indent="0" algn="just">
              <a:buNone/>
            </a:pPr>
            <a:endParaRPr lang="pl-PL" sz="800" dirty="0">
              <a:solidFill>
                <a:schemeClr val="bg2">
                  <a:lumMod val="25000"/>
                </a:schemeClr>
              </a:solidFill>
              <a:latin typeface="Calibri" pitchFamily="34" charset="0"/>
              <a:cs typeface="Calibri" pitchFamily="34" charset="0"/>
            </a:endParaRPr>
          </a:p>
          <a:p>
            <a:pPr marL="0" indent="0" algn="just">
              <a:buNone/>
            </a:pPr>
            <a:r>
              <a:rPr lang="pl-PL" sz="1800" dirty="0">
                <a:solidFill>
                  <a:schemeClr val="bg2">
                    <a:lumMod val="25000"/>
                  </a:schemeClr>
                </a:solidFill>
                <a:latin typeface="Calibri" pitchFamily="34" charset="0"/>
                <a:cs typeface="Calibri" pitchFamily="34" charset="0"/>
              </a:rPr>
              <a:t>ako je službena osoba </a:t>
            </a:r>
            <a:r>
              <a:rPr lang="hr-HR" sz="1800" dirty="0">
                <a:solidFill>
                  <a:schemeClr val="bg2">
                    <a:lumMod val="25000"/>
                  </a:schemeClr>
                </a:solidFill>
                <a:latin typeface="Calibri" pitchFamily="34" charset="0"/>
                <a:cs typeface="Calibri" pitchFamily="34" charset="0"/>
              </a:rPr>
              <a:t>ovlaštenog tužitelja </a:t>
            </a:r>
            <a:r>
              <a:rPr lang="hr-HR" sz="1800"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a:t>
            </a:r>
            <a:r>
              <a:rPr lang="hr-HR" sz="1800" u="sng"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redar</a:t>
            </a:r>
            <a:r>
              <a:rPr lang="hr-HR" sz="1800"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a:t>
            </a:r>
            <a:r>
              <a:rPr lang="hr-HR" sz="1800" dirty="0">
                <a:solidFill>
                  <a:schemeClr val="bg2">
                    <a:lumMod val="25000"/>
                  </a:schemeClr>
                </a:solidFill>
                <a:latin typeface="Calibri" pitchFamily="34" charset="0"/>
                <a:cs typeface="Calibri" pitchFamily="34" charset="0"/>
              </a:rPr>
              <a:t> prekršaj utvrdila:</a:t>
            </a:r>
          </a:p>
          <a:p>
            <a:pPr marL="534988" indent="0" algn="just">
              <a:buNone/>
            </a:pPr>
            <a:r>
              <a:rPr lang="pl-PL" sz="1800" dirty="0">
                <a:solidFill>
                  <a:srgbClr val="FF0000"/>
                </a:solidFill>
                <a:effectLst>
                  <a:outerShdw blurRad="38100" dist="38100" dir="2700000" algn="tl">
                    <a:srgbClr val="000000">
                      <a:alpha val="43137"/>
                    </a:srgbClr>
                  </a:outerShdw>
                </a:effectLst>
                <a:latin typeface="Calibri" pitchFamily="34" charset="0"/>
                <a:cs typeface="Calibri" pitchFamily="34" charset="0"/>
              </a:rPr>
              <a:t>1</a:t>
            </a:r>
            <a:r>
              <a:rPr lang="pl-PL" sz="1800" i="1" dirty="0">
                <a:solidFill>
                  <a:srgbClr val="FF0000"/>
                </a:solidFill>
                <a:effectLst>
                  <a:outerShdw blurRad="38100" dist="38100" dir="2700000" algn="tl">
                    <a:srgbClr val="000000">
                      <a:alpha val="43137"/>
                    </a:srgbClr>
                  </a:outerShdw>
                </a:effectLst>
                <a:latin typeface="Calibri" pitchFamily="34" charset="0"/>
                <a:cs typeface="Calibri" pitchFamily="34" charset="0"/>
              </a:rPr>
              <a:t>. obavljanjem nadzora u okviru svoje nadležnosti,</a:t>
            </a:r>
          </a:p>
          <a:p>
            <a:pPr marL="534988" indent="0" algn="just">
              <a:buNone/>
            </a:pPr>
            <a:r>
              <a:rPr lang="hr-HR" sz="1800" i="1" dirty="0">
                <a:solidFill>
                  <a:srgbClr val="FF0000"/>
                </a:solidFill>
                <a:effectLst>
                  <a:outerShdw blurRad="38100" dist="38100" dir="2700000" algn="tl">
                    <a:srgbClr val="000000">
                      <a:alpha val="43137"/>
                    </a:srgbClr>
                  </a:outerShdw>
                </a:effectLst>
                <a:latin typeface="Calibri" pitchFamily="34" charset="0"/>
                <a:cs typeface="Calibri" pitchFamily="34" charset="0"/>
              </a:rPr>
              <a:t>2. neposrednim opažanjem,</a:t>
            </a:r>
          </a:p>
          <a:p>
            <a:pPr marL="534988" indent="0" algn="just">
              <a:buNone/>
            </a:pPr>
            <a:r>
              <a:rPr lang="hr-HR" sz="1800" i="1" dirty="0">
                <a:solidFill>
                  <a:srgbClr val="FF0000"/>
                </a:solidFill>
                <a:effectLst>
                  <a:outerShdw blurRad="38100" dist="38100" dir="2700000" algn="tl">
                    <a:srgbClr val="000000">
                      <a:alpha val="43137"/>
                    </a:srgbClr>
                  </a:outerShdw>
                </a:effectLst>
                <a:latin typeface="Calibri" pitchFamily="34" charset="0"/>
                <a:cs typeface="Calibri" pitchFamily="34" charset="0"/>
              </a:rPr>
              <a:t>3. uporabom tehničkih uređaja,</a:t>
            </a:r>
          </a:p>
          <a:p>
            <a:pPr marL="534988" indent="0" algn="just">
              <a:buNone/>
            </a:pPr>
            <a:r>
              <a:rPr lang="hr-HR" sz="1800" i="1" dirty="0">
                <a:solidFill>
                  <a:srgbClr val="FF0000"/>
                </a:solidFill>
                <a:effectLst>
                  <a:outerShdw blurRad="38100" dist="38100" dir="2700000" algn="tl">
                    <a:srgbClr val="000000">
                      <a:alpha val="43137"/>
                    </a:srgbClr>
                  </a:outerShdw>
                </a:effectLst>
                <a:latin typeface="Calibri" pitchFamily="34" charset="0"/>
                <a:cs typeface="Calibri" pitchFamily="34" charset="0"/>
              </a:rPr>
              <a:t>4. pregledom vjerodostojne dokumentacije.</a:t>
            </a:r>
          </a:p>
        </p:txBody>
      </p:sp>
    </p:spTree>
    <p:extLst>
      <p:ext uri="{BB962C8B-B14F-4D97-AF65-F5344CB8AC3E}">
        <p14:creationId xmlns="" xmlns:p14="http://schemas.microsoft.com/office/powerpoint/2010/main" val="41117105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571472" y="428604"/>
            <a:ext cx="7715304" cy="6188128"/>
          </a:xfrm>
          <a:noFill/>
          <a:ln w="19050">
            <a:noFill/>
          </a:ln>
          <a:effectLst/>
        </p:spPr>
        <p:txBody>
          <a:bodyPr>
            <a:noAutofit/>
          </a:bodyPr>
          <a:lstStyle/>
          <a:p>
            <a:pPr marL="271463" indent="-271463" algn="just">
              <a:buClrTx/>
              <a:buFont typeface="Wingdings" pitchFamily="2" charset="2"/>
              <a:buChar char="Ø"/>
            </a:pPr>
            <a:r>
              <a:rPr lang="hr-HR" sz="1800" b="1" dirty="0">
                <a:solidFill>
                  <a:schemeClr val="bg2">
                    <a:lumMod val="25000"/>
                  </a:schemeClr>
                </a:solidFill>
                <a:latin typeface="Calibri" pitchFamily="34" charset="0"/>
                <a:cs typeface="Calibri" pitchFamily="34" charset="0"/>
              </a:rPr>
              <a:t>Usmeno izrečenu novčanu kaznu </a:t>
            </a:r>
            <a:r>
              <a:rPr lang="hr-HR" sz="1800" dirty="0">
                <a:solidFill>
                  <a:schemeClr val="bg2">
                    <a:lumMod val="25000"/>
                  </a:schemeClr>
                </a:solidFill>
                <a:latin typeface="Calibri" pitchFamily="34" charset="0"/>
                <a:cs typeface="Calibri" pitchFamily="34" charset="0"/>
              </a:rPr>
              <a:t>redar će naplatiti od počinitelja prekršaja uz </a:t>
            </a:r>
            <a:r>
              <a:rPr lang="hr-HR" sz="1800" b="1" u="sng"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izdavanje potvrde </a:t>
            </a:r>
            <a:r>
              <a:rPr lang="hr-HR" sz="1800" dirty="0">
                <a:solidFill>
                  <a:schemeClr val="bg2">
                    <a:lumMod val="25000"/>
                  </a:schemeClr>
                </a:solidFill>
                <a:latin typeface="Calibri" pitchFamily="34" charset="0"/>
                <a:cs typeface="Calibri" pitchFamily="34" charset="0"/>
              </a:rPr>
              <a:t>o tome.</a:t>
            </a:r>
          </a:p>
          <a:p>
            <a:pPr marL="271463" indent="-271463" algn="just">
              <a:buClrTx/>
              <a:buNone/>
            </a:pPr>
            <a:endParaRPr lang="hr-HR" sz="800" dirty="0">
              <a:solidFill>
                <a:schemeClr val="bg2">
                  <a:lumMod val="25000"/>
                </a:schemeClr>
              </a:solidFill>
              <a:latin typeface="Calibri" pitchFamily="34" charset="0"/>
              <a:cs typeface="Calibri" pitchFamily="34" charset="0"/>
            </a:endParaRPr>
          </a:p>
          <a:p>
            <a:pPr marL="271463" indent="-271463" algn="just">
              <a:buClrTx/>
              <a:buFont typeface="Wingdings" pitchFamily="2" charset="2"/>
              <a:buChar char="Ø"/>
            </a:pPr>
            <a:r>
              <a:rPr lang="hr-HR" sz="1800" dirty="0">
                <a:solidFill>
                  <a:schemeClr val="bg2">
                    <a:lumMod val="25000"/>
                  </a:schemeClr>
                </a:solidFill>
                <a:latin typeface="Calibri" pitchFamily="34" charset="0"/>
                <a:cs typeface="Calibri" pitchFamily="34" charset="0"/>
              </a:rPr>
              <a:t>Smatrat će se da je novčana kazna naplaćena na mjestu počinjenja prekršaja ako počinitelj prekršaja nije u trenutku kada je zatečen na mjestu počinjenja prekršaja u mogućnosti platiti novčanu kaznu, a istu </a:t>
            </a:r>
            <a:r>
              <a:rPr lang="hr-HR" sz="1800" b="1" u="sng" dirty="0">
                <a:solidFill>
                  <a:schemeClr val="bg2">
                    <a:lumMod val="25000"/>
                  </a:schemeClr>
                </a:solidFill>
                <a:latin typeface="Calibri" pitchFamily="34" charset="0"/>
                <a:cs typeface="Calibri" pitchFamily="34" charset="0"/>
              </a:rPr>
              <a:t>plati u roku od tri dana</a:t>
            </a:r>
            <a:r>
              <a:rPr lang="hr-HR" sz="1800" dirty="0">
                <a:solidFill>
                  <a:schemeClr val="bg2">
                    <a:lumMod val="25000"/>
                  </a:schemeClr>
                </a:solidFill>
                <a:latin typeface="Calibri" pitchFamily="34" charset="0"/>
                <a:cs typeface="Calibri" pitchFamily="34" charset="0"/>
              </a:rPr>
              <a:t>, te dokaz o izvršenoj uplati dostavi redarstvu.</a:t>
            </a:r>
          </a:p>
          <a:p>
            <a:pPr marL="271463" indent="-271463" algn="just">
              <a:buClrTx/>
              <a:buNone/>
            </a:pPr>
            <a:endParaRPr lang="hr-HR" sz="800" dirty="0">
              <a:solidFill>
                <a:schemeClr val="bg2">
                  <a:lumMod val="25000"/>
                </a:schemeClr>
              </a:solidFill>
              <a:latin typeface="Calibri" pitchFamily="34" charset="0"/>
              <a:cs typeface="Calibri" pitchFamily="34" charset="0"/>
            </a:endParaRPr>
          </a:p>
          <a:p>
            <a:pPr marL="271463" indent="-271463" algn="just">
              <a:buClrTx/>
              <a:buFont typeface="Wingdings" pitchFamily="2" charset="2"/>
              <a:buChar char="Ø"/>
            </a:pPr>
            <a:r>
              <a:rPr lang="hr-HR" sz="1800" dirty="0">
                <a:solidFill>
                  <a:schemeClr val="bg2">
                    <a:lumMod val="25000"/>
                  </a:schemeClr>
                </a:solidFill>
                <a:latin typeface="Calibri" pitchFamily="34" charset="0"/>
                <a:cs typeface="Calibri" pitchFamily="34" charset="0"/>
              </a:rPr>
              <a:t>Smatrat će se da je novčana kazna naplaćena na mjestu počinjenja prekršaja ako počinitelj prekršaja nije utvrđen u trenutku počinjenja prekršaja ili nije zatečen na mjestu počinjenja prekršaja, a novčanu kaznu </a:t>
            </a:r>
            <a:r>
              <a:rPr lang="hr-HR" sz="1800" b="1" u="sng" dirty="0">
                <a:solidFill>
                  <a:schemeClr val="bg2">
                    <a:lumMod val="25000"/>
                  </a:schemeClr>
                </a:solidFill>
                <a:latin typeface="Calibri" pitchFamily="34" charset="0"/>
                <a:cs typeface="Calibri" pitchFamily="34" charset="0"/>
              </a:rPr>
              <a:t>plati u roku od tri dana od primitka obavijesti o prekršaju </a:t>
            </a:r>
            <a:r>
              <a:rPr lang="hr-HR" sz="1800" dirty="0">
                <a:solidFill>
                  <a:schemeClr val="bg2">
                    <a:lumMod val="25000"/>
                  </a:schemeClr>
                </a:solidFill>
                <a:latin typeface="Calibri" pitchFamily="34" charset="0"/>
                <a:cs typeface="Calibri" pitchFamily="34" charset="0"/>
              </a:rPr>
              <a:t>te dokaz o izvršenoj uplati dostavi redarstvu</a:t>
            </a:r>
            <a:r>
              <a:rPr lang="hr-HR" sz="1800" dirty="0" smtClean="0">
                <a:solidFill>
                  <a:schemeClr val="bg2">
                    <a:lumMod val="25000"/>
                  </a:schemeClr>
                </a:solidFill>
                <a:latin typeface="Calibri" pitchFamily="34" charset="0"/>
                <a:cs typeface="Calibri" pitchFamily="34" charset="0"/>
              </a:rPr>
              <a:t>.</a:t>
            </a:r>
          </a:p>
          <a:p>
            <a:pPr marL="0" indent="0" algn="just">
              <a:buNone/>
            </a:pPr>
            <a:r>
              <a:rPr lang="hr-HR" sz="1800" dirty="0" smtClean="0">
                <a:solidFill>
                  <a:schemeClr val="bg2">
                    <a:lumMod val="25000"/>
                  </a:schemeClr>
                </a:solidFill>
                <a:latin typeface="Calibri" pitchFamily="34" charset="0"/>
                <a:cs typeface="Calibri" pitchFamily="34" charset="0"/>
              </a:rPr>
              <a:t>Ako počinitelj prekršaja plati izrečenu novčanu kaznu na mjestu počinjenja prekršaja </a:t>
            </a:r>
            <a:r>
              <a:rPr lang="hr-HR" sz="1800" b="1" u="sng" dirty="0" smtClean="0">
                <a:solidFill>
                  <a:srgbClr val="FF0000"/>
                </a:solidFill>
                <a:latin typeface="Calibri" pitchFamily="34" charset="0"/>
                <a:cs typeface="Calibri" pitchFamily="34" charset="0"/>
              </a:rPr>
              <a:t>neće se voditi prekršajni postupak </a:t>
            </a:r>
            <a:r>
              <a:rPr lang="hr-HR" sz="1800" b="1" dirty="0" smtClean="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a:t>
            </a:r>
            <a:r>
              <a:rPr lang="hr-HR" sz="1800" b="1" u="sng" dirty="0" smtClean="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ne izdaje se </a:t>
            </a:r>
            <a:r>
              <a:rPr lang="hr-HR" sz="1800" b="1" u="sng" dirty="0" err="1" smtClean="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OPN</a:t>
            </a:r>
            <a:r>
              <a:rPr lang="hr-HR" sz="1800" b="1" dirty="0" smtClean="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a:t>
            </a:r>
            <a:r>
              <a:rPr lang="hr-HR" sz="1800" dirty="0" smtClean="0">
                <a:solidFill>
                  <a:schemeClr val="bg2">
                    <a:lumMod val="25000"/>
                  </a:schemeClr>
                </a:solidFill>
                <a:latin typeface="Calibri" pitchFamily="34" charset="0"/>
                <a:cs typeface="Calibri" pitchFamily="34" charset="0"/>
              </a:rPr>
              <a:t>, izrečena novčana kazna se ne unosi u prekršajnu evidenciju, a počinitelj prekršaja se ne smatra osobom osuđenom za prekršaj.</a:t>
            </a:r>
          </a:p>
          <a:p>
            <a:pPr marL="0" indent="0" algn="just">
              <a:buNone/>
            </a:pPr>
            <a:r>
              <a:rPr lang="hr-HR" sz="1800" dirty="0" smtClean="0">
                <a:solidFill>
                  <a:schemeClr val="bg2">
                    <a:lumMod val="25000"/>
                  </a:schemeClr>
                </a:solidFill>
                <a:latin typeface="Calibri" pitchFamily="34" charset="0"/>
                <a:cs typeface="Calibri" pitchFamily="34" charset="0"/>
              </a:rPr>
              <a:t>Ako počinitelj prekršaja ne pristane platiti novčanu kaznu na mjestu počinjenja prekršaja, redar će mu izdat </a:t>
            </a:r>
            <a:r>
              <a:rPr lang="hr-HR" sz="1800" b="1" dirty="0" smtClean="0">
                <a:solidFill>
                  <a:schemeClr val="bg2">
                    <a:lumMod val="25000"/>
                  </a:schemeClr>
                </a:solidFill>
                <a:latin typeface="Calibri" pitchFamily="34" charset="0"/>
                <a:cs typeface="Calibri" pitchFamily="34" charset="0"/>
              </a:rPr>
              <a:t>obavezni prekršajni nalog, </a:t>
            </a:r>
            <a:r>
              <a:rPr lang="hr-HR" sz="1800" dirty="0" smtClean="0">
                <a:solidFill>
                  <a:schemeClr val="bg2">
                    <a:lumMod val="25000"/>
                  </a:schemeClr>
                </a:solidFill>
                <a:latin typeface="Calibri" pitchFamily="34" charset="0"/>
                <a:cs typeface="Calibri" pitchFamily="34" charset="0"/>
              </a:rPr>
              <a:t>s uputom da je novčanu kaznu dužan platiti u roku od 8 (osam) dana </a:t>
            </a:r>
            <a:r>
              <a:rPr lang="hr-HR" sz="1800" b="1" dirty="0" smtClean="0">
                <a:solidFill>
                  <a:srgbClr val="FF0000"/>
                </a:solidFill>
                <a:latin typeface="Calibri" pitchFamily="34" charset="0"/>
                <a:cs typeface="Calibri" pitchFamily="34" charset="0"/>
              </a:rPr>
              <a:t>od dana pravomoćnosti </a:t>
            </a:r>
            <a:r>
              <a:rPr lang="hr-HR" sz="1800" dirty="0" smtClean="0">
                <a:solidFill>
                  <a:schemeClr val="bg2">
                    <a:lumMod val="25000"/>
                  </a:schemeClr>
                </a:solidFill>
                <a:latin typeface="Calibri" pitchFamily="34" charset="0"/>
                <a:cs typeface="Calibri" pitchFamily="34" charset="0"/>
              </a:rPr>
              <a:t>obaveznog prekršajnog naloga.</a:t>
            </a:r>
            <a:endParaRPr lang="hr-HR" sz="1800" dirty="0">
              <a:solidFill>
                <a:schemeClr val="bg2">
                  <a:lumMod val="25000"/>
                </a:schemeClr>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71472" y="214290"/>
            <a:ext cx="8115328" cy="560406"/>
          </a:xfrm>
        </p:spPr>
        <p:txBody>
          <a:bodyPr>
            <a:normAutofit/>
          </a:bodyPr>
          <a:lstStyle/>
          <a:p>
            <a:pPr algn="just"/>
            <a:r>
              <a:rPr lang="hr-HR" sz="28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komunalno redarstvo jedinica lokalne samouprave</a:t>
            </a:r>
            <a:endParaRPr lang="hr-HR" sz="28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endParaRPr>
          </a:p>
        </p:txBody>
      </p:sp>
      <p:sp>
        <p:nvSpPr>
          <p:cNvPr id="3" name="Rezervirano mjesto sadržaja 2"/>
          <p:cNvSpPr>
            <a:spLocks noGrp="1"/>
          </p:cNvSpPr>
          <p:nvPr>
            <p:ph sz="quarter" idx="1"/>
          </p:nvPr>
        </p:nvSpPr>
        <p:spPr>
          <a:xfrm>
            <a:off x="500034" y="928670"/>
            <a:ext cx="8072494" cy="5045216"/>
          </a:xfrm>
        </p:spPr>
        <p:txBody>
          <a:bodyPr>
            <a:noAutofit/>
          </a:bodyPr>
          <a:lstStyle/>
          <a:p>
            <a:pPr marL="0" indent="0">
              <a:buNone/>
            </a:pPr>
            <a:r>
              <a:rPr lang="hr-HR" sz="18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U svrhu učinkovitog obavljanja poslova iz svog samoupravnog djelokruga općine i gradovi (</a:t>
            </a:r>
            <a:r>
              <a:rPr lang="hr-HR" sz="1800"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JLS</a:t>
            </a:r>
            <a:r>
              <a:rPr lang="hr-HR" sz="18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u svojim upravnim tijelima ustrojavaju </a:t>
            </a:r>
            <a:r>
              <a:rPr lang="hr-HR" sz="18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KOMUNALNO  REDARSTVO</a:t>
            </a:r>
          </a:p>
          <a:p>
            <a:pPr marL="900113" indent="-273050">
              <a:lnSpc>
                <a:spcPct val="150000"/>
              </a:lnSpc>
              <a:buClr>
                <a:schemeClr val="accent1">
                  <a:lumMod val="50000"/>
                </a:schemeClr>
              </a:buClr>
              <a:buFont typeface="Wingdings" pitchFamily="2" charset="2"/>
              <a:buChar char="Ø"/>
            </a:pPr>
            <a:endParaRPr lang="hr-HR" sz="8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endParaRPr>
          </a:p>
          <a:p>
            <a:pPr>
              <a:buNone/>
            </a:pPr>
            <a:r>
              <a:rPr lang="hr-HR" sz="1800" b="1" u="sng"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NORMATIVNI OKVIR ZA USTROJAVANJE LOKALNOG REDARSTVA:</a:t>
            </a:r>
          </a:p>
          <a:p>
            <a:pPr marL="342900" indent="-342900">
              <a:buClr>
                <a:schemeClr val="accent1">
                  <a:lumMod val="50000"/>
                </a:schemeClr>
              </a:buClr>
              <a:buFont typeface="Wingdings" pitchFamily="2" charset="2"/>
              <a:buChar char="v"/>
            </a:pPr>
            <a:r>
              <a:rPr lang="hr-HR" sz="18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 o komunalnom gospodarstvu </a:t>
            </a:r>
            <a:r>
              <a:rPr lang="hr-HR" sz="1800" dirty="0" smtClean="0">
                <a:solidFill>
                  <a:schemeClr val="accent1">
                    <a:lumMod val="50000"/>
                  </a:schemeClr>
                </a:solidFill>
                <a:latin typeface="Calibri" pitchFamily="34" charset="0"/>
                <a:cs typeface="Calibri" pitchFamily="34" charset="0"/>
              </a:rPr>
              <a:t>(NN </a:t>
            </a:r>
            <a:r>
              <a:rPr lang="hr-HR" sz="1800" dirty="0" err="1" smtClean="0">
                <a:solidFill>
                  <a:schemeClr val="accent1">
                    <a:lumMod val="50000"/>
                  </a:schemeClr>
                </a:solidFill>
                <a:latin typeface="Calibri" pitchFamily="34" charset="0"/>
                <a:cs typeface="Calibri" pitchFamily="34" charset="0"/>
              </a:rPr>
              <a:t>68</a:t>
            </a:r>
            <a:r>
              <a:rPr lang="hr-HR" sz="1800" dirty="0" smtClean="0">
                <a:solidFill>
                  <a:schemeClr val="accent1">
                    <a:lumMod val="50000"/>
                  </a:schemeClr>
                </a:solidFill>
                <a:latin typeface="Calibri" pitchFamily="34" charset="0"/>
                <a:cs typeface="Calibri" pitchFamily="34" charset="0"/>
              </a:rPr>
              <a:t>/</a:t>
            </a:r>
            <a:r>
              <a:rPr lang="hr-HR" sz="1800" dirty="0" err="1" smtClean="0">
                <a:solidFill>
                  <a:schemeClr val="accent1">
                    <a:lumMod val="50000"/>
                  </a:schemeClr>
                </a:solidFill>
                <a:latin typeface="Calibri" pitchFamily="34" charset="0"/>
                <a:cs typeface="Calibri" pitchFamily="34" charset="0"/>
              </a:rPr>
              <a:t>18</a:t>
            </a:r>
            <a:r>
              <a:rPr lang="hr-HR" sz="1800" dirty="0" smtClean="0">
                <a:solidFill>
                  <a:schemeClr val="accent1">
                    <a:lumMod val="50000"/>
                  </a:schemeClr>
                </a:solidFill>
                <a:latin typeface="Calibri" pitchFamily="34" charset="0"/>
                <a:cs typeface="Calibri" pitchFamily="34" charset="0"/>
              </a:rPr>
              <a:t>, </a:t>
            </a:r>
            <a:r>
              <a:rPr lang="hr-HR" sz="1800" dirty="0" err="1" smtClean="0">
                <a:solidFill>
                  <a:schemeClr val="accent1">
                    <a:lumMod val="50000"/>
                  </a:schemeClr>
                </a:solidFill>
                <a:latin typeface="Calibri" pitchFamily="34" charset="0"/>
                <a:cs typeface="Calibri" pitchFamily="34" charset="0"/>
              </a:rPr>
              <a:t>110</a:t>
            </a:r>
            <a:r>
              <a:rPr lang="hr-HR" sz="1800" dirty="0" smtClean="0">
                <a:solidFill>
                  <a:schemeClr val="accent1">
                    <a:lumMod val="50000"/>
                  </a:schemeClr>
                </a:solidFill>
                <a:latin typeface="Calibri" pitchFamily="34" charset="0"/>
                <a:cs typeface="Calibri" pitchFamily="34" charset="0"/>
              </a:rPr>
              <a:t>/</a:t>
            </a:r>
            <a:r>
              <a:rPr lang="hr-HR" sz="1800" dirty="0" err="1" smtClean="0">
                <a:solidFill>
                  <a:schemeClr val="accent1">
                    <a:lumMod val="50000"/>
                  </a:schemeClr>
                </a:solidFill>
                <a:latin typeface="Calibri" pitchFamily="34" charset="0"/>
                <a:cs typeface="Calibri" pitchFamily="34" charset="0"/>
              </a:rPr>
              <a:t>18</a:t>
            </a:r>
            <a:r>
              <a:rPr lang="hr-HR" sz="1800" dirty="0" smtClean="0">
                <a:solidFill>
                  <a:schemeClr val="accent1">
                    <a:lumMod val="50000"/>
                  </a:schemeClr>
                </a:solidFill>
                <a:latin typeface="Calibri" pitchFamily="34" charset="0"/>
                <a:cs typeface="Calibri" pitchFamily="34" charset="0"/>
              </a:rPr>
              <a:t> i </a:t>
            </a:r>
            <a:r>
              <a:rPr lang="hr-HR" sz="1800" dirty="0" err="1" smtClean="0">
                <a:solidFill>
                  <a:schemeClr val="accent1">
                    <a:lumMod val="50000"/>
                  </a:schemeClr>
                </a:solidFill>
                <a:latin typeface="Calibri" pitchFamily="34" charset="0"/>
                <a:cs typeface="Calibri" pitchFamily="34" charset="0"/>
              </a:rPr>
              <a:t>32</a:t>
            </a:r>
            <a:r>
              <a:rPr lang="hr-HR" sz="1800" dirty="0" smtClean="0">
                <a:solidFill>
                  <a:schemeClr val="accent1">
                    <a:lumMod val="50000"/>
                  </a:schemeClr>
                </a:solidFill>
                <a:latin typeface="Calibri" pitchFamily="34" charset="0"/>
                <a:cs typeface="Calibri" pitchFamily="34" charset="0"/>
              </a:rPr>
              <a:t>/</a:t>
            </a:r>
            <a:r>
              <a:rPr lang="hr-HR" sz="1800" dirty="0" err="1" smtClean="0">
                <a:solidFill>
                  <a:schemeClr val="accent1">
                    <a:lumMod val="50000"/>
                  </a:schemeClr>
                </a:solidFill>
                <a:latin typeface="Calibri" pitchFamily="34" charset="0"/>
                <a:cs typeface="Calibri" pitchFamily="34" charset="0"/>
              </a:rPr>
              <a:t>20</a:t>
            </a:r>
            <a:r>
              <a:rPr lang="hr-HR" sz="1800" dirty="0" smtClean="0">
                <a:solidFill>
                  <a:schemeClr val="accent1">
                    <a:lumMod val="50000"/>
                  </a:schemeClr>
                </a:solidFill>
                <a:latin typeface="Calibri" pitchFamily="34" charset="0"/>
                <a:cs typeface="Calibri" pitchFamily="34" charset="0"/>
              </a:rPr>
              <a:t>)</a:t>
            </a:r>
          </a:p>
          <a:p>
            <a:pPr marL="0" indent="0" algn="just">
              <a:buNone/>
            </a:pPr>
            <a:endParaRPr lang="hr-HR" sz="8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endParaRPr>
          </a:p>
          <a:p>
            <a:pPr marL="0" indent="0" algn="just">
              <a:buNone/>
            </a:pPr>
            <a:r>
              <a:rPr lang="hr-HR" sz="18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t>
            </a:r>
            <a:r>
              <a:rPr lang="vi-VN" sz="18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akon o komunalnom gospodarstvu </a:t>
            </a:r>
            <a:r>
              <a:rPr lang="hr-HR" sz="18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vi-VN" sz="1800" dirty="0" smtClean="0">
                <a:solidFill>
                  <a:schemeClr val="accent1">
                    <a:lumMod val="50000"/>
                  </a:schemeClr>
                </a:solidFill>
                <a:latin typeface="Calibri" pitchFamily="34" charset="0"/>
                <a:cs typeface="Calibri" pitchFamily="34" charset="0"/>
              </a:rPr>
              <a:t>temeljni zakon kojim se</a:t>
            </a:r>
            <a:r>
              <a:rPr lang="hr-HR" sz="1800" dirty="0" smtClean="0">
                <a:solidFill>
                  <a:schemeClr val="accent1">
                    <a:lumMod val="50000"/>
                  </a:schemeClr>
                </a:solidFill>
                <a:latin typeface="Calibri" pitchFamily="34" charset="0"/>
                <a:cs typeface="Calibri" pitchFamily="34" charset="0"/>
              </a:rPr>
              <a:t> </a:t>
            </a:r>
            <a:r>
              <a:rPr lang="vi-VN" sz="1800" dirty="0" smtClean="0">
                <a:solidFill>
                  <a:schemeClr val="accent1">
                    <a:lumMod val="50000"/>
                  </a:schemeClr>
                </a:solidFill>
                <a:latin typeface="Calibri" pitchFamily="34" charset="0"/>
                <a:cs typeface="Calibri" pitchFamily="34" charset="0"/>
              </a:rPr>
              <a:t>uređuje komunalni red te </a:t>
            </a:r>
            <a:r>
              <a:rPr lang="vi-VN" sz="1800" u="sng" dirty="0" smtClean="0">
                <a:solidFill>
                  <a:schemeClr val="accent1">
                    <a:lumMod val="50000"/>
                  </a:schemeClr>
                </a:solidFill>
                <a:latin typeface="Calibri" pitchFamily="34" charset="0"/>
                <a:cs typeface="Calibri" pitchFamily="34" charset="0"/>
              </a:rPr>
              <a:t>postupanje i ovlasti komunalnih redara</a:t>
            </a:r>
            <a:r>
              <a:rPr lang="vi-VN" sz="1800" dirty="0" smtClean="0">
                <a:solidFill>
                  <a:schemeClr val="accent1">
                    <a:lumMod val="50000"/>
                  </a:schemeClr>
                </a:solidFill>
                <a:latin typeface="Calibri" pitchFamily="34" charset="0"/>
                <a:cs typeface="Calibri" pitchFamily="34" charset="0"/>
              </a:rPr>
              <a:t>.</a:t>
            </a:r>
            <a:endParaRPr lang="hr-HR" sz="1800" dirty="0" smtClean="0">
              <a:solidFill>
                <a:schemeClr val="accent1">
                  <a:lumMod val="50000"/>
                </a:schemeClr>
              </a:solidFill>
              <a:latin typeface="Calibri" pitchFamily="34" charset="0"/>
              <a:cs typeface="Calibri" pitchFamily="34" charset="0"/>
            </a:endParaRPr>
          </a:p>
          <a:p>
            <a:pPr marL="0" indent="0" algn="just">
              <a:buNone/>
            </a:pPr>
            <a:endParaRPr lang="pl-PL" sz="800" dirty="0" smtClean="0">
              <a:solidFill>
                <a:schemeClr val="accent1">
                  <a:lumMod val="50000"/>
                </a:schemeClr>
              </a:solidFill>
              <a:latin typeface="Calibri" pitchFamily="34" charset="0"/>
              <a:cs typeface="Calibri" pitchFamily="34" charset="0"/>
            </a:endParaRPr>
          </a:p>
          <a:p>
            <a:pPr marL="0" indent="0" algn="just">
              <a:buNone/>
            </a:pPr>
            <a:r>
              <a:rPr lang="pl-PL" sz="1800" dirty="0" smtClean="0">
                <a:solidFill>
                  <a:schemeClr val="accent1">
                    <a:lumMod val="50000"/>
                  </a:schemeClr>
                </a:solidFill>
                <a:latin typeface="Calibri" pitchFamily="34" charset="0"/>
                <a:cs typeface="Calibri" pitchFamily="34" charset="0"/>
              </a:rPr>
              <a:t>Prema Zakonu o komunalnom gospodarstvu komunalno redarstvo ustrojava se u upravnim odjelima za komunalno gospodarstvo u jedinicama lokalne samouprave. </a:t>
            </a:r>
            <a:r>
              <a:rPr lang="hr-HR" sz="1800" dirty="0" smtClean="0">
                <a:solidFill>
                  <a:schemeClr val="accent1">
                    <a:lumMod val="50000"/>
                  </a:schemeClr>
                </a:solidFill>
                <a:latin typeface="Calibri" pitchFamily="34" charset="0"/>
                <a:cs typeface="Calibri" pitchFamily="34" charset="0"/>
              </a:rPr>
              <a:t>Poslove komunalnog redarstva obavljaju komunalni redari koji </a:t>
            </a:r>
            <a:r>
              <a:rPr lang="vi-VN" sz="1800" dirty="0" smtClean="0">
                <a:solidFill>
                  <a:schemeClr val="accent1">
                    <a:lumMod val="50000"/>
                  </a:schemeClr>
                </a:solidFill>
                <a:latin typeface="Calibri" pitchFamily="34" charset="0"/>
                <a:cs typeface="Calibri" pitchFamily="34" charset="0"/>
              </a:rPr>
              <a:t>mora</a:t>
            </a:r>
            <a:r>
              <a:rPr lang="hr-HR" sz="1800" dirty="0" smtClean="0">
                <a:solidFill>
                  <a:schemeClr val="accent1">
                    <a:lumMod val="50000"/>
                  </a:schemeClr>
                </a:solidFill>
                <a:latin typeface="Calibri" pitchFamily="34" charset="0"/>
                <a:cs typeface="Calibri" pitchFamily="34" charset="0"/>
              </a:rPr>
              <a:t>ju</a:t>
            </a:r>
            <a:r>
              <a:rPr lang="vi-VN" sz="1800" dirty="0" smtClean="0">
                <a:solidFill>
                  <a:schemeClr val="accent1">
                    <a:lumMod val="50000"/>
                  </a:schemeClr>
                </a:solidFill>
                <a:latin typeface="Calibri" pitchFamily="34" charset="0"/>
                <a:cs typeface="Calibri" pitchFamily="34" charset="0"/>
              </a:rPr>
              <a:t> imati najmanje gimnazijsko srednjoškolsko obrazovanje ili četverogodišnje strukovno srednjoškolsko obrazovanje</a:t>
            </a:r>
            <a:r>
              <a:rPr lang="hr-HR" sz="1800" dirty="0" smtClean="0">
                <a:solidFill>
                  <a:schemeClr val="accent1">
                    <a:lumMod val="50000"/>
                  </a:schemeClr>
                </a:solidFill>
                <a:latin typeface="Calibri" pitchFamily="34" charset="0"/>
                <a:cs typeface="Calibri" pitchFamily="34" charset="0"/>
              </a:rPr>
              <a:t>. </a:t>
            </a:r>
          </a:p>
          <a:p>
            <a:pPr marL="0" indent="0" algn="just">
              <a:buNone/>
            </a:pPr>
            <a:r>
              <a:rPr lang="pl-PL" sz="1800" dirty="0" smtClean="0">
                <a:solidFill>
                  <a:schemeClr val="accent1">
                    <a:lumMod val="50000"/>
                  </a:schemeClr>
                </a:solidFill>
                <a:latin typeface="Calibri" pitchFamily="34" charset="0"/>
                <a:cs typeface="Calibri" pitchFamily="34" charset="0"/>
              </a:rPr>
              <a:t>Jedinice lokalne samouprave mogu na temelju ugovora ustrojiti zajedničko komunalno redarstvo.</a:t>
            </a:r>
          </a:p>
          <a:p>
            <a:pPr marL="0" indent="0" algn="just">
              <a:buNone/>
            </a:pPr>
            <a:r>
              <a:rPr lang="hr-HR" sz="1800" dirty="0" smtClean="0">
                <a:solidFill>
                  <a:schemeClr val="accent1">
                    <a:lumMod val="50000"/>
                  </a:schemeClr>
                </a:solidFill>
                <a:latin typeface="Calibri" pitchFamily="34" charset="0"/>
                <a:cs typeface="Calibri" pitchFamily="34" charset="0"/>
              </a:rPr>
              <a:t>Poslove nadzora koje na temelju Zakona o komunalnom gospodarstvu obavlja upravno tijelo provode komunalni redari koji su službenici tog tijela</a:t>
            </a:r>
            <a:r>
              <a:rPr lang="vi-VN" sz="1800" dirty="0" smtClean="0">
                <a:solidFill>
                  <a:schemeClr val="accent1">
                    <a:lumMod val="50000"/>
                  </a:schemeClr>
                </a:solidFill>
                <a:latin typeface="Calibri" pitchFamily="34" charset="0"/>
                <a:cs typeface="Calibri" pitchFamily="34" charset="0"/>
              </a:rPr>
              <a:t>.</a:t>
            </a:r>
          </a:p>
          <a:p>
            <a:pPr marL="342900" indent="-342900">
              <a:buClr>
                <a:schemeClr val="accent1">
                  <a:lumMod val="50000"/>
                </a:schemeClr>
              </a:buClr>
              <a:buNone/>
            </a:pPr>
            <a:endParaRPr lang="hr-HR" sz="18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500034" y="428604"/>
            <a:ext cx="8001056" cy="5759596"/>
          </a:xfrm>
        </p:spPr>
        <p:txBody>
          <a:bodyPr>
            <a:noAutofit/>
          </a:bodyPr>
          <a:lstStyle/>
          <a:p>
            <a:pPr marL="0" indent="0">
              <a:buNone/>
              <a:tabLst>
                <a:tab pos="0" algn="l"/>
              </a:tabLst>
            </a:pPr>
            <a:r>
              <a:rPr lang="hr-HR" b="1" dirty="0" smtClean="0">
                <a:solidFill>
                  <a:schemeClr val="accent1">
                    <a:lumMod val="50000"/>
                  </a:schemeClr>
                </a:solidFill>
                <a:latin typeface="Calibri" pitchFamily="34" charset="0"/>
                <a:cs typeface="Calibri" pitchFamily="34" charset="0"/>
              </a:rPr>
              <a:t>OPTUŽNI PRIJEDLOG </a:t>
            </a:r>
            <a:r>
              <a:rPr lang="hr-HR" sz="1600" b="1" dirty="0" smtClean="0">
                <a:solidFill>
                  <a:schemeClr val="accent1">
                    <a:lumMod val="50000"/>
                  </a:schemeClr>
                </a:solidFill>
                <a:latin typeface="Calibri" pitchFamily="34" charset="0"/>
                <a:cs typeface="Calibri" pitchFamily="34" charset="0"/>
              </a:rPr>
              <a:t/>
            </a:r>
            <a:br>
              <a:rPr lang="hr-HR" sz="1600" b="1" dirty="0" smtClean="0">
                <a:solidFill>
                  <a:schemeClr val="accent1">
                    <a:lumMod val="50000"/>
                  </a:schemeClr>
                </a:solidFill>
                <a:latin typeface="Calibri" pitchFamily="34" charset="0"/>
                <a:cs typeface="Calibri" pitchFamily="34" charset="0"/>
              </a:rPr>
            </a:br>
            <a:r>
              <a:rPr lang="hr-HR" sz="16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PISANA OBAVIJEST POČINITELJU PREKRŠAJA </a:t>
            </a:r>
            <a:r>
              <a:rPr lang="hr-HR" sz="1600" i="1" dirty="0" smtClean="0">
                <a:solidFill>
                  <a:schemeClr val="accent1">
                    <a:lumMod val="50000"/>
                  </a:schemeClr>
                </a:solidFill>
                <a:latin typeface="Calibri" pitchFamily="34" charset="0"/>
                <a:cs typeface="Calibri" pitchFamily="34" charset="0"/>
              </a:rPr>
              <a:t>- članak </a:t>
            </a:r>
            <a:r>
              <a:rPr lang="hr-HR" sz="1600" i="1" dirty="0" err="1" smtClean="0">
                <a:solidFill>
                  <a:schemeClr val="accent1">
                    <a:lumMod val="50000"/>
                  </a:schemeClr>
                </a:solidFill>
                <a:latin typeface="Calibri" pitchFamily="34" charset="0"/>
                <a:cs typeface="Calibri" pitchFamily="34" charset="0"/>
              </a:rPr>
              <a:t>109.a</a:t>
            </a:r>
            <a:r>
              <a:rPr lang="hr-HR" sz="1600" i="1" dirty="0" smtClean="0">
                <a:solidFill>
                  <a:schemeClr val="accent1">
                    <a:lumMod val="50000"/>
                  </a:schemeClr>
                </a:solidFill>
                <a:latin typeface="Calibri" pitchFamily="34" charset="0"/>
                <a:cs typeface="Calibri" pitchFamily="34" charset="0"/>
              </a:rPr>
              <a:t> PZ-a</a:t>
            </a:r>
            <a:r>
              <a:rPr lang="hr-HR" sz="1600" b="1" dirty="0" smtClean="0">
                <a:latin typeface="Calibri" pitchFamily="34" charset="0"/>
                <a:cs typeface="Calibri" pitchFamily="34" charset="0"/>
              </a:rPr>
              <a:t/>
            </a:r>
            <a:br>
              <a:rPr lang="hr-HR" sz="1600" b="1" dirty="0" smtClean="0">
                <a:latin typeface="Calibri" pitchFamily="34" charset="0"/>
                <a:cs typeface="Calibri" pitchFamily="34" charset="0"/>
              </a:rPr>
            </a:br>
            <a:endParaRPr lang="hr-HR" sz="1600" b="1" dirty="0" smtClean="0">
              <a:latin typeface="Calibri" pitchFamily="34" charset="0"/>
              <a:cs typeface="Calibri" pitchFamily="34" charset="0"/>
            </a:endParaRPr>
          </a:p>
          <a:p>
            <a:pPr marL="0" indent="0">
              <a:buNone/>
              <a:tabLst>
                <a:tab pos="0" algn="l"/>
              </a:tabLst>
            </a:pPr>
            <a:r>
              <a:rPr lang="hr-HR" sz="1500" b="1" u="sng" dirty="0" smtClean="0">
                <a:solidFill>
                  <a:srgbClr val="FF0000"/>
                </a:solidFill>
                <a:latin typeface="Calibri" pitchFamily="34" charset="0"/>
                <a:cs typeface="Calibri" pitchFamily="34" charset="0"/>
              </a:rPr>
              <a:t>Prije podnošenja optužnog </a:t>
            </a:r>
            <a:r>
              <a:rPr lang="hr-HR" sz="1500" b="1" u="sng" dirty="0" smtClean="0">
                <a:solidFill>
                  <a:schemeClr val="accent1">
                    <a:lumMod val="50000"/>
                  </a:schemeClr>
                </a:solidFill>
                <a:latin typeface="Calibri" pitchFamily="34" charset="0"/>
                <a:cs typeface="Calibri" pitchFamily="34" charset="0"/>
              </a:rPr>
              <a:t>prijedloga </a:t>
            </a:r>
            <a:r>
              <a:rPr lang="hr-HR" sz="1500" dirty="0" smtClean="0">
                <a:solidFill>
                  <a:schemeClr val="accent1">
                    <a:lumMod val="50000"/>
                  </a:schemeClr>
                </a:solidFill>
                <a:latin typeface="Calibri" pitchFamily="34" charset="0"/>
                <a:cs typeface="Calibri" pitchFamily="34" charset="0"/>
              </a:rPr>
              <a:t>nadležnom sudu protiv počinitelja prekršaja ovlašteni tužitelj dužan je utvrditi točnu adresu prebivališta i boravišta počinitelja odnosno sjedišta počinitelja i uručiti mu </a:t>
            </a:r>
            <a:r>
              <a:rPr lang="hr-HR" sz="1500" b="1" dirty="0" smtClean="0">
                <a:solidFill>
                  <a:schemeClr val="accent1">
                    <a:lumMod val="50000"/>
                  </a:schemeClr>
                </a:solidFill>
                <a:latin typeface="Calibri" pitchFamily="34" charset="0"/>
                <a:cs typeface="Calibri" pitchFamily="34" charset="0"/>
              </a:rPr>
              <a:t>PISANU </a:t>
            </a:r>
            <a:r>
              <a:rPr lang="pl-PL" sz="1500" b="1" dirty="0" smtClean="0">
                <a:solidFill>
                  <a:schemeClr val="accent1">
                    <a:lumMod val="50000"/>
                  </a:schemeClr>
                </a:solidFill>
                <a:latin typeface="Calibri" pitchFamily="34" charset="0"/>
                <a:cs typeface="Calibri" pitchFamily="34" charset="0"/>
              </a:rPr>
              <a:t>OBAVIJEST </a:t>
            </a:r>
            <a:r>
              <a:rPr lang="pl-PL" sz="1500" dirty="0" smtClean="0">
                <a:solidFill>
                  <a:schemeClr val="accent1">
                    <a:lumMod val="50000"/>
                  </a:schemeClr>
                </a:solidFill>
                <a:latin typeface="Calibri" pitchFamily="34" charset="0"/>
                <a:cs typeface="Calibri" pitchFamily="34" charset="0"/>
              </a:rPr>
              <a:t>na jeziku koji razumije:</a:t>
            </a:r>
            <a:br>
              <a:rPr lang="pl-PL" sz="1500" dirty="0" smtClean="0">
                <a:solidFill>
                  <a:schemeClr val="accent1">
                    <a:lumMod val="50000"/>
                  </a:schemeClr>
                </a:solidFill>
                <a:latin typeface="Calibri" pitchFamily="34" charset="0"/>
                <a:cs typeface="Calibri" pitchFamily="34" charset="0"/>
              </a:rPr>
            </a:br>
            <a:r>
              <a:rPr lang="hr-HR" sz="1500" b="1" i="1" dirty="0" smtClean="0">
                <a:solidFill>
                  <a:schemeClr val="accent1">
                    <a:lumMod val="50000"/>
                  </a:schemeClr>
                </a:solidFill>
                <a:latin typeface="Calibri" pitchFamily="34" charset="0"/>
                <a:cs typeface="Calibri" pitchFamily="34" charset="0"/>
              </a:rPr>
              <a:t>1. </a:t>
            </a:r>
            <a:r>
              <a:rPr lang="hr-HR" sz="1500" i="1" dirty="0" smtClean="0">
                <a:solidFill>
                  <a:schemeClr val="accent1">
                    <a:lumMod val="50000"/>
                  </a:schemeClr>
                </a:solidFill>
                <a:latin typeface="Calibri" pitchFamily="34" charset="0"/>
                <a:cs typeface="Calibri" pitchFamily="34" charset="0"/>
              </a:rPr>
              <a:t>o prekršaju za koji namjerava protiv njega podnijeti optužni prijedlog, s činjeničnim i    </a:t>
            </a:r>
            <a:br>
              <a:rPr lang="hr-HR" sz="1500" i="1" dirty="0" smtClean="0">
                <a:solidFill>
                  <a:schemeClr val="accent1">
                    <a:lumMod val="50000"/>
                  </a:schemeClr>
                </a:solidFill>
                <a:latin typeface="Calibri" pitchFamily="34" charset="0"/>
                <a:cs typeface="Calibri" pitchFamily="34" charset="0"/>
              </a:rPr>
            </a:br>
            <a:r>
              <a:rPr lang="hr-HR" sz="1500" i="1" dirty="0" smtClean="0">
                <a:solidFill>
                  <a:schemeClr val="accent1">
                    <a:lumMod val="50000"/>
                  </a:schemeClr>
                </a:solidFill>
                <a:latin typeface="Calibri" pitchFamily="34" charset="0"/>
                <a:cs typeface="Calibri" pitchFamily="34" charset="0"/>
              </a:rPr>
              <a:t>    pravnim opisom prekršaja,</a:t>
            </a:r>
            <a:br>
              <a:rPr lang="hr-HR" sz="1500" i="1" dirty="0" smtClean="0">
                <a:solidFill>
                  <a:schemeClr val="accent1">
                    <a:lumMod val="50000"/>
                  </a:schemeClr>
                </a:solidFill>
                <a:latin typeface="Calibri" pitchFamily="34" charset="0"/>
                <a:cs typeface="Calibri" pitchFamily="34" charset="0"/>
              </a:rPr>
            </a:br>
            <a:r>
              <a:rPr lang="pl-PL" sz="1500" i="1" dirty="0" smtClean="0">
                <a:solidFill>
                  <a:schemeClr val="accent1">
                    <a:lumMod val="50000"/>
                  </a:schemeClr>
                </a:solidFill>
                <a:latin typeface="Calibri" pitchFamily="34" charset="0"/>
                <a:cs typeface="Calibri" pitchFamily="34" charset="0"/>
              </a:rPr>
              <a:t>2. da u tijeku postupka može slobodno iznijeti obranu ili dostaviti pisanu obranu, uskratiti  iznošenje obrane ili odgovor na pojedino </a:t>
            </a:r>
            <a:r>
              <a:rPr lang="hr-HR" sz="1500" i="1" dirty="0" smtClean="0">
                <a:solidFill>
                  <a:schemeClr val="accent1">
                    <a:lumMod val="50000"/>
                  </a:schemeClr>
                </a:solidFill>
                <a:latin typeface="Calibri" pitchFamily="34" charset="0"/>
                <a:cs typeface="Calibri" pitchFamily="34" charset="0"/>
              </a:rPr>
              <a:t>pitanje,</a:t>
            </a:r>
            <a:br>
              <a:rPr lang="hr-HR" sz="1500" i="1" dirty="0" smtClean="0">
                <a:solidFill>
                  <a:schemeClr val="accent1">
                    <a:lumMod val="50000"/>
                  </a:schemeClr>
                </a:solidFill>
                <a:latin typeface="Calibri" pitchFamily="34" charset="0"/>
                <a:cs typeface="Calibri" pitchFamily="34" charset="0"/>
              </a:rPr>
            </a:br>
            <a:r>
              <a:rPr lang="hr-HR" sz="1500" i="1" dirty="0" smtClean="0">
                <a:solidFill>
                  <a:schemeClr val="accent1">
                    <a:lumMod val="50000"/>
                  </a:schemeClr>
                </a:solidFill>
                <a:latin typeface="Calibri" pitchFamily="34" charset="0"/>
                <a:cs typeface="Calibri" pitchFamily="34" charset="0"/>
              </a:rPr>
              <a:t>3. da kod tijela postupka ima pravo razgledati spis i upoznati se s dokazima protiv njega,</a:t>
            </a:r>
            <a:br>
              <a:rPr lang="hr-HR" sz="1500" i="1" dirty="0" smtClean="0">
                <a:solidFill>
                  <a:schemeClr val="accent1">
                    <a:lumMod val="50000"/>
                  </a:schemeClr>
                </a:solidFill>
                <a:latin typeface="Calibri" pitchFamily="34" charset="0"/>
                <a:cs typeface="Calibri" pitchFamily="34" charset="0"/>
              </a:rPr>
            </a:br>
            <a:r>
              <a:rPr lang="pl-PL" sz="1500" i="1" dirty="0" smtClean="0">
                <a:solidFill>
                  <a:schemeClr val="accent1">
                    <a:lumMod val="50000"/>
                  </a:schemeClr>
                </a:solidFill>
                <a:latin typeface="Calibri" pitchFamily="34" charset="0"/>
                <a:cs typeface="Calibri" pitchFamily="34" charset="0"/>
              </a:rPr>
              <a:t>4. da se u postupku može braniti sam ili uz pomoć branitelja po </a:t>
            </a:r>
            <a:r>
              <a:rPr lang="hr-HR" sz="1500" i="1" dirty="0" smtClean="0">
                <a:solidFill>
                  <a:schemeClr val="accent1">
                    <a:lumMod val="50000"/>
                  </a:schemeClr>
                </a:solidFill>
                <a:latin typeface="Calibri" pitchFamily="34" charset="0"/>
                <a:cs typeface="Calibri" pitchFamily="34" charset="0"/>
              </a:rPr>
              <a:t>vlastitom izboru, ali da zbog nedolaska branitelja na raspravu odnosno ročište ili uzimanja branitelja tek na raspravi odnosno ročištu, rasprava odnosno ročište se neće odgoditi,</a:t>
            </a:r>
            <a:br>
              <a:rPr lang="hr-HR" sz="1500" i="1" dirty="0" smtClean="0">
                <a:solidFill>
                  <a:schemeClr val="accent1">
                    <a:lumMod val="50000"/>
                  </a:schemeClr>
                </a:solidFill>
                <a:latin typeface="Calibri" pitchFamily="34" charset="0"/>
                <a:cs typeface="Calibri" pitchFamily="34" charset="0"/>
              </a:rPr>
            </a:br>
            <a:r>
              <a:rPr lang="hr-HR" sz="1500" i="1" dirty="0" smtClean="0">
                <a:solidFill>
                  <a:schemeClr val="accent1">
                    <a:lumMod val="50000"/>
                  </a:schemeClr>
                </a:solidFill>
                <a:latin typeface="Calibri" pitchFamily="34" charset="0"/>
                <a:cs typeface="Calibri" pitchFamily="34" charset="0"/>
              </a:rPr>
              <a:t>5. da tijekom postupka može podnositi prijedloge za provođenje dokaza u svoju obranu,</a:t>
            </a:r>
            <a:br>
              <a:rPr lang="hr-HR" sz="1500" i="1" dirty="0" smtClean="0">
                <a:solidFill>
                  <a:schemeClr val="accent1">
                    <a:lumMod val="50000"/>
                  </a:schemeClr>
                </a:solidFill>
                <a:latin typeface="Calibri" pitchFamily="34" charset="0"/>
                <a:cs typeface="Calibri" pitchFamily="34" charset="0"/>
              </a:rPr>
            </a:br>
            <a:r>
              <a:rPr lang="hr-HR" sz="1500" i="1" dirty="0" smtClean="0">
                <a:solidFill>
                  <a:schemeClr val="accent1">
                    <a:lumMod val="50000"/>
                  </a:schemeClr>
                </a:solidFill>
                <a:latin typeface="Calibri" pitchFamily="34" charset="0"/>
                <a:cs typeface="Calibri" pitchFamily="34" charset="0"/>
              </a:rPr>
              <a:t>6. da se rasprava pred tijelom postupka može održati i u njegovoj </a:t>
            </a:r>
            <a:r>
              <a:rPr lang="pl-PL" sz="1500" i="1" dirty="0" smtClean="0">
                <a:solidFill>
                  <a:schemeClr val="accent1">
                    <a:lumMod val="50000"/>
                  </a:schemeClr>
                </a:solidFill>
                <a:latin typeface="Calibri" pitchFamily="34" charset="0"/>
                <a:cs typeface="Calibri" pitchFamily="34" charset="0"/>
              </a:rPr>
              <a:t>odsutnosti i donijeti odluka o prekršaju,</a:t>
            </a:r>
            <a:br>
              <a:rPr lang="pl-PL" sz="1500" i="1" dirty="0" smtClean="0">
                <a:solidFill>
                  <a:schemeClr val="accent1">
                    <a:lumMod val="50000"/>
                  </a:schemeClr>
                </a:solidFill>
                <a:latin typeface="Calibri" pitchFamily="34" charset="0"/>
                <a:cs typeface="Calibri" pitchFamily="34" charset="0"/>
              </a:rPr>
            </a:br>
            <a:r>
              <a:rPr lang="pl-PL" sz="1500" i="1" dirty="0" smtClean="0">
                <a:solidFill>
                  <a:schemeClr val="accent1">
                    <a:lumMod val="50000"/>
                  </a:schemeClr>
                </a:solidFill>
                <a:latin typeface="Calibri" pitchFamily="34" charset="0"/>
                <a:cs typeface="Calibri" pitchFamily="34" charset="0"/>
              </a:rPr>
              <a:t>7. da je do pravomoćnog završetka postupka i završetka postupka </a:t>
            </a:r>
            <a:r>
              <a:rPr lang="hr-HR" sz="1500" i="1" dirty="0" smtClean="0">
                <a:solidFill>
                  <a:schemeClr val="accent1">
                    <a:lumMod val="50000"/>
                  </a:schemeClr>
                </a:solidFill>
                <a:latin typeface="Calibri" pitchFamily="34" charset="0"/>
                <a:cs typeface="Calibri" pitchFamily="34" charset="0"/>
              </a:rPr>
              <a:t>izvršenja dužan obavijestiti tijelo postupka o svakoj promjeni adrese prebivališta i boravišta odnosno sjedišta, jer će mu se, ako tako ne postupi, ili ako izbjegava dostavu, sva pismena dostaviti putem oglasne ploče tijela postupka,</a:t>
            </a:r>
            <a:br>
              <a:rPr lang="hr-HR" sz="1500" i="1" dirty="0" smtClean="0">
                <a:solidFill>
                  <a:schemeClr val="accent1">
                    <a:lumMod val="50000"/>
                  </a:schemeClr>
                </a:solidFill>
                <a:latin typeface="Calibri" pitchFamily="34" charset="0"/>
                <a:cs typeface="Calibri" pitchFamily="34" charset="0"/>
              </a:rPr>
            </a:br>
            <a:r>
              <a:rPr lang="hr-HR" sz="1500" i="1" dirty="0" smtClean="0">
                <a:solidFill>
                  <a:schemeClr val="accent1">
                    <a:lumMod val="50000"/>
                  </a:schemeClr>
                </a:solidFill>
                <a:latin typeface="Calibri" pitchFamily="34" charset="0"/>
                <a:cs typeface="Calibri" pitchFamily="34" charset="0"/>
              </a:rPr>
              <a:t>8. da u postupku ima pravo upotrebljavati svoj jezik, odnosno pravo da mu se osigura tumač ako se postupak ili pojedina radnja u postupku ne vodi na njegovom jeziku te da se tog prava može </a:t>
            </a:r>
            <a:r>
              <a:rPr lang="pl-PL" sz="1500" i="1" dirty="0" smtClean="0">
                <a:solidFill>
                  <a:schemeClr val="accent1">
                    <a:lumMod val="50000"/>
                  </a:schemeClr>
                </a:solidFill>
                <a:latin typeface="Calibri" pitchFamily="34" charset="0"/>
                <a:cs typeface="Calibri" pitchFamily="34" charset="0"/>
              </a:rPr>
              <a:t>odreći ako zna jezik na kojem se vodi postupak ili provodi </a:t>
            </a:r>
            <a:r>
              <a:rPr lang="hr-HR" sz="1500" i="1" dirty="0" smtClean="0">
                <a:solidFill>
                  <a:schemeClr val="accent1">
                    <a:lumMod val="50000"/>
                  </a:schemeClr>
                </a:solidFill>
                <a:latin typeface="Calibri" pitchFamily="34" charset="0"/>
                <a:cs typeface="Calibri" pitchFamily="34" charset="0"/>
              </a:rPr>
              <a:t>pojedina radnja,</a:t>
            </a:r>
            <a:br>
              <a:rPr lang="hr-HR" sz="1500" i="1" dirty="0" smtClean="0">
                <a:solidFill>
                  <a:schemeClr val="accent1">
                    <a:lumMod val="50000"/>
                  </a:schemeClr>
                </a:solidFill>
                <a:latin typeface="Calibri" pitchFamily="34" charset="0"/>
                <a:cs typeface="Calibri" pitchFamily="34" charset="0"/>
              </a:rPr>
            </a:br>
            <a:r>
              <a:rPr lang="hr-HR" sz="1500" b="1" i="1" dirty="0" smtClean="0">
                <a:solidFill>
                  <a:schemeClr val="accent1">
                    <a:lumMod val="50000"/>
                  </a:schemeClr>
                </a:solidFill>
                <a:latin typeface="Calibri" pitchFamily="34" charset="0"/>
                <a:cs typeface="Calibri" pitchFamily="34" charset="0"/>
              </a:rPr>
              <a:t>9. </a:t>
            </a:r>
            <a:r>
              <a:rPr lang="hr-HR" sz="1500" i="1" dirty="0" smtClean="0">
                <a:solidFill>
                  <a:schemeClr val="accent1">
                    <a:lumMod val="50000"/>
                  </a:schemeClr>
                </a:solidFill>
                <a:latin typeface="Calibri" pitchFamily="34" charset="0"/>
                <a:cs typeface="Calibri" pitchFamily="34" charset="0"/>
              </a:rPr>
              <a:t>da ima pravo na sporazumijevanje u smislu članka </a:t>
            </a:r>
            <a:r>
              <a:rPr lang="hr-HR" sz="1500" i="1" dirty="0" err="1" smtClean="0">
                <a:solidFill>
                  <a:schemeClr val="accent1">
                    <a:lumMod val="50000"/>
                  </a:schemeClr>
                </a:solidFill>
                <a:latin typeface="Calibri" pitchFamily="34" charset="0"/>
                <a:cs typeface="Calibri" pitchFamily="34" charset="0"/>
              </a:rPr>
              <a:t>109.e</a:t>
            </a:r>
            <a:r>
              <a:rPr lang="hr-HR" sz="1500" i="1" dirty="0" smtClean="0">
                <a:solidFill>
                  <a:schemeClr val="accent1">
                    <a:lumMod val="50000"/>
                  </a:schemeClr>
                </a:solidFill>
                <a:latin typeface="Calibri" pitchFamily="34" charset="0"/>
                <a:cs typeface="Calibri" pitchFamily="34" charset="0"/>
              </a:rPr>
              <a:t> ovog Zakona.</a:t>
            </a:r>
            <a:endParaRPr lang="hr-HR" sz="1500" dirty="0">
              <a:solidFill>
                <a:schemeClr val="accent1">
                  <a:lumMod val="50000"/>
                </a:schemeClr>
              </a:solidFill>
              <a:latin typeface="Calibri" pitchFamily="34" charset="0"/>
              <a:cs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zervirano mjesto sadržaja 4" descr="OBAVIJEST IZ ČL.109.a.png"/>
          <p:cNvPicPr>
            <a:picLocks noGrp="1" noChangeAspect="1"/>
          </p:cNvPicPr>
          <p:nvPr>
            <p:ph idx="1"/>
          </p:nvPr>
        </p:nvPicPr>
        <p:blipFill>
          <a:blip r:embed="rId2" cstate="print"/>
          <a:stretch>
            <a:fillRect/>
          </a:stretch>
        </p:blipFill>
        <p:spPr>
          <a:xfrm>
            <a:off x="4572000" y="571480"/>
            <a:ext cx="3857652" cy="5857916"/>
          </a:xfrm>
        </p:spPr>
      </p:pic>
      <p:sp>
        <p:nvSpPr>
          <p:cNvPr id="5" name="Pravokutnik 4"/>
          <p:cNvSpPr/>
          <p:nvPr/>
        </p:nvSpPr>
        <p:spPr>
          <a:xfrm>
            <a:off x="500034" y="785794"/>
            <a:ext cx="3929090" cy="5016758"/>
          </a:xfrm>
          <a:prstGeom prst="rect">
            <a:avLst/>
          </a:prstGeom>
        </p:spPr>
        <p:txBody>
          <a:bodyPr wrap="square">
            <a:spAutoFit/>
          </a:bodyPr>
          <a:lstStyle/>
          <a:p>
            <a:r>
              <a:rPr lang="hr-HR" sz="1600" i="1" dirty="0" smtClean="0">
                <a:solidFill>
                  <a:schemeClr val="bg2">
                    <a:lumMod val="25000"/>
                  </a:schemeClr>
                </a:solidFill>
                <a:latin typeface="Calibri" pitchFamily="34" charset="0"/>
                <a:cs typeface="Calibri" pitchFamily="34" charset="0"/>
              </a:rPr>
              <a:t>Članak </a:t>
            </a:r>
            <a:r>
              <a:rPr lang="hr-HR" sz="1600" i="1" dirty="0" err="1" smtClean="0">
                <a:solidFill>
                  <a:schemeClr val="bg2">
                    <a:lumMod val="25000"/>
                  </a:schemeClr>
                </a:solidFill>
                <a:latin typeface="Calibri" pitchFamily="34" charset="0"/>
                <a:cs typeface="Calibri" pitchFamily="34" charset="0"/>
              </a:rPr>
              <a:t>109.a</a:t>
            </a:r>
            <a:r>
              <a:rPr lang="hr-HR" sz="1600" i="1" dirty="0" smtClean="0">
                <a:solidFill>
                  <a:schemeClr val="bg2">
                    <a:lumMod val="25000"/>
                  </a:schemeClr>
                </a:solidFill>
                <a:latin typeface="Calibri" pitchFamily="34" charset="0"/>
                <a:cs typeface="Calibri" pitchFamily="34" charset="0"/>
              </a:rPr>
              <a:t> </a:t>
            </a:r>
            <a:r>
              <a:rPr lang="hr-HR" sz="1600" i="1" dirty="0" err="1" smtClean="0">
                <a:solidFill>
                  <a:schemeClr val="bg2">
                    <a:lumMod val="25000"/>
                  </a:schemeClr>
                </a:solidFill>
                <a:latin typeface="Calibri" pitchFamily="34" charset="0"/>
                <a:cs typeface="Calibri" pitchFamily="34" charset="0"/>
              </a:rPr>
              <a:t>st.2</a:t>
            </a:r>
            <a:r>
              <a:rPr lang="hr-HR" sz="1600" i="1" dirty="0" smtClean="0">
                <a:solidFill>
                  <a:schemeClr val="bg2">
                    <a:lumMod val="25000"/>
                  </a:schemeClr>
                </a:solidFill>
                <a:latin typeface="Calibri" pitchFamily="34" charset="0"/>
                <a:cs typeface="Calibri" pitchFamily="34" charset="0"/>
              </a:rPr>
              <a:t>. i 3. PZ-a</a:t>
            </a:r>
            <a:br>
              <a:rPr lang="hr-HR" sz="1600" i="1" dirty="0" smtClean="0">
                <a:solidFill>
                  <a:schemeClr val="bg2">
                    <a:lumMod val="25000"/>
                  </a:schemeClr>
                </a:solidFill>
                <a:latin typeface="Calibri" pitchFamily="34" charset="0"/>
                <a:cs typeface="Calibri" pitchFamily="34" charset="0"/>
              </a:rPr>
            </a:br>
            <a:r>
              <a:rPr lang="hr-HR" sz="1600" dirty="0" smtClean="0">
                <a:solidFill>
                  <a:schemeClr val="bg2">
                    <a:lumMod val="25000"/>
                  </a:schemeClr>
                </a:solidFill>
                <a:latin typeface="Calibri" pitchFamily="34" charset="0"/>
                <a:cs typeface="Calibri" pitchFamily="34" charset="0"/>
              </a:rPr>
              <a:t/>
            </a:r>
            <a:br>
              <a:rPr lang="hr-HR" sz="1600" dirty="0" smtClean="0">
                <a:solidFill>
                  <a:schemeClr val="bg2">
                    <a:lumMod val="25000"/>
                  </a:schemeClr>
                </a:solidFill>
                <a:latin typeface="Calibri" pitchFamily="34" charset="0"/>
                <a:cs typeface="Calibri" pitchFamily="34" charset="0"/>
              </a:rPr>
            </a:br>
            <a:r>
              <a:rPr lang="hr-HR" sz="1600" u="sng" dirty="0" smtClean="0">
                <a:solidFill>
                  <a:schemeClr val="bg2">
                    <a:lumMod val="25000"/>
                  </a:schemeClr>
                </a:solidFill>
                <a:latin typeface="Calibri" pitchFamily="34" charset="0"/>
                <a:cs typeface="Calibri" pitchFamily="34" charset="0"/>
              </a:rPr>
              <a:t>Pisana obavijest sastavlja se u dva primjerka koju će vlastoručno potpisati počinitelj, čime potvrđuje njezin primitak, i ovlaštena službena osoba ovlaštenog tužitelja.</a:t>
            </a:r>
            <a:r>
              <a:rPr lang="hr-HR" sz="1600" dirty="0" smtClean="0">
                <a:solidFill>
                  <a:schemeClr val="bg2">
                    <a:lumMod val="25000"/>
                  </a:schemeClr>
                </a:solidFill>
                <a:latin typeface="Calibri" pitchFamily="34" charset="0"/>
                <a:cs typeface="Calibri" pitchFamily="34" charset="0"/>
              </a:rPr>
              <a:t/>
            </a:r>
            <a:br>
              <a:rPr lang="hr-HR" sz="1600" dirty="0" smtClean="0">
                <a:solidFill>
                  <a:schemeClr val="bg2">
                    <a:lumMod val="25000"/>
                  </a:schemeClr>
                </a:solidFill>
                <a:latin typeface="Calibri" pitchFamily="34" charset="0"/>
                <a:cs typeface="Calibri" pitchFamily="34" charset="0"/>
              </a:rPr>
            </a:br>
            <a:r>
              <a:rPr lang="hr-HR" sz="1600" dirty="0" smtClean="0">
                <a:solidFill>
                  <a:schemeClr val="bg2">
                    <a:lumMod val="25000"/>
                  </a:schemeClr>
                </a:solidFill>
                <a:latin typeface="Calibri" pitchFamily="34" charset="0"/>
                <a:cs typeface="Calibri" pitchFamily="34" charset="0"/>
              </a:rPr>
              <a:t/>
            </a:r>
            <a:br>
              <a:rPr lang="hr-HR" sz="1600" dirty="0" smtClean="0">
                <a:solidFill>
                  <a:schemeClr val="bg2">
                    <a:lumMod val="25000"/>
                  </a:schemeClr>
                </a:solidFill>
                <a:latin typeface="Calibri" pitchFamily="34" charset="0"/>
                <a:cs typeface="Calibri" pitchFamily="34" charset="0"/>
              </a:rPr>
            </a:br>
            <a:r>
              <a:rPr lang="hr-HR" sz="1600" dirty="0" smtClean="0">
                <a:solidFill>
                  <a:schemeClr val="bg2">
                    <a:lumMod val="25000"/>
                  </a:schemeClr>
                </a:solidFill>
                <a:latin typeface="Calibri" pitchFamily="34" charset="0"/>
                <a:cs typeface="Calibri" pitchFamily="34" charset="0"/>
              </a:rPr>
              <a:t>Jedan primjerak obavijesti prilaže se uz optužni prijedlog, a drugi se uručuje počinitelju.</a:t>
            </a:r>
            <a:br>
              <a:rPr lang="hr-HR" sz="1600" dirty="0" smtClean="0">
                <a:solidFill>
                  <a:schemeClr val="bg2">
                    <a:lumMod val="25000"/>
                  </a:schemeClr>
                </a:solidFill>
                <a:latin typeface="Calibri" pitchFamily="34" charset="0"/>
                <a:cs typeface="Calibri" pitchFamily="34" charset="0"/>
              </a:rPr>
            </a:br>
            <a:r>
              <a:rPr lang="hr-HR" sz="1600" dirty="0" smtClean="0">
                <a:solidFill>
                  <a:schemeClr val="bg2">
                    <a:lumMod val="25000"/>
                  </a:schemeClr>
                </a:solidFill>
                <a:latin typeface="Calibri" pitchFamily="34" charset="0"/>
                <a:cs typeface="Calibri" pitchFamily="34" charset="0"/>
              </a:rPr>
              <a:t/>
            </a:r>
            <a:br>
              <a:rPr lang="hr-HR" sz="1600" dirty="0" smtClean="0">
                <a:solidFill>
                  <a:schemeClr val="bg2">
                    <a:lumMod val="25000"/>
                  </a:schemeClr>
                </a:solidFill>
                <a:latin typeface="Calibri" pitchFamily="34" charset="0"/>
                <a:cs typeface="Calibri" pitchFamily="34" charset="0"/>
              </a:rPr>
            </a:br>
            <a:r>
              <a:rPr lang="hr-HR" sz="1600" dirty="0" smtClean="0">
                <a:solidFill>
                  <a:schemeClr val="bg2">
                    <a:lumMod val="25000"/>
                  </a:schemeClr>
                </a:solidFill>
                <a:latin typeface="Calibri" pitchFamily="34" charset="0"/>
                <a:cs typeface="Calibri" pitchFamily="34" charset="0"/>
              </a:rPr>
              <a:t>Ako počinitelj prilikom uručenja pisane obavijesti odbije njezin primitak ili svojim potpisom potvrditi njezin primitak, </a:t>
            </a:r>
            <a:r>
              <a:rPr lang="pl-PL" sz="1600" dirty="0" smtClean="0">
                <a:solidFill>
                  <a:schemeClr val="bg2">
                    <a:lumMod val="25000"/>
                  </a:schemeClr>
                </a:solidFill>
                <a:latin typeface="Calibri" pitchFamily="34" charset="0"/>
                <a:cs typeface="Calibri" pitchFamily="34" charset="0"/>
              </a:rPr>
              <a:t>dostavljač će zabilježiti na dostavnici datum i sat i </a:t>
            </a:r>
            <a:r>
              <a:rPr lang="hr-HR" sz="1600" dirty="0" smtClean="0">
                <a:solidFill>
                  <a:schemeClr val="bg2">
                    <a:lumMod val="25000"/>
                  </a:schemeClr>
                </a:solidFill>
                <a:latin typeface="Calibri" pitchFamily="34" charset="0"/>
                <a:cs typeface="Calibri" pitchFamily="34" charset="0"/>
              </a:rPr>
              <a:t>razlog odbijanja primitka</a:t>
            </a:r>
            <a:r>
              <a:rPr lang="pl-PL" sz="1600" dirty="0" smtClean="0">
                <a:solidFill>
                  <a:schemeClr val="bg2">
                    <a:lumMod val="25000"/>
                  </a:schemeClr>
                </a:solidFill>
                <a:latin typeface="Calibri" pitchFamily="34" charset="0"/>
                <a:cs typeface="Calibri" pitchFamily="34" charset="0"/>
              </a:rPr>
              <a:t> a pisana obavijest ostavit će </a:t>
            </a:r>
            <a:r>
              <a:rPr lang="hr-HR" sz="1600" dirty="0" smtClean="0">
                <a:solidFill>
                  <a:schemeClr val="bg2">
                    <a:lumMod val="25000"/>
                  </a:schemeClr>
                </a:solidFill>
                <a:latin typeface="Calibri" pitchFamily="34" charset="0"/>
                <a:cs typeface="Calibri" pitchFamily="34" charset="0"/>
              </a:rPr>
              <a:t>se primatelju tako što će mu se na pogodan način učiniti </a:t>
            </a:r>
            <a:r>
              <a:rPr lang="pl-PL" sz="1600" dirty="0" smtClean="0">
                <a:solidFill>
                  <a:schemeClr val="bg2">
                    <a:lumMod val="25000"/>
                  </a:schemeClr>
                </a:solidFill>
                <a:latin typeface="Calibri" pitchFamily="34" charset="0"/>
                <a:cs typeface="Calibri" pitchFamily="34" charset="0"/>
              </a:rPr>
              <a:t>dostupnim i to će se zabilježiti</a:t>
            </a:r>
            <a:r>
              <a:rPr lang="hr-HR" sz="1600" dirty="0" smtClean="0">
                <a:solidFill>
                  <a:schemeClr val="bg2">
                    <a:lumMod val="25000"/>
                  </a:schemeClr>
                </a:solidFill>
                <a:latin typeface="Calibri" pitchFamily="34" charset="0"/>
                <a:cs typeface="Calibri" pitchFamily="34" charset="0"/>
              </a:rPr>
              <a:t>, čime se dostava smatra uredno obavljenom.</a:t>
            </a:r>
            <a:endParaRPr lang="hr-HR" sz="1600" dirty="0">
              <a:latin typeface="Calibri" pitchFamily="34" charset="0"/>
              <a:cs typeface="Calibri"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 xmlns:a16="http://schemas.microsoft.com/office/drawing/2014/main" id="{91B52371-D993-4BB2-A372-41304316CD82}"/>
              </a:ext>
            </a:extLst>
          </p:cNvPr>
          <p:cNvSpPr>
            <a:spLocks noGrp="1"/>
          </p:cNvSpPr>
          <p:nvPr>
            <p:ph idx="1"/>
          </p:nvPr>
        </p:nvSpPr>
        <p:spPr>
          <a:xfrm>
            <a:off x="571472" y="571480"/>
            <a:ext cx="7858180" cy="5786478"/>
          </a:xfrm>
        </p:spPr>
        <p:txBody>
          <a:bodyPr>
            <a:noAutofit/>
          </a:bodyPr>
          <a:lstStyle/>
          <a:p>
            <a:pPr>
              <a:buNone/>
              <a:tabLst>
                <a:tab pos="1168400" algn="l"/>
              </a:tabLst>
            </a:pPr>
            <a:r>
              <a:rPr lang="hr-HR" sz="2000" b="1" dirty="0" smtClean="0">
                <a:solidFill>
                  <a:srgbClr val="FF0000"/>
                </a:solidFill>
                <a:latin typeface="Calibri" pitchFamily="34" charset="0"/>
                <a:cs typeface="Calibri" pitchFamily="34" charset="0"/>
              </a:rPr>
              <a:t>Optužni </a:t>
            </a:r>
            <a:r>
              <a:rPr lang="hr-HR" sz="2000" b="1" dirty="0">
                <a:solidFill>
                  <a:srgbClr val="FF0000"/>
                </a:solidFill>
                <a:latin typeface="Calibri" pitchFamily="34" charset="0"/>
                <a:cs typeface="Calibri" pitchFamily="34" charset="0"/>
              </a:rPr>
              <a:t>prijedlog sadrži:</a:t>
            </a:r>
            <a:r>
              <a:rPr lang="hr-HR" sz="1400" dirty="0">
                <a:latin typeface="Calibri" pitchFamily="34" charset="0"/>
                <a:cs typeface="Calibri" pitchFamily="34" charset="0"/>
              </a:rPr>
              <a:t/>
            </a:r>
            <a:br>
              <a:rPr lang="hr-HR" sz="1400" dirty="0">
                <a:latin typeface="Calibri" pitchFamily="34" charset="0"/>
                <a:cs typeface="Calibri" pitchFamily="34" charset="0"/>
              </a:rPr>
            </a:br>
            <a:r>
              <a:rPr lang="hr-HR" sz="1400" b="1" dirty="0">
                <a:solidFill>
                  <a:srgbClr val="FF0000"/>
                </a:solidFill>
                <a:latin typeface="Calibri" pitchFamily="34" charset="0"/>
                <a:cs typeface="Calibri" pitchFamily="34" charset="0"/>
              </a:rPr>
              <a:t>1.</a:t>
            </a:r>
            <a:r>
              <a:rPr lang="hr-HR" sz="1400" dirty="0">
                <a:solidFill>
                  <a:srgbClr val="FF0000"/>
                </a:solidFill>
                <a:latin typeface="Calibri" pitchFamily="34" charset="0"/>
                <a:cs typeface="Calibri" pitchFamily="34" charset="0"/>
              </a:rPr>
              <a:t> </a:t>
            </a:r>
            <a:r>
              <a:rPr lang="hr-HR" sz="1400" b="1" dirty="0">
                <a:solidFill>
                  <a:schemeClr val="bg2">
                    <a:lumMod val="25000"/>
                  </a:schemeClr>
                </a:solidFill>
                <a:latin typeface="Calibri" pitchFamily="34" charset="0"/>
                <a:cs typeface="Calibri" pitchFamily="34" charset="0"/>
              </a:rPr>
              <a:t>Podatke o tužitelju </a:t>
            </a:r>
            <a:r>
              <a:rPr lang="hr-HR" sz="1400" dirty="0">
                <a:solidFill>
                  <a:schemeClr val="bg2">
                    <a:lumMod val="25000"/>
                  </a:schemeClr>
                </a:solidFill>
                <a:latin typeface="Calibri" pitchFamily="34" charset="0"/>
                <a:cs typeface="Calibri" pitchFamily="34" charset="0"/>
              </a:rPr>
              <a:t>i to: </a:t>
            </a:r>
            <a:r>
              <a:rPr lang="hr-HR" sz="1400" i="1" dirty="0">
                <a:solidFill>
                  <a:schemeClr val="bg2">
                    <a:lumMod val="25000"/>
                  </a:schemeClr>
                </a:solidFill>
                <a:latin typeface="Calibri" pitchFamily="34" charset="0"/>
                <a:cs typeface="Calibri" pitchFamily="34" charset="0"/>
              </a:rPr>
              <a:t>naziv državnog tijela ili pravne osobe, odnosno ime i prezime tužitelja fizičke osobe te adresu tužitelja,</a:t>
            </a:r>
            <a:r>
              <a:rPr lang="hr-HR" sz="1400" dirty="0">
                <a:solidFill>
                  <a:schemeClr val="bg2">
                    <a:lumMod val="25000"/>
                  </a:schemeClr>
                </a:solidFill>
                <a:latin typeface="Calibri" pitchFamily="34" charset="0"/>
                <a:cs typeface="Calibri" pitchFamily="34" charset="0"/>
              </a:rPr>
              <a:t/>
            </a:r>
            <a:br>
              <a:rPr lang="hr-HR" sz="1400" dirty="0">
                <a:solidFill>
                  <a:schemeClr val="bg2">
                    <a:lumMod val="25000"/>
                  </a:schemeClr>
                </a:solidFill>
                <a:latin typeface="Calibri" pitchFamily="34" charset="0"/>
                <a:cs typeface="Calibri" pitchFamily="34" charset="0"/>
              </a:rPr>
            </a:br>
            <a:r>
              <a:rPr lang="hr-HR" sz="1400" b="1" dirty="0">
                <a:solidFill>
                  <a:srgbClr val="FF0000"/>
                </a:solidFill>
                <a:latin typeface="Calibri" pitchFamily="34" charset="0"/>
                <a:cs typeface="Calibri" pitchFamily="34" charset="0"/>
              </a:rPr>
              <a:t>2.</a:t>
            </a:r>
            <a:r>
              <a:rPr lang="hr-HR" sz="1400" dirty="0">
                <a:solidFill>
                  <a:schemeClr val="bg2">
                    <a:lumMod val="25000"/>
                  </a:schemeClr>
                </a:solidFill>
                <a:latin typeface="Calibri" pitchFamily="34" charset="0"/>
                <a:cs typeface="Calibri" pitchFamily="34" charset="0"/>
              </a:rPr>
              <a:t> </a:t>
            </a:r>
            <a:r>
              <a:rPr lang="hr-HR" sz="1400" b="1" dirty="0">
                <a:solidFill>
                  <a:schemeClr val="bg2">
                    <a:lumMod val="25000"/>
                  </a:schemeClr>
                </a:solidFill>
                <a:latin typeface="Calibri" pitchFamily="34" charset="0"/>
                <a:cs typeface="Calibri" pitchFamily="34" charset="0"/>
              </a:rPr>
              <a:t>za počinitelja prekršaja fizičku osobu </a:t>
            </a:r>
            <a:r>
              <a:rPr lang="hr-HR" sz="1400" i="1" dirty="0">
                <a:solidFill>
                  <a:schemeClr val="bg2">
                    <a:lumMod val="25000"/>
                  </a:schemeClr>
                </a:solidFill>
                <a:latin typeface="Calibri" pitchFamily="34" charset="0"/>
                <a:cs typeface="Calibri" pitchFamily="34" charset="0"/>
              </a:rPr>
              <a:t>ime i prezime s osobnim podacima </a:t>
            </a:r>
            <a:r>
              <a:rPr lang="hr-HR" sz="1400" dirty="0">
                <a:solidFill>
                  <a:schemeClr val="bg2">
                    <a:lumMod val="25000"/>
                  </a:schemeClr>
                </a:solidFill>
                <a:latin typeface="Calibri" pitchFamily="34" charset="0"/>
                <a:cs typeface="Calibri" pitchFamily="34" charset="0"/>
              </a:rPr>
              <a:t>(čl.171. st.1.), </a:t>
            </a:r>
            <a:br>
              <a:rPr lang="hr-HR" sz="1400" dirty="0">
                <a:solidFill>
                  <a:schemeClr val="bg2">
                    <a:lumMod val="25000"/>
                  </a:schemeClr>
                </a:solidFill>
                <a:latin typeface="Calibri" pitchFamily="34" charset="0"/>
                <a:cs typeface="Calibri" pitchFamily="34" charset="0"/>
              </a:rPr>
            </a:br>
            <a:r>
              <a:rPr lang="hr-HR" sz="1400" b="1" dirty="0">
                <a:solidFill>
                  <a:srgbClr val="FF0000"/>
                </a:solidFill>
                <a:latin typeface="Calibri" pitchFamily="34" charset="0"/>
                <a:cs typeface="Calibri" pitchFamily="34" charset="0"/>
              </a:rPr>
              <a:t>3.</a:t>
            </a:r>
            <a:r>
              <a:rPr lang="hr-HR" sz="1400" dirty="0">
                <a:solidFill>
                  <a:schemeClr val="bg2">
                    <a:lumMod val="25000"/>
                  </a:schemeClr>
                </a:solidFill>
                <a:latin typeface="Calibri" pitchFamily="34" charset="0"/>
                <a:cs typeface="Calibri" pitchFamily="34" charset="0"/>
              </a:rPr>
              <a:t> </a:t>
            </a:r>
            <a:r>
              <a:rPr lang="hr-HR" sz="1400" b="1" dirty="0">
                <a:solidFill>
                  <a:schemeClr val="bg2">
                    <a:lumMod val="25000"/>
                  </a:schemeClr>
                </a:solidFill>
                <a:latin typeface="Calibri" pitchFamily="34" charset="0"/>
                <a:cs typeface="Calibri" pitchFamily="34" charset="0"/>
              </a:rPr>
              <a:t>za počinitelja prekršaja fizičku osobu obrtnika i osobu koja se bavi drugom samostalnom djelatnošću </a:t>
            </a:r>
            <a:r>
              <a:rPr lang="hr-HR" sz="1400" i="1" dirty="0">
                <a:solidFill>
                  <a:schemeClr val="bg2">
                    <a:lumMod val="25000"/>
                  </a:schemeClr>
                </a:solidFill>
                <a:latin typeface="Calibri" pitchFamily="34" charset="0"/>
                <a:cs typeface="Calibri" pitchFamily="34" charset="0"/>
              </a:rPr>
              <a:t>osim podataka iz stavka 2. točke 2. ovoga članka još točan naziv obrta ili djelatnosti, sjedište i mjesto upisa obrta ili druge samostalne djelatnosti,</a:t>
            </a:r>
            <a:r>
              <a:rPr lang="hr-HR" sz="1400" dirty="0">
                <a:solidFill>
                  <a:schemeClr val="bg2">
                    <a:lumMod val="25000"/>
                  </a:schemeClr>
                </a:solidFill>
                <a:latin typeface="Calibri" pitchFamily="34" charset="0"/>
                <a:cs typeface="Calibri" pitchFamily="34" charset="0"/>
              </a:rPr>
              <a:t/>
            </a:r>
            <a:br>
              <a:rPr lang="hr-HR" sz="1400" dirty="0">
                <a:solidFill>
                  <a:schemeClr val="bg2">
                    <a:lumMod val="25000"/>
                  </a:schemeClr>
                </a:solidFill>
                <a:latin typeface="Calibri" pitchFamily="34" charset="0"/>
                <a:cs typeface="Calibri" pitchFamily="34" charset="0"/>
              </a:rPr>
            </a:br>
            <a:r>
              <a:rPr lang="hr-HR" sz="1400" b="1" dirty="0">
                <a:solidFill>
                  <a:srgbClr val="FF0000"/>
                </a:solidFill>
                <a:latin typeface="Calibri" pitchFamily="34" charset="0"/>
                <a:cs typeface="Calibri" pitchFamily="34" charset="0"/>
              </a:rPr>
              <a:t>4.</a:t>
            </a:r>
            <a:r>
              <a:rPr lang="hr-HR" sz="1400" dirty="0">
                <a:solidFill>
                  <a:srgbClr val="FF0000"/>
                </a:solidFill>
                <a:latin typeface="Calibri" pitchFamily="34" charset="0"/>
                <a:cs typeface="Calibri" pitchFamily="34" charset="0"/>
              </a:rPr>
              <a:t> </a:t>
            </a:r>
            <a:r>
              <a:rPr lang="hr-HR" sz="1400" b="1" dirty="0">
                <a:solidFill>
                  <a:schemeClr val="bg2">
                    <a:lumMod val="25000"/>
                  </a:schemeClr>
                </a:solidFill>
                <a:latin typeface="Calibri" pitchFamily="34" charset="0"/>
                <a:cs typeface="Calibri" pitchFamily="34" charset="0"/>
              </a:rPr>
              <a:t>za počinitelja prekršaja pravnu osobu i druge subjekte izjednačene s pravnim osobama </a:t>
            </a:r>
            <a:r>
              <a:rPr lang="hr-HR" sz="1400" i="1" dirty="0">
                <a:solidFill>
                  <a:schemeClr val="bg2">
                    <a:lumMod val="25000"/>
                  </a:schemeClr>
                </a:solidFill>
                <a:latin typeface="Calibri" pitchFamily="34" charset="0"/>
                <a:cs typeface="Calibri" pitchFamily="34" charset="0"/>
              </a:rPr>
              <a:t>njezin točan naziv, sjedište i osobni identifikacijski broj, ime i prezime njezina predstavnika, vrijeme rođenja i adresu stanovanja, državljanstvo, državu izdavanja putovnice i broj putovnice ukoliko je stranac te primjenjuje li se koja od mjera opreza i od kada,</a:t>
            </a:r>
            <a:r>
              <a:rPr lang="hr-HR" sz="1400" dirty="0">
                <a:solidFill>
                  <a:schemeClr val="bg2">
                    <a:lumMod val="25000"/>
                  </a:schemeClr>
                </a:solidFill>
                <a:latin typeface="Calibri" pitchFamily="34" charset="0"/>
                <a:cs typeface="Calibri" pitchFamily="34" charset="0"/>
              </a:rPr>
              <a:t/>
            </a:r>
            <a:br>
              <a:rPr lang="hr-HR" sz="1400" dirty="0">
                <a:solidFill>
                  <a:schemeClr val="bg2">
                    <a:lumMod val="25000"/>
                  </a:schemeClr>
                </a:solidFill>
                <a:latin typeface="Calibri" pitchFamily="34" charset="0"/>
                <a:cs typeface="Calibri" pitchFamily="34" charset="0"/>
              </a:rPr>
            </a:br>
            <a:r>
              <a:rPr lang="hr-HR" sz="1400" b="1" dirty="0">
                <a:solidFill>
                  <a:srgbClr val="FF0000"/>
                </a:solidFill>
                <a:latin typeface="Calibri" pitchFamily="34" charset="0"/>
                <a:cs typeface="Calibri" pitchFamily="34" charset="0"/>
              </a:rPr>
              <a:t>5.</a:t>
            </a:r>
            <a:r>
              <a:rPr lang="hr-HR" sz="1400" dirty="0">
                <a:solidFill>
                  <a:srgbClr val="FF0000"/>
                </a:solidFill>
                <a:latin typeface="Calibri" pitchFamily="34" charset="0"/>
                <a:cs typeface="Calibri" pitchFamily="34" charset="0"/>
              </a:rPr>
              <a:t> </a:t>
            </a:r>
            <a:r>
              <a:rPr lang="hr-HR" sz="1400" b="1" dirty="0">
                <a:solidFill>
                  <a:schemeClr val="bg2">
                    <a:lumMod val="25000"/>
                  </a:schemeClr>
                </a:solidFill>
                <a:latin typeface="Calibri" pitchFamily="34" charset="0"/>
                <a:cs typeface="Calibri" pitchFamily="34" charset="0"/>
              </a:rPr>
              <a:t>činjenični opis radnje prekršaja iz koje proistječe zakonsko obilježje prekršaja</a:t>
            </a:r>
            <a:r>
              <a:rPr lang="hr-HR" sz="1400" dirty="0">
                <a:solidFill>
                  <a:schemeClr val="bg2">
                    <a:lumMod val="25000"/>
                  </a:schemeClr>
                </a:solidFill>
                <a:latin typeface="Calibri" pitchFamily="34" charset="0"/>
                <a:cs typeface="Calibri" pitchFamily="34" charset="0"/>
              </a:rPr>
              <a:t>,</a:t>
            </a:r>
            <a:br>
              <a:rPr lang="hr-HR" sz="1400" dirty="0">
                <a:solidFill>
                  <a:schemeClr val="bg2">
                    <a:lumMod val="25000"/>
                  </a:schemeClr>
                </a:solidFill>
                <a:latin typeface="Calibri" pitchFamily="34" charset="0"/>
                <a:cs typeface="Calibri" pitchFamily="34" charset="0"/>
              </a:rPr>
            </a:br>
            <a:r>
              <a:rPr lang="hr-HR" sz="1400" b="1" dirty="0">
                <a:solidFill>
                  <a:srgbClr val="FF0000"/>
                </a:solidFill>
                <a:latin typeface="Calibri" pitchFamily="34" charset="0"/>
                <a:cs typeface="Calibri" pitchFamily="34" charset="0"/>
              </a:rPr>
              <a:t>6.</a:t>
            </a:r>
            <a:r>
              <a:rPr lang="hr-HR" sz="1400" b="1" dirty="0">
                <a:solidFill>
                  <a:schemeClr val="bg2">
                    <a:lumMod val="25000"/>
                  </a:schemeClr>
                </a:solidFill>
                <a:latin typeface="Calibri" pitchFamily="34" charset="0"/>
                <a:cs typeface="Calibri" pitchFamily="34" charset="0"/>
              </a:rPr>
              <a:t> vrijeme i mjesto počinjenja prekršaja, sredstvo kojim je počinjen prekršaj te i ostale bitne okolnosti za točno određenje prekršaja,</a:t>
            </a:r>
            <a:r>
              <a:rPr lang="hr-HR" sz="1400" dirty="0">
                <a:solidFill>
                  <a:schemeClr val="bg2">
                    <a:lumMod val="25000"/>
                  </a:schemeClr>
                </a:solidFill>
                <a:latin typeface="Calibri" pitchFamily="34" charset="0"/>
                <a:cs typeface="Calibri" pitchFamily="34" charset="0"/>
              </a:rPr>
              <a:t/>
            </a:r>
            <a:br>
              <a:rPr lang="hr-HR" sz="1400" dirty="0">
                <a:solidFill>
                  <a:schemeClr val="bg2">
                    <a:lumMod val="25000"/>
                  </a:schemeClr>
                </a:solidFill>
                <a:latin typeface="Calibri" pitchFamily="34" charset="0"/>
                <a:cs typeface="Calibri" pitchFamily="34" charset="0"/>
              </a:rPr>
            </a:br>
            <a:r>
              <a:rPr lang="hr-HR" sz="1400" b="1" dirty="0">
                <a:solidFill>
                  <a:srgbClr val="FF0000"/>
                </a:solidFill>
                <a:latin typeface="Calibri" pitchFamily="34" charset="0"/>
                <a:cs typeface="Calibri" pitchFamily="34" charset="0"/>
              </a:rPr>
              <a:t>7. </a:t>
            </a:r>
            <a:r>
              <a:rPr lang="hr-HR" sz="1400" b="1" dirty="0">
                <a:solidFill>
                  <a:schemeClr val="bg2">
                    <a:lumMod val="25000"/>
                  </a:schemeClr>
                </a:solidFill>
                <a:latin typeface="Calibri" pitchFamily="34" charset="0"/>
                <a:cs typeface="Calibri" pitchFamily="34" charset="0"/>
              </a:rPr>
              <a:t>zakonski naziv prekršaja i propis kojim je određen</a:t>
            </a:r>
            <a:r>
              <a:rPr lang="hr-HR" sz="1400" dirty="0">
                <a:solidFill>
                  <a:schemeClr val="bg2">
                    <a:lumMod val="25000"/>
                  </a:schemeClr>
                </a:solidFill>
                <a:latin typeface="Calibri" pitchFamily="34" charset="0"/>
                <a:cs typeface="Calibri" pitchFamily="34" charset="0"/>
              </a:rPr>
              <a:t>,</a:t>
            </a:r>
            <a:br>
              <a:rPr lang="hr-HR" sz="1400" dirty="0">
                <a:solidFill>
                  <a:schemeClr val="bg2">
                    <a:lumMod val="25000"/>
                  </a:schemeClr>
                </a:solidFill>
                <a:latin typeface="Calibri" pitchFamily="34" charset="0"/>
                <a:cs typeface="Calibri" pitchFamily="34" charset="0"/>
              </a:rPr>
            </a:br>
            <a:r>
              <a:rPr lang="hr-HR" sz="1400" b="1" dirty="0">
                <a:solidFill>
                  <a:srgbClr val="FF0000"/>
                </a:solidFill>
                <a:latin typeface="Calibri" pitchFamily="34" charset="0"/>
                <a:cs typeface="Calibri" pitchFamily="34" charset="0"/>
              </a:rPr>
              <a:t>8. </a:t>
            </a:r>
            <a:r>
              <a:rPr lang="hr-HR" sz="1400" b="1" dirty="0">
                <a:solidFill>
                  <a:schemeClr val="bg2">
                    <a:lumMod val="25000"/>
                  </a:schemeClr>
                </a:solidFill>
                <a:latin typeface="Calibri" pitchFamily="34" charset="0"/>
                <a:cs typeface="Calibri" pitchFamily="34" charset="0"/>
              </a:rPr>
              <a:t>prijedlog o dokazima koje treba provesti </a:t>
            </a:r>
            <a:r>
              <a:rPr lang="hr-HR" sz="1400" dirty="0">
                <a:solidFill>
                  <a:schemeClr val="bg2">
                    <a:lumMod val="25000"/>
                  </a:schemeClr>
                </a:solidFill>
                <a:latin typeface="Calibri" pitchFamily="34" charset="0"/>
                <a:cs typeface="Calibri" pitchFamily="34" charset="0"/>
              </a:rPr>
              <a:t>na glavnoj raspravi, </a:t>
            </a:r>
            <a:r>
              <a:rPr lang="hr-HR" sz="1400" i="1" dirty="0">
                <a:solidFill>
                  <a:schemeClr val="bg2">
                    <a:lumMod val="25000"/>
                  </a:schemeClr>
                </a:solidFill>
                <a:latin typeface="Calibri" pitchFamily="34" charset="0"/>
                <a:cs typeface="Calibri" pitchFamily="34" charset="0"/>
              </a:rPr>
              <a:t>naznaku imena svjedoka i drugih čije se ispitivanje predlaže, spisa koje treba pročitati i predmeta koji služe za utvrđivanje činjenica, </a:t>
            </a:r>
            <a:r>
              <a:rPr lang="hr-HR" sz="1400" dirty="0">
                <a:solidFill>
                  <a:schemeClr val="bg2">
                    <a:lumMod val="25000"/>
                  </a:schemeClr>
                </a:solidFill>
                <a:latin typeface="Calibri" pitchFamily="34" charset="0"/>
                <a:cs typeface="Calibri" pitchFamily="34" charset="0"/>
              </a:rPr>
              <a:t>s </a:t>
            </a:r>
            <a:r>
              <a:rPr lang="hr-HR" sz="1400" b="1" dirty="0">
                <a:solidFill>
                  <a:schemeClr val="bg2">
                    <a:lumMod val="25000"/>
                  </a:schemeClr>
                </a:solidFill>
                <a:latin typeface="Calibri" pitchFamily="34" charset="0"/>
                <a:cs typeface="Calibri" pitchFamily="34" charset="0"/>
              </a:rPr>
              <a:t>kratkim obrazloženjem optužnog prijedloga</a:t>
            </a:r>
            <a:r>
              <a:rPr lang="hr-HR" sz="1400" i="1" dirty="0">
                <a:solidFill>
                  <a:schemeClr val="bg2">
                    <a:lumMod val="25000"/>
                  </a:schemeClr>
                </a:solidFill>
                <a:latin typeface="Calibri" pitchFamily="34" charset="0"/>
                <a:cs typeface="Calibri" pitchFamily="34" charset="0"/>
              </a:rPr>
              <a:t>.</a:t>
            </a:r>
            <a:r>
              <a:rPr lang="hr-HR" sz="1400" dirty="0">
                <a:solidFill>
                  <a:schemeClr val="bg2">
                    <a:lumMod val="25000"/>
                  </a:schemeClr>
                </a:solidFill>
                <a:latin typeface="Calibri" pitchFamily="34" charset="0"/>
                <a:cs typeface="Calibri" pitchFamily="34" charset="0"/>
              </a:rPr>
              <a:t> Tužitelj u optužnom prijedlogu može predložiti vrstu, visinu i trajanje sankcije. Takav prijedlog ne obvezuje sud,</a:t>
            </a:r>
            <a:br>
              <a:rPr lang="hr-HR" sz="1400" dirty="0">
                <a:solidFill>
                  <a:schemeClr val="bg2">
                    <a:lumMod val="25000"/>
                  </a:schemeClr>
                </a:solidFill>
                <a:latin typeface="Calibri" pitchFamily="34" charset="0"/>
                <a:cs typeface="Calibri" pitchFamily="34" charset="0"/>
              </a:rPr>
            </a:br>
            <a:r>
              <a:rPr lang="hr-HR" sz="1400" b="1" dirty="0">
                <a:solidFill>
                  <a:srgbClr val="FF0000"/>
                </a:solidFill>
                <a:latin typeface="Calibri" pitchFamily="34" charset="0"/>
                <a:cs typeface="Calibri" pitchFamily="34" charset="0"/>
              </a:rPr>
              <a:t>9.</a:t>
            </a:r>
            <a:r>
              <a:rPr lang="hr-HR" sz="1400" b="1" dirty="0">
                <a:solidFill>
                  <a:schemeClr val="bg2">
                    <a:lumMod val="25000"/>
                  </a:schemeClr>
                </a:solidFill>
                <a:latin typeface="Calibri" pitchFamily="34" charset="0"/>
                <a:cs typeface="Calibri" pitchFamily="34" charset="0"/>
              </a:rPr>
              <a:t> pisanu obavijest </a:t>
            </a:r>
            <a:r>
              <a:rPr lang="hr-HR" sz="1400" dirty="0">
                <a:solidFill>
                  <a:schemeClr val="bg2">
                    <a:lumMod val="25000"/>
                  </a:schemeClr>
                </a:solidFill>
                <a:latin typeface="Calibri" pitchFamily="34" charset="0"/>
                <a:cs typeface="Calibri" pitchFamily="34" charset="0"/>
              </a:rPr>
              <a:t>iz članka 109.a stavka 1. i 2. ovoga Zakona </a:t>
            </a:r>
            <a:r>
              <a:rPr lang="hr-HR" sz="1400" dirty="0">
                <a:solidFill>
                  <a:srgbClr val="FF0000"/>
                </a:solidFill>
                <a:latin typeface="Calibri" pitchFamily="34" charset="0"/>
                <a:cs typeface="Calibri" pitchFamily="34" charset="0"/>
              </a:rPr>
              <a:t>potpisanu od strane počinitelja ili kopiju te obavijesti uz dokaz o dostavi ili potvrdu o obavljenoj dostavi</a:t>
            </a:r>
            <a:r>
              <a:rPr lang="hr-HR" sz="1400" dirty="0">
                <a:solidFill>
                  <a:schemeClr val="bg2">
                    <a:lumMod val="25000"/>
                  </a:schemeClr>
                </a:solidFill>
                <a:latin typeface="Calibri" pitchFamily="34" charset="0"/>
                <a:cs typeface="Calibri" pitchFamily="34" charset="0"/>
              </a:rPr>
              <a:t>,</a:t>
            </a:r>
            <a:br>
              <a:rPr lang="hr-HR" sz="1400" dirty="0">
                <a:solidFill>
                  <a:schemeClr val="bg2">
                    <a:lumMod val="25000"/>
                  </a:schemeClr>
                </a:solidFill>
                <a:latin typeface="Calibri" pitchFamily="34" charset="0"/>
                <a:cs typeface="Calibri" pitchFamily="34" charset="0"/>
              </a:rPr>
            </a:br>
            <a:r>
              <a:rPr lang="hr-HR" sz="1400" b="1" dirty="0">
                <a:solidFill>
                  <a:schemeClr val="bg2">
                    <a:lumMod val="25000"/>
                  </a:schemeClr>
                </a:solidFill>
                <a:latin typeface="Calibri" pitchFamily="34" charset="0"/>
                <a:cs typeface="Calibri" pitchFamily="34" charset="0"/>
              </a:rPr>
              <a:t>10. </a:t>
            </a:r>
            <a:r>
              <a:rPr lang="hr-HR" sz="1400" dirty="0">
                <a:solidFill>
                  <a:schemeClr val="bg2">
                    <a:lumMod val="25000"/>
                  </a:schemeClr>
                </a:solidFill>
                <a:latin typeface="Calibri" pitchFamily="34" charset="0"/>
                <a:cs typeface="Calibri" pitchFamily="34" charset="0"/>
              </a:rPr>
              <a:t>podatak ovlaštenog tužitelja</a:t>
            </a:r>
            <a:r>
              <a:rPr lang="hr-HR" sz="1400" b="1" dirty="0">
                <a:solidFill>
                  <a:schemeClr val="bg2">
                    <a:lumMod val="25000"/>
                  </a:schemeClr>
                </a:solidFill>
                <a:latin typeface="Calibri" pitchFamily="34" charset="0"/>
                <a:cs typeface="Calibri" pitchFamily="34" charset="0"/>
              </a:rPr>
              <a:t> je li protiv počinitelja podnesena i kaznena prijava u vezi s istim </a:t>
            </a:r>
            <a:r>
              <a:rPr lang="hr-HR" sz="1400" b="1" dirty="0" smtClean="0">
                <a:solidFill>
                  <a:schemeClr val="bg2">
                    <a:lumMod val="25000"/>
                  </a:schemeClr>
                </a:solidFill>
                <a:latin typeface="Calibri" pitchFamily="34" charset="0"/>
                <a:cs typeface="Calibri" pitchFamily="34" charset="0"/>
              </a:rPr>
              <a:t>događajem.</a:t>
            </a:r>
          </a:p>
          <a:p>
            <a:pPr>
              <a:buNone/>
              <a:tabLst>
                <a:tab pos="1168400" algn="l"/>
              </a:tabLst>
            </a:pPr>
            <a:r>
              <a:rPr lang="hr-HR" sz="1400" b="1" dirty="0" smtClean="0">
                <a:solidFill>
                  <a:schemeClr val="bg2">
                    <a:lumMod val="25000"/>
                  </a:schemeClr>
                </a:solidFill>
                <a:latin typeface="Calibri" pitchFamily="34" charset="0"/>
                <a:cs typeface="Calibri" pitchFamily="34" charset="0"/>
              </a:rPr>
              <a:t>	</a:t>
            </a:r>
            <a:r>
              <a:rPr lang="hr-HR" sz="1400" dirty="0" smtClean="0">
                <a:solidFill>
                  <a:schemeClr val="bg2">
                    <a:lumMod val="25000"/>
                  </a:schemeClr>
                </a:solidFill>
                <a:latin typeface="Calibri" pitchFamily="34" charset="0"/>
                <a:cs typeface="Calibri" pitchFamily="34" charset="0"/>
              </a:rPr>
              <a:t>Optužni </a:t>
            </a:r>
            <a:r>
              <a:rPr lang="hr-HR" sz="1400" dirty="0">
                <a:solidFill>
                  <a:schemeClr val="bg2">
                    <a:lumMod val="25000"/>
                  </a:schemeClr>
                </a:solidFill>
                <a:latin typeface="Calibri" pitchFamily="34" charset="0"/>
                <a:cs typeface="Calibri" pitchFamily="34" charset="0"/>
              </a:rPr>
              <a:t>se prijedlog dostavlja nadležnom sudu u onoliko primjeraka koliko ima okrivljenika i jedan primjerak za sud.</a:t>
            </a:r>
          </a:p>
        </p:txBody>
      </p:sp>
    </p:spTree>
    <p:extLst>
      <p:ext uri="{BB962C8B-B14F-4D97-AF65-F5344CB8AC3E}">
        <p14:creationId xmlns="" xmlns:p14="http://schemas.microsoft.com/office/powerpoint/2010/main" val="3233999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zervirano mjesto sadržaja 4" descr="OPTUŽNI PRIJEDLOG - 1.png"/>
          <p:cNvPicPr>
            <a:picLocks noGrp="1" noChangeAspect="1"/>
          </p:cNvPicPr>
          <p:nvPr>
            <p:ph idx="1"/>
          </p:nvPr>
        </p:nvPicPr>
        <p:blipFill>
          <a:blip r:embed="rId2" cstate="print"/>
          <a:stretch>
            <a:fillRect/>
          </a:stretch>
        </p:blipFill>
        <p:spPr>
          <a:xfrm>
            <a:off x="285720" y="214290"/>
            <a:ext cx="4071966" cy="6072230"/>
          </a:xfrm>
        </p:spPr>
      </p:pic>
      <p:pic>
        <p:nvPicPr>
          <p:cNvPr id="6" name="Slika 5" descr="OPTUŽNI PRIJEDLOG - 2.png"/>
          <p:cNvPicPr>
            <a:picLocks noChangeAspect="1"/>
          </p:cNvPicPr>
          <p:nvPr/>
        </p:nvPicPr>
        <p:blipFill>
          <a:blip r:embed="rId3" cstate="print"/>
          <a:stretch>
            <a:fillRect/>
          </a:stretch>
        </p:blipFill>
        <p:spPr>
          <a:xfrm>
            <a:off x="4429124" y="571480"/>
            <a:ext cx="4214842" cy="5929354"/>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28596" y="357166"/>
            <a:ext cx="7467600" cy="488968"/>
          </a:xfrm>
        </p:spPr>
        <p:txBody>
          <a:bodyPr>
            <a:noAutofit/>
          </a:bodyPr>
          <a:lstStyle/>
          <a:p>
            <a:pPr algn="ctr"/>
            <a:r>
              <a:rPr lang="hr-HR" sz="28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utjecaj digitalizacije na prekršajne postupke</a:t>
            </a:r>
            <a:endParaRPr lang="hr-HR" sz="2800" b="1" dirty="0">
              <a:latin typeface="Calibri" pitchFamily="34" charset="0"/>
              <a:cs typeface="Calibri" pitchFamily="34" charset="0"/>
            </a:endParaRPr>
          </a:p>
        </p:txBody>
      </p:sp>
      <p:sp>
        <p:nvSpPr>
          <p:cNvPr id="3" name="Rezervirano mjesto sadržaja 2"/>
          <p:cNvSpPr>
            <a:spLocks noGrp="1"/>
          </p:cNvSpPr>
          <p:nvPr>
            <p:ph sz="quarter" idx="1"/>
          </p:nvPr>
        </p:nvSpPr>
        <p:spPr>
          <a:xfrm>
            <a:off x="428596" y="928670"/>
            <a:ext cx="7786742" cy="5473844"/>
          </a:xfrm>
        </p:spPr>
        <p:txBody>
          <a:bodyPr>
            <a:normAutofit fontScale="92500" lnSpcReduction="10000"/>
          </a:bodyPr>
          <a:lstStyle/>
          <a:p>
            <a:pPr>
              <a:buNone/>
            </a:pPr>
            <a:r>
              <a:rPr lang="hr-HR" sz="2200" b="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UREDBA O UREDSKOM POSLOVANJU </a:t>
            </a:r>
            <a:r>
              <a:rPr lang="hr-HR" sz="2000" dirty="0" smtClean="0">
                <a:solidFill>
                  <a:schemeClr val="accent1">
                    <a:lumMod val="50000"/>
                  </a:schemeClr>
                </a:solidFill>
                <a:latin typeface="Calibri" pitchFamily="34" charset="0"/>
                <a:ea typeface="Segoe UI Historic" pitchFamily="34" charset="0"/>
                <a:cs typeface="Calibri" pitchFamily="34" charset="0"/>
              </a:rPr>
              <a:t>(Narodne novine broj </a:t>
            </a:r>
            <a:r>
              <a:rPr lang="hr-HR" sz="2000" dirty="0" err="1" smtClean="0">
                <a:solidFill>
                  <a:schemeClr val="accent1">
                    <a:lumMod val="50000"/>
                  </a:schemeClr>
                </a:solidFill>
                <a:latin typeface="Calibri" pitchFamily="34" charset="0"/>
                <a:ea typeface="Segoe UI Historic" pitchFamily="34" charset="0"/>
                <a:cs typeface="Calibri" pitchFamily="34" charset="0"/>
              </a:rPr>
              <a:t>75</a:t>
            </a:r>
            <a:r>
              <a:rPr lang="hr-HR" sz="2000" dirty="0" smtClean="0">
                <a:solidFill>
                  <a:schemeClr val="accent1">
                    <a:lumMod val="50000"/>
                  </a:schemeClr>
                </a:solidFill>
                <a:latin typeface="Calibri" pitchFamily="34" charset="0"/>
                <a:ea typeface="Segoe UI Historic" pitchFamily="34" charset="0"/>
                <a:cs typeface="Calibri" pitchFamily="34" charset="0"/>
              </a:rPr>
              <a:t>/</a:t>
            </a:r>
            <a:r>
              <a:rPr lang="hr-HR" sz="2000" dirty="0" err="1" smtClean="0">
                <a:solidFill>
                  <a:schemeClr val="accent1">
                    <a:lumMod val="50000"/>
                  </a:schemeClr>
                </a:solidFill>
                <a:latin typeface="Calibri" pitchFamily="34" charset="0"/>
                <a:ea typeface="Segoe UI Historic" pitchFamily="34" charset="0"/>
                <a:cs typeface="Calibri" pitchFamily="34" charset="0"/>
              </a:rPr>
              <a:t>2021</a:t>
            </a:r>
            <a:r>
              <a:rPr lang="hr-HR" sz="2000" dirty="0" smtClean="0">
                <a:solidFill>
                  <a:schemeClr val="accent1">
                    <a:lumMod val="50000"/>
                  </a:schemeClr>
                </a:solidFill>
                <a:latin typeface="Calibri" pitchFamily="34" charset="0"/>
                <a:ea typeface="Segoe UI Historic" pitchFamily="34" charset="0"/>
                <a:cs typeface="Calibri" pitchFamily="34" charset="0"/>
              </a:rPr>
              <a:t>)</a:t>
            </a:r>
            <a:endParaRPr lang="hr-HR" sz="2200" b="1" dirty="0" smtClean="0">
              <a:solidFill>
                <a:srgbClr val="FF0000"/>
              </a:solidFill>
              <a:effectLst>
                <a:outerShdw blurRad="38100" dist="38100" dir="2700000" algn="tl">
                  <a:srgbClr val="000000">
                    <a:alpha val="43137"/>
                  </a:srgbClr>
                </a:outerShdw>
              </a:effectLst>
              <a:latin typeface="Calibri" pitchFamily="34" charset="0"/>
              <a:cs typeface="Calibri" pitchFamily="34" charset="0"/>
            </a:endParaRPr>
          </a:p>
          <a:p>
            <a:pPr>
              <a:buNone/>
            </a:pPr>
            <a:endParaRPr lang="hr-HR" sz="2200" b="1" dirty="0" smtClean="0">
              <a:solidFill>
                <a:srgbClr val="FF0000"/>
              </a:solidFill>
              <a:effectLst>
                <a:outerShdw blurRad="38100" dist="38100" dir="2700000" algn="tl">
                  <a:srgbClr val="000000">
                    <a:alpha val="43137"/>
                  </a:srgbClr>
                </a:outerShdw>
              </a:effectLst>
              <a:latin typeface="Calibri" pitchFamily="34" charset="0"/>
              <a:cs typeface="Calibri" pitchFamily="34" charset="0"/>
            </a:endParaRPr>
          </a:p>
          <a:p>
            <a:pPr algn="just">
              <a:buNone/>
            </a:pPr>
            <a:r>
              <a:rPr lang="hr-HR" sz="2200" b="1" dirty="0" smtClean="0">
                <a:solidFill>
                  <a:schemeClr val="accent1">
                    <a:lumMod val="50000"/>
                  </a:schemeClr>
                </a:solidFill>
                <a:latin typeface="Calibri" pitchFamily="34" charset="0"/>
                <a:cs typeface="Calibri" pitchFamily="34" charset="0"/>
              </a:rPr>
              <a:t>Na što se primjenjuju odredbe Uredbe?</a:t>
            </a:r>
          </a:p>
          <a:p>
            <a:pPr algn="just"/>
            <a:r>
              <a:rPr lang="hr-HR" sz="2200" dirty="0" smtClean="0">
                <a:solidFill>
                  <a:schemeClr val="accent1">
                    <a:lumMod val="50000"/>
                  </a:schemeClr>
                </a:solidFill>
                <a:latin typeface="Calibri" pitchFamily="34" charset="0"/>
                <a:cs typeface="Calibri" pitchFamily="34" charset="0"/>
              </a:rPr>
              <a:t>na uredsko poslovanje </a:t>
            </a:r>
            <a:r>
              <a:rPr lang="hr-HR" sz="2200" b="1" u="sng" dirty="0" smtClean="0">
                <a:solidFill>
                  <a:schemeClr val="accent1">
                    <a:lumMod val="50000"/>
                  </a:schemeClr>
                </a:solidFill>
                <a:latin typeface="Calibri" pitchFamily="34" charset="0"/>
                <a:cs typeface="Calibri" pitchFamily="34" charset="0"/>
              </a:rPr>
              <a:t>javnopravnih tijela:</a:t>
            </a:r>
            <a:endParaRPr lang="hr-HR" sz="2200" dirty="0" smtClean="0">
              <a:solidFill>
                <a:schemeClr val="accent1">
                  <a:lumMod val="50000"/>
                </a:schemeClr>
              </a:solidFill>
              <a:latin typeface="Calibri" pitchFamily="34" charset="0"/>
              <a:cs typeface="Calibri" pitchFamily="34" charset="0"/>
            </a:endParaRPr>
          </a:p>
          <a:p>
            <a:pPr marL="273050" indent="355600" algn="just">
              <a:buFont typeface="Wingdings" pitchFamily="2" charset="2"/>
              <a:buChar char="Ø"/>
            </a:pPr>
            <a:r>
              <a:rPr lang="hr-HR" sz="2200" b="1" dirty="0" smtClean="0">
                <a:solidFill>
                  <a:schemeClr val="accent1">
                    <a:lumMod val="50000"/>
                  </a:schemeClr>
                </a:solidFill>
                <a:latin typeface="Calibri" pitchFamily="34" charset="0"/>
                <a:cs typeface="Calibri" pitchFamily="34" charset="0"/>
              </a:rPr>
              <a:t>tijela državne uprave </a:t>
            </a:r>
            <a:r>
              <a:rPr lang="hr-HR" sz="2200" i="1" dirty="0" smtClean="0">
                <a:solidFill>
                  <a:schemeClr val="accent1">
                    <a:lumMod val="50000"/>
                  </a:schemeClr>
                </a:solidFill>
                <a:latin typeface="Calibri" pitchFamily="34" charset="0"/>
                <a:cs typeface="Calibri" pitchFamily="34" charset="0"/>
              </a:rPr>
              <a:t>(</a:t>
            </a:r>
            <a:r>
              <a:rPr lang="pl-PL" sz="2200" i="1" dirty="0" smtClean="0">
                <a:solidFill>
                  <a:schemeClr val="accent1">
                    <a:lumMod val="50000"/>
                  </a:schemeClr>
                </a:solidFill>
                <a:latin typeface="Calibri" pitchFamily="34" charset="0"/>
                <a:cs typeface="Calibri" pitchFamily="34" charset="0"/>
              </a:rPr>
              <a:t>ministarstva i državne upravne organizacije</a:t>
            </a:r>
            <a:r>
              <a:rPr lang="hr-HR" sz="2200" i="1" dirty="0" smtClean="0">
                <a:solidFill>
                  <a:schemeClr val="accent1">
                    <a:lumMod val="50000"/>
                  </a:schemeClr>
                </a:solidFill>
                <a:latin typeface="Calibri" pitchFamily="34" charset="0"/>
                <a:cs typeface="Calibri" pitchFamily="34" charset="0"/>
              </a:rPr>
              <a:t>)</a:t>
            </a:r>
            <a:r>
              <a:rPr lang="hr-HR" sz="2200" dirty="0" smtClean="0">
                <a:solidFill>
                  <a:schemeClr val="accent1">
                    <a:lumMod val="50000"/>
                  </a:schemeClr>
                </a:solidFill>
                <a:latin typeface="Calibri" pitchFamily="34" charset="0"/>
                <a:cs typeface="Calibri" pitchFamily="34" charset="0"/>
              </a:rPr>
              <a:t>, </a:t>
            </a:r>
          </a:p>
          <a:p>
            <a:pPr marL="628650" indent="-361950" algn="just">
              <a:lnSpc>
                <a:spcPct val="120000"/>
              </a:lnSpc>
              <a:buFont typeface="Wingdings" pitchFamily="2" charset="2"/>
              <a:buChar char="Ø"/>
            </a:pPr>
            <a:r>
              <a:rPr lang="hr-HR" sz="2200" b="1" dirty="0" smtClean="0">
                <a:solidFill>
                  <a:schemeClr val="accent1">
                    <a:lumMod val="50000"/>
                  </a:schemeClr>
                </a:solidFill>
                <a:latin typeface="Calibri" pitchFamily="34" charset="0"/>
                <a:cs typeface="Calibri" pitchFamily="34" charset="0"/>
              </a:rPr>
              <a:t>druga državna tijela </a:t>
            </a:r>
            <a:r>
              <a:rPr lang="hr-HR" sz="2200" dirty="0" smtClean="0">
                <a:solidFill>
                  <a:schemeClr val="accent1">
                    <a:lumMod val="50000"/>
                  </a:schemeClr>
                </a:solidFill>
                <a:latin typeface="Calibri" pitchFamily="34" charset="0"/>
                <a:cs typeface="Calibri" pitchFamily="34" charset="0"/>
              </a:rPr>
              <a:t>(</a:t>
            </a:r>
            <a:r>
              <a:rPr lang="hr-HR" sz="2200" i="1" dirty="0" smtClean="0">
                <a:solidFill>
                  <a:schemeClr val="accent1">
                    <a:lumMod val="50000"/>
                  </a:schemeClr>
                </a:solidFill>
                <a:latin typeface="Calibri" pitchFamily="34" charset="0"/>
                <a:cs typeface="Calibri" pitchFamily="34" charset="0"/>
              </a:rPr>
              <a:t>Hrvatski sabor, Predsjednik Republike, Vlada RH, Ustavni sud RH, Državni ured za reviziju, Pučki pravobranitelj, Povjerenik za informiranje, sudovi, državna odvjetništva i </a:t>
            </a:r>
            <a:r>
              <a:rPr lang="hr-HR" sz="2200" i="1" dirty="0" err="1" smtClean="0">
                <a:solidFill>
                  <a:schemeClr val="accent1">
                    <a:lumMod val="50000"/>
                  </a:schemeClr>
                </a:solidFill>
                <a:latin typeface="Calibri" pitchFamily="34" charset="0"/>
                <a:cs typeface="Calibri" pitchFamily="34" charset="0"/>
              </a:rPr>
              <a:t>dr</a:t>
            </a:r>
            <a:r>
              <a:rPr lang="hr-HR" sz="2200" i="1" dirty="0" smtClean="0">
                <a:solidFill>
                  <a:schemeClr val="accent1">
                    <a:lumMod val="50000"/>
                  </a:schemeClr>
                </a:solidFill>
                <a:latin typeface="Calibri" pitchFamily="34" charset="0"/>
                <a:cs typeface="Calibri" pitchFamily="34" charset="0"/>
              </a:rPr>
              <a:t>.) -</a:t>
            </a:r>
            <a:r>
              <a:rPr lang="hr-HR" sz="2200" dirty="0" smtClean="0">
                <a:solidFill>
                  <a:schemeClr val="accent1">
                    <a:lumMod val="50000"/>
                  </a:schemeClr>
                </a:solidFill>
                <a:latin typeface="Calibri" pitchFamily="34" charset="0"/>
                <a:cs typeface="Calibri" pitchFamily="34" charset="0"/>
              </a:rPr>
              <a:t> nisu izrijekom normativno definirana (državna tijela koja nisu tijela državne uprave)</a:t>
            </a:r>
          </a:p>
          <a:p>
            <a:pPr marL="273050" indent="355600" algn="just">
              <a:buFont typeface="Wingdings" pitchFamily="2" charset="2"/>
              <a:buChar char="Ø"/>
            </a:pPr>
            <a:r>
              <a:rPr lang="hr-HR" sz="2200" b="1" dirty="0" smtClean="0">
                <a:solidFill>
                  <a:schemeClr val="accent1">
                    <a:lumMod val="50000"/>
                  </a:schemeClr>
                </a:solidFill>
                <a:latin typeface="Calibri" pitchFamily="34" charset="0"/>
                <a:cs typeface="Calibri" pitchFamily="34" charset="0"/>
              </a:rPr>
              <a:t>jedinice lokalne i područne (regionalne) samouprave</a:t>
            </a:r>
            <a:endParaRPr lang="hr-HR" sz="2200" dirty="0" smtClean="0">
              <a:solidFill>
                <a:schemeClr val="accent1">
                  <a:lumMod val="50000"/>
                </a:schemeClr>
              </a:solidFill>
              <a:latin typeface="Calibri" pitchFamily="34" charset="0"/>
              <a:cs typeface="Calibri" pitchFamily="34" charset="0"/>
            </a:endParaRPr>
          </a:p>
          <a:p>
            <a:pPr marL="273050" indent="355600" algn="just">
              <a:buFont typeface="Wingdings" pitchFamily="2" charset="2"/>
              <a:buChar char="Ø"/>
            </a:pPr>
            <a:r>
              <a:rPr lang="hr-HR" sz="2200" b="1" dirty="0" smtClean="0">
                <a:solidFill>
                  <a:schemeClr val="accent1">
                    <a:lumMod val="50000"/>
                  </a:schemeClr>
                </a:solidFill>
                <a:latin typeface="Calibri" pitchFamily="34" charset="0"/>
                <a:cs typeface="Calibri" pitchFamily="34" charset="0"/>
              </a:rPr>
              <a:t>pravne osobe s javnim ovlastima</a:t>
            </a:r>
          </a:p>
          <a:p>
            <a:pPr marL="273050" indent="355600" algn="just">
              <a:buNone/>
            </a:pPr>
            <a:endParaRPr lang="hr-HR" sz="2200" b="1" dirty="0" smtClean="0">
              <a:solidFill>
                <a:schemeClr val="accent1">
                  <a:lumMod val="50000"/>
                </a:schemeClr>
              </a:solidFill>
              <a:latin typeface="Calibri" pitchFamily="34" charset="0"/>
              <a:cs typeface="Calibri" pitchFamily="34" charset="0"/>
            </a:endParaRPr>
          </a:p>
          <a:p>
            <a:pPr algn="just"/>
            <a:r>
              <a:rPr lang="hr-HR" sz="22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na druge poslove iz djelokruga javnopravnog tijela </a:t>
            </a:r>
            <a:r>
              <a:rPr lang="hr-HR" sz="2200" u="sng"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ako posebnim propisom nije drukčije propisano</a:t>
            </a:r>
            <a:r>
              <a:rPr lang="hr-HR" sz="2200" dirty="0" smtClean="0">
                <a:solidFill>
                  <a:schemeClr val="accent1">
                    <a:lumMod val="50000"/>
                  </a:schemeClr>
                </a:solidFill>
                <a:latin typeface="Calibri" pitchFamily="34" charset="0"/>
                <a:cs typeface="Calibri" pitchFamily="34" charset="0"/>
              </a:rPr>
              <a:t>.</a:t>
            </a:r>
          </a:p>
          <a:p>
            <a:pPr>
              <a:buNone/>
            </a:pPr>
            <a:endParaRPr lang="hr-H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457200" y="357166"/>
            <a:ext cx="7901014" cy="6116786"/>
          </a:xfrm>
        </p:spPr>
        <p:txBody>
          <a:bodyPr>
            <a:normAutofit/>
          </a:bodyPr>
          <a:lstStyle/>
          <a:p>
            <a:pPr marL="0" indent="0">
              <a:buNone/>
            </a:pPr>
            <a:r>
              <a:rPr lang="hr-HR" sz="1600" dirty="0" smtClean="0">
                <a:solidFill>
                  <a:schemeClr val="accent1">
                    <a:lumMod val="50000"/>
                  </a:schemeClr>
                </a:solidFill>
                <a:latin typeface="Calibri" pitchFamily="34" charset="0"/>
                <a:cs typeface="Calibri" pitchFamily="34" charset="0"/>
              </a:rPr>
              <a:t>Javnopravna tijela međusobno te s fizičkim i pravnim osobama službeno dopisivanje obavljaju </a:t>
            </a:r>
            <a:r>
              <a:rPr lang="hr-HR" sz="1600" b="1" u="sng"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primarno elektroničkim putem</a:t>
            </a:r>
            <a:r>
              <a:rPr lang="hr-HR" sz="1600" u="sng"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a:t>
            </a:r>
          </a:p>
          <a:p>
            <a:pPr marL="0" indent="0">
              <a:buNone/>
            </a:pPr>
            <a:endParaRPr lang="hr-HR" sz="800" u="sng"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endParaRPr>
          </a:p>
          <a:p>
            <a:pPr>
              <a:buNone/>
            </a:pPr>
            <a:r>
              <a:rPr lang="hr-HR" sz="1600" b="1" u="sng" dirty="0" smtClean="0">
                <a:solidFill>
                  <a:schemeClr val="accent1">
                    <a:lumMod val="50000"/>
                  </a:schemeClr>
                </a:solidFill>
                <a:latin typeface="Calibri" pitchFamily="34" charset="0"/>
                <a:cs typeface="Calibri" pitchFamily="34" charset="0"/>
              </a:rPr>
              <a:t>OBVEZNICI PRIMJENE UREDBE </a:t>
            </a:r>
          </a:p>
          <a:p>
            <a:pPr>
              <a:buNone/>
            </a:pPr>
            <a:r>
              <a:rPr lang="hr-HR" sz="1600" b="1" u="sng" dirty="0" smtClean="0">
                <a:solidFill>
                  <a:schemeClr val="accent1">
                    <a:lumMod val="50000"/>
                  </a:schemeClr>
                </a:solidFill>
                <a:latin typeface="Calibri" pitchFamily="34" charset="0"/>
                <a:cs typeface="Calibri" pitchFamily="34" charset="0"/>
              </a:rPr>
              <a:t>Javnopravna tijela</a:t>
            </a:r>
            <a:r>
              <a:rPr lang="hr-HR" sz="1600" dirty="0" smtClean="0">
                <a:solidFill>
                  <a:schemeClr val="accent1">
                    <a:lumMod val="50000"/>
                  </a:schemeClr>
                </a:solidFill>
                <a:latin typeface="Calibri" pitchFamily="34" charset="0"/>
                <a:cs typeface="Calibri" pitchFamily="34" charset="0"/>
              </a:rPr>
              <a:t>: </a:t>
            </a:r>
          </a:p>
          <a:p>
            <a:pPr lvl="0"/>
            <a:r>
              <a:rPr lang="hr-HR" sz="1600" dirty="0" smtClean="0">
                <a:solidFill>
                  <a:schemeClr val="accent1">
                    <a:lumMod val="50000"/>
                  </a:schemeClr>
                </a:solidFill>
                <a:latin typeface="Calibri" pitchFamily="34" charset="0"/>
                <a:cs typeface="Calibri" pitchFamily="34" charset="0"/>
              </a:rPr>
              <a:t>tijela državne uprave</a:t>
            </a:r>
          </a:p>
          <a:p>
            <a:pPr lvl="0"/>
            <a:r>
              <a:rPr lang="hr-HR" sz="1600" dirty="0" smtClean="0">
                <a:solidFill>
                  <a:schemeClr val="accent1">
                    <a:lumMod val="50000"/>
                  </a:schemeClr>
                </a:solidFill>
                <a:latin typeface="Calibri" pitchFamily="34" charset="0"/>
                <a:cs typeface="Calibri" pitchFamily="34" charset="0"/>
              </a:rPr>
              <a:t>druga državna tijela</a:t>
            </a:r>
          </a:p>
          <a:p>
            <a:pPr lvl="0"/>
            <a:r>
              <a:rPr lang="hr-HR" sz="16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jedinice lokalne i područne (regionalne) samouprave</a:t>
            </a:r>
            <a:r>
              <a:rPr lang="hr-HR" sz="1600" dirty="0" smtClean="0">
                <a:solidFill>
                  <a:schemeClr val="accent1">
                    <a:lumMod val="50000"/>
                  </a:schemeClr>
                </a:solidFill>
                <a:latin typeface="Calibri" pitchFamily="34" charset="0"/>
                <a:cs typeface="Calibri" pitchFamily="34" charset="0"/>
              </a:rPr>
              <a:t> te</a:t>
            </a:r>
          </a:p>
          <a:p>
            <a:pPr lvl="0"/>
            <a:r>
              <a:rPr lang="hr-HR" sz="1600" dirty="0" smtClean="0">
                <a:solidFill>
                  <a:schemeClr val="accent1">
                    <a:lumMod val="50000"/>
                  </a:schemeClr>
                </a:solidFill>
                <a:latin typeface="Calibri" pitchFamily="34" charset="0"/>
                <a:cs typeface="Calibri" pitchFamily="34" charset="0"/>
              </a:rPr>
              <a:t>pravne osobe s javnim ovlastima.</a:t>
            </a:r>
          </a:p>
          <a:p>
            <a:endParaRPr lang="hr-HR" sz="1600" dirty="0" smtClean="0">
              <a:solidFill>
                <a:schemeClr val="accent1">
                  <a:lumMod val="50000"/>
                </a:schemeClr>
              </a:solidFill>
              <a:latin typeface="Calibri" pitchFamily="34" charset="0"/>
              <a:cs typeface="Calibri" pitchFamily="34" charset="0"/>
            </a:endParaRPr>
          </a:p>
          <a:p>
            <a:pPr>
              <a:buNone/>
            </a:pPr>
            <a:r>
              <a:rPr lang="hr-HR" sz="1600" b="1" u="sng" dirty="0" smtClean="0">
                <a:solidFill>
                  <a:schemeClr val="accent1">
                    <a:lumMod val="50000"/>
                  </a:schemeClr>
                </a:solidFill>
                <a:latin typeface="Calibri" pitchFamily="34" charset="0"/>
                <a:cs typeface="Calibri" pitchFamily="34" charset="0"/>
              </a:rPr>
              <a:t>Obveze za javnopravna tijela</a:t>
            </a:r>
            <a:endParaRPr lang="hr-HR" sz="1600" u="sng" dirty="0" smtClean="0">
              <a:solidFill>
                <a:schemeClr val="accent1">
                  <a:lumMod val="50000"/>
                </a:schemeClr>
              </a:solidFill>
              <a:latin typeface="Calibri" pitchFamily="34" charset="0"/>
              <a:cs typeface="Calibri" pitchFamily="34" charset="0"/>
            </a:endParaRPr>
          </a:p>
          <a:p>
            <a:pPr lvl="0" algn="just"/>
            <a:r>
              <a:rPr lang="hr-HR" sz="1600" dirty="0" smtClean="0">
                <a:solidFill>
                  <a:schemeClr val="accent1">
                    <a:lumMod val="50000"/>
                  </a:schemeClr>
                </a:solidFill>
                <a:latin typeface="Calibri" pitchFamily="34" charset="0"/>
                <a:cs typeface="Calibri" pitchFamily="34" charset="0"/>
              </a:rPr>
              <a:t>informacijski sustav uredskog poslovanja mora omogućiti </a:t>
            </a:r>
            <a:r>
              <a:rPr lang="hr-HR" sz="1600" u="sng" dirty="0" smtClean="0">
                <a:solidFill>
                  <a:schemeClr val="accent1">
                    <a:lumMod val="50000"/>
                  </a:schemeClr>
                </a:solidFill>
                <a:latin typeface="Calibri" pitchFamily="34" charset="0"/>
                <a:cs typeface="Calibri" pitchFamily="34" charset="0"/>
              </a:rPr>
              <a:t>cjelovito uredsko poslovanje u elektroničkom obliku</a:t>
            </a:r>
          </a:p>
          <a:p>
            <a:pPr lvl="0" algn="just"/>
            <a:r>
              <a:rPr lang="hr-HR" sz="1600" dirty="0" smtClean="0">
                <a:solidFill>
                  <a:schemeClr val="accent1">
                    <a:lumMod val="50000"/>
                  </a:schemeClr>
                </a:solidFill>
                <a:latin typeface="Calibri" pitchFamily="34" charset="0"/>
                <a:cs typeface="Calibri" pitchFamily="34" charset="0"/>
              </a:rPr>
              <a:t>javnopravna tijela međusobno te s fizičkim i pravnim osobama službeno dopisivanje obavljaju </a:t>
            </a:r>
            <a:r>
              <a:rPr lang="hr-HR" sz="1600" u="sng" dirty="0" smtClean="0">
                <a:solidFill>
                  <a:schemeClr val="accent1">
                    <a:lumMod val="50000"/>
                  </a:schemeClr>
                </a:solidFill>
                <a:latin typeface="Calibri" pitchFamily="34" charset="0"/>
                <a:cs typeface="Calibri" pitchFamily="34" charset="0"/>
              </a:rPr>
              <a:t>primarno </a:t>
            </a:r>
            <a:r>
              <a:rPr lang="hr-HR" sz="1600" b="1" u="sng" dirty="0" smtClean="0">
                <a:solidFill>
                  <a:srgbClr val="C00000"/>
                </a:solidFill>
                <a:latin typeface="Calibri" pitchFamily="34" charset="0"/>
                <a:cs typeface="Calibri" pitchFamily="34" charset="0"/>
              </a:rPr>
              <a:t>elektroničkim putem</a:t>
            </a:r>
          </a:p>
          <a:p>
            <a:pPr lvl="0" algn="just"/>
            <a:r>
              <a:rPr lang="hr-HR" sz="1600" u="sng" dirty="0" smtClean="0">
                <a:solidFill>
                  <a:srgbClr val="C00000"/>
                </a:solidFill>
                <a:effectLst>
                  <a:outerShdw blurRad="38100" dist="38100" dir="2700000" algn="tl">
                    <a:srgbClr val="000000">
                      <a:alpha val="43137"/>
                    </a:srgbClr>
                  </a:outerShdw>
                </a:effectLst>
                <a:latin typeface="Calibri" pitchFamily="34" charset="0"/>
                <a:cs typeface="Calibri" pitchFamily="34" charset="0"/>
              </a:rPr>
              <a:t>SVE</a:t>
            </a:r>
            <a:r>
              <a:rPr lang="hr-HR" sz="1600" u="sng"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službene osobe</a:t>
            </a:r>
            <a:r>
              <a:rPr lang="hr-HR" sz="16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javnopravnog tijela </a:t>
            </a:r>
            <a:r>
              <a:rPr lang="hr-HR" sz="1600" b="1" u="sng" dirty="0" smtClean="0">
                <a:solidFill>
                  <a:srgbClr val="C00000"/>
                </a:solidFill>
                <a:effectLst>
                  <a:outerShdw blurRad="38100" dist="38100" dir="2700000" algn="tl">
                    <a:srgbClr val="000000">
                      <a:alpha val="43137"/>
                    </a:srgbClr>
                  </a:outerShdw>
                </a:effectLst>
                <a:latin typeface="Calibri" pitchFamily="34" charset="0"/>
                <a:cs typeface="Calibri" pitchFamily="34" charset="0"/>
              </a:rPr>
              <a:t>moraju</a:t>
            </a:r>
            <a:r>
              <a:rPr lang="hr-HR" sz="1600" dirty="0" smtClean="0">
                <a:solidFill>
                  <a:schemeClr val="accent1">
                    <a:lumMod val="50000"/>
                  </a:schemeClr>
                </a:solidFill>
                <a:latin typeface="Calibri" pitchFamily="34" charset="0"/>
                <a:cs typeface="Calibri" pitchFamily="34" charset="0"/>
              </a:rPr>
              <a:t> imati </a:t>
            </a:r>
            <a:r>
              <a:rPr lang="hr-HR" sz="1600" b="1" u="sng" dirty="0" smtClean="0">
                <a:solidFill>
                  <a:schemeClr val="accent1">
                    <a:lumMod val="50000"/>
                  </a:schemeClr>
                </a:solidFill>
                <a:latin typeface="Calibri" pitchFamily="34" charset="0"/>
                <a:cs typeface="Calibri" pitchFamily="34" charset="0"/>
              </a:rPr>
              <a:t>pristup informacijskom sustavu uredskog poslovanja</a:t>
            </a:r>
            <a:r>
              <a:rPr lang="hr-HR" sz="1600" dirty="0" smtClean="0">
                <a:solidFill>
                  <a:schemeClr val="accent1">
                    <a:lumMod val="50000"/>
                  </a:schemeClr>
                </a:solidFill>
                <a:latin typeface="Calibri" pitchFamily="34" charset="0"/>
                <a:cs typeface="Calibri" pitchFamily="34" charset="0"/>
              </a:rPr>
              <a:t> u skladu s dodijeljenim ovlastima prema odluci tog tijela.</a:t>
            </a:r>
          </a:p>
          <a:p>
            <a:pPr lvl="0" algn="just">
              <a:buNone/>
            </a:pPr>
            <a:endParaRPr lang="hr-HR" sz="800" dirty="0" smtClean="0">
              <a:solidFill>
                <a:schemeClr val="accent1">
                  <a:lumMod val="50000"/>
                </a:schemeClr>
              </a:solidFill>
              <a:latin typeface="Calibri" pitchFamily="34" charset="0"/>
              <a:cs typeface="Calibri" pitchFamily="34" charset="0"/>
            </a:endParaRPr>
          </a:p>
          <a:p>
            <a:pPr marL="0" lvl="0" indent="0" algn="just">
              <a:buNone/>
            </a:pPr>
            <a:r>
              <a:rPr lang="hr-HR" sz="1600" dirty="0" smtClean="0">
                <a:solidFill>
                  <a:schemeClr val="accent1">
                    <a:lumMod val="50000"/>
                  </a:schemeClr>
                </a:solidFill>
                <a:latin typeface="Calibri" pitchFamily="34" charset="0"/>
                <a:cs typeface="Calibri" pitchFamily="34" charset="0"/>
              </a:rPr>
              <a:t>Javnopravna tijela koja nemaju uspostavljen informacijski sustav uredskog poslovanja u skladu s odredbama ove Uredbe, dužna su ga uspostaviti najkasnije do </a:t>
            </a:r>
            <a:r>
              <a:rPr lang="hr-HR" sz="1600" b="1" dirty="0" smtClean="0">
                <a:solidFill>
                  <a:schemeClr val="accent1">
                    <a:lumMod val="50000"/>
                  </a:schemeClr>
                </a:solidFill>
                <a:latin typeface="Calibri" pitchFamily="34" charset="0"/>
                <a:cs typeface="Calibri" pitchFamily="34" charset="0"/>
              </a:rPr>
              <a:t> </a:t>
            </a:r>
            <a:r>
              <a:rPr lang="hr-HR" sz="1600" b="1" u="sng" dirty="0" smtClean="0">
                <a:solidFill>
                  <a:srgbClr val="C00000"/>
                </a:solidFill>
                <a:effectLst>
                  <a:outerShdw blurRad="38100" dist="38100" dir="2700000" algn="tl">
                    <a:srgbClr val="000000">
                      <a:alpha val="43137"/>
                    </a:srgbClr>
                  </a:outerShdw>
                </a:effectLst>
                <a:latin typeface="Calibri" pitchFamily="34" charset="0"/>
                <a:cs typeface="Calibri" pitchFamily="34" charset="0"/>
              </a:rPr>
              <a:t>1. siječnja </a:t>
            </a:r>
            <a:r>
              <a:rPr lang="hr-HR" sz="1600" b="1" u="sng" dirty="0" err="1" smtClean="0">
                <a:solidFill>
                  <a:srgbClr val="C00000"/>
                </a:solidFill>
                <a:effectLst>
                  <a:outerShdw blurRad="38100" dist="38100" dir="2700000" algn="tl">
                    <a:srgbClr val="000000">
                      <a:alpha val="43137"/>
                    </a:srgbClr>
                  </a:outerShdw>
                </a:effectLst>
                <a:latin typeface="Calibri" pitchFamily="34" charset="0"/>
                <a:cs typeface="Calibri" pitchFamily="34" charset="0"/>
              </a:rPr>
              <a:t>2023</a:t>
            </a:r>
            <a:r>
              <a:rPr lang="hr-HR" sz="1600" b="1" u="sng" dirty="0" smtClean="0">
                <a:solidFill>
                  <a:srgbClr val="C00000"/>
                </a:solidFill>
                <a:effectLst>
                  <a:outerShdw blurRad="38100" dist="38100" dir="2700000" algn="tl">
                    <a:srgbClr val="000000">
                      <a:alpha val="43137"/>
                    </a:srgbClr>
                  </a:outerShdw>
                </a:effectLst>
                <a:latin typeface="Calibri" pitchFamily="34" charset="0"/>
                <a:cs typeface="Calibri" pitchFamily="34" charset="0"/>
              </a:rPr>
              <a:t>. </a:t>
            </a:r>
            <a:endParaRPr lang="hr-HR" sz="1600" dirty="0" smtClean="0">
              <a:solidFill>
                <a:schemeClr val="accent1">
                  <a:lumMod val="50000"/>
                </a:schemeClr>
              </a:solidFill>
              <a:latin typeface="Calibri" pitchFamily="34" charset="0"/>
              <a:cs typeface="Calibri" pitchFamily="34" charset="0"/>
            </a:endParaRPr>
          </a:p>
          <a:p>
            <a:pPr>
              <a:buNone/>
            </a:pPr>
            <a:endParaRPr lang="hr-HR" u="sng" dirty="0" smtClean="0">
              <a:solidFill>
                <a:schemeClr val="accent1">
                  <a:lumMod val="50000"/>
                </a:schemeClr>
              </a:solidFill>
              <a:effectLst>
                <a:outerShdw blurRad="38100" dist="38100" dir="2700000" algn="tl">
                  <a:srgbClr val="000000">
                    <a:alpha val="43137"/>
                  </a:srgbClr>
                </a:outerShdw>
              </a:effectLst>
              <a:latin typeface="Georgia" pitchFamily="18" charset="0"/>
            </a:endParaRPr>
          </a:p>
          <a:p>
            <a:pPr>
              <a:buNone/>
            </a:pPr>
            <a:endParaRPr lang="hr-H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57158" y="357166"/>
            <a:ext cx="8358246" cy="642934"/>
          </a:xfrm>
        </p:spPr>
        <p:txBody>
          <a:bodyPr>
            <a:normAutofit/>
          </a:bodyPr>
          <a:lstStyle/>
          <a:p>
            <a:r>
              <a:rPr lang="hr-HR" sz="28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nastanak jednog akta u prekršajnom postupku</a:t>
            </a:r>
          </a:p>
        </p:txBody>
      </p:sp>
      <p:pic>
        <p:nvPicPr>
          <p:cNvPr id="4" name="Rezervirano mjesto sadržaja 3" descr="Bez naslova.png"/>
          <p:cNvPicPr>
            <a:picLocks noGrp="1" noChangeAspect="1"/>
          </p:cNvPicPr>
          <p:nvPr>
            <p:ph sz="quarter" idx="1"/>
          </p:nvPr>
        </p:nvPicPr>
        <p:blipFill>
          <a:blip r:embed="rId2" cstate="print"/>
          <a:stretch>
            <a:fillRect/>
          </a:stretch>
        </p:blipFill>
        <p:spPr>
          <a:xfrm>
            <a:off x="785786" y="3571876"/>
            <a:ext cx="3857652" cy="2928958"/>
          </a:xfrm>
          <a:prstGeom prst="rect">
            <a:avLst/>
          </a:prstGeom>
        </p:spPr>
      </p:pic>
      <p:sp>
        <p:nvSpPr>
          <p:cNvPr id="14" name="Rezervirano mjesto sadržaja 2"/>
          <p:cNvSpPr txBox="1">
            <a:spLocks/>
          </p:cNvSpPr>
          <p:nvPr/>
        </p:nvSpPr>
        <p:spPr>
          <a:xfrm>
            <a:off x="642910" y="1214422"/>
            <a:ext cx="7572428" cy="3357586"/>
          </a:xfrm>
          <a:prstGeom prst="rect">
            <a:avLst/>
          </a:prstGeom>
        </p:spPr>
        <p:txBody>
          <a:bodyPr vert="horz">
            <a:normAutofit/>
          </a:bodyPr>
          <a:lstStyle/>
          <a:p>
            <a:pPr algn="just">
              <a:lnSpc>
                <a:spcPct val="150000"/>
              </a:lnSpc>
              <a:buFont typeface="Wingdings" pitchFamily="2" charset="2"/>
              <a:buChar char="v"/>
            </a:pPr>
            <a:r>
              <a:rPr lang="hr-HR" sz="1600" b="1" dirty="0">
                <a:solidFill>
                  <a:schemeClr val="accent1">
                    <a:lumMod val="50000"/>
                  </a:schemeClr>
                </a:solidFill>
                <a:effectLst>
                  <a:outerShdw blurRad="38100" dist="38100" dir="2700000" algn="tl">
                    <a:srgbClr val="000000">
                      <a:alpha val="43137"/>
                    </a:srgbClr>
                  </a:outerShdw>
                </a:effectLst>
                <a:latin typeface="Georgia" pitchFamily="18" charset="0"/>
              </a:rPr>
              <a:t> </a:t>
            </a:r>
            <a:r>
              <a:rPr lang="hr-HR" sz="16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Obvezni prekršajni nalog</a:t>
            </a:r>
          </a:p>
          <a:p>
            <a:pPr algn="just">
              <a:lnSpc>
                <a:spcPct val="150000"/>
              </a:lnSpc>
              <a:buFont typeface="Wingdings" pitchFamily="2" charset="2"/>
              <a:buChar char="v"/>
            </a:pPr>
            <a:r>
              <a:rPr lang="hr-HR" sz="16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Optužni prijedlog</a:t>
            </a:r>
          </a:p>
          <a:p>
            <a:pPr algn="just">
              <a:lnSpc>
                <a:spcPct val="150000"/>
              </a:lnSpc>
              <a:buFont typeface="Wingdings" pitchFamily="2" charset="2"/>
              <a:buChar char="v"/>
            </a:pPr>
            <a:r>
              <a:rPr lang="hr-HR" sz="16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Obavijest o počinjenom prekršaju                                                                                              </a:t>
            </a:r>
          </a:p>
          <a:p>
            <a:pPr algn="just">
              <a:lnSpc>
                <a:spcPct val="150000"/>
              </a:lnSpc>
              <a:buFont typeface="Wingdings" pitchFamily="2" charset="2"/>
              <a:buChar char="v"/>
            </a:pPr>
            <a:r>
              <a:rPr lang="hr-HR" sz="16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Potvrda o naplaćenoj novčanoj kazni na mjestu počinjenja prekršaja</a:t>
            </a:r>
          </a:p>
          <a:p>
            <a:pPr algn="just">
              <a:lnSpc>
                <a:spcPct val="150000"/>
              </a:lnSpc>
            </a:pPr>
            <a:endParaRPr lang="hr-HR" sz="1600" dirty="0">
              <a:solidFill>
                <a:schemeClr val="accent1">
                  <a:lumMod val="50000"/>
                </a:schemeClr>
              </a:solidFill>
              <a:latin typeface="Calibri" pitchFamily="34" charset="0"/>
              <a:cs typeface="Calibri" pitchFamily="34" charset="0"/>
            </a:endParaRPr>
          </a:p>
          <a:p>
            <a:pPr algn="just">
              <a:lnSpc>
                <a:spcPct val="150000"/>
              </a:lnSpc>
            </a:pPr>
            <a:r>
              <a:rPr lang="hr-HR" sz="1600" b="1" dirty="0">
                <a:solidFill>
                  <a:schemeClr val="accent1">
                    <a:lumMod val="50000"/>
                  </a:schemeClr>
                </a:solidFill>
                <a:latin typeface="Calibri" pitchFamily="34" charset="0"/>
                <a:cs typeface="Calibri" pitchFamily="34" charset="0"/>
              </a:rPr>
              <a:t>KAKO JE TO BILO DO SADA…….</a:t>
            </a:r>
          </a:p>
          <a:p>
            <a:pPr algn="just">
              <a:lnSpc>
                <a:spcPct val="150000"/>
              </a:lnSpc>
              <a:buFont typeface="Wingdings" pitchFamily="2" charset="2"/>
              <a:buChar char="v"/>
            </a:pPr>
            <a:endParaRPr lang="hr-HR" sz="1600" b="1" dirty="0">
              <a:solidFill>
                <a:schemeClr val="accent1">
                  <a:lumMod val="50000"/>
                </a:schemeClr>
              </a:solidFill>
              <a:effectLst>
                <a:outerShdw blurRad="38100" dist="38100" dir="2700000" algn="tl">
                  <a:srgbClr val="000000">
                    <a:alpha val="43137"/>
                  </a:srgbClr>
                </a:outerShdw>
              </a:effectLst>
              <a:latin typeface="Georgia" pitchFamily="18" charset="0"/>
            </a:endParaRPr>
          </a:p>
          <a:p>
            <a:pPr algn="just">
              <a:lnSpc>
                <a:spcPct val="150000"/>
              </a:lnSpc>
            </a:pPr>
            <a:r>
              <a:rPr lang="hr-HR" sz="1600" b="1" dirty="0">
                <a:solidFill>
                  <a:schemeClr val="accent1">
                    <a:lumMod val="50000"/>
                  </a:schemeClr>
                </a:solidFill>
                <a:effectLst>
                  <a:outerShdw blurRad="38100" dist="38100" dir="2700000" algn="tl">
                    <a:srgbClr val="000000">
                      <a:alpha val="43137"/>
                    </a:srgbClr>
                  </a:outerShdw>
                </a:effectLst>
                <a:latin typeface="Georgia" pitchFamily="18" charset="0"/>
              </a:rPr>
              <a:t>        </a:t>
            </a:r>
          </a:p>
          <a:p>
            <a:pPr marL="0" marR="0" lvl="0" indent="0" algn="l" defTabSz="914400" rtl="0" eaLnBrk="1" fontAlgn="auto" latinLnBrk="0" hangingPunct="1">
              <a:lnSpc>
                <a:spcPct val="150000"/>
              </a:lnSpc>
              <a:spcBef>
                <a:spcPts val="600"/>
              </a:spcBef>
              <a:spcAft>
                <a:spcPts val="0"/>
              </a:spcAft>
              <a:buClr>
                <a:schemeClr val="accent1"/>
              </a:buClr>
              <a:buSzPct val="70000"/>
              <a:tabLst/>
              <a:defRPr/>
            </a:pPr>
            <a:endParaRPr kumimoji="0" lang="hr-HR" sz="2400" b="0" i="1" u="none" strike="noStrike" kern="1200" cap="none" spc="0" normalizeH="0" baseline="0" noProof="0" dirty="0">
              <a:ln>
                <a:noFill/>
              </a:ln>
              <a:solidFill>
                <a:schemeClr val="tx1"/>
              </a:solidFill>
              <a:effectLst/>
              <a:uLnTx/>
              <a:uFillTx/>
              <a:latin typeface="+mn-lt"/>
              <a:ea typeface="+mn-ea"/>
              <a:cs typeface="+mn-cs"/>
            </a:endParaRPr>
          </a:p>
        </p:txBody>
      </p:sp>
      <p:sp>
        <p:nvSpPr>
          <p:cNvPr id="1026" name="AutoShape 2" descr="Print - Medjugorje Info"/>
          <p:cNvSpPr>
            <a:spLocks noChangeAspect="1" noChangeArrowheads="1"/>
          </p:cNvSpPr>
          <p:nvPr/>
        </p:nvSpPr>
        <p:spPr bwMode="auto">
          <a:xfrm>
            <a:off x="155575" y="-822325"/>
            <a:ext cx="1514475" cy="1714500"/>
          </a:xfrm>
          <a:prstGeom prst="rect">
            <a:avLst/>
          </a:prstGeom>
          <a:noFill/>
        </p:spPr>
        <p:txBody>
          <a:bodyPr vert="horz" wrap="square" lIns="91440" tIns="45720" rIns="91440" bIns="45720" numCol="1" anchor="t" anchorCtr="0" compatLnSpc="1">
            <a:prstTxWarp prst="textNoShape">
              <a:avLst/>
            </a:prstTxWarp>
          </a:bodyPr>
          <a:lstStyle/>
          <a:p>
            <a:endParaRPr lang="hr-HR"/>
          </a:p>
        </p:txBody>
      </p:sp>
      <p:sp>
        <p:nvSpPr>
          <p:cNvPr id="1028" name="AutoShape 4" descr="Print - Medjugorje Info"/>
          <p:cNvSpPr>
            <a:spLocks noChangeAspect="1" noChangeArrowheads="1"/>
          </p:cNvSpPr>
          <p:nvPr/>
        </p:nvSpPr>
        <p:spPr bwMode="auto">
          <a:xfrm>
            <a:off x="155575" y="-822325"/>
            <a:ext cx="1514475" cy="1714500"/>
          </a:xfrm>
          <a:prstGeom prst="rect">
            <a:avLst/>
          </a:prstGeom>
          <a:noFill/>
        </p:spPr>
        <p:txBody>
          <a:bodyPr vert="horz" wrap="square" lIns="91440" tIns="45720" rIns="91440" bIns="45720" numCol="1" anchor="t" anchorCtr="0" compatLnSpc="1">
            <a:prstTxWarp prst="textNoShape">
              <a:avLst/>
            </a:prstTxWarp>
          </a:bodyPr>
          <a:lstStyle/>
          <a:p>
            <a:endParaRPr lang="hr-HR"/>
          </a:p>
        </p:txBody>
      </p:sp>
      <p:pic>
        <p:nvPicPr>
          <p:cNvPr id="17" name="Slika 16" descr="indeksiraj.png"/>
          <p:cNvPicPr>
            <a:picLocks noChangeAspect="1"/>
          </p:cNvPicPr>
          <p:nvPr/>
        </p:nvPicPr>
        <p:blipFill>
          <a:blip r:embed="rId3"/>
          <a:stretch>
            <a:fillRect/>
          </a:stretch>
        </p:blipFill>
        <p:spPr>
          <a:xfrm>
            <a:off x="4714876" y="4572008"/>
            <a:ext cx="857256" cy="833435"/>
          </a:xfrm>
          <a:prstGeom prst="rect">
            <a:avLst/>
          </a:prstGeom>
        </p:spPr>
      </p:pic>
      <p:pic>
        <p:nvPicPr>
          <p:cNvPr id="12" name="Picture 9">
            <a:extLst>
              <a:ext uri="{FF2B5EF4-FFF2-40B4-BE49-F238E27FC236}">
                <a16:creationId xmlns:a16="http://schemas.microsoft.com/office/drawing/2014/main" xmlns="" id="{C7A5833B-5303-4216-8FA1-F7A446C8956A}"/>
              </a:ext>
            </a:extLst>
          </p:cNvPr>
          <p:cNvPicPr>
            <a:picLocks noChangeAspect="1"/>
          </p:cNvPicPr>
          <p:nvPr/>
        </p:nvPicPr>
        <p:blipFill rotWithShape="1">
          <a:blip r:embed="rId4"/>
          <a:srcRect l="9333" t="4449"/>
          <a:stretch/>
        </p:blipFill>
        <p:spPr>
          <a:xfrm>
            <a:off x="5572132" y="3929066"/>
            <a:ext cx="1036320" cy="678038"/>
          </a:xfrm>
          <a:prstGeom prst="rect">
            <a:avLst/>
          </a:prstGeom>
        </p:spPr>
      </p:pic>
      <p:pic>
        <p:nvPicPr>
          <p:cNvPr id="13" name="Picture 7">
            <a:extLst>
              <a:ext uri="{FF2B5EF4-FFF2-40B4-BE49-F238E27FC236}">
                <a16:creationId xmlns:a16="http://schemas.microsoft.com/office/drawing/2014/main" xmlns="" id="{18241BCE-4743-42DE-A857-68FB35476529}"/>
              </a:ext>
            </a:extLst>
          </p:cNvPr>
          <p:cNvPicPr>
            <a:picLocks noChangeAspect="1"/>
          </p:cNvPicPr>
          <p:nvPr/>
        </p:nvPicPr>
        <p:blipFill>
          <a:blip r:embed="rId5"/>
          <a:stretch>
            <a:fillRect/>
          </a:stretch>
        </p:blipFill>
        <p:spPr>
          <a:xfrm rot="5400000">
            <a:off x="5557092" y="5087114"/>
            <a:ext cx="1049171" cy="590463"/>
          </a:xfrm>
          <a:prstGeom prst="rect">
            <a:avLst/>
          </a:prstGeom>
        </p:spPr>
      </p:pic>
      <p:pic>
        <p:nvPicPr>
          <p:cNvPr id="15" name="Rezervirano mjesto sadržaja 3" descr="provjerili-smo-koliko-traje-dostava-pisma-hrvatskom-postom-u-prosincu_Hq7vyR.jpg"/>
          <p:cNvPicPr>
            <a:picLocks noChangeAspect="1"/>
          </p:cNvPicPr>
          <p:nvPr/>
        </p:nvPicPr>
        <p:blipFill>
          <a:blip r:embed="rId6" cstate="print"/>
          <a:stretch>
            <a:fillRect/>
          </a:stretch>
        </p:blipFill>
        <p:spPr>
          <a:xfrm>
            <a:off x="6929454" y="3857628"/>
            <a:ext cx="1429789" cy="1185343"/>
          </a:xfrm>
          <a:prstGeom prst="rect">
            <a:avLst/>
          </a:prstGeom>
        </p:spPr>
      </p:pic>
      <p:pic>
        <p:nvPicPr>
          <p:cNvPr id="16" name="Picture 14">
            <a:extLst>
              <a:ext uri="{FF2B5EF4-FFF2-40B4-BE49-F238E27FC236}">
                <a16:creationId xmlns:a16="http://schemas.microsoft.com/office/drawing/2014/main" xmlns="" id="{518F170E-CC41-4F03-9D2E-E26B82088AB3}"/>
              </a:ext>
            </a:extLst>
          </p:cNvPr>
          <p:cNvPicPr>
            <a:picLocks noChangeAspect="1"/>
          </p:cNvPicPr>
          <p:nvPr/>
        </p:nvPicPr>
        <p:blipFill>
          <a:blip r:embed="rId7"/>
          <a:stretch>
            <a:fillRect/>
          </a:stretch>
        </p:blipFill>
        <p:spPr>
          <a:xfrm>
            <a:off x="6858016" y="5214950"/>
            <a:ext cx="1214446" cy="1029930"/>
          </a:xfrm>
          <a:prstGeom prst="rect">
            <a:avLst/>
          </a:prstGeom>
          <a:ln>
            <a:noFill/>
          </a:ln>
          <a:effectLst>
            <a:outerShdw blurRad="190500" algn="tl" rotWithShape="0">
              <a:srgbClr val="000000">
                <a:alpha val="70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2">
            <a:extLst>
              <a:ext uri="{FF2B5EF4-FFF2-40B4-BE49-F238E27FC236}">
                <a16:creationId xmlns:a16="http://schemas.microsoft.com/office/drawing/2014/main" xmlns="" id="{1FB6EE57-B0B6-4ACA-B9C7-DB330C028E36}"/>
              </a:ext>
            </a:extLst>
          </p:cNvPr>
          <p:cNvPicPr>
            <a:picLocks noChangeAspect="1"/>
          </p:cNvPicPr>
          <p:nvPr/>
        </p:nvPicPr>
        <p:blipFill>
          <a:blip r:embed="rId2"/>
          <a:stretch>
            <a:fillRect/>
          </a:stretch>
        </p:blipFill>
        <p:spPr>
          <a:xfrm>
            <a:off x="1214414" y="5286388"/>
            <a:ext cx="1512697" cy="1118634"/>
          </a:xfrm>
          <a:prstGeom prst="rect">
            <a:avLst/>
          </a:prstGeom>
          <a:ln>
            <a:noFill/>
          </a:ln>
          <a:effectLst>
            <a:outerShdw blurRad="190500" algn="tl" rotWithShape="0">
              <a:srgbClr val="000000">
                <a:alpha val="70000"/>
              </a:srgbClr>
            </a:outerShdw>
          </a:effectLst>
        </p:spPr>
      </p:pic>
      <p:pic>
        <p:nvPicPr>
          <p:cNvPr id="5" name="Picture 14">
            <a:extLst>
              <a:ext uri="{FF2B5EF4-FFF2-40B4-BE49-F238E27FC236}">
                <a16:creationId xmlns:a16="http://schemas.microsoft.com/office/drawing/2014/main" xmlns="" id="{518F170E-CC41-4F03-9D2E-E26B82088AB3}"/>
              </a:ext>
            </a:extLst>
          </p:cNvPr>
          <p:cNvPicPr>
            <a:picLocks noChangeAspect="1"/>
          </p:cNvPicPr>
          <p:nvPr/>
        </p:nvPicPr>
        <p:blipFill>
          <a:blip r:embed="rId3"/>
          <a:stretch>
            <a:fillRect/>
          </a:stretch>
        </p:blipFill>
        <p:spPr>
          <a:xfrm>
            <a:off x="3500430" y="5214950"/>
            <a:ext cx="1522550" cy="1315682"/>
          </a:xfrm>
          <a:prstGeom prst="rect">
            <a:avLst/>
          </a:prstGeom>
          <a:ln>
            <a:noFill/>
          </a:ln>
          <a:effectLst>
            <a:outerShdw blurRad="190500" algn="tl" rotWithShape="0">
              <a:srgbClr val="000000">
                <a:alpha val="70000"/>
              </a:srgbClr>
            </a:outerShdw>
          </a:effectLst>
        </p:spPr>
      </p:pic>
      <p:pic>
        <p:nvPicPr>
          <p:cNvPr id="10" name="Picture 15">
            <a:extLst>
              <a:ext uri="{FF2B5EF4-FFF2-40B4-BE49-F238E27FC236}">
                <a16:creationId xmlns:a16="http://schemas.microsoft.com/office/drawing/2014/main" xmlns="" id="{F2AA7CD2-171B-4F80-87F0-3C6956FFA545}"/>
              </a:ext>
            </a:extLst>
          </p:cNvPr>
          <p:cNvPicPr>
            <a:picLocks noChangeAspect="1"/>
          </p:cNvPicPr>
          <p:nvPr/>
        </p:nvPicPr>
        <p:blipFill>
          <a:blip r:embed="rId4" cstate="print"/>
          <a:stretch>
            <a:fillRect/>
          </a:stretch>
        </p:blipFill>
        <p:spPr>
          <a:xfrm>
            <a:off x="4393013" y="1171207"/>
            <a:ext cx="642942" cy="714380"/>
          </a:xfrm>
          <a:prstGeom prst="rect">
            <a:avLst/>
          </a:prstGeom>
        </p:spPr>
      </p:pic>
      <p:pic>
        <p:nvPicPr>
          <p:cNvPr id="11" name="Picture 16">
            <a:extLst>
              <a:ext uri="{FF2B5EF4-FFF2-40B4-BE49-F238E27FC236}">
                <a16:creationId xmlns:a16="http://schemas.microsoft.com/office/drawing/2014/main" xmlns="" id="{9A587170-7E7A-47E9-ADBD-20BF8E0FD459}"/>
              </a:ext>
            </a:extLst>
          </p:cNvPr>
          <p:cNvPicPr>
            <a:picLocks noChangeAspect="1"/>
          </p:cNvPicPr>
          <p:nvPr/>
        </p:nvPicPr>
        <p:blipFill>
          <a:blip r:embed="rId5"/>
          <a:stretch>
            <a:fillRect/>
          </a:stretch>
        </p:blipFill>
        <p:spPr>
          <a:xfrm>
            <a:off x="5382495" y="1146050"/>
            <a:ext cx="1428760" cy="714380"/>
          </a:xfrm>
          <a:prstGeom prst="rect">
            <a:avLst/>
          </a:prstGeom>
        </p:spPr>
      </p:pic>
      <p:pic>
        <p:nvPicPr>
          <p:cNvPr id="12" name="Picture 9">
            <a:extLst>
              <a:ext uri="{FF2B5EF4-FFF2-40B4-BE49-F238E27FC236}">
                <a16:creationId xmlns:a16="http://schemas.microsoft.com/office/drawing/2014/main" xmlns="" id="{C3C62726-7642-4409-B830-C5BBFC39D809}"/>
              </a:ext>
            </a:extLst>
          </p:cNvPr>
          <p:cNvPicPr>
            <a:picLocks noChangeAspect="1"/>
          </p:cNvPicPr>
          <p:nvPr/>
        </p:nvPicPr>
        <p:blipFill>
          <a:blip r:embed="rId6" cstate="print"/>
          <a:stretch>
            <a:fillRect/>
          </a:stretch>
        </p:blipFill>
        <p:spPr>
          <a:xfrm>
            <a:off x="4572000" y="2372998"/>
            <a:ext cx="1712550" cy="648498"/>
          </a:xfrm>
          <a:prstGeom prst="rect">
            <a:avLst/>
          </a:prstGeom>
          <a:solidFill>
            <a:srgbClr val="FFFFFF">
              <a:shade val="85000"/>
            </a:srgbClr>
          </a:solidFill>
          <a:ln w="12700" cap="sq">
            <a:solidFill>
              <a:schemeClr val="tx1"/>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3" name="Picture 11">
            <a:extLst>
              <a:ext uri="{FF2B5EF4-FFF2-40B4-BE49-F238E27FC236}">
                <a16:creationId xmlns:a16="http://schemas.microsoft.com/office/drawing/2014/main" xmlns="" id="{C50E6088-E282-4F00-BAE4-12723EAEECCA}"/>
              </a:ext>
            </a:extLst>
          </p:cNvPr>
          <p:cNvPicPr>
            <a:picLocks noChangeAspect="1"/>
          </p:cNvPicPr>
          <p:nvPr/>
        </p:nvPicPr>
        <p:blipFill>
          <a:blip r:embed="rId7"/>
          <a:stretch>
            <a:fillRect/>
          </a:stretch>
        </p:blipFill>
        <p:spPr>
          <a:xfrm>
            <a:off x="6566155" y="2635686"/>
            <a:ext cx="1359284" cy="364686"/>
          </a:xfrm>
          <a:prstGeom prst="rect">
            <a:avLst/>
          </a:prstGeom>
        </p:spPr>
      </p:pic>
      <p:pic>
        <p:nvPicPr>
          <p:cNvPr id="14" name="Rezervirano mjesto sadržaja 3" descr="Bez naslova.png"/>
          <p:cNvPicPr>
            <a:picLocks noGrp="1" noChangeAspect="1"/>
          </p:cNvPicPr>
          <p:nvPr>
            <p:ph sz="quarter" idx="1"/>
          </p:nvPr>
        </p:nvPicPr>
        <p:blipFill>
          <a:blip r:embed="rId8" cstate="print"/>
          <a:stretch>
            <a:fillRect/>
          </a:stretch>
        </p:blipFill>
        <p:spPr>
          <a:xfrm>
            <a:off x="644088" y="985504"/>
            <a:ext cx="3429024" cy="2643206"/>
          </a:xfrm>
          <a:prstGeom prst="rect">
            <a:avLst/>
          </a:prstGeom>
        </p:spPr>
      </p:pic>
      <p:pic>
        <p:nvPicPr>
          <p:cNvPr id="15" name="Slika 14" descr="indeksiraj.png"/>
          <p:cNvPicPr>
            <a:picLocks noChangeAspect="1"/>
          </p:cNvPicPr>
          <p:nvPr/>
        </p:nvPicPr>
        <p:blipFill>
          <a:blip r:embed="rId9"/>
          <a:stretch>
            <a:fillRect/>
          </a:stretch>
        </p:blipFill>
        <p:spPr>
          <a:xfrm>
            <a:off x="7068183" y="1113026"/>
            <a:ext cx="857256" cy="833435"/>
          </a:xfrm>
          <a:prstGeom prst="rect">
            <a:avLst/>
          </a:prstGeom>
        </p:spPr>
      </p:pic>
      <p:sp>
        <p:nvSpPr>
          <p:cNvPr id="16" name="Pravokutnik 15"/>
          <p:cNvSpPr/>
          <p:nvPr/>
        </p:nvSpPr>
        <p:spPr>
          <a:xfrm>
            <a:off x="571472" y="428604"/>
            <a:ext cx="7572428" cy="923330"/>
          </a:xfrm>
          <a:prstGeom prst="rect">
            <a:avLst/>
          </a:prstGeom>
        </p:spPr>
        <p:txBody>
          <a:bodyPr wrap="square">
            <a:spAutoFit/>
          </a:bodyPr>
          <a:lstStyle/>
          <a:p>
            <a:pPr lvl="0"/>
            <a:r>
              <a:rPr lang="hr-HR" dirty="0">
                <a:latin typeface="Calibri" pitchFamily="34" charset="0"/>
                <a:cs typeface="Calibri" pitchFamily="34" charset="0"/>
              </a:rPr>
              <a:t>A KAKO ĆE BITI OD 01.01.2023……</a:t>
            </a:r>
          </a:p>
          <a:p>
            <a:pPr lvl="0"/>
            <a:endParaRPr lang="hr-HR" dirty="0">
              <a:effectLst>
                <a:outerShdw blurRad="38100" dist="38100" dir="2700000" algn="tl">
                  <a:srgbClr val="000000">
                    <a:alpha val="43137"/>
                  </a:srgbClr>
                </a:outerShdw>
              </a:effectLst>
              <a:latin typeface="Georgia" pitchFamily="18" charset="0"/>
              <a:cs typeface="Calibri Light" panose="020F0302020204030204" pitchFamily="34" charset="0"/>
            </a:endParaRPr>
          </a:p>
          <a:p>
            <a:pPr lvl="0"/>
            <a:endParaRPr lang="hr-HR" dirty="0">
              <a:effectLst>
                <a:outerShdw blurRad="38100" dist="38100" dir="2700000" algn="tl">
                  <a:srgbClr val="000000">
                    <a:alpha val="43137"/>
                  </a:srgbClr>
                </a:outerShdw>
              </a:effectLst>
              <a:latin typeface="Georgia" pitchFamily="18" charset="0"/>
              <a:cs typeface="Calibri Light" panose="020F0302020204030204" pitchFamily="34" charset="0"/>
            </a:endParaRPr>
          </a:p>
        </p:txBody>
      </p:sp>
      <p:sp>
        <p:nvSpPr>
          <p:cNvPr id="17" name="Pravokutnik 16"/>
          <p:cNvSpPr/>
          <p:nvPr/>
        </p:nvSpPr>
        <p:spPr>
          <a:xfrm>
            <a:off x="428596" y="4572008"/>
            <a:ext cx="7858180" cy="369332"/>
          </a:xfrm>
          <a:prstGeom prst="rect">
            <a:avLst/>
          </a:prstGeom>
        </p:spPr>
        <p:txBody>
          <a:bodyPr wrap="square">
            <a:spAutoFit/>
          </a:bodyPr>
          <a:lstStyle/>
          <a:p>
            <a:pPr lvl="0"/>
            <a:r>
              <a:rPr lang="hr-HR" dirty="0">
                <a:effectLst>
                  <a:outerShdw blurRad="38100" dist="38100" dir="2700000" algn="tl">
                    <a:srgbClr val="000000">
                      <a:alpha val="43137"/>
                    </a:srgbClr>
                  </a:outerShdw>
                </a:effectLst>
                <a:latin typeface="Calibri" pitchFamily="34" charset="0"/>
                <a:cs typeface="Calibri" pitchFamily="34" charset="0"/>
              </a:rPr>
              <a:t>Znači li to potpuno napuštanje poslovanja u papirnatom obliku?</a:t>
            </a:r>
          </a:p>
        </p:txBody>
      </p:sp>
      <p:sp>
        <p:nvSpPr>
          <p:cNvPr id="3" name="TekstniOkvir 2">
            <a:extLst>
              <a:ext uri="{FF2B5EF4-FFF2-40B4-BE49-F238E27FC236}">
                <a16:creationId xmlns:a16="http://schemas.microsoft.com/office/drawing/2014/main" xmlns="" id="{6379DE0A-655B-5D7C-D959-B6C1C5F59EA5}"/>
              </a:ext>
            </a:extLst>
          </p:cNvPr>
          <p:cNvSpPr txBox="1"/>
          <p:nvPr/>
        </p:nvSpPr>
        <p:spPr>
          <a:xfrm>
            <a:off x="4458702" y="3226390"/>
            <a:ext cx="3828074" cy="461665"/>
          </a:xfrm>
          <a:prstGeom prst="rect">
            <a:avLst/>
          </a:prstGeom>
          <a:noFill/>
        </p:spPr>
        <p:txBody>
          <a:bodyPr wrap="square">
            <a:spAutoFit/>
          </a:bodyPr>
          <a:lstStyle/>
          <a:p>
            <a:r>
              <a:rPr lang="hr-HR" sz="1200" dirty="0">
                <a:effectLst/>
                <a:latin typeface="Georgia" panose="02040502050405020303" pitchFamily="18" charset="0"/>
              </a:rPr>
              <a:t>Barkod odnosno QR kod - </a:t>
            </a:r>
            <a:r>
              <a:rPr lang="hr-HR" sz="1200" dirty="0">
                <a:latin typeface="Georgia" panose="02040502050405020303" pitchFamily="18" charset="0"/>
              </a:rPr>
              <a:t>Provjera vjerodostojnosti elektronički potpisanih dokumenata sa i</a:t>
            </a:r>
            <a:r>
              <a:rPr lang="hr-HR" sz="1200" dirty="0">
                <a:effectLst/>
                <a:latin typeface="Georgia" panose="02040502050405020303" pitchFamily="18" charset="0"/>
              </a:rPr>
              <a:t>zvornikom</a:t>
            </a:r>
            <a:endParaRPr lang="hr-HR" sz="1200" dirty="0">
              <a:latin typeface="Georgia" panose="02040502050405020303"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nodeType="clickEffect">
                                  <p:stCondLst>
                                    <p:cond delay="0"/>
                                  </p:stCondLst>
                                  <p:childTnLst>
                                    <p:animMotion origin="layout" path="M 4.375E-6 1.48148E-6 L -0.1293 0.04537 " pathEditMode="relative" rAng="0" ptsTypes="AA">
                                      <p:cBhvr>
                                        <p:cTn id="22" dur="2000" fill="hold"/>
                                        <p:tgtEl>
                                          <p:spTgt spid="11"/>
                                        </p:tgtEl>
                                        <p:attrNameLst>
                                          <p:attrName>ppt_x</p:attrName>
                                          <p:attrName>ppt_y</p:attrName>
                                        </p:attrNameLst>
                                      </p:cBhvr>
                                      <p:rCtr x="-6471" y="2269"/>
                                    </p:animMotion>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37" presetClass="path" presetSubtype="0" accel="50000" decel="50000" fill="hold" nodeType="clickEffect">
                                  <p:stCondLst>
                                    <p:cond delay="0"/>
                                  </p:stCondLst>
                                  <p:childTnLst>
                                    <p:animMotion origin="layout" path="M -0.01055 -0.05277 L 0.03112 0.02639 C 0.03984 0.04422 0.05273 0.05394 0.06653 0.05394 C 0.08216 0.05394 0.09453 0.04422 0.10325 0.02639 L 0.14518 -0.05277 " pathEditMode="relative" rAng="0" ptsTypes="AAAAA">
                                      <p:cBhvr>
                                        <p:cTn id="30" dur="2000" fill="hold"/>
                                        <p:tgtEl>
                                          <p:spTgt spid="12"/>
                                        </p:tgtEl>
                                        <p:attrNameLst>
                                          <p:attrName>ppt_x</p:attrName>
                                          <p:attrName>ppt_y</p:attrName>
                                        </p:attrNameLst>
                                      </p:cBhvr>
                                      <p:rCtr x="7786" y="5324"/>
                                    </p:animMotion>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14282" y="285728"/>
            <a:ext cx="8501122" cy="560406"/>
          </a:xfrm>
        </p:spPr>
        <p:txBody>
          <a:bodyPr>
            <a:normAutofit fontScale="90000"/>
          </a:bodyPr>
          <a:lstStyle/>
          <a:p>
            <a:pPr algn="ctr"/>
            <a:r>
              <a:rPr lang="hr-HR" sz="2400" b="1" dirty="0" smtClean="0">
                <a:solidFill>
                  <a:schemeClr val="accent1">
                    <a:lumMod val="50000"/>
                  </a:schemeClr>
                </a:solidFill>
                <a:latin typeface="Calibri" pitchFamily="34" charset="0"/>
                <a:cs typeface="Calibri" pitchFamily="34" charset="0"/>
              </a:rPr>
              <a:t/>
            </a:r>
            <a:br>
              <a:rPr lang="hr-HR" sz="2400" b="1" dirty="0" smtClean="0">
                <a:solidFill>
                  <a:schemeClr val="accent1">
                    <a:lumMod val="50000"/>
                  </a:schemeClr>
                </a:solidFill>
                <a:latin typeface="Calibri" pitchFamily="34" charset="0"/>
                <a:cs typeface="Calibri" pitchFamily="34" charset="0"/>
              </a:rPr>
            </a:br>
            <a:r>
              <a:rPr lang="hr-HR" sz="2400" b="1" dirty="0" smtClean="0">
                <a:solidFill>
                  <a:schemeClr val="accent1">
                    <a:lumMod val="50000"/>
                  </a:schemeClr>
                </a:solidFill>
                <a:latin typeface="Calibri" pitchFamily="34" charset="0"/>
                <a:cs typeface="Calibri" pitchFamily="34" charset="0"/>
              </a:rPr>
              <a:t/>
            </a:r>
            <a:br>
              <a:rPr lang="hr-HR" sz="2400" b="1" dirty="0" smtClean="0">
                <a:solidFill>
                  <a:schemeClr val="accent1">
                    <a:lumMod val="50000"/>
                  </a:schemeClr>
                </a:solidFill>
                <a:latin typeface="Calibri" pitchFamily="34" charset="0"/>
                <a:cs typeface="Calibri" pitchFamily="34" charset="0"/>
              </a:rPr>
            </a:br>
            <a:r>
              <a:rPr lang="hr-HR" sz="2400" b="1" dirty="0" smtClean="0">
                <a:solidFill>
                  <a:schemeClr val="accent1">
                    <a:lumMod val="50000"/>
                  </a:schemeClr>
                </a:solidFill>
                <a:latin typeface="Calibri" pitchFamily="34" charset="0"/>
                <a:cs typeface="Calibri" pitchFamily="34" charset="0"/>
              </a:rPr>
              <a:t/>
            </a:r>
            <a:br>
              <a:rPr lang="hr-HR" sz="2400" b="1" dirty="0" smtClean="0">
                <a:solidFill>
                  <a:schemeClr val="accent1">
                    <a:lumMod val="50000"/>
                  </a:schemeClr>
                </a:solidFill>
                <a:latin typeface="Calibri" pitchFamily="34" charset="0"/>
                <a:cs typeface="Calibri" pitchFamily="34" charset="0"/>
              </a:rPr>
            </a:br>
            <a:r>
              <a:rPr lang="hr-HR" sz="2400" b="1" dirty="0" smtClean="0">
                <a:solidFill>
                  <a:schemeClr val="accent1">
                    <a:lumMod val="50000"/>
                  </a:schemeClr>
                </a:solidFill>
                <a:latin typeface="Calibri" pitchFamily="34" charset="0"/>
                <a:cs typeface="Calibri" pitchFamily="34" charset="0"/>
              </a:rPr>
              <a:t/>
            </a:r>
            <a:br>
              <a:rPr lang="hr-HR" sz="2400" b="1" dirty="0" smtClean="0">
                <a:solidFill>
                  <a:schemeClr val="accent1">
                    <a:lumMod val="50000"/>
                  </a:schemeClr>
                </a:solidFill>
                <a:latin typeface="Calibri" pitchFamily="34" charset="0"/>
                <a:cs typeface="Calibri" pitchFamily="34" charset="0"/>
              </a:rPr>
            </a:br>
            <a:r>
              <a:rPr lang="hr-HR" sz="31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 </a:t>
            </a:r>
            <a:r>
              <a:rPr lang="hr-HR" sz="31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što je sa komunikacijom </a:t>
            </a:r>
            <a:r>
              <a:rPr lang="hr-HR" sz="3100" b="1"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jls</a:t>
            </a:r>
            <a:r>
              <a:rPr lang="hr-HR" sz="31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i sudova </a:t>
            </a:r>
          </a:p>
        </p:txBody>
      </p:sp>
      <p:pic>
        <p:nvPicPr>
          <p:cNvPr id="4" name="Rezervirano mjesto sadržaja 3" descr="indeksiraj.jpg"/>
          <p:cNvPicPr>
            <a:picLocks noGrp="1" noChangeAspect="1"/>
          </p:cNvPicPr>
          <p:nvPr>
            <p:ph sz="quarter" idx="1"/>
          </p:nvPr>
        </p:nvPicPr>
        <p:blipFill>
          <a:blip r:embed="rId3"/>
          <a:stretch>
            <a:fillRect/>
          </a:stretch>
        </p:blipFill>
        <p:spPr>
          <a:xfrm>
            <a:off x="3714744" y="2214554"/>
            <a:ext cx="2286016" cy="1643074"/>
          </a:xfrm>
        </p:spPr>
      </p:pic>
      <p:sp>
        <p:nvSpPr>
          <p:cNvPr id="5122" name="AutoShape 2" descr="Elektronička komunikacija u parničnom postupku | Novi informator"/>
          <p:cNvSpPr>
            <a:spLocks noChangeAspect="1" noChangeArrowheads="1"/>
          </p:cNvSpPr>
          <p:nvPr/>
        </p:nvSpPr>
        <p:spPr bwMode="auto">
          <a:xfrm>
            <a:off x="155575" y="-822325"/>
            <a:ext cx="2495550" cy="1714500"/>
          </a:xfrm>
          <a:prstGeom prst="rect">
            <a:avLst/>
          </a:prstGeom>
          <a:noFill/>
        </p:spPr>
        <p:txBody>
          <a:bodyPr vert="horz" wrap="square" lIns="91440" tIns="45720" rIns="91440" bIns="45720" numCol="1" anchor="t" anchorCtr="0" compatLnSpc="1">
            <a:prstTxWarp prst="textNoShape">
              <a:avLst/>
            </a:prstTxWarp>
          </a:bodyPr>
          <a:lstStyle/>
          <a:p>
            <a:endParaRPr lang="hr-HR"/>
          </a:p>
        </p:txBody>
      </p:sp>
      <p:sp>
        <p:nvSpPr>
          <p:cNvPr id="5124" name="AutoShape 4" descr="Elektronička komunikacija u parničnom postupku | Novi informator"/>
          <p:cNvSpPr>
            <a:spLocks noChangeAspect="1" noChangeArrowheads="1"/>
          </p:cNvSpPr>
          <p:nvPr/>
        </p:nvSpPr>
        <p:spPr bwMode="auto">
          <a:xfrm>
            <a:off x="285720" y="-857250"/>
            <a:ext cx="2495550" cy="1714500"/>
          </a:xfrm>
          <a:prstGeom prst="rect">
            <a:avLst/>
          </a:prstGeom>
          <a:noFill/>
        </p:spPr>
        <p:txBody>
          <a:bodyPr vert="horz" wrap="square" lIns="91440" tIns="45720" rIns="91440" bIns="45720" numCol="1" anchor="t" anchorCtr="0" compatLnSpc="1">
            <a:prstTxWarp prst="textNoShape">
              <a:avLst/>
            </a:prstTxWarp>
          </a:bodyPr>
          <a:lstStyle/>
          <a:p>
            <a:endParaRPr lang="hr-HR"/>
          </a:p>
        </p:txBody>
      </p:sp>
      <p:sp>
        <p:nvSpPr>
          <p:cNvPr id="8" name="Pravokutnik 7"/>
          <p:cNvSpPr/>
          <p:nvPr/>
        </p:nvSpPr>
        <p:spPr>
          <a:xfrm>
            <a:off x="428596" y="928670"/>
            <a:ext cx="8072494" cy="6309420"/>
          </a:xfrm>
          <a:prstGeom prst="rect">
            <a:avLst/>
          </a:prstGeom>
        </p:spPr>
        <p:txBody>
          <a:bodyPr wrap="square">
            <a:spAutoFit/>
          </a:bodyPr>
          <a:lstStyle/>
          <a:p>
            <a:pPr algn="just"/>
            <a:r>
              <a:rPr lang="vi-VN" dirty="0">
                <a:solidFill>
                  <a:schemeClr val="accent1">
                    <a:lumMod val="50000"/>
                  </a:schemeClr>
                </a:solidFill>
                <a:latin typeface="Calibri" pitchFamily="34" charset="0"/>
                <a:cs typeface="Calibri" pitchFamily="34" charset="0"/>
              </a:rPr>
              <a:t>Ministarstvo pravosuđa </a:t>
            </a:r>
            <a:r>
              <a:rPr lang="hr-HR" dirty="0">
                <a:solidFill>
                  <a:schemeClr val="accent1">
                    <a:lumMod val="50000"/>
                  </a:schemeClr>
                </a:solidFill>
                <a:latin typeface="Calibri" pitchFamily="34" charset="0"/>
                <a:cs typeface="Calibri" pitchFamily="34" charset="0"/>
              </a:rPr>
              <a:t>razvilo je uslugu </a:t>
            </a:r>
            <a:r>
              <a:rPr lang="hr-HR"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e-Komunikacija</a:t>
            </a:r>
            <a:r>
              <a:rPr lang="hr-HR" dirty="0">
                <a:solidFill>
                  <a:schemeClr val="accent1">
                    <a:lumMod val="50000"/>
                  </a:schemeClr>
                </a:solidFill>
                <a:latin typeface="Calibri" pitchFamily="34" charset="0"/>
                <a:cs typeface="Calibri" pitchFamily="34" charset="0"/>
              </a:rPr>
              <a:t> u</a:t>
            </a:r>
            <a:r>
              <a:rPr lang="vi-VN" dirty="0">
                <a:solidFill>
                  <a:schemeClr val="accent1">
                    <a:lumMod val="50000"/>
                  </a:schemeClr>
                </a:solidFill>
                <a:latin typeface="Calibri" pitchFamily="34" charset="0"/>
                <a:cs typeface="Calibri" pitchFamily="34" charset="0"/>
              </a:rPr>
              <a:t> svrhu daljnje informatizacije pravosudnog sustava </a:t>
            </a:r>
            <a:r>
              <a:rPr lang="hr-HR" dirty="0">
                <a:solidFill>
                  <a:schemeClr val="accent1">
                    <a:lumMod val="50000"/>
                  </a:schemeClr>
                </a:solidFill>
                <a:latin typeface="Calibri" pitchFamily="34" charset="0"/>
                <a:cs typeface="Calibri" pitchFamily="34" charset="0"/>
              </a:rPr>
              <a:t>koja </a:t>
            </a:r>
            <a:r>
              <a:rPr lang="vi-VN" dirty="0">
                <a:solidFill>
                  <a:schemeClr val="accent1">
                    <a:lumMod val="50000"/>
                  </a:schemeClr>
                </a:solidFill>
                <a:latin typeface="Calibri" pitchFamily="34" charset="0"/>
                <a:cs typeface="Calibri" pitchFamily="34" charset="0"/>
              </a:rPr>
              <a:t>obveznicima e-komunikacije omogućava elektroničk</a:t>
            </a:r>
            <a:r>
              <a:rPr lang="hr-HR" dirty="0">
                <a:solidFill>
                  <a:schemeClr val="accent1">
                    <a:lumMod val="50000"/>
                  </a:schemeClr>
                </a:solidFill>
                <a:latin typeface="Calibri" pitchFamily="34" charset="0"/>
                <a:cs typeface="Calibri" pitchFamily="34" charset="0"/>
              </a:rPr>
              <a:t>u </a:t>
            </a:r>
            <a:r>
              <a:rPr lang="vi-VN" dirty="0">
                <a:solidFill>
                  <a:schemeClr val="accent1">
                    <a:lumMod val="50000"/>
                  </a:schemeClr>
                </a:solidFill>
                <a:latin typeface="Calibri" pitchFamily="34" charset="0"/>
                <a:cs typeface="Calibri" pitchFamily="34" charset="0"/>
              </a:rPr>
              <a:t>komunikaciju sa općinskim, trgovačkim, županijskim sudovima i Visokim trgovačkim sudom</a:t>
            </a:r>
            <a:r>
              <a:rPr lang="hr-HR" dirty="0">
                <a:solidFill>
                  <a:schemeClr val="accent1">
                    <a:lumMod val="50000"/>
                  </a:schemeClr>
                </a:solidFill>
                <a:latin typeface="Calibri" pitchFamily="34" charset="0"/>
                <a:cs typeface="Calibri" pitchFamily="34" charset="0"/>
              </a:rPr>
              <a:t> - </a:t>
            </a:r>
            <a:r>
              <a:rPr lang="hr-HR" u="sng"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u primjeni na svim sudovima u RH</a:t>
            </a:r>
          </a:p>
          <a:p>
            <a:pPr>
              <a:buNone/>
            </a:pPr>
            <a:endParaRPr lang="hr-HR" dirty="0">
              <a:solidFill>
                <a:schemeClr val="accent1">
                  <a:lumMod val="50000"/>
                </a:schemeClr>
              </a:solidFill>
              <a:effectLst>
                <a:outerShdw blurRad="38100" dist="38100" dir="2700000" algn="tl">
                  <a:srgbClr val="000000">
                    <a:alpha val="43137"/>
                  </a:srgbClr>
                </a:outerShdw>
              </a:effectLst>
              <a:latin typeface="Georgia" pitchFamily="18" charset="0"/>
            </a:endParaRPr>
          </a:p>
          <a:p>
            <a:pPr>
              <a:buNone/>
            </a:pPr>
            <a:endParaRPr lang="hr-HR" b="1" dirty="0">
              <a:solidFill>
                <a:schemeClr val="accent1">
                  <a:lumMod val="50000"/>
                </a:schemeClr>
              </a:solidFill>
              <a:effectLst>
                <a:outerShdw blurRad="38100" dist="38100" dir="2700000" algn="tl">
                  <a:srgbClr val="000000">
                    <a:alpha val="43137"/>
                  </a:srgbClr>
                </a:outerShdw>
              </a:effectLst>
            </a:endParaRPr>
          </a:p>
          <a:p>
            <a:pPr>
              <a:buNone/>
            </a:pPr>
            <a:endParaRPr lang="hr-HR" b="1" dirty="0">
              <a:solidFill>
                <a:schemeClr val="accent1">
                  <a:lumMod val="50000"/>
                </a:schemeClr>
              </a:solidFill>
              <a:effectLst>
                <a:outerShdw blurRad="38100" dist="38100" dir="2700000" algn="tl">
                  <a:srgbClr val="000000">
                    <a:alpha val="43137"/>
                  </a:srgbClr>
                </a:outerShdw>
              </a:effectLst>
            </a:endParaRPr>
          </a:p>
          <a:p>
            <a:pPr>
              <a:buNone/>
            </a:pPr>
            <a:endParaRPr lang="hr-HR" b="1" dirty="0">
              <a:solidFill>
                <a:schemeClr val="accent1">
                  <a:lumMod val="50000"/>
                </a:schemeClr>
              </a:solidFill>
              <a:effectLst>
                <a:outerShdw blurRad="38100" dist="38100" dir="2700000" algn="tl">
                  <a:srgbClr val="000000">
                    <a:alpha val="43137"/>
                  </a:srgbClr>
                </a:outerShdw>
              </a:effectLst>
            </a:endParaRPr>
          </a:p>
          <a:p>
            <a:pPr>
              <a:buNone/>
            </a:pPr>
            <a:endParaRPr lang="hr-HR" b="1" dirty="0">
              <a:solidFill>
                <a:schemeClr val="accent1">
                  <a:lumMod val="50000"/>
                </a:schemeClr>
              </a:solidFill>
              <a:effectLst>
                <a:outerShdw blurRad="38100" dist="38100" dir="2700000" algn="tl">
                  <a:srgbClr val="000000">
                    <a:alpha val="43137"/>
                  </a:srgbClr>
                </a:outerShdw>
              </a:effectLst>
            </a:endParaRPr>
          </a:p>
          <a:p>
            <a:pPr>
              <a:buNone/>
            </a:pPr>
            <a:endParaRPr lang="hr-HR" b="1" dirty="0">
              <a:solidFill>
                <a:schemeClr val="accent1">
                  <a:lumMod val="50000"/>
                </a:schemeClr>
              </a:solidFill>
              <a:effectLst>
                <a:outerShdw blurRad="38100" dist="38100" dir="2700000" algn="tl">
                  <a:srgbClr val="000000">
                    <a:alpha val="43137"/>
                  </a:srgbClr>
                </a:outerShdw>
              </a:effectLst>
            </a:endParaRPr>
          </a:p>
          <a:p>
            <a:pPr>
              <a:buNone/>
            </a:pPr>
            <a:endParaRPr lang="hr-HR" b="1" dirty="0">
              <a:solidFill>
                <a:schemeClr val="accent1">
                  <a:lumMod val="50000"/>
                </a:schemeClr>
              </a:solidFill>
              <a:effectLst>
                <a:outerShdw blurRad="38100" dist="38100" dir="2700000" algn="tl">
                  <a:srgbClr val="000000">
                    <a:alpha val="43137"/>
                  </a:srgbClr>
                </a:outerShdw>
              </a:effectLst>
            </a:endParaRPr>
          </a:p>
          <a:p>
            <a:pPr>
              <a:buNone/>
            </a:pPr>
            <a:endParaRPr lang="hr-HR" b="1" dirty="0">
              <a:solidFill>
                <a:schemeClr val="accent1">
                  <a:lumMod val="50000"/>
                </a:schemeClr>
              </a:solidFill>
              <a:effectLst>
                <a:outerShdw blurRad="38100" dist="38100" dir="2700000" algn="tl">
                  <a:srgbClr val="000000">
                    <a:alpha val="43137"/>
                  </a:srgbClr>
                </a:outerShdw>
              </a:effectLst>
            </a:endParaRPr>
          </a:p>
          <a:p>
            <a:pPr>
              <a:buNone/>
            </a:pPr>
            <a:endParaRPr lang="hr-HR" b="1" dirty="0">
              <a:solidFill>
                <a:schemeClr val="accent1">
                  <a:lumMod val="50000"/>
                </a:schemeClr>
              </a:solidFill>
              <a:effectLst>
                <a:outerShdw blurRad="38100" dist="38100" dir="2700000" algn="tl">
                  <a:srgbClr val="000000">
                    <a:alpha val="43137"/>
                  </a:srgbClr>
                </a:outerShdw>
              </a:effectLst>
            </a:endParaRPr>
          </a:p>
          <a:p>
            <a:pPr>
              <a:buNone/>
            </a:pPr>
            <a:r>
              <a:rPr lang="vi-VN"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 provođenje i održavanje sustava e-Komunikacija nadležan je MPU. </a:t>
            </a:r>
            <a:r>
              <a:rPr lang="vi-VN"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r>
            <a:br>
              <a:rPr lang="vi-VN"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br>
            <a:endParaRPr lang="hr-HR"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endParaRPr>
          </a:p>
          <a:p>
            <a:pPr>
              <a:buNone/>
            </a:pPr>
            <a:r>
              <a:rPr lang="hr-HR" b="1" dirty="0">
                <a:solidFill>
                  <a:schemeClr val="accent1">
                    <a:lumMod val="50000"/>
                  </a:schemeClr>
                </a:solidFill>
                <a:latin typeface="Calibri" pitchFamily="34" charset="0"/>
                <a:cs typeface="Calibri" pitchFamily="34" charset="0"/>
              </a:rPr>
              <a:t>Što omogućava u</a:t>
            </a:r>
            <a:r>
              <a:rPr lang="vi-VN" b="1" dirty="0">
                <a:solidFill>
                  <a:schemeClr val="accent1">
                    <a:lumMod val="50000"/>
                  </a:schemeClr>
                </a:solidFill>
                <a:latin typeface="Calibri" pitchFamily="34" charset="0"/>
                <a:cs typeface="Calibri" pitchFamily="34" charset="0"/>
              </a:rPr>
              <a:t>sluga e-Komunikacija: </a:t>
            </a:r>
            <a:endParaRPr lang="hr-HR" b="1" dirty="0">
              <a:solidFill>
                <a:schemeClr val="accent1">
                  <a:lumMod val="50000"/>
                </a:schemeClr>
              </a:solidFill>
              <a:latin typeface="Calibri" pitchFamily="34" charset="0"/>
              <a:cs typeface="Calibri" pitchFamily="34" charset="0"/>
            </a:endParaRPr>
          </a:p>
          <a:p>
            <a:pPr marL="273050" lvl="0" indent="174625">
              <a:buFont typeface="Wingdings" pitchFamily="2" charset="2"/>
              <a:buChar char="§"/>
            </a:pPr>
            <a:r>
              <a:rPr lang="vi-VN" i="1" dirty="0">
                <a:solidFill>
                  <a:schemeClr val="accent1">
                    <a:lumMod val="50000"/>
                  </a:schemeClr>
                </a:solidFill>
                <a:latin typeface="Calibri" pitchFamily="34" charset="0"/>
                <a:cs typeface="Calibri" pitchFamily="34" charset="0"/>
              </a:rPr>
              <a:t>Slanje podnesaka i priloga sudu </a:t>
            </a:r>
            <a:endParaRPr lang="hr-HR" dirty="0">
              <a:solidFill>
                <a:schemeClr val="accent1">
                  <a:lumMod val="50000"/>
                </a:schemeClr>
              </a:solidFill>
              <a:latin typeface="Calibri" pitchFamily="34" charset="0"/>
              <a:cs typeface="Calibri" pitchFamily="34" charset="0"/>
            </a:endParaRPr>
          </a:p>
          <a:p>
            <a:pPr marL="273050" lvl="0" indent="174625">
              <a:buFont typeface="Wingdings" pitchFamily="2" charset="2"/>
              <a:buChar char="§"/>
            </a:pPr>
            <a:r>
              <a:rPr lang="vi-VN" i="1" dirty="0">
                <a:solidFill>
                  <a:schemeClr val="accent1">
                    <a:lumMod val="50000"/>
                  </a:schemeClr>
                </a:solidFill>
                <a:latin typeface="Calibri" pitchFamily="34" charset="0"/>
                <a:cs typeface="Calibri" pitchFamily="34" charset="0"/>
              </a:rPr>
              <a:t>Zaprimanje sudskih pošiljaka </a:t>
            </a:r>
            <a:endParaRPr lang="hr-HR" dirty="0">
              <a:solidFill>
                <a:schemeClr val="accent1">
                  <a:lumMod val="50000"/>
                </a:schemeClr>
              </a:solidFill>
              <a:latin typeface="Calibri" pitchFamily="34" charset="0"/>
              <a:cs typeface="Calibri" pitchFamily="34" charset="0"/>
            </a:endParaRPr>
          </a:p>
          <a:p>
            <a:pPr marL="273050" lvl="0" indent="174625">
              <a:buFont typeface="Wingdings" pitchFamily="2" charset="2"/>
              <a:buChar char="§"/>
            </a:pPr>
            <a:r>
              <a:rPr lang="vi-VN" i="1" dirty="0">
                <a:solidFill>
                  <a:schemeClr val="accent1">
                    <a:lumMod val="50000"/>
                  </a:schemeClr>
                </a:solidFill>
                <a:latin typeface="Calibri" pitchFamily="34" charset="0"/>
                <a:cs typeface="Calibri" pitchFamily="34" charset="0"/>
              </a:rPr>
              <a:t>Udaljeni uvid u sudski predmet </a:t>
            </a:r>
            <a:endParaRPr lang="hr-HR" dirty="0">
              <a:solidFill>
                <a:schemeClr val="accent1">
                  <a:lumMod val="50000"/>
                </a:schemeClr>
              </a:solidFill>
              <a:latin typeface="Calibri" pitchFamily="34" charset="0"/>
              <a:cs typeface="Calibri" pitchFamily="34" charset="0"/>
            </a:endParaRPr>
          </a:p>
          <a:p>
            <a:pPr algn="just"/>
            <a:endParaRPr lang="hr-HR" sz="2000" dirty="0"/>
          </a:p>
          <a:p>
            <a:pPr algn="just"/>
            <a:endParaRPr lang="hr-HR" sz="1400" dirty="0">
              <a:latin typeface="Georgia" pitchFamily="18" charset="0"/>
            </a:endParaRPr>
          </a:p>
          <a:p>
            <a:pPr algn="just"/>
            <a:endParaRPr lang="hr-HR" sz="1400" dirty="0">
              <a:latin typeface="Georgia" pitchFamily="18" charset="0"/>
            </a:endParaRPr>
          </a:p>
          <a:p>
            <a:pPr algn="just"/>
            <a:endParaRPr lang="hr-HR" sz="1400" dirty="0">
              <a:latin typeface="Georgia" pitchFamily="18" charset="0"/>
            </a:endParaRPr>
          </a:p>
        </p:txBody>
      </p:sp>
      <p:sp>
        <p:nvSpPr>
          <p:cNvPr id="9" name="Rezervirano mjesto sadržaja 2"/>
          <p:cNvSpPr txBox="1">
            <a:spLocks/>
          </p:cNvSpPr>
          <p:nvPr/>
        </p:nvSpPr>
        <p:spPr>
          <a:xfrm>
            <a:off x="214282" y="928670"/>
            <a:ext cx="8143932" cy="5214950"/>
          </a:xfrm>
          <a:prstGeom prst="rect">
            <a:avLst/>
          </a:prstGeom>
        </p:spPr>
        <p:txBody>
          <a:bodyPr vert="horz">
            <a:noAutofit/>
          </a:bodyPr>
          <a:lstStyle/>
          <a:p>
            <a:pPr lvl="0" algn="just">
              <a:spcBef>
                <a:spcPts val="600"/>
              </a:spcBef>
              <a:buClr>
                <a:schemeClr val="accent1"/>
              </a:buClr>
              <a:buSzPct val="70000"/>
            </a:pPr>
            <a:endParaRPr kumimoji="0" lang="hr-HR" sz="1600" b="0" i="0" u="none" strike="noStrike" kern="1200" cap="none" spc="0" normalizeH="0" baseline="0" noProof="0" dirty="0">
              <a:ln>
                <a:noFill/>
              </a:ln>
              <a:solidFill>
                <a:schemeClr val="tx1"/>
              </a:solidFill>
              <a:effectLst/>
              <a:uLnTx/>
              <a:uFillTx/>
              <a:latin typeface="Georgia" pitchFamily="18" charset="0"/>
            </a:endParaRPr>
          </a:p>
        </p:txBody>
      </p:sp>
      <p:sp>
        <p:nvSpPr>
          <p:cNvPr id="10241" name="Rectangle 1"/>
          <p:cNvSpPr>
            <a:spLocks noChangeArrowheads="1"/>
          </p:cNvSpPr>
          <p:nvPr/>
        </p:nvSpPr>
        <p:spPr bwMode="auto">
          <a:xfrm>
            <a:off x="1214414" y="2357430"/>
            <a:ext cx="6858048"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hr-HR" sz="1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hr-HR" dirty="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hr-HR" sz="1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hr-HR" dirty="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hr-HR" sz="1800" b="0" i="0" u="none" strike="noStrike" cap="none" normalizeH="0" baseline="0" dirty="0">
              <a:ln>
                <a:noFill/>
              </a:ln>
              <a:solidFill>
                <a:schemeClr val="tx1"/>
              </a:solidFill>
              <a:effectLst/>
              <a:latin typeface="Arial" pitchFamily="34" charset="0"/>
              <a:cs typeface="Arial" pitchFamily="34" charset="0"/>
            </a:endParaRPr>
          </a:p>
        </p:txBody>
      </p:sp>
      <p:sp>
        <p:nvSpPr>
          <p:cNvPr id="12" name="Rezervirano mjesto sadržaja 2"/>
          <p:cNvSpPr txBox="1">
            <a:spLocks/>
          </p:cNvSpPr>
          <p:nvPr/>
        </p:nvSpPr>
        <p:spPr>
          <a:xfrm>
            <a:off x="500034" y="1500174"/>
            <a:ext cx="3643338" cy="5045216"/>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hr-HR" sz="1400" b="0" i="0" u="none" strike="noStrike" kern="1200" cap="none" spc="0" normalizeH="0" baseline="0" noProof="0" dirty="0">
              <a:ln>
                <a:noFill/>
              </a:ln>
              <a:solidFill>
                <a:schemeClr val="tx1"/>
              </a:solidFill>
              <a:effectLst/>
              <a:uLnTx/>
              <a:uFillTx/>
              <a:latin typeface="Georgia" pitchFamily="18" charset="0"/>
            </a:endParaRPr>
          </a:p>
        </p:txBody>
      </p:sp>
      <p:pic>
        <p:nvPicPr>
          <p:cNvPr id="13314" name="Picture 2" descr="Ogranak općinskog suda u Splitu – Udruga hrvatskih sudaca"/>
          <p:cNvPicPr>
            <a:picLocks noChangeAspect="1" noChangeArrowheads="1"/>
          </p:cNvPicPr>
          <p:nvPr/>
        </p:nvPicPr>
        <p:blipFill>
          <a:blip r:embed="rId4"/>
          <a:srcRect/>
          <a:stretch>
            <a:fillRect/>
          </a:stretch>
        </p:blipFill>
        <p:spPr bwMode="auto">
          <a:xfrm>
            <a:off x="6500826" y="3143248"/>
            <a:ext cx="2009770" cy="1247772"/>
          </a:xfrm>
          <a:prstGeom prst="rect">
            <a:avLst/>
          </a:prstGeom>
          <a:noFill/>
        </p:spPr>
      </p:pic>
      <p:pic>
        <p:nvPicPr>
          <p:cNvPr id="13" name="Slika 12" descr="Makarska-bs-011.jpg"/>
          <p:cNvPicPr>
            <a:picLocks noChangeAspect="1"/>
          </p:cNvPicPr>
          <p:nvPr/>
        </p:nvPicPr>
        <p:blipFill>
          <a:blip r:embed="rId5"/>
          <a:stretch>
            <a:fillRect/>
          </a:stretch>
        </p:blipFill>
        <p:spPr>
          <a:xfrm>
            <a:off x="1000100" y="3214686"/>
            <a:ext cx="2095500" cy="1181100"/>
          </a:xfrm>
          <a:prstGeom prst="rect">
            <a:avLst/>
          </a:prstGeom>
        </p:spPr>
      </p:pic>
      <p:cxnSp>
        <p:nvCxnSpPr>
          <p:cNvPr id="16" name="Ravni poveznik sa strelicom 15"/>
          <p:cNvCxnSpPr/>
          <p:nvPr/>
        </p:nvCxnSpPr>
        <p:spPr>
          <a:xfrm rot="5400000" flipH="1" flipV="1">
            <a:off x="3143240" y="3357562"/>
            <a:ext cx="571504" cy="428628"/>
          </a:xfrm>
          <a:prstGeom prst="straightConnector1">
            <a:avLst/>
          </a:prstGeom>
          <a:ln w="22225" cmpd="tri">
            <a:tailEnd type="arrow"/>
          </a:ln>
        </p:spPr>
        <p:style>
          <a:lnRef idx="1">
            <a:schemeClr val="accent1"/>
          </a:lnRef>
          <a:fillRef idx="0">
            <a:schemeClr val="accent1"/>
          </a:fillRef>
          <a:effectRef idx="0">
            <a:schemeClr val="accent1"/>
          </a:effectRef>
          <a:fontRef idx="minor">
            <a:schemeClr val="tx1"/>
          </a:fontRef>
        </p:style>
      </p:cxnSp>
      <p:cxnSp>
        <p:nvCxnSpPr>
          <p:cNvPr id="20" name="Ravni poveznik sa strelicom 19"/>
          <p:cNvCxnSpPr/>
          <p:nvPr/>
        </p:nvCxnSpPr>
        <p:spPr>
          <a:xfrm rot="16200000" flipH="1">
            <a:off x="6036479" y="3393281"/>
            <a:ext cx="428628" cy="357190"/>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571472" y="642918"/>
            <a:ext cx="7786742" cy="5429288"/>
          </a:xfrm>
        </p:spPr>
        <p:txBody>
          <a:bodyPr>
            <a:normAutofit/>
          </a:bodyPr>
          <a:lstStyle/>
          <a:p>
            <a:pPr algn="ctr">
              <a:buNone/>
            </a:pPr>
            <a:r>
              <a:rPr lang="hr-HR" sz="1800" b="1" dirty="0">
                <a:solidFill>
                  <a:schemeClr val="accent1">
                    <a:lumMod val="50000"/>
                  </a:schemeClr>
                </a:solidFill>
                <a:latin typeface="Calibri" pitchFamily="34" charset="0"/>
                <a:cs typeface="Calibri" pitchFamily="34" charset="0"/>
              </a:rPr>
              <a:t>PRAVILNIK O ELEKTRONIČKOJ KOMUNIKACIJI</a:t>
            </a:r>
            <a:r>
              <a:rPr lang="hr-HR" sz="1800" dirty="0">
                <a:solidFill>
                  <a:schemeClr val="accent1">
                    <a:lumMod val="50000"/>
                  </a:schemeClr>
                </a:solidFill>
                <a:latin typeface="Calibri" pitchFamily="34" charset="0"/>
                <a:cs typeface="Calibri" pitchFamily="34" charset="0"/>
              </a:rPr>
              <a:t/>
            </a:r>
            <a:br>
              <a:rPr lang="hr-HR" sz="1800" dirty="0">
                <a:solidFill>
                  <a:schemeClr val="accent1">
                    <a:lumMod val="50000"/>
                  </a:schemeClr>
                </a:solidFill>
                <a:latin typeface="Calibri" pitchFamily="34" charset="0"/>
                <a:cs typeface="Calibri" pitchFamily="34" charset="0"/>
              </a:rPr>
            </a:br>
            <a:r>
              <a:rPr lang="hr-HR" sz="1800" dirty="0">
                <a:solidFill>
                  <a:schemeClr val="accent1">
                    <a:lumMod val="50000"/>
                  </a:schemeClr>
                </a:solidFill>
                <a:latin typeface="Calibri" pitchFamily="34" charset="0"/>
                <a:cs typeface="Calibri" pitchFamily="34" charset="0"/>
              </a:rPr>
              <a:t>NN </a:t>
            </a:r>
            <a:r>
              <a:rPr lang="hr-HR" sz="1800" dirty="0" err="1">
                <a:solidFill>
                  <a:schemeClr val="accent1">
                    <a:lumMod val="50000"/>
                  </a:schemeClr>
                </a:solidFill>
                <a:latin typeface="Calibri" pitchFamily="34" charset="0"/>
                <a:cs typeface="Calibri" pitchFamily="34" charset="0"/>
              </a:rPr>
              <a:t>139</a:t>
            </a:r>
            <a:r>
              <a:rPr lang="hr-HR" sz="1800" dirty="0">
                <a:solidFill>
                  <a:schemeClr val="accent1">
                    <a:lumMod val="50000"/>
                  </a:schemeClr>
                </a:solidFill>
                <a:latin typeface="Calibri" pitchFamily="34" charset="0"/>
                <a:cs typeface="Calibri" pitchFamily="34" charset="0"/>
              </a:rPr>
              <a:t>/</a:t>
            </a:r>
            <a:r>
              <a:rPr lang="hr-HR" sz="1800" dirty="0" err="1">
                <a:solidFill>
                  <a:schemeClr val="accent1">
                    <a:lumMod val="50000"/>
                  </a:schemeClr>
                </a:solidFill>
                <a:latin typeface="Calibri" pitchFamily="34" charset="0"/>
                <a:cs typeface="Calibri" pitchFamily="34" charset="0"/>
              </a:rPr>
              <a:t>2021</a:t>
            </a:r>
            <a:r>
              <a:rPr lang="hr-HR" sz="1800" dirty="0">
                <a:solidFill>
                  <a:schemeClr val="accent1">
                    <a:lumMod val="50000"/>
                  </a:schemeClr>
                </a:solidFill>
                <a:latin typeface="Calibri" pitchFamily="34" charset="0"/>
                <a:cs typeface="Calibri" pitchFamily="34" charset="0"/>
              </a:rPr>
              <a:t> – na snazi od </a:t>
            </a:r>
            <a:r>
              <a:rPr lang="hr-HR" sz="1800" u="sng"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1. siječnja </a:t>
            </a:r>
            <a:r>
              <a:rPr lang="hr-HR" sz="1800" u="sng" dirty="0" err="1">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2022</a:t>
            </a:r>
            <a:r>
              <a:rPr lang="hr-HR" sz="1800" u="sng"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t>
            </a:r>
            <a:r>
              <a:rPr lang="hr-HR" sz="1800" dirty="0">
                <a:solidFill>
                  <a:schemeClr val="accent1">
                    <a:lumMod val="50000"/>
                  </a:schemeClr>
                </a:solidFill>
                <a:latin typeface="Calibri" pitchFamily="34" charset="0"/>
                <a:cs typeface="Calibri" pitchFamily="34" charset="0"/>
              </a:rPr>
              <a:t/>
            </a:r>
            <a:br>
              <a:rPr lang="hr-HR" sz="1800" dirty="0">
                <a:solidFill>
                  <a:schemeClr val="accent1">
                    <a:lumMod val="50000"/>
                  </a:schemeClr>
                </a:solidFill>
                <a:latin typeface="Calibri" pitchFamily="34" charset="0"/>
                <a:cs typeface="Calibri" pitchFamily="34" charset="0"/>
              </a:rPr>
            </a:br>
            <a:endParaRPr lang="hr-HR" sz="1800" dirty="0">
              <a:solidFill>
                <a:schemeClr val="accent1">
                  <a:lumMod val="50000"/>
                </a:schemeClr>
              </a:solidFill>
              <a:latin typeface="Calibri" pitchFamily="34" charset="0"/>
              <a:cs typeface="Calibri" pitchFamily="34" charset="0"/>
            </a:endParaRPr>
          </a:p>
          <a:p>
            <a:pPr algn="ctr">
              <a:buNone/>
            </a:pPr>
            <a:endParaRPr lang="hr-HR" sz="1700" dirty="0">
              <a:solidFill>
                <a:schemeClr val="accent1">
                  <a:lumMod val="50000"/>
                </a:schemeClr>
              </a:solidFill>
              <a:latin typeface="Calibri" pitchFamily="34" charset="0"/>
              <a:cs typeface="Calibri" pitchFamily="34" charset="0"/>
            </a:endParaRPr>
          </a:p>
          <a:p>
            <a:pPr algn="ctr">
              <a:buNone/>
            </a:pPr>
            <a:r>
              <a:rPr lang="hr-HR" sz="1700" dirty="0">
                <a:solidFill>
                  <a:schemeClr val="accent1">
                    <a:lumMod val="50000"/>
                  </a:schemeClr>
                </a:solidFill>
                <a:latin typeface="Calibri" pitchFamily="34" charset="0"/>
                <a:cs typeface="Calibri" pitchFamily="34" charset="0"/>
              </a:rPr>
              <a:t>Članak 1.</a:t>
            </a:r>
          </a:p>
          <a:p>
            <a:pPr marL="0" indent="0" algn="just">
              <a:buNone/>
            </a:pPr>
            <a:r>
              <a:rPr lang="hr-HR" sz="1700" dirty="0">
                <a:solidFill>
                  <a:schemeClr val="accent1">
                    <a:lumMod val="50000"/>
                  </a:schemeClr>
                </a:solidFill>
                <a:latin typeface="Calibri" pitchFamily="34" charset="0"/>
                <a:cs typeface="Calibri" pitchFamily="34" charset="0"/>
              </a:rPr>
              <a:t>Ovim Pravilnikom propisuju se pretpostavke za podnošenje podnesaka u elektroničkom obliku pred sudovima, dostavu u elektroničkom obliku, oblike zapisa podnesaka u elektroničkom obliku (formate) te organizaciju i djelovanje informacijskog sustava za elektroničku komunikaciju.</a:t>
            </a:r>
          </a:p>
          <a:p>
            <a:pPr algn="just">
              <a:buNone/>
            </a:pPr>
            <a:endParaRPr lang="hr-HR" sz="1700" dirty="0">
              <a:solidFill>
                <a:schemeClr val="accent1">
                  <a:lumMod val="50000"/>
                </a:schemeClr>
              </a:solidFill>
              <a:latin typeface="Calibri" pitchFamily="34" charset="0"/>
              <a:cs typeface="Calibri" pitchFamily="34" charset="0"/>
            </a:endParaRPr>
          </a:p>
          <a:p>
            <a:pPr algn="ctr" fontAlgn="base">
              <a:buNone/>
            </a:pPr>
            <a:r>
              <a:rPr lang="hr-HR" sz="1700" dirty="0">
                <a:solidFill>
                  <a:schemeClr val="accent1">
                    <a:lumMod val="50000"/>
                  </a:schemeClr>
                </a:solidFill>
                <a:latin typeface="Calibri" pitchFamily="34" charset="0"/>
                <a:cs typeface="Calibri" pitchFamily="34" charset="0"/>
              </a:rPr>
              <a:t>Članak 3.</a:t>
            </a:r>
          </a:p>
          <a:p>
            <a:pPr marL="0" indent="0" algn="just">
              <a:buNone/>
            </a:pPr>
            <a:r>
              <a:rPr lang="hr-HR" sz="1700" dirty="0">
                <a:solidFill>
                  <a:schemeClr val="accent1">
                    <a:lumMod val="50000"/>
                  </a:schemeClr>
                </a:solidFill>
                <a:latin typeface="Calibri" pitchFamily="34" charset="0"/>
                <a:cs typeface="Calibri" pitchFamily="34" charset="0"/>
              </a:rPr>
              <a:t>Ovaj Pravilnik primjenjuje se na </a:t>
            </a:r>
            <a:r>
              <a:rPr lang="hr-HR" sz="1700" b="1" dirty="0">
                <a:solidFill>
                  <a:schemeClr val="accent1">
                    <a:lumMod val="50000"/>
                  </a:schemeClr>
                </a:solidFill>
                <a:latin typeface="Calibri" pitchFamily="34" charset="0"/>
                <a:cs typeface="Calibri" pitchFamily="34" charset="0"/>
              </a:rPr>
              <a:t>podnošenje podnesaka sudu u elektroničkom obliku </a:t>
            </a:r>
            <a:r>
              <a:rPr lang="hr-HR" sz="1700" u="sng" dirty="0">
                <a:solidFill>
                  <a:schemeClr val="accent1">
                    <a:lumMod val="50000"/>
                  </a:schemeClr>
                </a:solidFill>
                <a:latin typeface="Calibri" pitchFamily="34" charset="0"/>
                <a:cs typeface="Calibri" pitchFamily="34" charset="0"/>
              </a:rPr>
              <a:t>putem informacijskog sustava za elektroničku komunikaciju</a:t>
            </a:r>
            <a:r>
              <a:rPr lang="hr-HR" sz="1700" b="1" dirty="0">
                <a:solidFill>
                  <a:schemeClr val="accent1">
                    <a:lumMod val="50000"/>
                  </a:schemeClr>
                </a:solidFill>
                <a:latin typeface="Calibri" pitchFamily="34" charset="0"/>
                <a:cs typeface="Calibri" pitchFamily="34" charset="0"/>
              </a:rPr>
              <a:t> od strane </a:t>
            </a:r>
            <a:r>
              <a:rPr lang="hr-HR" sz="1700" b="1" u="sng" dirty="0">
                <a:solidFill>
                  <a:srgbClr val="C00000"/>
                </a:solidFill>
                <a:latin typeface="Calibri" pitchFamily="34" charset="0"/>
                <a:cs typeface="Calibri" pitchFamily="34" charset="0"/>
              </a:rPr>
              <a:t>vanjskih korisnika</a:t>
            </a:r>
            <a:r>
              <a:rPr lang="hr-HR" sz="1700" b="1" dirty="0">
                <a:solidFill>
                  <a:srgbClr val="C00000"/>
                </a:solidFill>
                <a:latin typeface="Calibri" pitchFamily="34" charset="0"/>
                <a:cs typeface="Calibri" pitchFamily="34" charset="0"/>
              </a:rPr>
              <a:t> </a:t>
            </a:r>
            <a:r>
              <a:rPr lang="hr-HR" sz="1700" dirty="0">
                <a:solidFill>
                  <a:schemeClr val="accent1">
                    <a:lumMod val="50000"/>
                  </a:schemeClr>
                </a:solidFill>
                <a:latin typeface="Calibri" pitchFamily="34" charset="0"/>
                <a:cs typeface="Calibri" pitchFamily="34" charset="0"/>
              </a:rPr>
              <a:t>i </a:t>
            </a:r>
            <a:r>
              <a:rPr lang="hr-HR" sz="17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dostavu pismena vanjskim korisnicima u elektroničkom obliku putem informacijskog sustava za elektroničku komunikaciju od strane suda.</a:t>
            </a:r>
          </a:p>
          <a:p>
            <a:pPr marL="0" indent="0" algn="just">
              <a:buNone/>
            </a:pPr>
            <a:endParaRPr lang="hr-HR" sz="1700" dirty="0">
              <a:effectLst>
                <a:outerShdw blurRad="38100" dist="38100" dir="2700000" algn="tl">
                  <a:srgbClr val="000000">
                    <a:alpha val="43137"/>
                  </a:srgbClr>
                </a:outerShdw>
              </a:effectLst>
              <a:latin typeface="Georgia" pitchFamily="18" charset="0"/>
            </a:endParaRPr>
          </a:p>
          <a:p>
            <a:pPr marL="0" indent="0" algn="just">
              <a:buNone/>
            </a:pPr>
            <a:endParaRPr lang="hr-HR" sz="1700" dirty="0">
              <a:effectLst>
                <a:outerShdw blurRad="38100" dist="38100" dir="2700000" algn="tl">
                  <a:srgbClr val="000000">
                    <a:alpha val="43137"/>
                  </a:srgbClr>
                </a:outerShdw>
              </a:effectLst>
              <a:latin typeface="Georgia" pitchFamily="18" charset="0"/>
            </a:endParaRPr>
          </a:p>
          <a:p>
            <a:pPr>
              <a:buNone/>
            </a:pPr>
            <a:endParaRPr lang="hr-H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571472" y="714356"/>
            <a:ext cx="7929618" cy="4873752"/>
          </a:xfrm>
        </p:spPr>
        <p:txBody>
          <a:bodyPr>
            <a:noAutofit/>
          </a:bodyPr>
          <a:lstStyle/>
          <a:p>
            <a:pPr marL="0" indent="0" algn="just">
              <a:buNone/>
            </a:pPr>
            <a:r>
              <a:rPr lang="hr-HR" sz="1800" b="1" u="sng"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Komunalni redari</a:t>
            </a:r>
            <a:r>
              <a:rPr lang="hr-HR" sz="18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hr-HR" sz="1800" dirty="0" smtClean="0">
                <a:solidFill>
                  <a:schemeClr val="accent1">
                    <a:lumMod val="50000"/>
                  </a:schemeClr>
                </a:solidFill>
                <a:latin typeface="Calibri" pitchFamily="34" charset="0"/>
                <a:cs typeface="Calibri" pitchFamily="34" charset="0"/>
              </a:rPr>
              <a:t>imaju ovlasti obavljanja nadzora propisane Zakonom o komunalnom gospodarstvu, odlukom o komunalnom redu i posebnim zakonima:</a:t>
            </a:r>
          </a:p>
          <a:p>
            <a:pPr marL="0" indent="0" algn="just">
              <a:buNone/>
            </a:pPr>
            <a:endParaRPr lang="hr-HR" sz="800" dirty="0" smtClean="0">
              <a:solidFill>
                <a:schemeClr val="accent1">
                  <a:lumMod val="50000"/>
                </a:schemeClr>
              </a:solidFill>
              <a:latin typeface="Calibri" pitchFamily="34" charset="0"/>
              <a:cs typeface="Calibri" pitchFamily="34" charset="0"/>
            </a:endParaRPr>
          </a:p>
          <a:p>
            <a:pPr marL="273050" lvl="0" indent="174625">
              <a:buClr>
                <a:schemeClr val="accent1">
                  <a:lumMod val="50000"/>
                </a:schemeClr>
              </a:buClr>
              <a:buFont typeface="Wingdings" pitchFamily="2" charset="2"/>
              <a:buChar char="v"/>
            </a:pPr>
            <a:r>
              <a:rPr lang="hr-HR" sz="1800" b="1"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Zakona o zaštiti životinja</a:t>
            </a:r>
          </a:p>
          <a:p>
            <a:pPr marL="273050" lvl="0" indent="174625">
              <a:buClr>
                <a:schemeClr val="accent1">
                  <a:lumMod val="50000"/>
                </a:schemeClr>
              </a:buClr>
              <a:buFont typeface="Wingdings" pitchFamily="2" charset="2"/>
              <a:buChar char="v"/>
            </a:pPr>
            <a:r>
              <a:rPr lang="hr-HR" sz="1800" b="1"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Zakona o zaštiti od buke</a:t>
            </a:r>
          </a:p>
          <a:p>
            <a:pPr marL="273050" lvl="0" indent="174625">
              <a:buClr>
                <a:schemeClr val="accent1">
                  <a:lumMod val="50000"/>
                </a:schemeClr>
              </a:buClr>
              <a:buFont typeface="Wingdings" pitchFamily="2" charset="2"/>
              <a:buChar char="v"/>
            </a:pPr>
            <a:r>
              <a:rPr lang="hr-HR" sz="1800" b="1"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 o cestama</a:t>
            </a:r>
          </a:p>
          <a:p>
            <a:pPr marL="273050" lvl="0" indent="174625">
              <a:buClr>
                <a:schemeClr val="accent1">
                  <a:lumMod val="50000"/>
                </a:schemeClr>
              </a:buClr>
              <a:buFont typeface="Wingdings" pitchFamily="2" charset="2"/>
              <a:buChar char="v"/>
            </a:pPr>
            <a:r>
              <a:rPr lang="hr-HR" sz="1800" b="1"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Zakona o gospodarenju otpadom</a:t>
            </a:r>
          </a:p>
          <a:p>
            <a:pPr marL="273050" lvl="0" indent="174625">
              <a:buClr>
                <a:schemeClr val="accent1">
                  <a:lumMod val="50000"/>
                </a:schemeClr>
              </a:buClr>
              <a:buFont typeface="Wingdings" pitchFamily="2" charset="2"/>
              <a:buChar char="v"/>
            </a:pPr>
            <a:r>
              <a:rPr lang="hr-HR" sz="1800" b="1"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Zakona o građevinskoj inspekciji </a:t>
            </a:r>
          </a:p>
          <a:p>
            <a:pPr marL="806450" lvl="0" indent="-88900">
              <a:buClr>
                <a:schemeClr val="accent1">
                  <a:lumMod val="50000"/>
                </a:schemeClr>
              </a:buClr>
              <a:buFont typeface="Wingdings" pitchFamily="2" charset="2"/>
              <a:buChar char="Ø"/>
            </a:pPr>
            <a:r>
              <a:rPr lang="pl-PL" sz="1800" i="1" dirty="0" smtClean="0">
                <a:solidFill>
                  <a:schemeClr val="accent1">
                    <a:lumMod val="50000"/>
                  </a:schemeClr>
                </a:solidFill>
                <a:latin typeface="Calibri" pitchFamily="34" charset="0"/>
                <a:cs typeface="Calibri" pitchFamily="34" charset="0"/>
              </a:rPr>
              <a:t> </a:t>
            </a:r>
            <a:r>
              <a:rPr lang="pl-PL"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Pravilnik o jednostavnim i drugim građevinama i radovima</a:t>
            </a:r>
          </a:p>
          <a:p>
            <a:pPr marL="806450" lvl="0" indent="-88900">
              <a:buClr>
                <a:schemeClr val="accent1">
                  <a:lumMod val="50000"/>
                </a:schemeClr>
              </a:buClr>
              <a:buFont typeface="Wingdings" pitchFamily="2" charset="2"/>
              <a:buChar char="Ø"/>
            </a:pP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ea typeface="Times New Roman" panose="02020603050405020304" pitchFamily="18" charset="0"/>
                <a:cs typeface="Calibri" pitchFamily="34" charset="0"/>
              </a:rPr>
              <a:t> Naputak ministra graditeljstva i prostornog uređenja o novčanim kaznama koje izriču komunalni redari</a:t>
            </a:r>
          </a:p>
          <a:p>
            <a:pPr marL="806450" lvl="0" indent="-88900">
              <a:buClr>
                <a:schemeClr val="accent1">
                  <a:lumMod val="50000"/>
                </a:schemeClr>
              </a:buClr>
              <a:buFont typeface="Wingdings" pitchFamily="2" charset="2"/>
              <a:buChar char="Ø"/>
            </a:pP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Pravilnik o zahvatima u prostoru koji se ne smatraju građenjem, a za koje se  izdaje lokacijska dozvola</a:t>
            </a:r>
          </a:p>
          <a:p>
            <a:pPr marL="273050" lvl="0" indent="174625">
              <a:buClr>
                <a:schemeClr val="accent1">
                  <a:lumMod val="50000"/>
                </a:schemeClr>
              </a:buClr>
              <a:buFont typeface="Wingdings" pitchFamily="2" charset="2"/>
              <a:buChar char="v"/>
            </a:pPr>
            <a:r>
              <a:rPr lang="hr-HR" sz="1800" b="1"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Zakona o prijevozu u cestovnom prometu</a:t>
            </a:r>
          </a:p>
          <a:p>
            <a:pPr marL="273050" lvl="0" indent="174625">
              <a:buClr>
                <a:schemeClr val="accent1">
                  <a:lumMod val="50000"/>
                </a:schemeClr>
              </a:buClr>
              <a:buFont typeface="Wingdings" pitchFamily="2" charset="2"/>
              <a:buChar char="v"/>
            </a:pPr>
            <a:r>
              <a:rPr lang="hr-HR" sz="1800" b="1"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Zakona o zaštiti od svjetlosnog onečišćenja </a:t>
            </a:r>
          </a:p>
          <a:p>
            <a:pPr marL="273050" lvl="0" indent="174625">
              <a:buClr>
                <a:schemeClr val="accent1">
                  <a:lumMod val="50000"/>
                </a:schemeClr>
              </a:buClr>
              <a:buFont typeface="Wingdings" pitchFamily="2" charset="2"/>
              <a:buChar char="v"/>
            </a:pPr>
            <a:r>
              <a:rPr lang="hr-HR" sz="1800" b="1"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Zakona o ugostiteljskoj djelatnosti</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zervirano mjesto sadržaja 2"/>
          <p:cNvSpPr>
            <a:spLocks noGrp="1"/>
          </p:cNvSpPr>
          <p:nvPr>
            <p:ph sz="quarter" idx="1"/>
          </p:nvPr>
        </p:nvSpPr>
        <p:spPr>
          <a:xfrm>
            <a:off x="428596" y="500042"/>
            <a:ext cx="8215370" cy="5902325"/>
          </a:xfrm>
        </p:spPr>
        <p:txBody>
          <a:bodyPr>
            <a:normAutofit/>
          </a:bodyPr>
          <a:lstStyle/>
          <a:p>
            <a:pPr marL="0" indent="0">
              <a:buNone/>
            </a:pPr>
            <a:r>
              <a:rPr lang="hr-HR" sz="18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OBVEZNI SUDIONICI ELEKTRONIČKE KOMUNIKACIJE </a:t>
            </a:r>
          </a:p>
          <a:p>
            <a:pPr marL="0" indent="0">
              <a:buNone/>
            </a:pPr>
            <a:endParaRPr lang="hr-HR" sz="1800" dirty="0">
              <a:solidFill>
                <a:schemeClr val="accent1">
                  <a:lumMod val="50000"/>
                </a:schemeClr>
              </a:solidFill>
              <a:latin typeface="Calibri" pitchFamily="34" charset="0"/>
              <a:cs typeface="Calibri" pitchFamily="34" charset="0"/>
            </a:endParaRPr>
          </a:p>
          <a:p>
            <a:pPr marL="0" indent="0">
              <a:buNone/>
            </a:pPr>
            <a:r>
              <a:rPr lang="hr-HR" sz="1800" dirty="0">
                <a:solidFill>
                  <a:schemeClr val="accent1">
                    <a:lumMod val="50000"/>
                  </a:schemeClr>
                </a:solidFill>
                <a:latin typeface="Calibri" pitchFamily="34" charset="0"/>
                <a:cs typeface="Calibri" pitchFamily="34" charset="0"/>
              </a:rPr>
              <a:t>V</a:t>
            </a:r>
            <a:r>
              <a:rPr lang="hr-HR" sz="18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anjski korisnici informacijskog sustava za elektroničku komunikaciju  koji su o</a:t>
            </a:r>
            <a:r>
              <a:rPr lang="vi-VN" sz="18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bveznici korištenje sustava e-Komunikacija su</a:t>
            </a:r>
            <a:r>
              <a:rPr lang="hr-HR" sz="18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t>
            </a:r>
          </a:p>
          <a:p>
            <a:pPr marL="627063" indent="-268288">
              <a:buFont typeface="Wingdings" pitchFamily="2" charset="2"/>
              <a:buChar char="Ø"/>
            </a:pPr>
            <a:r>
              <a:rPr lang="vi-VN" sz="1800" i="1" dirty="0">
                <a:solidFill>
                  <a:schemeClr val="accent1">
                    <a:lumMod val="50000"/>
                  </a:schemeClr>
                </a:solidFill>
                <a:latin typeface="Calibri" pitchFamily="34" charset="0"/>
                <a:cs typeface="Calibri" pitchFamily="34" charset="0"/>
              </a:rPr>
              <a:t>tijela državne uprave i druga državna tijela, </a:t>
            </a:r>
            <a:endParaRPr lang="hr-HR" sz="1800" i="1" dirty="0">
              <a:solidFill>
                <a:schemeClr val="accent1">
                  <a:lumMod val="50000"/>
                </a:schemeClr>
              </a:solidFill>
              <a:latin typeface="Calibri" pitchFamily="34" charset="0"/>
              <a:cs typeface="Calibri" pitchFamily="34" charset="0"/>
            </a:endParaRPr>
          </a:p>
          <a:p>
            <a:pPr marL="627063" indent="-268288">
              <a:buFont typeface="Wingdings" pitchFamily="2" charset="2"/>
              <a:buChar char="Ø"/>
            </a:pPr>
            <a:r>
              <a:rPr lang="vi-VN" sz="1800" b="1" i="1" dirty="0">
                <a:solidFill>
                  <a:srgbClr val="FF0000"/>
                </a:solidFill>
                <a:effectLst>
                  <a:outerShdw blurRad="38100" dist="38100" dir="2700000" algn="tl">
                    <a:srgbClr val="000000">
                      <a:alpha val="43137"/>
                    </a:srgbClr>
                  </a:outerShdw>
                </a:effectLst>
                <a:latin typeface="Calibri" pitchFamily="34" charset="0"/>
                <a:cs typeface="Calibri" pitchFamily="34" charset="0"/>
              </a:rPr>
              <a:t>tijela jedinica lokalne i područne (regionalne) samouprave, </a:t>
            </a:r>
            <a:endParaRPr lang="hr-HR" sz="1800" b="1" i="1" dirty="0">
              <a:solidFill>
                <a:srgbClr val="FF0000"/>
              </a:solidFill>
              <a:effectLst>
                <a:outerShdw blurRad="38100" dist="38100" dir="2700000" algn="tl">
                  <a:srgbClr val="000000">
                    <a:alpha val="43137"/>
                  </a:srgbClr>
                </a:outerShdw>
              </a:effectLst>
              <a:latin typeface="Calibri" pitchFamily="34" charset="0"/>
              <a:cs typeface="Calibri" pitchFamily="34" charset="0"/>
            </a:endParaRPr>
          </a:p>
          <a:p>
            <a:pPr marL="627063" indent="-268288">
              <a:buFont typeface="Wingdings" pitchFamily="2" charset="2"/>
              <a:buChar char="Ø"/>
            </a:pPr>
            <a:r>
              <a:rPr lang="vi-VN" sz="1800" i="1" dirty="0">
                <a:solidFill>
                  <a:schemeClr val="accent1">
                    <a:lumMod val="50000"/>
                  </a:schemeClr>
                </a:solidFill>
                <a:latin typeface="Calibri" pitchFamily="34" charset="0"/>
                <a:cs typeface="Calibri" pitchFamily="34" charset="0"/>
              </a:rPr>
              <a:t>pravne osobe koje imaju javne ovlasti, </a:t>
            </a:r>
            <a:endParaRPr lang="hr-HR" sz="1800" i="1" dirty="0">
              <a:solidFill>
                <a:schemeClr val="accent1">
                  <a:lumMod val="50000"/>
                </a:schemeClr>
              </a:solidFill>
              <a:latin typeface="Calibri" pitchFamily="34" charset="0"/>
              <a:cs typeface="Calibri" pitchFamily="34" charset="0"/>
            </a:endParaRPr>
          </a:p>
          <a:p>
            <a:pPr marL="627063" indent="-268288">
              <a:buFont typeface="Wingdings" pitchFamily="2" charset="2"/>
              <a:buChar char="Ø"/>
            </a:pPr>
            <a:r>
              <a:rPr lang="vi-VN" sz="1800" i="1" dirty="0">
                <a:solidFill>
                  <a:schemeClr val="accent1">
                    <a:lumMod val="50000"/>
                  </a:schemeClr>
                </a:solidFill>
                <a:latin typeface="Calibri" pitchFamily="34" charset="0"/>
                <a:cs typeface="Calibri" pitchFamily="34" charset="0"/>
              </a:rPr>
              <a:t>državno odvjetništvo, </a:t>
            </a:r>
            <a:endParaRPr lang="hr-HR" sz="1800" i="1" dirty="0">
              <a:solidFill>
                <a:schemeClr val="accent1">
                  <a:lumMod val="50000"/>
                </a:schemeClr>
              </a:solidFill>
              <a:latin typeface="Calibri" pitchFamily="34" charset="0"/>
              <a:cs typeface="Calibri" pitchFamily="34" charset="0"/>
            </a:endParaRPr>
          </a:p>
          <a:p>
            <a:pPr marL="627063" indent="-268288">
              <a:buFont typeface="Wingdings" pitchFamily="2" charset="2"/>
              <a:buChar char="Ø"/>
            </a:pPr>
            <a:r>
              <a:rPr lang="vi-VN" sz="1800" i="1" dirty="0">
                <a:solidFill>
                  <a:schemeClr val="accent1">
                    <a:lumMod val="50000"/>
                  </a:schemeClr>
                </a:solidFill>
                <a:latin typeface="Calibri" pitchFamily="34" charset="0"/>
                <a:cs typeface="Calibri" pitchFamily="34" charset="0"/>
              </a:rPr>
              <a:t>odvjetnici, </a:t>
            </a:r>
            <a:endParaRPr lang="hr-HR" sz="1800" i="1" dirty="0">
              <a:solidFill>
                <a:schemeClr val="accent1">
                  <a:lumMod val="50000"/>
                </a:schemeClr>
              </a:solidFill>
              <a:latin typeface="Calibri" pitchFamily="34" charset="0"/>
              <a:cs typeface="Calibri" pitchFamily="34" charset="0"/>
            </a:endParaRPr>
          </a:p>
          <a:p>
            <a:pPr marL="627063" indent="-268288">
              <a:buFont typeface="Wingdings" pitchFamily="2" charset="2"/>
              <a:buChar char="Ø"/>
            </a:pPr>
            <a:r>
              <a:rPr lang="vi-VN" sz="1800" i="1" dirty="0">
                <a:solidFill>
                  <a:schemeClr val="accent1">
                    <a:lumMod val="50000"/>
                  </a:schemeClr>
                </a:solidFill>
                <a:latin typeface="Calibri" pitchFamily="34" charset="0"/>
                <a:cs typeface="Calibri" pitchFamily="34" charset="0"/>
              </a:rPr>
              <a:t>javni bilježnici, </a:t>
            </a:r>
            <a:endParaRPr lang="hr-HR" sz="1800" i="1" dirty="0">
              <a:solidFill>
                <a:schemeClr val="accent1">
                  <a:lumMod val="50000"/>
                </a:schemeClr>
              </a:solidFill>
              <a:latin typeface="Calibri" pitchFamily="34" charset="0"/>
              <a:cs typeface="Calibri" pitchFamily="34" charset="0"/>
            </a:endParaRPr>
          </a:p>
          <a:p>
            <a:pPr marL="627063" indent="-268288">
              <a:buFont typeface="Wingdings" pitchFamily="2" charset="2"/>
              <a:buChar char="Ø"/>
            </a:pPr>
            <a:r>
              <a:rPr lang="vi-VN" sz="1800" i="1" dirty="0">
                <a:solidFill>
                  <a:schemeClr val="accent1">
                    <a:lumMod val="50000"/>
                  </a:schemeClr>
                </a:solidFill>
                <a:latin typeface="Calibri" pitchFamily="34" charset="0"/>
                <a:cs typeface="Calibri" pitchFamily="34" charset="0"/>
              </a:rPr>
              <a:t>sudski vještaci, </a:t>
            </a:r>
            <a:endParaRPr lang="hr-HR" sz="1800" i="1" dirty="0">
              <a:solidFill>
                <a:schemeClr val="accent1">
                  <a:lumMod val="50000"/>
                </a:schemeClr>
              </a:solidFill>
              <a:latin typeface="Calibri" pitchFamily="34" charset="0"/>
              <a:cs typeface="Calibri" pitchFamily="34" charset="0"/>
            </a:endParaRPr>
          </a:p>
          <a:p>
            <a:pPr marL="627063" indent="-268288">
              <a:buFont typeface="Wingdings" pitchFamily="2" charset="2"/>
              <a:buChar char="Ø"/>
            </a:pPr>
            <a:r>
              <a:rPr lang="vi-VN" sz="1800" i="1" dirty="0">
                <a:solidFill>
                  <a:schemeClr val="accent1">
                    <a:lumMod val="50000"/>
                  </a:schemeClr>
                </a:solidFill>
                <a:latin typeface="Calibri" pitchFamily="34" charset="0"/>
                <a:cs typeface="Calibri" pitchFamily="34" charset="0"/>
              </a:rPr>
              <a:t>sudski procjenitelji, </a:t>
            </a:r>
            <a:endParaRPr lang="hr-HR" sz="1800" i="1" dirty="0">
              <a:solidFill>
                <a:schemeClr val="accent1">
                  <a:lumMod val="50000"/>
                </a:schemeClr>
              </a:solidFill>
              <a:latin typeface="Calibri" pitchFamily="34" charset="0"/>
              <a:cs typeface="Calibri" pitchFamily="34" charset="0"/>
            </a:endParaRPr>
          </a:p>
          <a:p>
            <a:pPr marL="627063" indent="-268288">
              <a:buFont typeface="Wingdings" pitchFamily="2" charset="2"/>
              <a:buChar char="Ø"/>
            </a:pPr>
            <a:r>
              <a:rPr lang="vi-VN" sz="1800" i="1" dirty="0">
                <a:solidFill>
                  <a:schemeClr val="accent1">
                    <a:lumMod val="50000"/>
                  </a:schemeClr>
                </a:solidFill>
                <a:latin typeface="Calibri" pitchFamily="34" charset="0"/>
                <a:cs typeface="Calibri" pitchFamily="34" charset="0"/>
              </a:rPr>
              <a:t>sudski tumači, </a:t>
            </a:r>
            <a:endParaRPr lang="hr-HR" sz="1800" i="1" dirty="0">
              <a:solidFill>
                <a:schemeClr val="accent1">
                  <a:lumMod val="50000"/>
                </a:schemeClr>
              </a:solidFill>
              <a:latin typeface="Calibri" pitchFamily="34" charset="0"/>
              <a:cs typeface="Calibri" pitchFamily="34" charset="0"/>
            </a:endParaRPr>
          </a:p>
          <a:p>
            <a:pPr marL="627063" indent="-268288">
              <a:buFont typeface="Wingdings" pitchFamily="2" charset="2"/>
              <a:buChar char="Ø"/>
            </a:pPr>
            <a:r>
              <a:rPr lang="vi-VN" sz="1800" i="1" dirty="0">
                <a:solidFill>
                  <a:schemeClr val="accent1">
                    <a:lumMod val="50000"/>
                  </a:schemeClr>
                </a:solidFill>
                <a:latin typeface="Calibri" pitchFamily="34" charset="0"/>
                <a:cs typeface="Calibri" pitchFamily="34" charset="0"/>
              </a:rPr>
              <a:t>stečajni upravitelji</a:t>
            </a:r>
            <a:r>
              <a:rPr lang="hr-HR" sz="1800" i="1" dirty="0">
                <a:solidFill>
                  <a:schemeClr val="accent1">
                    <a:lumMod val="50000"/>
                  </a:schemeClr>
                </a:solidFill>
                <a:latin typeface="Calibri" pitchFamily="34" charset="0"/>
                <a:cs typeface="Calibri" pitchFamily="34" charset="0"/>
              </a:rPr>
              <a:t>,</a:t>
            </a:r>
          </a:p>
          <a:p>
            <a:pPr marL="627063" indent="-268288">
              <a:buFont typeface="Wingdings" pitchFamily="2" charset="2"/>
              <a:buChar char="Ø"/>
            </a:pPr>
            <a:r>
              <a:rPr lang="vi-VN" sz="1800" i="1" dirty="0">
                <a:solidFill>
                  <a:schemeClr val="accent1">
                    <a:lumMod val="50000"/>
                  </a:schemeClr>
                </a:solidFill>
                <a:latin typeface="Calibri" pitchFamily="34" charset="0"/>
                <a:cs typeface="Calibri" pitchFamily="34" charset="0"/>
              </a:rPr>
              <a:t> </a:t>
            </a:r>
            <a:r>
              <a:rPr lang="hr-HR" sz="1800" i="1" dirty="0" err="1">
                <a:solidFill>
                  <a:schemeClr val="accent1">
                    <a:lumMod val="50000"/>
                  </a:schemeClr>
                </a:solidFill>
                <a:latin typeface="Calibri" pitchFamily="34" charset="0"/>
                <a:cs typeface="Calibri" pitchFamily="34" charset="0"/>
              </a:rPr>
              <a:t>povjerenic</a:t>
            </a:r>
            <a:r>
              <a:rPr lang="vi-VN" sz="1800" i="1" dirty="0">
                <a:solidFill>
                  <a:schemeClr val="accent1">
                    <a:lumMod val="50000"/>
                  </a:schemeClr>
                </a:solidFill>
                <a:latin typeface="Calibri" pitchFamily="34" charset="0"/>
                <a:cs typeface="Calibri" pitchFamily="34" charset="0"/>
              </a:rPr>
              <a:t>i </a:t>
            </a:r>
            <a:r>
              <a:rPr lang="hr-HR" sz="1800" i="1" dirty="0">
                <a:solidFill>
                  <a:schemeClr val="accent1">
                    <a:lumMod val="50000"/>
                  </a:schemeClr>
                </a:solidFill>
                <a:latin typeface="Calibri" pitchFamily="34" charset="0"/>
                <a:cs typeface="Calibri" pitchFamily="34" charset="0"/>
              </a:rPr>
              <a:t>i</a:t>
            </a:r>
          </a:p>
          <a:p>
            <a:pPr marL="627063" indent="-268288">
              <a:buFont typeface="Wingdings" pitchFamily="2" charset="2"/>
              <a:buChar char="Ø"/>
            </a:pPr>
            <a:r>
              <a:rPr lang="vi-VN" sz="1800" i="1" dirty="0">
                <a:solidFill>
                  <a:schemeClr val="accent1">
                    <a:lumMod val="50000"/>
                  </a:schemeClr>
                </a:solidFill>
                <a:latin typeface="Calibri" pitchFamily="34" charset="0"/>
                <a:cs typeface="Calibri" pitchFamily="34" charset="0"/>
              </a:rPr>
              <a:t>pravne osobe. </a:t>
            </a:r>
            <a:endParaRPr lang="hr-HR" sz="1800" i="1" dirty="0">
              <a:solidFill>
                <a:schemeClr val="accent1">
                  <a:lumMod val="50000"/>
                </a:schemeClr>
              </a:solidFill>
              <a:latin typeface="Calibri" pitchFamily="34" charset="0"/>
              <a:cs typeface="Calibri" pitchFamily="34" charset="0"/>
            </a:endParaRPr>
          </a:p>
          <a:p>
            <a:pPr>
              <a:buNone/>
            </a:pPr>
            <a:endParaRPr lang="hr-HR" dirty="0">
              <a:latin typeface="Georgia"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457200" y="428604"/>
            <a:ext cx="7972452" cy="6045348"/>
          </a:xfrm>
        </p:spPr>
        <p:txBody>
          <a:bodyPr>
            <a:normAutofit fontScale="92500" lnSpcReduction="20000"/>
          </a:bodyPr>
          <a:lstStyle/>
          <a:p>
            <a:pPr algn="ctr" fontAlgn="base">
              <a:buNone/>
            </a:pPr>
            <a:r>
              <a:rPr lang="hr-HR" sz="1900" i="1" dirty="0">
                <a:solidFill>
                  <a:schemeClr val="accent1">
                    <a:lumMod val="50000"/>
                  </a:schemeClr>
                </a:solidFill>
                <a:latin typeface="Calibri" pitchFamily="34" charset="0"/>
                <a:cs typeface="Calibri" pitchFamily="34" charset="0"/>
              </a:rPr>
              <a:t>Dodjela prava pristupa sustavu</a:t>
            </a:r>
          </a:p>
          <a:p>
            <a:pPr algn="ctr" fontAlgn="base">
              <a:buNone/>
            </a:pPr>
            <a:r>
              <a:rPr lang="hr-HR" sz="1900" dirty="0">
                <a:solidFill>
                  <a:schemeClr val="accent1">
                    <a:lumMod val="50000"/>
                  </a:schemeClr>
                </a:solidFill>
                <a:latin typeface="Calibri" pitchFamily="34" charset="0"/>
                <a:cs typeface="Calibri" pitchFamily="34" charset="0"/>
              </a:rPr>
              <a:t>Članak 8.</a:t>
            </a:r>
          </a:p>
          <a:p>
            <a:pPr algn="just" fontAlgn="base">
              <a:buNone/>
            </a:pPr>
            <a:r>
              <a:rPr lang="hr-HR" sz="1900" dirty="0">
                <a:solidFill>
                  <a:schemeClr val="accent1">
                    <a:lumMod val="50000"/>
                  </a:schemeClr>
                </a:solidFill>
                <a:latin typeface="Calibri" pitchFamily="34" charset="0"/>
                <a:cs typeface="Calibri" pitchFamily="34" charset="0"/>
              </a:rPr>
              <a:t>1) Fizičke osobe samostalno ostvaruju pravo pristupa sustavu upotrebom vjerodajnica Nacionalnog identifikacijskog i </a:t>
            </a:r>
            <a:r>
              <a:rPr lang="hr-HR" sz="1900" dirty="0" err="1">
                <a:solidFill>
                  <a:schemeClr val="accent1">
                    <a:lumMod val="50000"/>
                  </a:schemeClr>
                </a:solidFill>
                <a:latin typeface="Calibri" pitchFamily="34" charset="0"/>
                <a:cs typeface="Calibri" pitchFamily="34" charset="0"/>
              </a:rPr>
              <a:t>autentifikacijskog</a:t>
            </a:r>
            <a:r>
              <a:rPr lang="hr-HR" sz="1900" dirty="0">
                <a:solidFill>
                  <a:schemeClr val="accent1">
                    <a:lumMod val="50000"/>
                  </a:schemeClr>
                </a:solidFill>
                <a:latin typeface="Calibri" pitchFamily="34" charset="0"/>
                <a:cs typeface="Calibri" pitchFamily="34" charset="0"/>
              </a:rPr>
              <a:t> sustava (</a:t>
            </a:r>
            <a:r>
              <a:rPr lang="hr-HR" sz="1900" dirty="0" err="1">
                <a:solidFill>
                  <a:schemeClr val="accent1">
                    <a:lumMod val="50000"/>
                  </a:schemeClr>
                </a:solidFill>
                <a:latin typeface="Calibri" pitchFamily="34" charset="0"/>
                <a:cs typeface="Calibri" pitchFamily="34" charset="0"/>
              </a:rPr>
              <a:t>NIAS</a:t>
            </a:r>
            <a:r>
              <a:rPr lang="hr-HR" sz="1900" dirty="0">
                <a:solidFill>
                  <a:schemeClr val="accent1">
                    <a:lumMod val="50000"/>
                  </a:schemeClr>
                </a:solidFill>
                <a:latin typeface="Calibri" pitchFamily="34" charset="0"/>
                <a:cs typeface="Calibri" pitchFamily="34" charset="0"/>
              </a:rPr>
              <a:t>)  značajne ili visoke razine sigurnosti.</a:t>
            </a:r>
          </a:p>
          <a:p>
            <a:pPr algn="just" fontAlgn="base">
              <a:buNone/>
            </a:pPr>
            <a:r>
              <a:rPr lang="hr-HR" sz="1900" dirty="0">
                <a:solidFill>
                  <a:schemeClr val="accent1">
                    <a:lumMod val="50000"/>
                  </a:schemeClr>
                </a:solidFill>
                <a:latin typeface="Calibri" pitchFamily="34" charset="0"/>
                <a:cs typeface="Calibri" pitchFamily="34" charset="0"/>
              </a:rPr>
              <a:t>(2) </a:t>
            </a:r>
            <a:r>
              <a:rPr lang="hr-HR" sz="19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Pravne osobe, tijela državne uprave i druga državna tijela, </a:t>
            </a:r>
            <a:r>
              <a:rPr lang="hr-HR" sz="1900" b="1" i="1" dirty="0">
                <a:solidFill>
                  <a:srgbClr val="C00000"/>
                </a:solidFill>
                <a:effectLst>
                  <a:outerShdw blurRad="38100" dist="38100" dir="2700000" algn="tl">
                    <a:srgbClr val="000000">
                      <a:alpha val="43137"/>
                    </a:srgbClr>
                  </a:outerShdw>
                </a:effectLst>
                <a:latin typeface="Calibri" pitchFamily="34" charset="0"/>
                <a:cs typeface="Calibri" pitchFamily="34" charset="0"/>
              </a:rPr>
              <a:t>tijela jedinica lokalne i područne (regionalne) samouprave</a:t>
            </a:r>
            <a:r>
              <a:rPr lang="hr-HR" sz="19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i pravne osobe koje imaju javne ovlasti </a:t>
            </a:r>
            <a:r>
              <a:rPr lang="hr-HR" sz="1900" i="1" u="sng"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ostvaruju pravo pristupa sustavu dostavom obveznih podataka administratoru sustava.</a:t>
            </a:r>
          </a:p>
          <a:p>
            <a:pPr algn="just" fontAlgn="base">
              <a:buNone/>
            </a:pPr>
            <a:endParaRPr lang="hr-HR" sz="1900" i="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endParaRPr>
          </a:p>
          <a:p>
            <a:pPr algn="ctr" fontAlgn="base">
              <a:buNone/>
            </a:pPr>
            <a:r>
              <a:rPr lang="hr-HR" sz="1900" i="1" dirty="0">
                <a:solidFill>
                  <a:schemeClr val="accent1">
                    <a:lumMod val="50000"/>
                  </a:schemeClr>
                </a:solidFill>
                <a:latin typeface="Calibri" pitchFamily="34" charset="0"/>
                <a:cs typeface="Calibri" pitchFamily="34" charset="0"/>
              </a:rPr>
              <a:t>Oblik i potpisivanje podnesaka u elektroničkom obliku</a:t>
            </a:r>
            <a:endParaRPr lang="hr-HR" sz="1900" dirty="0">
              <a:solidFill>
                <a:schemeClr val="accent1">
                  <a:lumMod val="50000"/>
                </a:schemeClr>
              </a:solidFill>
              <a:latin typeface="Calibri" pitchFamily="34" charset="0"/>
              <a:cs typeface="Calibri" pitchFamily="34" charset="0"/>
            </a:endParaRPr>
          </a:p>
          <a:p>
            <a:pPr algn="ctr" fontAlgn="base">
              <a:buNone/>
            </a:pPr>
            <a:r>
              <a:rPr lang="hr-HR" sz="1900" dirty="0">
                <a:solidFill>
                  <a:schemeClr val="accent1">
                    <a:lumMod val="50000"/>
                  </a:schemeClr>
                </a:solidFill>
                <a:latin typeface="Calibri" pitchFamily="34" charset="0"/>
                <a:cs typeface="Calibri" pitchFamily="34" charset="0"/>
              </a:rPr>
              <a:t>Članak </a:t>
            </a:r>
            <a:r>
              <a:rPr lang="hr-HR" sz="1900" dirty="0" err="1">
                <a:solidFill>
                  <a:schemeClr val="accent1">
                    <a:lumMod val="50000"/>
                  </a:schemeClr>
                </a:solidFill>
                <a:latin typeface="Calibri" pitchFamily="34" charset="0"/>
                <a:cs typeface="Calibri" pitchFamily="34" charset="0"/>
              </a:rPr>
              <a:t>10</a:t>
            </a:r>
            <a:r>
              <a:rPr lang="hr-HR" sz="1900" dirty="0">
                <a:solidFill>
                  <a:schemeClr val="accent1">
                    <a:lumMod val="50000"/>
                  </a:schemeClr>
                </a:solidFill>
                <a:latin typeface="Calibri" pitchFamily="34" charset="0"/>
                <a:cs typeface="Calibri" pitchFamily="34" charset="0"/>
              </a:rPr>
              <a:t>.</a:t>
            </a:r>
          </a:p>
          <a:p>
            <a:pPr algn="just" fontAlgn="base">
              <a:buNone/>
            </a:pPr>
            <a:r>
              <a:rPr lang="hr-HR" sz="1900" dirty="0">
                <a:solidFill>
                  <a:schemeClr val="accent1">
                    <a:lumMod val="50000"/>
                  </a:schemeClr>
                </a:solidFill>
                <a:latin typeface="Calibri" pitchFamily="34" charset="0"/>
                <a:cs typeface="Calibri" pitchFamily="34" charset="0"/>
              </a:rPr>
              <a:t>(1) </a:t>
            </a:r>
            <a:r>
              <a:rPr lang="hr-HR" sz="1900" u="sng" dirty="0">
                <a:solidFill>
                  <a:schemeClr val="accent1">
                    <a:lumMod val="50000"/>
                  </a:schemeClr>
                </a:solidFill>
                <a:latin typeface="Calibri" pitchFamily="34" charset="0"/>
                <a:cs typeface="Calibri" pitchFamily="34" charset="0"/>
              </a:rPr>
              <a:t>Podnesci koji se podnose sudu od strane vanjskog korisnika</a:t>
            </a:r>
            <a:r>
              <a:rPr lang="hr-HR" sz="1900" dirty="0">
                <a:solidFill>
                  <a:schemeClr val="accent1">
                    <a:lumMod val="50000"/>
                  </a:schemeClr>
                </a:solidFill>
                <a:latin typeface="Calibri" pitchFamily="34" charset="0"/>
                <a:cs typeface="Calibri" pitchFamily="34" charset="0"/>
              </a:rPr>
              <a:t> sustava, podnose se u </a:t>
            </a:r>
            <a:r>
              <a:rPr lang="hr-HR" sz="1900" b="1" u="sng" dirty="0">
                <a:solidFill>
                  <a:srgbClr val="C00000"/>
                </a:solidFill>
                <a:latin typeface="Calibri" pitchFamily="34" charset="0"/>
                <a:cs typeface="Calibri" pitchFamily="34" charset="0"/>
              </a:rPr>
              <a:t>elektroničkom obliku </a:t>
            </a:r>
            <a:r>
              <a:rPr lang="hr-HR" sz="1900" dirty="0">
                <a:solidFill>
                  <a:schemeClr val="accent1">
                    <a:lumMod val="50000"/>
                  </a:schemeClr>
                </a:solidFill>
                <a:latin typeface="Calibri" pitchFamily="34" charset="0"/>
                <a:cs typeface="Calibri" pitchFamily="34" charset="0"/>
              </a:rPr>
              <a:t>i potpisani su njegovim </a:t>
            </a:r>
            <a:r>
              <a:rPr lang="hr-HR" sz="1900" b="1" u="sng" dirty="0">
                <a:solidFill>
                  <a:srgbClr val="C00000"/>
                </a:solidFill>
                <a:latin typeface="Calibri" pitchFamily="34" charset="0"/>
                <a:cs typeface="Calibri" pitchFamily="34" charset="0"/>
              </a:rPr>
              <a:t>kvalificiranim elektroničkim potpisom</a:t>
            </a:r>
            <a:r>
              <a:rPr lang="hr-HR" sz="1900" u="sng" dirty="0">
                <a:solidFill>
                  <a:srgbClr val="C00000"/>
                </a:solidFill>
                <a:latin typeface="Calibri" pitchFamily="34" charset="0"/>
                <a:cs typeface="Calibri" pitchFamily="34" charset="0"/>
              </a:rPr>
              <a:t>.</a:t>
            </a:r>
          </a:p>
          <a:p>
            <a:pPr fontAlgn="base">
              <a:buNone/>
            </a:pPr>
            <a:endParaRPr lang="hr-HR" sz="1900" i="1" dirty="0">
              <a:solidFill>
                <a:schemeClr val="accent1">
                  <a:lumMod val="50000"/>
                </a:schemeClr>
              </a:solidFill>
              <a:latin typeface="Calibri" pitchFamily="34" charset="0"/>
              <a:cs typeface="Calibri" pitchFamily="34" charset="0"/>
            </a:endParaRPr>
          </a:p>
          <a:p>
            <a:pPr algn="ctr" fontAlgn="base">
              <a:buNone/>
            </a:pPr>
            <a:r>
              <a:rPr lang="hr-HR" sz="1900" i="1" dirty="0">
                <a:solidFill>
                  <a:schemeClr val="accent1">
                    <a:lumMod val="50000"/>
                  </a:schemeClr>
                </a:solidFill>
                <a:latin typeface="Calibri" pitchFamily="34" charset="0"/>
                <a:cs typeface="Calibri" pitchFamily="34" charset="0"/>
              </a:rPr>
              <a:t>Obavijest o primitku elektroničkog podneska</a:t>
            </a:r>
            <a:endParaRPr lang="hr-HR" sz="1900" dirty="0">
              <a:solidFill>
                <a:schemeClr val="accent1">
                  <a:lumMod val="50000"/>
                </a:schemeClr>
              </a:solidFill>
              <a:latin typeface="Calibri" pitchFamily="34" charset="0"/>
              <a:cs typeface="Calibri" pitchFamily="34" charset="0"/>
            </a:endParaRPr>
          </a:p>
          <a:p>
            <a:pPr algn="ctr" fontAlgn="base">
              <a:buNone/>
            </a:pPr>
            <a:r>
              <a:rPr lang="hr-HR" sz="1900" dirty="0">
                <a:solidFill>
                  <a:schemeClr val="accent1">
                    <a:lumMod val="50000"/>
                  </a:schemeClr>
                </a:solidFill>
                <a:latin typeface="Calibri" pitchFamily="34" charset="0"/>
                <a:cs typeface="Calibri" pitchFamily="34" charset="0"/>
              </a:rPr>
              <a:t>Članak </a:t>
            </a:r>
            <a:r>
              <a:rPr lang="hr-HR" sz="1900" dirty="0" err="1">
                <a:solidFill>
                  <a:schemeClr val="accent1">
                    <a:lumMod val="50000"/>
                  </a:schemeClr>
                </a:solidFill>
                <a:latin typeface="Calibri" pitchFamily="34" charset="0"/>
                <a:cs typeface="Calibri" pitchFamily="34" charset="0"/>
              </a:rPr>
              <a:t>11</a:t>
            </a:r>
            <a:r>
              <a:rPr lang="hr-HR" sz="1900" dirty="0">
                <a:solidFill>
                  <a:schemeClr val="accent1">
                    <a:lumMod val="50000"/>
                  </a:schemeClr>
                </a:solidFill>
                <a:latin typeface="Calibri" pitchFamily="34" charset="0"/>
                <a:cs typeface="Calibri" pitchFamily="34" charset="0"/>
              </a:rPr>
              <a:t>.</a:t>
            </a:r>
          </a:p>
          <a:p>
            <a:pPr algn="just" fontAlgn="base">
              <a:buNone/>
            </a:pPr>
            <a:r>
              <a:rPr lang="hr-HR" sz="1900" dirty="0">
                <a:solidFill>
                  <a:schemeClr val="accent1">
                    <a:lumMod val="50000"/>
                  </a:schemeClr>
                </a:solidFill>
                <a:latin typeface="Calibri" pitchFamily="34" charset="0"/>
                <a:cs typeface="Calibri" pitchFamily="34" charset="0"/>
              </a:rPr>
              <a:t>(1) Nakon uspješno dostavljenog elektroničkog podneska sud će poslati vanjskom korisniku sustava obavijest o zaprimanju podneska uz korištenje kvalificiranog vremenskog žiga.</a:t>
            </a:r>
          </a:p>
          <a:p>
            <a:pPr algn="just" fontAlgn="base">
              <a:buNone/>
            </a:pPr>
            <a:endParaRPr lang="hr-HR" sz="1900" dirty="0">
              <a:solidFill>
                <a:schemeClr val="accent1">
                  <a:lumMod val="50000"/>
                </a:schemeClr>
              </a:solidFill>
              <a:latin typeface="Georgia" pitchFamily="18" charset="0"/>
            </a:endParaRPr>
          </a:p>
          <a:p>
            <a:pPr>
              <a:buNone/>
            </a:pPr>
            <a:endParaRPr lang="hr-H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428596" y="500042"/>
            <a:ext cx="8001056" cy="6000792"/>
          </a:xfrm>
        </p:spPr>
        <p:txBody>
          <a:bodyPr/>
          <a:lstStyle/>
          <a:p>
            <a:pPr>
              <a:buNone/>
            </a:pPr>
            <a:r>
              <a:rPr lang="vi-VN" sz="18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TEHNIČKI PREDUVJETI ZA PRIJAVU NA USLUGU E-KOMUNIKACIJA:</a:t>
            </a:r>
            <a:endParaRPr lang="hr-HR" sz="18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endParaRPr>
          </a:p>
          <a:p>
            <a:pPr algn="just">
              <a:buNone/>
            </a:pPr>
            <a:r>
              <a:rPr lang="vi-VN" sz="2000" dirty="0">
                <a:solidFill>
                  <a:schemeClr val="accent1">
                    <a:lumMod val="50000"/>
                  </a:schemeClr>
                </a:solidFill>
                <a:latin typeface="Calibri" pitchFamily="34" charset="0"/>
                <a:cs typeface="Calibri" pitchFamily="34" charset="0"/>
              </a:rPr>
              <a:t> </a:t>
            </a:r>
            <a:endParaRPr lang="hr-HR" sz="2000" dirty="0">
              <a:solidFill>
                <a:schemeClr val="accent1">
                  <a:lumMod val="50000"/>
                </a:schemeClr>
              </a:solidFill>
              <a:latin typeface="Calibri" pitchFamily="34" charset="0"/>
              <a:cs typeface="Calibri" pitchFamily="34" charset="0"/>
            </a:endParaRPr>
          </a:p>
          <a:p>
            <a:pPr marL="342900" indent="-342900" algn="just">
              <a:buFont typeface="Wingdings" pitchFamily="2" charset="2"/>
              <a:buChar char="Ø"/>
            </a:pPr>
            <a:r>
              <a:rPr lang="vi-VN" sz="1800" b="1" dirty="0">
                <a:solidFill>
                  <a:schemeClr val="accent1">
                    <a:lumMod val="50000"/>
                  </a:schemeClr>
                </a:solidFill>
                <a:latin typeface="Calibri" pitchFamily="34" charset="0"/>
                <a:cs typeface="Calibri" pitchFamily="34" charset="0"/>
              </a:rPr>
              <a:t>Elektronička vjerodajnica </a:t>
            </a:r>
            <a:r>
              <a:rPr lang="vi-VN" sz="1800" dirty="0">
                <a:solidFill>
                  <a:schemeClr val="accent1">
                    <a:lumMod val="50000"/>
                  </a:schemeClr>
                </a:solidFill>
                <a:latin typeface="Calibri" pitchFamily="34" charset="0"/>
                <a:cs typeface="Calibri" pitchFamily="34" charset="0"/>
              </a:rPr>
              <a:t>sigurnosne razine visoka ili značajna za opunomoćenika pravne osobe</a:t>
            </a:r>
            <a:r>
              <a:rPr lang="hr-HR" sz="1800" dirty="0">
                <a:solidFill>
                  <a:schemeClr val="accent1">
                    <a:lumMod val="50000"/>
                  </a:schemeClr>
                </a:solidFill>
                <a:latin typeface="Calibri" pitchFamily="34" charset="0"/>
                <a:cs typeface="Calibri" pitchFamily="34" charset="0"/>
              </a:rPr>
              <a:t> (</a:t>
            </a:r>
            <a:r>
              <a:rPr lang="hr-HR" sz="1800" dirty="0" err="1">
                <a:solidFill>
                  <a:schemeClr val="accent1">
                    <a:lumMod val="50000"/>
                  </a:schemeClr>
                </a:solidFill>
                <a:latin typeface="Calibri" pitchFamily="34" charset="0"/>
                <a:cs typeface="Calibri" pitchFamily="34" charset="0"/>
              </a:rPr>
              <a:t>NIAS</a:t>
            </a:r>
            <a:r>
              <a:rPr lang="hr-HR" sz="1800" dirty="0">
                <a:solidFill>
                  <a:schemeClr val="accent1">
                    <a:lumMod val="50000"/>
                  </a:schemeClr>
                </a:solidFill>
                <a:latin typeface="Calibri" pitchFamily="34" charset="0"/>
                <a:cs typeface="Calibri" pitchFamily="34" charset="0"/>
              </a:rPr>
              <a:t>)</a:t>
            </a:r>
            <a:r>
              <a:rPr lang="vi-VN" sz="1800" i="1" dirty="0">
                <a:solidFill>
                  <a:schemeClr val="accent1">
                    <a:lumMod val="50000"/>
                  </a:schemeClr>
                </a:solidFill>
                <a:latin typeface="Calibri" pitchFamily="34" charset="0"/>
                <a:cs typeface="Calibri" pitchFamily="34" charset="0"/>
              </a:rPr>
              <a:t> </a:t>
            </a:r>
            <a:r>
              <a:rPr lang="hr-HR" sz="1800" i="1" dirty="0">
                <a:solidFill>
                  <a:schemeClr val="accent1">
                    <a:lumMod val="50000"/>
                  </a:schemeClr>
                </a:solidFill>
                <a:latin typeface="Calibri" pitchFamily="34" charset="0"/>
                <a:cs typeface="Calibri" pitchFamily="34" charset="0"/>
              </a:rPr>
              <a:t>- </a:t>
            </a:r>
            <a:r>
              <a:rPr lang="vi-VN" sz="1800" i="1" dirty="0">
                <a:solidFill>
                  <a:schemeClr val="accent1">
                    <a:lumMod val="50000"/>
                  </a:schemeClr>
                </a:solidFill>
                <a:latin typeface="Calibri" pitchFamily="34" charset="0"/>
                <a:cs typeface="Calibri" pitchFamily="34" charset="0"/>
              </a:rPr>
              <a:t>za prijavu u sustav e-</a:t>
            </a:r>
            <a:r>
              <a:rPr lang="hr-HR" sz="1800" i="1" dirty="0">
                <a:solidFill>
                  <a:schemeClr val="accent1">
                    <a:lumMod val="50000"/>
                  </a:schemeClr>
                </a:solidFill>
                <a:latin typeface="Calibri" pitchFamily="34" charset="0"/>
                <a:cs typeface="Calibri" pitchFamily="34" charset="0"/>
              </a:rPr>
              <a:t> </a:t>
            </a:r>
            <a:r>
              <a:rPr lang="vi-VN" sz="1800" i="1" dirty="0">
                <a:solidFill>
                  <a:schemeClr val="accent1">
                    <a:lumMod val="50000"/>
                  </a:schemeClr>
                </a:solidFill>
                <a:latin typeface="Calibri" pitchFamily="34" charset="0"/>
                <a:cs typeface="Calibri" pitchFamily="34" charset="0"/>
              </a:rPr>
              <a:t>Građani, </a:t>
            </a:r>
            <a:endParaRPr lang="hr-HR" sz="1800" dirty="0">
              <a:solidFill>
                <a:schemeClr val="accent1">
                  <a:lumMod val="50000"/>
                </a:schemeClr>
              </a:solidFill>
              <a:latin typeface="Calibri" pitchFamily="34" charset="0"/>
              <a:cs typeface="Calibri" pitchFamily="34" charset="0"/>
            </a:endParaRPr>
          </a:p>
          <a:p>
            <a:pPr marL="342900" indent="-342900" algn="just">
              <a:buNone/>
            </a:pPr>
            <a:endParaRPr lang="hr-HR" sz="1800" dirty="0">
              <a:solidFill>
                <a:schemeClr val="accent1">
                  <a:lumMod val="50000"/>
                </a:schemeClr>
              </a:solidFill>
              <a:latin typeface="Calibri" pitchFamily="34" charset="0"/>
              <a:cs typeface="Calibri" pitchFamily="34" charset="0"/>
            </a:endParaRPr>
          </a:p>
          <a:p>
            <a:pPr marL="342900" indent="-342900" algn="just">
              <a:buFont typeface="Wingdings" pitchFamily="2" charset="2"/>
              <a:buChar char="Ø"/>
            </a:pPr>
            <a:r>
              <a:rPr lang="vi-VN" sz="1800" b="1" dirty="0">
                <a:solidFill>
                  <a:srgbClr val="C00000"/>
                </a:solidFill>
                <a:latin typeface="Calibri" pitchFamily="34" charset="0"/>
                <a:cs typeface="Calibri" pitchFamily="34" charset="0"/>
              </a:rPr>
              <a:t>Potpisni certifikat</a:t>
            </a:r>
            <a:r>
              <a:rPr lang="vi-VN" sz="1800" b="1" dirty="0">
                <a:solidFill>
                  <a:schemeClr val="accent1">
                    <a:lumMod val="50000"/>
                  </a:schemeClr>
                </a:solidFill>
                <a:latin typeface="Calibri" pitchFamily="34" charset="0"/>
                <a:cs typeface="Calibri" pitchFamily="34" charset="0"/>
              </a:rPr>
              <a:t> </a:t>
            </a:r>
            <a:r>
              <a:rPr lang="hr-HR" sz="1800" b="1" dirty="0">
                <a:solidFill>
                  <a:schemeClr val="accent1">
                    <a:lumMod val="50000"/>
                  </a:schemeClr>
                </a:solidFill>
                <a:latin typeface="Calibri" pitchFamily="34" charset="0"/>
                <a:cs typeface="Calibri" pitchFamily="34" charset="0"/>
              </a:rPr>
              <a:t>– </a:t>
            </a:r>
            <a:r>
              <a:rPr lang="hr-HR" sz="1800" dirty="0">
                <a:solidFill>
                  <a:schemeClr val="accent1">
                    <a:lumMod val="50000"/>
                  </a:schemeClr>
                </a:solidFill>
                <a:latin typeface="Calibri" pitchFamily="34" charset="0"/>
                <a:cs typeface="Calibri" pitchFamily="34" charset="0"/>
              </a:rPr>
              <a:t>koristi se za </a:t>
            </a:r>
            <a:r>
              <a:rPr lang="vi-VN" sz="1800" dirty="0">
                <a:solidFill>
                  <a:schemeClr val="accent1">
                    <a:lumMod val="50000"/>
                  </a:schemeClr>
                </a:solidFill>
                <a:latin typeface="Calibri" pitchFamily="34" charset="0"/>
                <a:cs typeface="Calibri" pitchFamily="34" charset="0"/>
              </a:rPr>
              <a:t>potpisivanje dokumenta kvalificiranim elektroničk</a:t>
            </a:r>
            <a:r>
              <a:rPr lang="hr-HR" sz="1800" dirty="0">
                <a:solidFill>
                  <a:schemeClr val="accent1">
                    <a:lumMod val="50000"/>
                  </a:schemeClr>
                </a:solidFill>
                <a:latin typeface="Calibri" pitchFamily="34" charset="0"/>
                <a:cs typeface="Calibri" pitchFamily="34" charset="0"/>
              </a:rPr>
              <a:t>im</a:t>
            </a:r>
            <a:r>
              <a:rPr lang="vi-VN" sz="1800" dirty="0">
                <a:solidFill>
                  <a:schemeClr val="accent1">
                    <a:lumMod val="50000"/>
                  </a:schemeClr>
                </a:solidFill>
                <a:latin typeface="Calibri" pitchFamily="34" charset="0"/>
                <a:cs typeface="Calibri" pitchFamily="34" charset="0"/>
              </a:rPr>
              <a:t> potpisom</a:t>
            </a:r>
            <a:r>
              <a:rPr lang="hr-HR" sz="1800" dirty="0">
                <a:solidFill>
                  <a:schemeClr val="accent1">
                    <a:lumMod val="50000"/>
                  </a:schemeClr>
                </a:solidFill>
                <a:latin typeface="Calibri" pitchFamily="34" charset="0"/>
                <a:cs typeface="Calibri" pitchFamily="34" charset="0"/>
              </a:rPr>
              <a:t>.</a:t>
            </a:r>
            <a:r>
              <a:rPr lang="vi-VN" sz="1800" dirty="0">
                <a:solidFill>
                  <a:schemeClr val="accent1">
                    <a:lumMod val="50000"/>
                  </a:schemeClr>
                </a:solidFill>
                <a:latin typeface="Calibri" pitchFamily="34" charset="0"/>
                <a:cs typeface="Calibri" pitchFamily="34" charset="0"/>
              </a:rPr>
              <a:t> </a:t>
            </a:r>
            <a:r>
              <a:rPr lang="hr-HR" sz="1800" dirty="0">
                <a:solidFill>
                  <a:schemeClr val="accent1">
                    <a:lumMod val="50000"/>
                  </a:schemeClr>
                </a:solidFill>
                <a:latin typeface="Calibri" pitchFamily="34" charset="0"/>
                <a:cs typeface="Calibri" pitchFamily="34" charset="0"/>
              </a:rPr>
              <a:t>Kvalificirani elektronički potpis ima jednak pravni učinak kao vlastoručni potpis.</a:t>
            </a:r>
          </a:p>
          <a:p>
            <a:pPr marL="342900" indent="-342900" algn="just">
              <a:buNone/>
            </a:pPr>
            <a:r>
              <a:rPr lang="hr-HR" sz="1800" dirty="0">
                <a:solidFill>
                  <a:schemeClr val="accent1">
                    <a:lumMod val="50000"/>
                  </a:schemeClr>
                </a:solidFill>
                <a:latin typeface="Calibri" pitchFamily="34" charset="0"/>
                <a:cs typeface="Calibri" pitchFamily="34" charset="0"/>
              </a:rPr>
              <a:t>	Ovlašteni izdavatelji potpisnih certifikata u Hrvatskoj su: </a:t>
            </a:r>
          </a:p>
          <a:p>
            <a:pPr marL="1619250" lvl="1" indent="184150" algn="just">
              <a:buFont typeface="Wingdings" pitchFamily="2" charset="2"/>
              <a:buChar char="v"/>
            </a:pPr>
            <a:r>
              <a:rPr lang="hr-HR" sz="1800" i="1" dirty="0">
                <a:solidFill>
                  <a:schemeClr val="accent1">
                    <a:lumMod val="50000"/>
                  </a:schemeClr>
                </a:solidFill>
                <a:latin typeface="Calibri" pitchFamily="34" charset="0"/>
                <a:cs typeface="Calibri" pitchFamily="34" charset="0"/>
              </a:rPr>
              <a:t>Financijska agencija (FINA) </a:t>
            </a:r>
          </a:p>
          <a:p>
            <a:pPr marL="1619250" indent="0" algn="just">
              <a:buFont typeface="Wingdings" pitchFamily="2" charset="2"/>
              <a:buChar char="v"/>
            </a:pPr>
            <a:r>
              <a:rPr lang="hr-HR" sz="1800" i="1" dirty="0">
                <a:solidFill>
                  <a:schemeClr val="accent1">
                    <a:lumMod val="50000"/>
                  </a:schemeClr>
                </a:solidFill>
                <a:latin typeface="Calibri" pitchFamily="34" charset="0"/>
                <a:cs typeface="Calibri" pitchFamily="34" charset="0"/>
              </a:rPr>
              <a:t> Agencija za komercijalnu djelatnost d.o.o. (</a:t>
            </a:r>
            <a:r>
              <a:rPr lang="hr-HR" sz="1800" i="1" dirty="0" err="1">
                <a:solidFill>
                  <a:schemeClr val="accent1">
                    <a:lumMod val="50000"/>
                  </a:schemeClr>
                </a:solidFill>
                <a:latin typeface="Calibri" pitchFamily="34" charset="0"/>
                <a:cs typeface="Calibri" pitchFamily="34" charset="0"/>
              </a:rPr>
              <a:t>AKD</a:t>
            </a:r>
            <a:r>
              <a:rPr lang="hr-HR" sz="1800" i="1" dirty="0">
                <a:solidFill>
                  <a:schemeClr val="accent1">
                    <a:lumMod val="50000"/>
                  </a:schemeClr>
                </a:solidFill>
                <a:latin typeface="Calibri" pitchFamily="34" charset="0"/>
                <a:cs typeface="Calibri" pitchFamily="34" charset="0"/>
              </a:rPr>
              <a:t>) </a:t>
            </a:r>
          </a:p>
          <a:p>
            <a:pPr marL="1619250" indent="0" algn="just">
              <a:buFont typeface="Wingdings" pitchFamily="2" charset="2"/>
              <a:buChar char="v"/>
            </a:pPr>
            <a:r>
              <a:rPr lang="hr-HR" sz="1800" i="1" dirty="0">
                <a:solidFill>
                  <a:schemeClr val="accent1">
                    <a:lumMod val="50000"/>
                  </a:schemeClr>
                </a:solidFill>
                <a:latin typeface="Calibri" pitchFamily="34" charset="0"/>
                <a:cs typeface="Calibri" pitchFamily="34" charset="0"/>
              </a:rPr>
              <a:t> MUP, posredno, u vidu izdavanja osobne iskaznice.</a:t>
            </a:r>
          </a:p>
          <a:p>
            <a:pPr marL="365125" indent="0" algn="just">
              <a:buNone/>
            </a:pPr>
            <a:r>
              <a:rPr lang="vi-VN" sz="1800" dirty="0">
                <a:latin typeface="Calibri" pitchFamily="34" charset="0"/>
                <a:cs typeface="Calibri" pitchFamily="34" charset="0"/>
              </a:rPr>
              <a:t>Potpisni certifikati izdaju se na zaštićenom USB uređaju ili pametnim karticama, te </a:t>
            </a:r>
            <a:r>
              <a:rPr lang="vi-VN" sz="1800" u="sng"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imaju određeni rok valjanosti</a:t>
            </a:r>
            <a:r>
              <a:rPr lang="vi-VN" sz="1800" dirty="0">
                <a:solidFill>
                  <a:schemeClr val="accent1">
                    <a:lumMod val="50000"/>
                  </a:schemeClr>
                </a:solidFill>
                <a:latin typeface="Calibri" pitchFamily="34" charset="0"/>
                <a:cs typeface="Calibri" pitchFamily="34" charset="0"/>
              </a:rPr>
              <a:t>.</a:t>
            </a:r>
            <a:endParaRPr lang="hr-HR" sz="1800" dirty="0">
              <a:solidFill>
                <a:schemeClr val="accent1">
                  <a:lumMod val="50000"/>
                </a:schemeClr>
              </a:solidFill>
              <a:latin typeface="Calibri" pitchFamily="34" charset="0"/>
              <a:cs typeface="Calibri" pitchFamily="34" charset="0"/>
            </a:endParaRPr>
          </a:p>
          <a:p>
            <a:pPr marL="365125" indent="0" algn="just">
              <a:buNone/>
            </a:pPr>
            <a:endParaRPr lang="hr-HR" sz="1800" dirty="0">
              <a:solidFill>
                <a:schemeClr val="accent1">
                  <a:lumMod val="50000"/>
                </a:schemeClr>
              </a:solidFill>
              <a:latin typeface="Calibri" pitchFamily="34" charset="0"/>
              <a:cs typeface="Calibri" pitchFamily="34" charset="0"/>
            </a:endParaRPr>
          </a:p>
          <a:p>
            <a:pPr marL="342900" indent="-342900" algn="just">
              <a:buFont typeface="Wingdings" pitchFamily="2" charset="2"/>
              <a:buChar char="Ø"/>
            </a:pPr>
            <a:r>
              <a:rPr lang="vi-VN" sz="1800" b="1" dirty="0">
                <a:solidFill>
                  <a:srgbClr val="C00000"/>
                </a:solidFill>
                <a:latin typeface="Calibri" pitchFamily="34" charset="0"/>
                <a:cs typeface="Calibri" pitchFamily="34" charset="0"/>
              </a:rPr>
              <a:t>Upis pravne osobe i njezinog opunomoćenika pri Ministarstva pravosuđa</a:t>
            </a:r>
            <a:r>
              <a:rPr lang="hr-HR" sz="1800" b="1" dirty="0">
                <a:solidFill>
                  <a:srgbClr val="C00000"/>
                </a:solidFill>
                <a:latin typeface="Calibri" pitchFamily="34" charset="0"/>
                <a:cs typeface="Calibri" pitchFamily="34" charset="0"/>
              </a:rPr>
              <a:t> i uprave</a:t>
            </a:r>
            <a:r>
              <a:rPr lang="vi-VN" sz="1800" b="1" dirty="0">
                <a:solidFill>
                  <a:srgbClr val="C00000"/>
                </a:solidFill>
                <a:latin typeface="Calibri" pitchFamily="34" charset="0"/>
                <a:cs typeface="Calibri" pitchFamily="34" charset="0"/>
              </a:rPr>
              <a:t> </a:t>
            </a:r>
            <a:r>
              <a:rPr lang="vi-VN" sz="1800" dirty="0">
                <a:solidFill>
                  <a:schemeClr val="accent1">
                    <a:lumMod val="50000"/>
                  </a:schemeClr>
                </a:solidFill>
                <a:latin typeface="Calibri" pitchFamily="34" charset="0"/>
                <a:cs typeface="Calibri" pitchFamily="34" charset="0"/>
              </a:rPr>
              <a:t>(provedeno kroz informacijski sustav, od strane M</a:t>
            </a:r>
            <a:r>
              <a:rPr lang="hr-HR" sz="1800" dirty="0">
                <a:solidFill>
                  <a:schemeClr val="accent1">
                    <a:lumMod val="50000"/>
                  </a:schemeClr>
                </a:solidFill>
                <a:latin typeface="Calibri" pitchFamily="34" charset="0"/>
                <a:cs typeface="Calibri" pitchFamily="34" charset="0"/>
              </a:rPr>
              <a:t>PU)</a:t>
            </a:r>
            <a:endParaRPr lang="hr-HR" sz="1800" b="1" dirty="0">
              <a:solidFill>
                <a:schemeClr val="accent1">
                  <a:lumMod val="50000"/>
                </a:schemeClr>
              </a:solidFill>
              <a:latin typeface="Calibri" pitchFamily="34" charset="0"/>
              <a:cs typeface="Calibri"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714348" y="500042"/>
            <a:ext cx="7358114" cy="5973910"/>
          </a:xfrm>
        </p:spPr>
        <p:txBody>
          <a:bodyPr>
            <a:noAutofit/>
          </a:bodyPr>
          <a:lstStyle/>
          <a:p>
            <a:pPr marL="273050" lvl="0" indent="-6350" algn="just">
              <a:buNone/>
              <a:tabLst>
                <a:tab pos="266700" algn="l"/>
              </a:tabLst>
            </a:pPr>
            <a:endParaRPr lang="hr-HR" sz="1800" dirty="0">
              <a:solidFill>
                <a:schemeClr val="accent1">
                  <a:lumMod val="50000"/>
                </a:schemeClr>
              </a:solidFill>
              <a:latin typeface="Georgia" pitchFamily="18" charset="0"/>
            </a:endParaRPr>
          </a:p>
          <a:p>
            <a:pPr marL="0" indent="0" algn="just">
              <a:buNone/>
            </a:pPr>
            <a:r>
              <a:rPr lang="hr-HR" sz="2000" b="1" dirty="0">
                <a:solidFill>
                  <a:schemeClr val="accent1">
                    <a:lumMod val="50000"/>
                  </a:schemeClr>
                </a:solidFill>
                <a:latin typeface="Calibri" pitchFamily="34" charset="0"/>
                <a:cs typeface="Calibri" pitchFamily="34" charset="0"/>
              </a:rPr>
              <a:t>UPIS U INTERNI REGISTAR </a:t>
            </a:r>
            <a:r>
              <a:rPr lang="hr-HR" sz="2000" b="1" dirty="0" err="1">
                <a:solidFill>
                  <a:schemeClr val="accent1">
                    <a:lumMod val="50000"/>
                  </a:schemeClr>
                </a:solidFill>
                <a:latin typeface="Calibri" pitchFamily="34" charset="0"/>
                <a:cs typeface="Calibri" pitchFamily="34" charset="0"/>
              </a:rPr>
              <a:t>MPU</a:t>
            </a:r>
            <a:endParaRPr lang="hr-HR" sz="2000" b="1" dirty="0">
              <a:solidFill>
                <a:schemeClr val="accent1">
                  <a:lumMod val="50000"/>
                </a:schemeClr>
              </a:solidFill>
              <a:latin typeface="Calibri" pitchFamily="34" charset="0"/>
              <a:cs typeface="Calibri" pitchFamily="34" charset="0"/>
            </a:endParaRPr>
          </a:p>
          <a:p>
            <a:pPr marL="0" indent="0" algn="just">
              <a:buNone/>
            </a:pPr>
            <a:endParaRPr lang="hr-HR" sz="2000" b="1" dirty="0">
              <a:solidFill>
                <a:schemeClr val="accent1">
                  <a:lumMod val="50000"/>
                </a:schemeClr>
              </a:solidFill>
              <a:latin typeface="Calibri" pitchFamily="34" charset="0"/>
              <a:cs typeface="Calibri" pitchFamily="34" charset="0"/>
            </a:endParaRPr>
          </a:p>
          <a:p>
            <a:pPr marL="0" indent="0" algn="just">
              <a:buNone/>
            </a:pPr>
            <a:r>
              <a:rPr lang="vi-VN" sz="20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 upis u interni registar u Ministarstvu pravosuđa i uprave, radi uključenja u eKomunikaciju, potrebno je na adresu elektroničke pošte ekomunikacija@mpu.hr dostaviti podatke: </a:t>
            </a:r>
            <a:endParaRPr lang="hr-HR" sz="20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endParaRPr>
          </a:p>
          <a:p>
            <a:pPr marL="0" indent="0" algn="just">
              <a:buNone/>
            </a:pPr>
            <a:endParaRPr lang="hr-HR" sz="2000" b="1" dirty="0">
              <a:solidFill>
                <a:schemeClr val="accent1">
                  <a:lumMod val="50000"/>
                </a:schemeClr>
              </a:solidFill>
              <a:latin typeface="Calibri" pitchFamily="34" charset="0"/>
              <a:cs typeface="Calibri" pitchFamily="34" charset="0"/>
            </a:endParaRPr>
          </a:p>
          <a:p>
            <a:pPr marL="358775" indent="-92075">
              <a:buFont typeface="Wingdings" pitchFamily="2" charset="2"/>
              <a:buChar char="Ø"/>
            </a:pPr>
            <a:r>
              <a:rPr lang="hr-HR" sz="2000" i="1" dirty="0">
                <a:solidFill>
                  <a:schemeClr val="accent1">
                    <a:lumMod val="50000"/>
                  </a:schemeClr>
                </a:solidFill>
                <a:latin typeface="Calibri" pitchFamily="34" charset="0"/>
                <a:cs typeface="Calibri" pitchFamily="34" charset="0"/>
              </a:rPr>
              <a:t> </a:t>
            </a:r>
            <a:r>
              <a:rPr lang="vi-VN" sz="2000" i="1" dirty="0">
                <a:solidFill>
                  <a:schemeClr val="accent1">
                    <a:lumMod val="50000"/>
                  </a:schemeClr>
                </a:solidFill>
                <a:latin typeface="Calibri" pitchFamily="34" charset="0"/>
                <a:cs typeface="Calibri" pitchFamily="34" charset="0"/>
              </a:rPr>
              <a:t>OIB pravne osobe </a:t>
            </a:r>
            <a:endParaRPr lang="hr-HR" sz="2000" dirty="0">
              <a:solidFill>
                <a:schemeClr val="accent1">
                  <a:lumMod val="50000"/>
                </a:schemeClr>
              </a:solidFill>
              <a:latin typeface="Calibri" pitchFamily="34" charset="0"/>
              <a:cs typeface="Calibri" pitchFamily="34" charset="0"/>
            </a:endParaRPr>
          </a:p>
          <a:p>
            <a:pPr marL="358775" indent="-92075">
              <a:buFont typeface="Wingdings" pitchFamily="2" charset="2"/>
              <a:buChar char="Ø"/>
            </a:pPr>
            <a:r>
              <a:rPr lang="hr-HR" sz="2000" i="1" dirty="0">
                <a:solidFill>
                  <a:schemeClr val="accent1">
                    <a:lumMod val="50000"/>
                  </a:schemeClr>
                </a:solidFill>
                <a:latin typeface="Calibri" pitchFamily="34" charset="0"/>
                <a:cs typeface="Calibri" pitchFamily="34" charset="0"/>
              </a:rPr>
              <a:t> </a:t>
            </a:r>
            <a:r>
              <a:rPr lang="vi-VN" sz="2000" i="1" dirty="0">
                <a:solidFill>
                  <a:schemeClr val="accent1">
                    <a:lumMod val="50000"/>
                  </a:schemeClr>
                </a:solidFill>
                <a:latin typeface="Calibri" pitchFamily="34" charset="0"/>
                <a:cs typeface="Calibri" pitchFamily="34" charset="0"/>
              </a:rPr>
              <a:t>naziv pravne osobe </a:t>
            </a:r>
            <a:endParaRPr lang="hr-HR" sz="2000" dirty="0">
              <a:solidFill>
                <a:schemeClr val="accent1">
                  <a:lumMod val="50000"/>
                </a:schemeClr>
              </a:solidFill>
              <a:latin typeface="Calibri" pitchFamily="34" charset="0"/>
              <a:cs typeface="Calibri" pitchFamily="34" charset="0"/>
            </a:endParaRPr>
          </a:p>
          <a:p>
            <a:pPr marL="358775" indent="-92075">
              <a:buFont typeface="Wingdings" pitchFamily="2" charset="2"/>
              <a:buChar char="Ø"/>
            </a:pPr>
            <a:r>
              <a:rPr lang="hr-HR" sz="2000" i="1" dirty="0">
                <a:solidFill>
                  <a:schemeClr val="accent1">
                    <a:lumMod val="50000"/>
                  </a:schemeClr>
                </a:solidFill>
                <a:latin typeface="Calibri" pitchFamily="34" charset="0"/>
                <a:cs typeface="Calibri" pitchFamily="34" charset="0"/>
              </a:rPr>
              <a:t> </a:t>
            </a:r>
            <a:r>
              <a:rPr lang="vi-VN" sz="2000" i="1" dirty="0">
                <a:solidFill>
                  <a:schemeClr val="accent1">
                    <a:lumMod val="50000"/>
                  </a:schemeClr>
                </a:solidFill>
                <a:latin typeface="Calibri" pitchFamily="34" charset="0"/>
                <a:cs typeface="Calibri" pitchFamily="34" charset="0"/>
              </a:rPr>
              <a:t>e-mail adresa pravne osobe (na ovaj e-mail će stizati notifikacije za svaki otpremljeni ekomunikacija otpravak) </a:t>
            </a:r>
            <a:endParaRPr lang="hr-HR" sz="2000" dirty="0">
              <a:solidFill>
                <a:schemeClr val="accent1">
                  <a:lumMod val="50000"/>
                </a:schemeClr>
              </a:solidFill>
              <a:latin typeface="Calibri" pitchFamily="34" charset="0"/>
              <a:cs typeface="Calibri" pitchFamily="34" charset="0"/>
            </a:endParaRPr>
          </a:p>
          <a:p>
            <a:pPr marL="358775" indent="-92075">
              <a:buFont typeface="Wingdings" pitchFamily="2" charset="2"/>
              <a:buChar char="Ø"/>
            </a:pPr>
            <a:r>
              <a:rPr lang="hr-HR" sz="2000" i="1" dirty="0">
                <a:solidFill>
                  <a:schemeClr val="accent1">
                    <a:lumMod val="50000"/>
                  </a:schemeClr>
                </a:solidFill>
                <a:latin typeface="Calibri" pitchFamily="34" charset="0"/>
                <a:cs typeface="Calibri" pitchFamily="34" charset="0"/>
              </a:rPr>
              <a:t> </a:t>
            </a:r>
            <a:r>
              <a:rPr lang="vi-VN" sz="2000" i="1" dirty="0">
                <a:solidFill>
                  <a:schemeClr val="accent1">
                    <a:lumMod val="50000"/>
                  </a:schemeClr>
                </a:solidFill>
                <a:latin typeface="Calibri" pitchFamily="34" charset="0"/>
                <a:cs typeface="Calibri" pitchFamily="34" charset="0"/>
              </a:rPr>
              <a:t>ime i prezime i OIB opunomoćenika koji će u ime pravne osobe odrađivati radnje u ekomunikaciji (zakonski zastupnik upisan u Sudskom registru ili drugom odgovarajućem registru) </a:t>
            </a:r>
            <a:endParaRPr lang="hr-HR" sz="2000" dirty="0">
              <a:solidFill>
                <a:schemeClr val="accent1">
                  <a:lumMod val="50000"/>
                </a:schemeClr>
              </a:solidFill>
              <a:latin typeface="Calibri" pitchFamily="34" charset="0"/>
              <a:cs typeface="Calibri"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00100" y="428604"/>
            <a:ext cx="6522248" cy="598135"/>
          </a:xfrm>
        </p:spPr>
        <p:txBody>
          <a:bodyPr>
            <a:normAutofit/>
          </a:bodyPr>
          <a:lstStyle/>
          <a:p>
            <a:pPr algn="ctr"/>
            <a:r>
              <a:rPr lang="hr-HR" sz="28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ZAKLJUČAK</a:t>
            </a:r>
          </a:p>
        </p:txBody>
      </p:sp>
      <p:sp>
        <p:nvSpPr>
          <p:cNvPr id="3" name="Rezervirano mjesto sadržaja 2"/>
          <p:cNvSpPr>
            <a:spLocks noGrp="1"/>
          </p:cNvSpPr>
          <p:nvPr>
            <p:ph idx="1"/>
          </p:nvPr>
        </p:nvSpPr>
        <p:spPr>
          <a:xfrm>
            <a:off x="571472" y="1357298"/>
            <a:ext cx="7786742" cy="4714908"/>
          </a:xfrm>
        </p:spPr>
        <p:txBody>
          <a:bodyPr anchor="t">
            <a:noAutofit/>
          </a:bodyPr>
          <a:lstStyle/>
          <a:p>
            <a:pPr marL="0" indent="0" algn="just">
              <a:buNone/>
              <a:tabLst>
                <a:tab pos="361950" algn="l"/>
              </a:tabLst>
            </a:pPr>
            <a:r>
              <a:rPr lang="hr-HR" sz="1800" dirty="0" smtClean="0">
                <a:solidFill>
                  <a:schemeClr val="bg2">
                    <a:lumMod val="25000"/>
                  </a:schemeClr>
                </a:solidFill>
                <a:latin typeface="Calibri" pitchFamily="34" charset="0"/>
                <a:cs typeface="Calibri" pitchFamily="34" charset="0"/>
              </a:rPr>
              <a:t>Prekršajni </a:t>
            </a:r>
            <a:r>
              <a:rPr lang="hr-HR" sz="1800" dirty="0" smtClean="0">
                <a:solidFill>
                  <a:schemeClr val="bg2">
                    <a:lumMod val="25000"/>
                  </a:schemeClr>
                </a:solidFill>
                <a:latin typeface="Calibri" pitchFamily="34" charset="0"/>
                <a:cs typeface="Calibri" pitchFamily="34" charset="0"/>
              </a:rPr>
              <a:t>zakon jedan je od temeljnih </a:t>
            </a:r>
            <a:r>
              <a:rPr lang="hr-HR" sz="1800" dirty="0" err="1" smtClean="0">
                <a:solidFill>
                  <a:schemeClr val="bg2">
                    <a:lumMod val="25000"/>
                  </a:schemeClr>
                </a:solidFill>
                <a:latin typeface="Calibri" pitchFamily="34" charset="0"/>
                <a:cs typeface="Calibri" pitchFamily="34" charset="0"/>
              </a:rPr>
              <a:t>postupovnih</a:t>
            </a:r>
            <a:r>
              <a:rPr lang="hr-HR" sz="1800" dirty="0" smtClean="0">
                <a:solidFill>
                  <a:schemeClr val="bg2">
                    <a:lumMod val="25000"/>
                  </a:schemeClr>
                </a:solidFill>
                <a:latin typeface="Calibri" pitchFamily="34" charset="0"/>
                <a:cs typeface="Calibri" pitchFamily="34" charset="0"/>
              </a:rPr>
              <a:t> propisa za postupanje komunalnih redara u njihovom radu te je dobro poznavanje odredbi tog zakona od bitnog utjecaja na kvalitetu i učinkovitost rada komunalnog redarstva.</a:t>
            </a:r>
          </a:p>
          <a:p>
            <a:pPr marL="0" indent="0" algn="just">
              <a:buNone/>
              <a:tabLst>
                <a:tab pos="361950" algn="l"/>
              </a:tabLst>
            </a:pPr>
            <a:endParaRPr lang="hr-HR" sz="800" dirty="0" smtClean="0">
              <a:solidFill>
                <a:schemeClr val="bg2">
                  <a:lumMod val="25000"/>
                </a:schemeClr>
              </a:solidFill>
              <a:latin typeface="Calibri" pitchFamily="34" charset="0"/>
              <a:cs typeface="Calibri" pitchFamily="34" charset="0"/>
            </a:endParaRPr>
          </a:p>
          <a:p>
            <a:pPr marL="0" indent="0" algn="just">
              <a:buNone/>
              <a:tabLst>
                <a:tab pos="361950" algn="l"/>
              </a:tabLst>
            </a:pPr>
            <a:r>
              <a:rPr lang="hr-HR" sz="1800" dirty="0" smtClean="0">
                <a:solidFill>
                  <a:schemeClr val="bg2">
                    <a:lumMod val="25000"/>
                  </a:schemeClr>
                </a:solidFill>
                <a:latin typeface="Calibri" pitchFamily="34" charset="0"/>
                <a:cs typeface="Calibri" pitchFamily="34" charset="0"/>
              </a:rPr>
              <a:t>Svrha </a:t>
            </a:r>
            <a:r>
              <a:rPr lang="hr-HR" sz="1800" dirty="0" smtClean="0">
                <a:solidFill>
                  <a:schemeClr val="bg2">
                    <a:lumMod val="25000"/>
                  </a:schemeClr>
                </a:solidFill>
                <a:latin typeface="Calibri" pitchFamily="34" charset="0"/>
                <a:cs typeface="Calibri" pitchFamily="34" charset="0"/>
              </a:rPr>
              <a:t>izdavanja prekršajnih akata </a:t>
            </a:r>
            <a:r>
              <a:rPr lang="hr-HR" sz="1800" dirty="0" smtClean="0">
                <a:solidFill>
                  <a:schemeClr val="bg2">
                    <a:lumMod val="25000"/>
                  </a:schemeClr>
                </a:solidFill>
                <a:latin typeface="Calibri" pitchFamily="34" charset="0"/>
                <a:cs typeface="Calibri" pitchFamily="34" charset="0"/>
              </a:rPr>
              <a:t>od strane komunalnog redarstva je </a:t>
            </a:r>
            <a:r>
              <a:rPr lang="hr-HR" sz="1800" dirty="0">
                <a:solidFill>
                  <a:schemeClr val="bg2">
                    <a:lumMod val="25000"/>
                  </a:schemeClr>
                </a:solidFill>
                <a:latin typeface="Calibri" pitchFamily="34" charset="0"/>
                <a:cs typeface="Calibri" pitchFamily="34" charset="0"/>
              </a:rPr>
              <a:t>da okrivljenik - počinitelj prekršaja pravomoćnom odlukom o prekršaju bude proglašen krivim, prvenstveno kako bi se na njega utjecalo da ubuduće ne čini prekršaje te da poštuje pravni sustav kao i da se utječe na sve građane da se ubuduće tako ponašaju (specijalna i generalna prevencija), s tim da ne treba zanemariti ni činjenicu da su novčane kazne naplaćene za prekršaje propisane odlukama JLS prihod proračuna te JLS</a:t>
            </a:r>
            <a:r>
              <a:rPr lang="hr-HR" sz="1800" b="1" dirty="0">
                <a:solidFill>
                  <a:schemeClr val="bg2">
                    <a:lumMod val="25000"/>
                  </a:schemeClr>
                </a:solidFill>
                <a:latin typeface="Calibri" pitchFamily="34" charset="0"/>
                <a:cs typeface="Calibri" pitchFamily="34" charset="0"/>
              </a:rPr>
              <a:t> </a:t>
            </a:r>
            <a:r>
              <a:rPr lang="hr-HR" sz="1800" dirty="0">
                <a:solidFill>
                  <a:schemeClr val="bg2">
                    <a:lumMod val="25000"/>
                  </a:schemeClr>
                </a:solidFill>
                <a:latin typeface="Calibri" pitchFamily="34" charset="0"/>
                <a:cs typeface="Calibri" pitchFamily="34" charset="0"/>
              </a:rPr>
              <a:t>na čijem su području prekršaji počinjeni</a:t>
            </a:r>
            <a:r>
              <a:rPr lang="hr-HR" sz="1800" dirty="0" smtClean="0">
                <a:solidFill>
                  <a:schemeClr val="bg2">
                    <a:lumMod val="25000"/>
                  </a:schemeClr>
                </a:solidFill>
                <a:latin typeface="Calibri" pitchFamily="34" charset="0"/>
                <a:cs typeface="Calibri" pitchFamily="34" charset="0"/>
              </a:rPr>
              <a:t>.</a:t>
            </a:r>
          </a:p>
          <a:p>
            <a:pPr marL="0" indent="0" algn="just">
              <a:buNone/>
              <a:tabLst>
                <a:tab pos="361950" algn="l"/>
              </a:tabLst>
            </a:pPr>
            <a:endParaRPr lang="hr-HR" sz="800" dirty="0" smtClean="0">
              <a:solidFill>
                <a:schemeClr val="bg2">
                  <a:lumMod val="25000"/>
                </a:schemeClr>
              </a:solidFill>
              <a:latin typeface="Calibri" pitchFamily="34" charset="0"/>
              <a:cs typeface="Calibri" pitchFamily="34" charset="0"/>
            </a:endParaRPr>
          </a:p>
          <a:p>
            <a:pPr marL="0" indent="0" algn="just">
              <a:buNone/>
              <a:tabLst>
                <a:tab pos="361950" algn="l"/>
                <a:tab pos="542925" algn="l"/>
              </a:tabLst>
            </a:pPr>
            <a:r>
              <a:rPr lang="hr-HR" sz="1800" dirty="0" smtClean="0">
                <a:solidFill>
                  <a:schemeClr val="accent1">
                    <a:lumMod val="50000"/>
                  </a:schemeClr>
                </a:solidFill>
                <a:latin typeface="Calibri" pitchFamily="34" charset="0"/>
                <a:cs typeface="Calibri" pitchFamily="34" charset="0"/>
              </a:rPr>
              <a:t>Osim </a:t>
            </a:r>
            <a:r>
              <a:rPr lang="hr-HR" sz="1800" dirty="0" smtClean="0">
                <a:solidFill>
                  <a:schemeClr val="accent1">
                    <a:lumMod val="50000"/>
                  </a:schemeClr>
                </a:solidFill>
                <a:latin typeface="Calibri" pitchFamily="34" charset="0"/>
                <a:cs typeface="Calibri" pitchFamily="34" charset="0"/>
              </a:rPr>
              <a:t>toga, prekršajni postupci doživjeti će transformaciju u smislu digitalizacije, a </a:t>
            </a:r>
            <a:r>
              <a:rPr lang="hr-HR" sz="1800" dirty="0" smtClean="0">
                <a:solidFill>
                  <a:schemeClr val="accent1">
                    <a:lumMod val="50000"/>
                  </a:schemeClr>
                </a:solidFill>
                <a:latin typeface="Calibri" pitchFamily="34" charset="0"/>
                <a:cs typeface="Calibri" pitchFamily="34" charset="0"/>
              </a:rPr>
              <a:t>da </a:t>
            </a:r>
            <a:r>
              <a:rPr lang="hr-HR" sz="1800" dirty="0" smtClean="0">
                <a:solidFill>
                  <a:schemeClr val="accent1">
                    <a:lumMod val="50000"/>
                  </a:schemeClr>
                </a:solidFill>
                <a:latin typeface="Calibri" pitchFamily="34" charset="0"/>
                <a:cs typeface="Calibri" pitchFamily="34" charset="0"/>
              </a:rPr>
              <a:t>bi provedba iste bila uspješna od 1. siječnja </a:t>
            </a:r>
            <a:r>
              <a:rPr lang="hr-HR" sz="1800" dirty="0" err="1" smtClean="0">
                <a:solidFill>
                  <a:schemeClr val="accent1">
                    <a:lumMod val="50000"/>
                  </a:schemeClr>
                </a:solidFill>
                <a:latin typeface="Calibri" pitchFamily="34" charset="0"/>
                <a:cs typeface="Calibri" pitchFamily="34" charset="0"/>
              </a:rPr>
              <a:t>2023.g</a:t>
            </a:r>
            <a:r>
              <a:rPr lang="hr-HR" sz="1800" dirty="0" smtClean="0">
                <a:solidFill>
                  <a:schemeClr val="accent1">
                    <a:lumMod val="50000"/>
                  </a:schemeClr>
                </a:solidFill>
                <a:latin typeface="Calibri" pitchFamily="34" charset="0"/>
                <a:cs typeface="Calibri" pitchFamily="34" charset="0"/>
              </a:rPr>
              <a:t>. potrebno je provesti edukaciju svih službenika, osigurati tehničke preduvjete i IT podršku.</a:t>
            </a:r>
          </a:p>
          <a:p>
            <a:pPr marL="68580" indent="0" algn="just">
              <a:buNone/>
            </a:pPr>
            <a:endParaRPr lang="hr-HR" sz="1800" dirty="0">
              <a:solidFill>
                <a:schemeClr val="bg2">
                  <a:lumMod val="25000"/>
                </a:schemeClr>
              </a:solidFill>
              <a:latin typeface="Calibri" pitchFamily="34" charset="0"/>
              <a:cs typeface="Calibri" pitchFamily="34" charset="0"/>
            </a:endParaRPr>
          </a:p>
          <a:p>
            <a:pPr marL="68580" indent="0" algn="just">
              <a:lnSpc>
                <a:spcPct val="150000"/>
              </a:lnSpc>
              <a:buNone/>
            </a:pPr>
            <a:endParaRPr lang="hr-HR" dirty="0">
              <a:effectLst>
                <a:outerShdw blurRad="38100" dist="38100" dir="2700000" algn="tl">
                  <a:srgbClr val="000000">
                    <a:alpha val="43137"/>
                  </a:srgbClr>
                </a:outerShdw>
              </a:effectLst>
              <a:latin typeface="Georgia" pitchFamily="18" charset="0"/>
            </a:endParaRPr>
          </a:p>
          <a:p>
            <a:pPr marL="68580" indent="0" algn="just">
              <a:lnSpc>
                <a:spcPct val="150000"/>
              </a:lnSpc>
              <a:buNone/>
            </a:pPr>
            <a:endParaRPr lang="hr-HR" sz="1600" dirty="0">
              <a:effectLst>
                <a:outerShdw blurRad="38100" dist="38100" dir="2700000" algn="tl">
                  <a:srgbClr val="000000">
                    <a:alpha val="43137"/>
                  </a:srgbClr>
                </a:outerShdw>
              </a:effectLst>
              <a:latin typeface="Georgia" pitchFamily="18" charset="0"/>
            </a:endParaRPr>
          </a:p>
          <a:p>
            <a:pPr marL="68580" indent="0" algn="just">
              <a:lnSpc>
                <a:spcPct val="150000"/>
              </a:lnSpc>
              <a:buNone/>
            </a:pPr>
            <a:endParaRPr lang="hr-HR" sz="1600" dirty="0">
              <a:effectLst>
                <a:outerShdw blurRad="38100" dist="38100" dir="2700000" algn="tl">
                  <a:srgbClr val="000000">
                    <a:alpha val="43137"/>
                  </a:srgbClr>
                </a:outerShdw>
              </a:effectLst>
              <a:latin typeface="Georgia" pitchFamily="18" charset="0"/>
            </a:endParaRPr>
          </a:p>
          <a:p>
            <a:pPr marL="68580" indent="0" algn="just">
              <a:lnSpc>
                <a:spcPct val="150000"/>
              </a:lnSpc>
              <a:buNone/>
            </a:pPr>
            <a:r>
              <a:rPr lang="hr-HR" sz="1600" i="1" dirty="0">
                <a:latin typeface="Georgia" pitchFamily="18" charset="0"/>
              </a:rPr>
              <a:t>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928662" y="928670"/>
            <a:ext cx="6980250" cy="4786346"/>
          </a:xfrm>
        </p:spPr>
        <p:txBody>
          <a:bodyPr anchor="ctr">
            <a:normAutofit/>
          </a:bodyPr>
          <a:lstStyle/>
          <a:p>
            <a:pPr marL="0" indent="0" algn="ctr">
              <a:buNone/>
            </a:pPr>
            <a:endParaRPr lang="hr-HR" sz="4800" dirty="0">
              <a:effectLst>
                <a:outerShdw blurRad="38100" dist="38100" dir="2700000" algn="tl">
                  <a:srgbClr val="000000">
                    <a:alpha val="43137"/>
                  </a:srgbClr>
                </a:outerShdw>
              </a:effectLst>
              <a:latin typeface="Georgia" pitchFamily="18" charset="0"/>
              <a:cs typeface="Arial" panose="020B0604020202020204" pitchFamily="34" charset="0"/>
            </a:endParaRPr>
          </a:p>
          <a:p>
            <a:pPr marL="0" indent="0" algn="ctr">
              <a:buNone/>
            </a:pPr>
            <a:r>
              <a:rPr lang="hr-HR" sz="4800"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Hvala na pažnji!</a:t>
            </a:r>
          </a:p>
          <a:p>
            <a:pPr marL="0" indent="0">
              <a:buNone/>
            </a:pPr>
            <a:endParaRPr lang="hr-HR" sz="2200" dirty="0">
              <a:solidFill>
                <a:schemeClr val="bg2">
                  <a:lumMod val="25000"/>
                </a:schemeClr>
              </a:solidFill>
              <a:latin typeface="Calibri" pitchFamily="34" charset="0"/>
              <a:cs typeface="Calibri" pitchFamily="34" charset="0"/>
            </a:endParaRPr>
          </a:p>
          <a:p>
            <a:pPr marL="0" indent="0">
              <a:buNone/>
            </a:pPr>
            <a:endParaRPr lang="hr-HR" sz="2200"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endParaRPr>
          </a:p>
          <a:p>
            <a:pPr marL="0" indent="0">
              <a:buNone/>
            </a:pPr>
            <a:endParaRPr lang="hr-HR" sz="2200" dirty="0">
              <a:solidFill>
                <a:schemeClr val="bg2">
                  <a:lumMod val="25000"/>
                </a:schemeClr>
              </a:solidFill>
              <a:latin typeface="Calibri" pitchFamily="34" charset="0"/>
              <a:cs typeface="Calibri" pitchFamily="34" charset="0"/>
            </a:endParaRPr>
          </a:p>
          <a:p>
            <a:pPr>
              <a:buNone/>
            </a:pPr>
            <a:r>
              <a:rPr lang="hr-HR" sz="1600" b="1" i="1" dirty="0">
                <a:solidFill>
                  <a:schemeClr val="bg2">
                    <a:lumMod val="25000"/>
                  </a:schemeClr>
                </a:solidFill>
                <a:latin typeface="Calibri" pitchFamily="34" charset="0"/>
                <a:cs typeface="Calibri" pitchFamily="34" charset="0"/>
              </a:rPr>
              <a:t>Matko </a:t>
            </a:r>
            <a:r>
              <a:rPr lang="hr-HR" sz="1600" b="1" i="1" dirty="0" err="1">
                <a:solidFill>
                  <a:schemeClr val="bg2">
                    <a:lumMod val="25000"/>
                  </a:schemeClr>
                </a:solidFill>
                <a:latin typeface="Calibri" pitchFamily="34" charset="0"/>
                <a:cs typeface="Calibri" pitchFamily="34" charset="0"/>
              </a:rPr>
              <a:t>Lovreta</a:t>
            </a:r>
            <a:r>
              <a:rPr lang="hr-HR" sz="1600" b="1" i="1" dirty="0">
                <a:solidFill>
                  <a:schemeClr val="bg2">
                    <a:lumMod val="25000"/>
                  </a:schemeClr>
                </a:solidFill>
                <a:latin typeface="Calibri" pitchFamily="34" charset="0"/>
                <a:cs typeface="Calibri" pitchFamily="34" charset="0"/>
              </a:rPr>
              <a:t>, </a:t>
            </a:r>
            <a:r>
              <a:rPr lang="hr-HR" sz="1600" b="1" i="1" dirty="0" err="1">
                <a:solidFill>
                  <a:schemeClr val="bg2">
                    <a:lumMod val="25000"/>
                  </a:schemeClr>
                </a:solidFill>
                <a:latin typeface="Calibri" pitchFamily="34" charset="0"/>
                <a:cs typeface="Calibri" pitchFamily="34" charset="0"/>
              </a:rPr>
              <a:t>dipl.iur</a:t>
            </a:r>
            <a:r>
              <a:rPr lang="hr-HR" sz="1600" b="1" i="1" dirty="0">
                <a:solidFill>
                  <a:schemeClr val="bg2">
                    <a:lumMod val="25000"/>
                  </a:schemeClr>
                </a:solidFill>
                <a:latin typeface="Calibri" pitchFamily="34" charset="0"/>
                <a:cs typeface="Calibri" pitchFamily="34" charset="0"/>
              </a:rPr>
              <a:t>.</a:t>
            </a:r>
          </a:p>
          <a:p>
            <a:pPr>
              <a:buNone/>
            </a:pPr>
            <a:r>
              <a:rPr lang="hr-HR" sz="1600" i="1" dirty="0">
                <a:solidFill>
                  <a:schemeClr val="bg2">
                    <a:lumMod val="25000"/>
                  </a:schemeClr>
                </a:solidFill>
                <a:latin typeface="Calibri" pitchFamily="34" charset="0"/>
                <a:cs typeface="Calibri" pitchFamily="34" charset="0"/>
              </a:rPr>
              <a:t>pročelnik Upravnog odjela za </a:t>
            </a:r>
            <a:r>
              <a:rPr lang="hr-HR" sz="1600" i="1" dirty="0" smtClean="0">
                <a:solidFill>
                  <a:schemeClr val="bg2">
                    <a:lumMod val="25000"/>
                  </a:schemeClr>
                </a:solidFill>
                <a:latin typeface="Calibri" pitchFamily="34" charset="0"/>
                <a:cs typeface="Calibri" pitchFamily="34" charset="0"/>
              </a:rPr>
              <a:t>razvoj</a:t>
            </a:r>
            <a:endParaRPr lang="hr-HR" sz="1600" i="1" dirty="0">
              <a:solidFill>
                <a:schemeClr val="bg2">
                  <a:lumMod val="25000"/>
                </a:schemeClr>
              </a:solidFill>
              <a:latin typeface="Calibri" pitchFamily="34" charset="0"/>
              <a:cs typeface="Calibri" pitchFamily="34" charset="0"/>
            </a:endParaRPr>
          </a:p>
          <a:p>
            <a:pPr>
              <a:buNone/>
            </a:pPr>
            <a:r>
              <a:rPr lang="hr-HR" sz="1600" i="1" dirty="0">
                <a:solidFill>
                  <a:schemeClr val="bg2">
                    <a:lumMod val="25000"/>
                  </a:schemeClr>
                </a:solidFill>
                <a:latin typeface="Calibri" pitchFamily="34" charset="0"/>
                <a:cs typeface="Calibri" pitchFamily="34" charset="0"/>
              </a:rPr>
              <a:t>Grada Makarske</a:t>
            </a:r>
            <a:endParaRPr lang="hr-HR" sz="1600" dirty="0">
              <a:solidFill>
                <a:schemeClr val="bg2">
                  <a:lumMod val="25000"/>
                </a:schemeClr>
              </a:solidFill>
              <a:latin typeface="Calibri" pitchFamily="34" charset="0"/>
              <a:cs typeface="Calibri" pitchFamily="34" charset="0"/>
            </a:endParaRPr>
          </a:p>
          <a:p>
            <a:pPr marL="0" indent="0">
              <a:buNone/>
            </a:pPr>
            <a:endParaRPr lang="hr-HR" sz="1700" dirty="0">
              <a:latin typeface="Arial" panose="020B0604020202020204" pitchFamily="34" charset="0"/>
              <a:cs typeface="Arial" panose="020B0604020202020204" pitchFamily="34" charset="0"/>
            </a:endParaRPr>
          </a:p>
          <a:p>
            <a:pPr marL="0" indent="0">
              <a:buNone/>
            </a:pPr>
            <a:endParaRPr lang="hr-HR" sz="2200" dirty="0">
              <a:latin typeface="Arial" panose="020B0604020202020204" pitchFamily="34" charset="0"/>
              <a:cs typeface="Arial" panose="020B0604020202020204" pitchFamily="34" charset="0"/>
            </a:endParaRPr>
          </a:p>
          <a:p>
            <a:pPr marL="0" indent="0">
              <a:buNone/>
            </a:pPr>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769348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428596" y="571480"/>
            <a:ext cx="8143932" cy="5616720"/>
          </a:xfrm>
        </p:spPr>
        <p:txBody>
          <a:bodyPr>
            <a:normAutofit/>
          </a:bodyPr>
          <a:lstStyle/>
          <a:p>
            <a:pPr marL="0" indent="0" algn="just">
              <a:lnSpc>
                <a:spcPct val="120000"/>
              </a:lnSpc>
              <a:buNone/>
            </a:pPr>
            <a:r>
              <a:rPr lang="hr-HR" sz="1900" b="1" u="sng" dirty="0" smtClean="0">
                <a:solidFill>
                  <a:schemeClr val="accent1">
                    <a:lumMod val="50000"/>
                  </a:schemeClr>
                </a:solidFill>
                <a:latin typeface="Calibri" pitchFamily="34" charset="0"/>
                <a:cs typeface="Calibri" pitchFamily="34" charset="0"/>
              </a:rPr>
              <a:t>Komunalni redari imaju ovlast obavljanja nadzora i nad provedbom općih akta </a:t>
            </a:r>
            <a:r>
              <a:rPr lang="hr-HR" sz="1900" b="1" u="sng" dirty="0" err="1" smtClean="0">
                <a:solidFill>
                  <a:schemeClr val="accent1">
                    <a:lumMod val="50000"/>
                  </a:schemeClr>
                </a:solidFill>
                <a:latin typeface="Calibri" pitchFamily="34" charset="0"/>
                <a:cs typeface="Calibri" pitchFamily="34" charset="0"/>
              </a:rPr>
              <a:t>JLS</a:t>
            </a:r>
            <a:r>
              <a:rPr lang="hr-HR" sz="1900" b="1" u="sng" dirty="0" smtClean="0">
                <a:solidFill>
                  <a:schemeClr val="accent1">
                    <a:lumMod val="50000"/>
                  </a:schemeClr>
                </a:solidFill>
                <a:latin typeface="Calibri" pitchFamily="34" charset="0"/>
                <a:cs typeface="Calibri" pitchFamily="34" charset="0"/>
              </a:rPr>
              <a:t>:</a:t>
            </a:r>
          </a:p>
          <a:p>
            <a:pPr marL="449263" indent="-184150" algn="just">
              <a:lnSpc>
                <a:spcPct val="120000"/>
              </a:lnSpc>
              <a:spcBef>
                <a:spcPts val="0"/>
              </a:spcBef>
              <a:buFont typeface="Wingdings" pitchFamily="2" charset="2"/>
              <a:buChar char="Ø"/>
            </a:pP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 o komunalnom redu</a:t>
            </a:r>
          </a:p>
          <a:p>
            <a:pPr marL="449263" indent="-184150" algn="just">
              <a:lnSpc>
                <a:spcPct val="120000"/>
              </a:lnSpc>
              <a:spcBef>
                <a:spcPts val="0"/>
              </a:spcBef>
              <a:buFont typeface="Wingdings" pitchFamily="2" charset="2"/>
              <a:buChar char="Ø"/>
            </a:pPr>
            <a:r>
              <a:rPr lang="en-US" sz="1800" i="1"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a:t>
            </a: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o uvjetima i načinu držanja kućnih ljubimaca i načinu postupanja s napuštenim i izgubljenim životinjama te divljim životinjama, </a:t>
            </a:r>
          </a:p>
          <a:p>
            <a:pPr marL="449263" indent="-184150" algn="just">
              <a:lnSpc>
                <a:spcPct val="120000"/>
              </a:lnSpc>
              <a:spcBef>
                <a:spcPts val="0"/>
              </a:spcBef>
              <a:buFont typeface="Wingdings" pitchFamily="2" charset="2"/>
              <a:buChar char="Ø"/>
            </a:pPr>
            <a:r>
              <a:rPr lang="en-US" sz="1800" i="1"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a:t>
            </a:r>
            <a:r>
              <a:rPr lang="en-US"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o </a:t>
            </a:r>
            <a:r>
              <a:rPr lang="en-US" sz="1800" i="1"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nerazvrstanim</a:t>
            </a: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en-US" sz="1800" i="1"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cestama</a:t>
            </a: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t>
            </a:r>
          </a:p>
          <a:p>
            <a:pPr marL="449263" indent="-184150" algn="just">
              <a:lnSpc>
                <a:spcPct val="120000"/>
              </a:lnSpc>
              <a:spcBef>
                <a:spcPts val="0"/>
              </a:spcBef>
              <a:buFont typeface="Wingdings" pitchFamily="2" charset="2"/>
              <a:buChar char="Ø"/>
            </a:pP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 o mjerama nepropisnog odbacivanja otpada i mjerama za uklanjanje odbačenog otpada,</a:t>
            </a:r>
          </a:p>
          <a:p>
            <a:pPr marL="449263" indent="-184150" algn="just">
              <a:lnSpc>
                <a:spcPct val="120000"/>
              </a:lnSpc>
              <a:spcBef>
                <a:spcPts val="0"/>
              </a:spcBef>
              <a:buFont typeface="Wingdings" pitchFamily="2" charset="2"/>
              <a:buChar char="Ø"/>
            </a:pPr>
            <a:r>
              <a:rPr lang="en-US" sz="1800" i="1"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a:t>
            </a:r>
            <a:r>
              <a:rPr lang="en-US"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o </a:t>
            </a:r>
            <a:r>
              <a:rPr lang="en-US" sz="1800" i="1"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javnom</a:t>
            </a: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en-US" sz="1800" i="1"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redu</a:t>
            </a: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en-US" sz="1800" i="1"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i</a:t>
            </a: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en-US" sz="1800" i="1"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miru</a:t>
            </a: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p>
          <a:p>
            <a:pPr marL="449263" indent="-184150" algn="just">
              <a:lnSpc>
                <a:spcPct val="120000"/>
              </a:lnSpc>
              <a:spcBef>
                <a:spcPts val="0"/>
              </a:spcBef>
              <a:buFont typeface="Wingdings" pitchFamily="2" charset="2"/>
              <a:buChar char="Ø"/>
            </a:pP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 o privremenoj zabrani izvođenja građevinskih radova na području </a:t>
            </a:r>
            <a:r>
              <a:rPr lang="hr-HR" sz="1800" i="1"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JLS</a:t>
            </a: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p>
          <a:p>
            <a:pPr marL="449263" indent="-184150" algn="just">
              <a:lnSpc>
                <a:spcPct val="120000"/>
              </a:lnSpc>
              <a:spcBef>
                <a:spcPts val="0"/>
              </a:spcBef>
              <a:buFont typeface="Wingdings" pitchFamily="2" charset="2"/>
              <a:buChar char="Ø"/>
            </a:pP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 o dozvoljenom prekoračenju najviše dopuštene razine buke,</a:t>
            </a:r>
          </a:p>
          <a:p>
            <a:pPr marL="449263" lvl="0" indent="-184150" algn="just">
              <a:lnSpc>
                <a:spcPct val="120000"/>
              </a:lnSpc>
              <a:spcBef>
                <a:spcPts val="0"/>
              </a:spcBef>
              <a:buFont typeface="Wingdings" pitchFamily="2" charset="2"/>
              <a:buChar char="Ø"/>
            </a:pP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 o  obavljanju dimnjačarskih poslova </a:t>
            </a:r>
          </a:p>
          <a:p>
            <a:pPr marL="449263" lvl="0" indent="-184150" algn="just">
              <a:lnSpc>
                <a:spcPct val="120000"/>
              </a:lnSpc>
              <a:spcBef>
                <a:spcPts val="0"/>
              </a:spcBef>
              <a:buFont typeface="Wingdings" pitchFamily="2" charset="2"/>
              <a:buChar char="Ø"/>
            </a:pP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Odluka o davanju na korištenje javnih površina i drugih nekretnina, privremenih objekata te reklamnih i oglasnih predmeta u vlasništvu </a:t>
            </a:r>
            <a:r>
              <a:rPr lang="hr-HR" sz="1800" i="1"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JLS</a:t>
            </a: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 i </a:t>
            </a:r>
            <a:r>
              <a:rPr lang="hr-HR" sz="1800" i="1"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dr</a:t>
            </a:r>
            <a:r>
              <a:rPr lang="hr-HR" sz="1800" i="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t>
            </a:r>
          </a:p>
          <a:p>
            <a:pPr>
              <a:buNone/>
            </a:pPr>
            <a:endParaRPr lang="hr-HR" sz="1800" i="1" dirty="0">
              <a:solidFill>
                <a:srgbClr val="002060"/>
              </a:solidFill>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avokutnik 3"/>
          <p:cNvSpPr/>
          <p:nvPr/>
        </p:nvSpPr>
        <p:spPr>
          <a:xfrm>
            <a:off x="571472" y="714356"/>
            <a:ext cx="7715304" cy="5570756"/>
          </a:xfrm>
          <a:prstGeom prst="rect">
            <a:avLst/>
          </a:prstGeom>
        </p:spPr>
        <p:txBody>
          <a:bodyPr wrap="square">
            <a:spAutoFit/>
          </a:bodyPr>
          <a:lstStyle/>
          <a:p>
            <a:pPr algn="ctr"/>
            <a:r>
              <a:rPr lang="hr-HR" sz="2800" b="1" dirty="0" err="1" smtClean="0">
                <a:solidFill>
                  <a:schemeClr val="accent1">
                    <a:lumMod val="50000"/>
                  </a:schemeClr>
                </a:solidFill>
                <a:latin typeface="Calibri" pitchFamily="34" charset="0"/>
                <a:cs typeface="Calibri" pitchFamily="34" charset="0"/>
              </a:rPr>
              <a:t>POSTUPOVNI</a:t>
            </a:r>
            <a:r>
              <a:rPr lang="hr-HR" sz="2800" b="1" dirty="0" smtClean="0">
                <a:solidFill>
                  <a:schemeClr val="accent1">
                    <a:lumMod val="50000"/>
                  </a:schemeClr>
                </a:solidFill>
                <a:latin typeface="Calibri" pitchFamily="34" charset="0"/>
                <a:cs typeface="Calibri" pitchFamily="34" charset="0"/>
              </a:rPr>
              <a:t> PROPISI U RADU KOMUNALNOG REDARSTVA </a:t>
            </a:r>
          </a:p>
          <a:p>
            <a:pPr algn="just"/>
            <a:endParaRPr lang="hr-HR" sz="2000" dirty="0" smtClean="0">
              <a:solidFill>
                <a:schemeClr val="accent1">
                  <a:lumMod val="50000"/>
                </a:schemeClr>
              </a:solidFill>
              <a:latin typeface="Calibri" pitchFamily="34" charset="0"/>
              <a:cs typeface="Calibri" pitchFamily="34" charset="0"/>
            </a:endParaRPr>
          </a:p>
          <a:p>
            <a:pPr algn="just"/>
            <a:endParaRPr lang="hr-HR" sz="2000" dirty="0" smtClean="0">
              <a:solidFill>
                <a:schemeClr val="accent1">
                  <a:lumMod val="50000"/>
                </a:schemeClr>
              </a:solidFill>
              <a:latin typeface="Calibri" pitchFamily="34" charset="0"/>
              <a:cs typeface="Calibri" pitchFamily="34" charset="0"/>
            </a:endParaRPr>
          </a:p>
          <a:p>
            <a:pPr algn="just"/>
            <a:r>
              <a:rPr lang="hr-HR" sz="20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Dva temeljna </a:t>
            </a:r>
            <a:r>
              <a:rPr lang="hr-HR" sz="2000" b="1"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postupovna</a:t>
            </a:r>
            <a:r>
              <a:rPr lang="hr-HR" sz="20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propisa:</a:t>
            </a:r>
          </a:p>
          <a:p>
            <a:pPr algn="just"/>
            <a:endParaRPr lang="hr-HR" sz="2000" dirty="0" smtClean="0">
              <a:solidFill>
                <a:srgbClr val="002060"/>
              </a:solidFill>
              <a:latin typeface="Calibri" pitchFamily="34" charset="0"/>
              <a:cs typeface="Calibri" pitchFamily="34" charset="0"/>
            </a:endParaRPr>
          </a:p>
          <a:p>
            <a:pPr marL="361950" indent="-361950" algn="just">
              <a:buFont typeface="Wingdings" pitchFamily="2" charset="2"/>
              <a:buChar char="Ø"/>
            </a:pPr>
            <a:r>
              <a:rPr lang="hr-HR" sz="2000" b="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Prekršajni </a:t>
            </a:r>
            <a:r>
              <a:rPr lang="hr-HR" sz="2000" b="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zakon </a:t>
            </a:r>
            <a:r>
              <a:rPr lang="hr-HR" sz="2000" dirty="0" smtClean="0">
                <a:solidFill>
                  <a:schemeClr val="accent1">
                    <a:lumMod val="50000"/>
                  </a:schemeClr>
                </a:solidFill>
                <a:latin typeface="Calibri" pitchFamily="34" charset="0"/>
                <a:cs typeface="Calibri" pitchFamily="34" charset="0"/>
              </a:rPr>
              <a:t>(Narodne novine broj, </a:t>
            </a:r>
            <a:r>
              <a:rPr lang="hr-HR" sz="2000" dirty="0" err="1" smtClean="0">
                <a:solidFill>
                  <a:schemeClr val="accent1">
                    <a:lumMod val="50000"/>
                  </a:schemeClr>
                </a:solidFill>
                <a:latin typeface="Calibri" pitchFamily="34" charset="0"/>
                <a:cs typeface="Calibri" pitchFamily="34" charset="0"/>
              </a:rPr>
              <a:t>107</a:t>
            </a:r>
            <a:r>
              <a:rPr lang="hr-HR" sz="2000" dirty="0" smtClean="0">
                <a:solidFill>
                  <a:schemeClr val="accent1">
                    <a:lumMod val="50000"/>
                  </a:schemeClr>
                </a:solidFill>
                <a:latin typeface="Calibri" pitchFamily="34" charset="0"/>
                <a:cs typeface="Calibri" pitchFamily="34" charset="0"/>
              </a:rPr>
              <a:t>/</a:t>
            </a:r>
            <a:r>
              <a:rPr lang="hr-HR" sz="2000" dirty="0" err="1" smtClean="0">
                <a:solidFill>
                  <a:schemeClr val="accent1">
                    <a:lumMod val="50000"/>
                  </a:schemeClr>
                </a:solidFill>
                <a:latin typeface="Calibri" pitchFamily="34" charset="0"/>
                <a:cs typeface="Calibri" pitchFamily="34" charset="0"/>
              </a:rPr>
              <a:t>07</a:t>
            </a:r>
            <a:r>
              <a:rPr lang="hr-HR" sz="2000" dirty="0" smtClean="0">
                <a:solidFill>
                  <a:schemeClr val="accent1">
                    <a:lumMod val="50000"/>
                  </a:schemeClr>
                </a:solidFill>
                <a:latin typeface="Calibri" pitchFamily="34" charset="0"/>
                <a:cs typeface="Calibri" pitchFamily="34" charset="0"/>
              </a:rPr>
              <a:t>, </a:t>
            </a:r>
            <a:r>
              <a:rPr lang="hr-HR" sz="2000" dirty="0" err="1" smtClean="0">
                <a:solidFill>
                  <a:schemeClr val="accent1">
                    <a:lumMod val="50000"/>
                  </a:schemeClr>
                </a:solidFill>
                <a:latin typeface="Calibri" pitchFamily="34" charset="0"/>
                <a:cs typeface="Calibri" pitchFamily="34" charset="0"/>
              </a:rPr>
              <a:t>39</a:t>
            </a:r>
            <a:r>
              <a:rPr lang="hr-HR" sz="2000" dirty="0" smtClean="0">
                <a:solidFill>
                  <a:schemeClr val="accent1">
                    <a:lumMod val="50000"/>
                  </a:schemeClr>
                </a:solidFill>
                <a:latin typeface="Calibri" pitchFamily="34" charset="0"/>
                <a:cs typeface="Calibri" pitchFamily="34" charset="0"/>
              </a:rPr>
              <a:t>/</a:t>
            </a:r>
            <a:r>
              <a:rPr lang="hr-HR" sz="2000" dirty="0" err="1" smtClean="0">
                <a:solidFill>
                  <a:schemeClr val="accent1">
                    <a:lumMod val="50000"/>
                  </a:schemeClr>
                </a:solidFill>
                <a:latin typeface="Calibri" pitchFamily="34" charset="0"/>
                <a:cs typeface="Calibri" pitchFamily="34" charset="0"/>
              </a:rPr>
              <a:t>13</a:t>
            </a:r>
            <a:r>
              <a:rPr lang="hr-HR" sz="2000" dirty="0" smtClean="0">
                <a:solidFill>
                  <a:schemeClr val="accent1">
                    <a:lumMod val="50000"/>
                  </a:schemeClr>
                </a:solidFill>
                <a:latin typeface="Calibri" pitchFamily="34" charset="0"/>
                <a:cs typeface="Calibri" pitchFamily="34" charset="0"/>
              </a:rPr>
              <a:t>, </a:t>
            </a:r>
            <a:r>
              <a:rPr lang="hr-HR" sz="2000" dirty="0" err="1" smtClean="0">
                <a:solidFill>
                  <a:schemeClr val="accent1">
                    <a:lumMod val="50000"/>
                  </a:schemeClr>
                </a:solidFill>
                <a:latin typeface="Calibri" pitchFamily="34" charset="0"/>
                <a:cs typeface="Calibri" pitchFamily="34" charset="0"/>
              </a:rPr>
              <a:t>157</a:t>
            </a:r>
            <a:r>
              <a:rPr lang="hr-HR" sz="2000" dirty="0" smtClean="0">
                <a:solidFill>
                  <a:schemeClr val="accent1">
                    <a:lumMod val="50000"/>
                  </a:schemeClr>
                </a:solidFill>
                <a:latin typeface="Calibri" pitchFamily="34" charset="0"/>
                <a:cs typeface="Calibri" pitchFamily="34" charset="0"/>
              </a:rPr>
              <a:t>/</a:t>
            </a:r>
            <a:r>
              <a:rPr lang="hr-HR" sz="2000" dirty="0" err="1" smtClean="0">
                <a:solidFill>
                  <a:schemeClr val="accent1">
                    <a:lumMod val="50000"/>
                  </a:schemeClr>
                </a:solidFill>
                <a:latin typeface="Calibri" pitchFamily="34" charset="0"/>
                <a:cs typeface="Calibri" pitchFamily="34" charset="0"/>
              </a:rPr>
              <a:t>13</a:t>
            </a:r>
            <a:r>
              <a:rPr lang="hr-HR" sz="2000" dirty="0" smtClean="0">
                <a:solidFill>
                  <a:schemeClr val="accent1">
                    <a:lumMod val="50000"/>
                  </a:schemeClr>
                </a:solidFill>
                <a:latin typeface="Calibri" pitchFamily="34" charset="0"/>
                <a:cs typeface="Calibri" pitchFamily="34" charset="0"/>
              </a:rPr>
              <a:t>, </a:t>
            </a:r>
            <a:r>
              <a:rPr lang="hr-HR" sz="2000" dirty="0" err="1" smtClean="0">
                <a:solidFill>
                  <a:schemeClr val="accent1">
                    <a:lumMod val="50000"/>
                  </a:schemeClr>
                </a:solidFill>
                <a:latin typeface="Calibri" pitchFamily="34" charset="0"/>
                <a:cs typeface="Calibri" pitchFamily="34" charset="0"/>
              </a:rPr>
              <a:t>110</a:t>
            </a:r>
            <a:r>
              <a:rPr lang="hr-HR" sz="2000" dirty="0" smtClean="0">
                <a:solidFill>
                  <a:schemeClr val="accent1">
                    <a:lumMod val="50000"/>
                  </a:schemeClr>
                </a:solidFill>
                <a:latin typeface="Calibri" pitchFamily="34" charset="0"/>
                <a:cs typeface="Calibri" pitchFamily="34" charset="0"/>
              </a:rPr>
              <a:t>/</a:t>
            </a:r>
            <a:r>
              <a:rPr lang="hr-HR" sz="2000" dirty="0" err="1" smtClean="0">
                <a:solidFill>
                  <a:schemeClr val="accent1">
                    <a:lumMod val="50000"/>
                  </a:schemeClr>
                </a:solidFill>
                <a:latin typeface="Calibri" pitchFamily="34" charset="0"/>
                <a:cs typeface="Calibri" pitchFamily="34" charset="0"/>
              </a:rPr>
              <a:t>15</a:t>
            </a:r>
            <a:r>
              <a:rPr lang="hr-HR" sz="2000" dirty="0" smtClean="0">
                <a:solidFill>
                  <a:schemeClr val="accent1">
                    <a:lumMod val="50000"/>
                  </a:schemeClr>
                </a:solidFill>
                <a:latin typeface="Calibri" pitchFamily="34" charset="0"/>
                <a:cs typeface="Calibri" pitchFamily="34" charset="0"/>
              </a:rPr>
              <a:t>  i </a:t>
            </a:r>
            <a:r>
              <a:rPr lang="hr-HR" sz="2000" dirty="0" err="1" smtClean="0">
                <a:solidFill>
                  <a:schemeClr val="accent1">
                    <a:lumMod val="50000"/>
                  </a:schemeClr>
                </a:solidFill>
                <a:latin typeface="Calibri" pitchFamily="34" charset="0"/>
                <a:cs typeface="Calibri" pitchFamily="34" charset="0"/>
              </a:rPr>
              <a:t>70</a:t>
            </a:r>
            <a:r>
              <a:rPr lang="hr-HR" sz="2000" dirty="0" smtClean="0">
                <a:solidFill>
                  <a:schemeClr val="accent1">
                    <a:lumMod val="50000"/>
                  </a:schemeClr>
                </a:solidFill>
                <a:latin typeface="Calibri" pitchFamily="34" charset="0"/>
                <a:cs typeface="Calibri" pitchFamily="34" charset="0"/>
              </a:rPr>
              <a:t>/</a:t>
            </a:r>
            <a:r>
              <a:rPr lang="hr-HR" sz="2000" dirty="0" err="1" smtClean="0">
                <a:solidFill>
                  <a:schemeClr val="accent1">
                    <a:lumMod val="50000"/>
                  </a:schemeClr>
                </a:solidFill>
                <a:latin typeface="Calibri" pitchFamily="34" charset="0"/>
                <a:cs typeface="Calibri" pitchFamily="34" charset="0"/>
              </a:rPr>
              <a:t>17</a:t>
            </a:r>
            <a:r>
              <a:rPr lang="hr-HR" sz="2000" dirty="0" smtClean="0">
                <a:solidFill>
                  <a:schemeClr val="accent1">
                    <a:lumMod val="50000"/>
                  </a:schemeClr>
                </a:solidFill>
                <a:latin typeface="Calibri" pitchFamily="34" charset="0"/>
                <a:cs typeface="Calibri" pitchFamily="34" charset="0"/>
              </a:rPr>
              <a:t> i </a:t>
            </a:r>
            <a:r>
              <a:rPr lang="hr-HR" sz="2000" dirty="0" err="1" smtClean="0">
                <a:solidFill>
                  <a:schemeClr val="accent1">
                    <a:lumMod val="50000"/>
                  </a:schemeClr>
                </a:solidFill>
                <a:latin typeface="Calibri" pitchFamily="34" charset="0"/>
                <a:cs typeface="Calibri" pitchFamily="34" charset="0"/>
              </a:rPr>
              <a:t>118</a:t>
            </a:r>
            <a:r>
              <a:rPr lang="hr-HR" sz="2000" dirty="0" smtClean="0">
                <a:solidFill>
                  <a:schemeClr val="accent1">
                    <a:lumMod val="50000"/>
                  </a:schemeClr>
                </a:solidFill>
                <a:latin typeface="Calibri" pitchFamily="34" charset="0"/>
                <a:cs typeface="Calibri" pitchFamily="34" charset="0"/>
              </a:rPr>
              <a:t>/</a:t>
            </a:r>
            <a:r>
              <a:rPr lang="hr-HR" sz="2000" dirty="0" err="1" smtClean="0">
                <a:solidFill>
                  <a:schemeClr val="accent1">
                    <a:lumMod val="50000"/>
                  </a:schemeClr>
                </a:solidFill>
                <a:latin typeface="Calibri" pitchFamily="34" charset="0"/>
                <a:cs typeface="Calibri" pitchFamily="34" charset="0"/>
              </a:rPr>
              <a:t>18</a:t>
            </a:r>
            <a:r>
              <a:rPr lang="hr-HR" sz="2000" dirty="0" smtClean="0">
                <a:solidFill>
                  <a:schemeClr val="accent1">
                    <a:lumMod val="50000"/>
                  </a:schemeClr>
                </a:solidFill>
                <a:latin typeface="Calibri" pitchFamily="34" charset="0"/>
                <a:cs typeface="Calibri" pitchFamily="34" charset="0"/>
              </a:rPr>
              <a:t>) – kao </a:t>
            </a:r>
            <a:r>
              <a:rPr lang="hr-HR" sz="2000" dirty="0" err="1" smtClean="0">
                <a:solidFill>
                  <a:schemeClr val="accent1">
                    <a:lumMod val="50000"/>
                  </a:schemeClr>
                </a:solidFill>
                <a:latin typeface="Calibri" pitchFamily="34" charset="0"/>
                <a:cs typeface="Calibri" pitchFamily="34" charset="0"/>
              </a:rPr>
              <a:t>lex</a:t>
            </a:r>
            <a:r>
              <a:rPr lang="hr-HR" sz="2000" dirty="0" smtClean="0">
                <a:solidFill>
                  <a:schemeClr val="accent1">
                    <a:lumMod val="50000"/>
                  </a:schemeClr>
                </a:solidFill>
                <a:latin typeface="Calibri" pitchFamily="34" charset="0"/>
                <a:cs typeface="Calibri" pitchFamily="34" charset="0"/>
              </a:rPr>
              <a:t> </a:t>
            </a:r>
            <a:r>
              <a:rPr lang="hr-HR" sz="2000" dirty="0" err="1" smtClean="0">
                <a:solidFill>
                  <a:schemeClr val="accent1">
                    <a:lumMod val="50000"/>
                  </a:schemeClr>
                </a:solidFill>
                <a:latin typeface="Calibri" pitchFamily="34" charset="0"/>
                <a:cs typeface="Calibri" pitchFamily="34" charset="0"/>
              </a:rPr>
              <a:t>generalis</a:t>
            </a:r>
            <a:r>
              <a:rPr lang="hr-HR" sz="2000" dirty="0" smtClean="0">
                <a:solidFill>
                  <a:schemeClr val="accent1">
                    <a:lumMod val="50000"/>
                  </a:schemeClr>
                </a:solidFill>
                <a:latin typeface="Calibri" pitchFamily="34" charset="0"/>
                <a:cs typeface="Calibri" pitchFamily="34" charset="0"/>
              </a:rPr>
              <a:t> u postupanju redarstva u </a:t>
            </a:r>
            <a:r>
              <a:rPr lang="hr-HR" sz="2000" u="sng"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prekršajnom postupku</a:t>
            </a:r>
            <a:r>
              <a:rPr lang="hr-HR" sz="20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hr-HR" sz="2000" dirty="0" smtClean="0">
                <a:solidFill>
                  <a:schemeClr val="accent1">
                    <a:lumMod val="50000"/>
                  </a:schemeClr>
                </a:solidFill>
                <a:latin typeface="Calibri" pitchFamily="34" charset="0"/>
                <a:cs typeface="Calibri" pitchFamily="34" charset="0"/>
              </a:rPr>
              <a:t>PZ propisuje odredbe koje se odnose na sve prekršaje propisane u drugim zakonima i </a:t>
            </a:r>
            <a:r>
              <a:rPr lang="hr-HR" sz="2000" u="sng"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drugim propisima</a:t>
            </a:r>
            <a:r>
              <a:rPr lang="hr-HR" sz="2000" dirty="0" smtClean="0">
                <a:solidFill>
                  <a:schemeClr val="accent1">
                    <a:lumMod val="50000"/>
                  </a:schemeClr>
                </a:solidFill>
                <a:latin typeface="Calibri" pitchFamily="34" charset="0"/>
                <a:cs typeface="Calibri" pitchFamily="34" charset="0"/>
              </a:rPr>
              <a:t> (</a:t>
            </a:r>
            <a:r>
              <a:rPr lang="hr-HR" sz="20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odluke jedinica lokalne samouprave</a:t>
            </a:r>
            <a:r>
              <a:rPr lang="hr-HR" sz="2000" dirty="0" smtClean="0">
                <a:solidFill>
                  <a:schemeClr val="accent1">
                    <a:lumMod val="50000"/>
                  </a:schemeClr>
                </a:solidFill>
                <a:latin typeface="Calibri" pitchFamily="34" charset="0"/>
                <a:cs typeface="Calibri" pitchFamily="34" charset="0"/>
              </a:rPr>
              <a:t>) kojima se propisuju prekršaji i njihove sankcije)</a:t>
            </a:r>
          </a:p>
          <a:p>
            <a:pPr marL="361950" indent="-361950" algn="just"/>
            <a:endParaRPr lang="hr-HR" sz="2000" dirty="0" smtClean="0">
              <a:solidFill>
                <a:srgbClr val="002060"/>
              </a:solidFill>
              <a:latin typeface="Calibri" pitchFamily="34" charset="0"/>
              <a:cs typeface="Calibri" pitchFamily="34" charset="0"/>
            </a:endParaRPr>
          </a:p>
          <a:p>
            <a:pPr algn="just">
              <a:buFont typeface="Wingdings" pitchFamily="2" charset="2"/>
              <a:buChar char="Ø"/>
            </a:pPr>
            <a:r>
              <a:rPr lang="hr-HR" sz="2000" b="1" dirty="0" smtClean="0">
                <a:solidFill>
                  <a:srgbClr val="002060"/>
                </a:solidFill>
                <a:latin typeface="Calibri" pitchFamily="34" charset="0"/>
                <a:cs typeface="Calibri" pitchFamily="34" charset="0"/>
              </a:rPr>
              <a:t>  </a:t>
            </a:r>
            <a:r>
              <a:rPr lang="hr-HR" sz="2000" b="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Zakona o općem upravnom postupku </a:t>
            </a:r>
            <a:r>
              <a:rPr lang="hr-HR" sz="2000" dirty="0" smtClean="0">
                <a:solidFill>
                  <a:schemeClr val="accent1">
                    <a:lumMod val="50000"/>
                  </a:schemeClr>
                </a:solidFill>
                <a:latin typeface="Calibri" pitchFamily="34" charset="0"/>
                <a:cs typeface="Calibri" pitchFamily="34" charset="0"/>
              </a:rPr>
              <a:t>(Narodne novine broj </a:t>
            </a:r>
            <a:r>
              <a:rPr lang="hr-HR" sz="2000" dirty="0" err="1" smtClean="0">
                <a:solidFill>
                  <a:schemeClr val="accent1">
                    <a:lumMod val="50000"/>
                  </a:schemeClr>
                </a:solidFill>
                <a:latin typeface="Calibri" pitchFamily="34" charset="0"/>
                <a:cs typeface="Calibri" pitchFamily="34" charset="0"/>
              </a:rPr>
              <a:t>47</a:t>
            </a:r>
            <a:r>
              <a:rPr lang="hr-HR" sz="2000" dirty="0" smtClean="0">
                <a:solidFill>
                  <a:schemeClr val="accent1">
                    <a:lumMod val="50000"/>
                  </a:schemeClr>
                </a:solidFill>
                <a:latin typeface="Calibri" pitchFamily="34" charset="0"/>
                <a:cs typeface="Calibri" pitchFamily="34" charset="0"/>
              </a:rPr>
              <a:t>/</a:t>
            </a:r>
            <a:r>
              <a:rPr lang="hr-HR" sz="2000" dirty="0" err="1" smtClean="0">
                <a:solidFill>
                  <a:schemeClr val="accent1">
                    <a:lumMod val="50000"/>
                  </a:schemeClr>
                </a:solidFill>
                <a:latin typeface="Calibri" pitchFamily="34" charset="0"/>
                <a:cs typeface="Calibri" pitchFamily="34" charset="0"/>
              </a:rPr>
              <a:t>09</a:t>
            </a:r>
            <a:r>
              <a:rPr lang="hr-HR" sz="2000" dirty="0" smtClean="0">
                <a:solidFill>
                  <a:schemeClr val="accent1">
                    <a:lumMod val="50000"/>
                  </a:schemeClr>
                </a:solidFill>
                <a:latin typeface="Calibri" pitchFamily="34" charset="0"/>
                <a:cs typeface="Calibri" pitchFamily="34" charset="0"/>
              </a:rPr>
              <a:t> i      </a:t>
            </a:r>
          </a:p>
          <a:p>
            <a:pPr algn="just"/>
            <a:r>
              <a:rPr lang="hr-HR" sz="2000" dirty="0" smtClean="0">
                <a:solidFill>
                  <a:schemeClr val="accent1">
                    <a:lumMod val="50000"/>
                  </a:schemeClr>
                </a:solidFill>
                <a:latin typeface="Calibri" pitchFamily="34" charset="0"/>
                <a:cs typeface="Calibri" pitchFamily="34" charset="0"/>
              </a:rPr>
              <a:t>     </a:t>
            </a:r>
            <a:r>
              <a:rPr lang="hr-HR" sz="2000" dirty="0" err="1" smtClean="0">
                <a:solidFill>
                  <a:schemeClr val="accent1">
                    <a:lumMod val="50000"/>
                  </a:schemeClr>
                </a:solidFill>
                <a:latin typeface="Calibri" pitchFamily="34" charset="0"/>
                <a:cs typeface="Calibri" pitchFamily="34" charset="0"/>
              </a:rPr>
              <a:t>110</a:t>
            </a:r>
            <a:r>
              <a:rPr lang="hr-HR" sz="2000" dirty="0" smtClean="0">
                <a:solidFill>
                  <a:schemeClr val="accent1">
                    <a:lumMod val="50000"/>
                  </a:schemeClr>
                </a:solidFill>
                <a:latin typeface="Calibri" pitchFamily="34" charset="0"/>
                <a:cs typeface="Calibri" pitchFamily="34" charset="0"/>
              </a:rPr>
              <a:t>/</a:t>
            </a:r>
            <a:r>
              <a:rPr lang="hr-HR" sz="2000" dirty="0" err="1" smtClean="0">
                <a:solidFill>
                  <a:schemeClr val="accent1">
                    <a:lumMod val="50000"/>
                  </a:schemeClr>
                </a:solidFill>
                <a:latin typeface="Calibri" pitchFamily="34" charset="0"/>
                <a:cs typeface="Calibri" pitchFamily="34" charset="0"/>
              </a:rPr>
              <a:t>21</a:t>
            </a:r>
            <a:r>
              <a:rPr lang="hr-HR" sz="2000" dirty="0" smtClean="0">
                <a:solidFill>
                  <a:schemeClr val="accent1">
                    <a:lumMod val="50000"/>
                  </a:schemeClr>
                </a:solidFill>
                <a:latin typeface="Calibri" pitchFamily="34" charset="0"/>
                <a:cs typeface="Calibri" pitchFamily="34" charset="0"/>
              </a:rPr>
              <a:t>) - kao </a:t>
            </a:r>
            <a:r>
              <a:rPr lang="hr-HR" sz="2000" dirty="0" err="1" smtClean="0">
                <a:solidFill>
                  <a:schemeClr val="accent1">
                    <a:lumMod val="50000"/>
                  </a:schemeClr>
                </a:solidFill>
                <a:latin typeface="Calibri" pitchFamily="34" charset="0"/>
                <a:cs typeface="Calibri" pitchFamily="34" charset="0"/>
              </a:rPr>
              <a:t>lex</a:t>
            </a:r>
            <a:r>
              <a:rPr lang="hr-HR" sz="2000" dirty="0" smtClean="0">
                <a:solidFill>
                  <a:schemeClr val="accent1">
                    <a:lumMod val="50000"/>
                  </a:schemeClr>
                </a:solidFill>
                <a:latin typeface="Calibri" pitchFamily="34" charset="0"/>
                <a:cs typeface="Calibri" pitchFamily="34" charset="0"/>
              </a:rPr>
              <a:t> </a:t>
            </a:r>
            <a:r>
              <a:rPr lang="hr-HR" sz="2000" dirty="0" err="1" smtClean="0">
                <a:solidFill>
                  <a:schemeClr val="accent1">
                    <a:lumMod val="50000"/>
                  </a:schemeClr>
                </a:solidFill>
                <a:latin typeface="Calibri" pitchFamily="34" charset="0"/>
                <a:cs typeface="Calibri" pitchFamily="34" charset="0"/>
              </a:rPr>
              <a:t>generalis</a:t>
            </a:r>
            <a:r>
              <a:rPr lang="hr-HR" sz="2000" dirty="0" smtClean="0">
                <a:solidFill>
                  <a:schemeClr val="accent1">
                    <a:lumMod val="50000"/>
                  </a:schemeClr>
                </a:solidFill>
                <a:latin typeface="Calibri" pitchFamily="34" charset="0"/>
                <a:cs typeface="Calibri" pitchFamily="34" charset="0"/>
              </a:rPr>
              <a:t> u postupanju redarstva u </a:t>
            </a:r>
            <a:r>
              <a:rPr lang="hr-HR" sz="2000" u="sng"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upravnom </a:t>
            </a:r>
          </a:p>
          <a:p>
            <a:pPr algn="just"/>
            <a:r>
              <a:rPr lang="hr-HR" sz="20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hr-HR" sz="2000" u="sng"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postupku</a:t>
            </a:r>
          </a:p>
          <a:p>
            <a:pPr algn="just">
              <a:buNone/>
            </a:pPr>
            <a:endParaRPr lang="hr-HR" sz="2000" u="sng" dirty="0" smtClean="0">
              <a:solidFill>
                <a:srgbClr val="002060"/>
              </a:solidFill>
              <a:effectLst>
                <a:outerShdw blurRad="38100" dist="38100" dir="2700000" algn="tl">
                  <a:srgbClr val="000000">
                    <a:alpha val="43137"/>
                  </a:srgbClr>
                </a:outerShdw>
              </a:effectLst>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00100" y="1071546"/>
            <a:ext cx="6858048" cy="500066"/>
          </a:xfrm>
        </p:spPr>
        <p:txBody>
          <a:bodyPr>
            <a:normAutofit fontScale="90000"/>
          </a:bodyPr>
          <a:lstStyle/>
          <a:p>
            <a:pPr algn="ctr"/>
            <a:r>
              <a:rPr lang="hr-HR" sz="27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PREKRŠAJNI ZAKON </a:t>
            </a:r>
            <a:r>
              <a:rPr lang="hr-HR" sz="22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r>
            <a:br>
              <a:rPr lang="hr-HR" sz="2200" b="1"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br>
            <a:r>
              <a:rPr lang="hr-HR" sz="20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(nn broj, </a:t>
            </a:r>
            <a:r>
              <a:rPr lang="hr-HR" sz="2000"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107</a:t>
            </a:r>
            <a:r>
              <a:rPr lang="hr-HR" sz="20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t>
            </a:r>
            <a:r>
              <a:rPr lang="hr-HR" sz="2000"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07</a:t>
            </a:r>
            <a:r>
              <a:rPr lang="hr-HR" sz="20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hr-HR" sz="2000"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39</a:t>
            </a:r>
            <a:r>
              <a:rPr lang="hr-HR" sz="20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t>
            </a:r>
            <a:r>
              <a:rPr lang="hr-HR" sz="2000"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13</a:t>
            </a:r>
            <a:r>
              <a:rPr lang="hr-HR" sz="20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hr-HR" sz="2000"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157</a:t>
            </a:r>
            <a:r>
              <a:rPr lang="hr-HR" sz="20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t>
            </a:r>
            <a:r>
              <a:rPr lang="hr-HR" sz="2000"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13</a:t>
            </a:r>
            <a:r>
              <a:rPr lang="hr-HR" sz="20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hr-HR" sz="2000"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110</a:t>
            </a:r>
            <a:r>
              <a:rPr lang="hr-HR" sz="20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t>
            </a:r>
            <a:r>
              <a:rPr lang="hr-HR" sz="2000"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15</a:t>
            </a:r>
            <a:r>
              <a:rPr lang="hr-HR" sz="20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hr-HR" sz="2000"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70</a:t>
            </a:r>
            <a:r>
              <a:rPr lang="hr-HR" sz="20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t>
            </a:r>
            <a:r>
              <a:rPr lang="hr-HR" sz="2000"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17</a:t>
            </a:r>
            <a:r>
              <a:rPr lang="hr-HR" sz="20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i </a:t>
            </a:r>
            <a:r>
              <a:rPr lang="hr-HR" sz="2000" dirty="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118/18)</a:t>
            </a:r>
            <a:r>
              <a:rPr lang="hr-HR" sz="2000" dirty="0">
                <a:effectLst>
                  <a:outerShdw blurRad="38100" dist="38100" dir="2700000" algn="tl">
                    <a:srgbClr val="000000">
                      <a:alpha val="43137"/>
                    </a:srgbClr>
                  </a:outerShdw>
                </a:effectLst>
                <a:latin typeface="Georgia" pitchFamily="18" charset="0"/>
              </a:rPr>
              <a:t/>
            </a:r>
            <a:br>
              <a:rPr lang="hr-HR" sz="2000" dirty="0">
                <a:effectLst>
                  <a:outerShdw blurRad="38100" dist="38100" dir="2700000" algn="tl">
                    <a:srgbClr val="000000">
                      <a:alpha val="43137"/>
                    </a:srgbClr>
                  </a:outerShdw>
                </a:effectLst>
                <a:latin typeface="Georgia" pitchFamily="18" charset="0"/>
              </a:rPr>
            </a:br>
            <a:endParaRPr lang="hr-HR" sz="2000" dirty="0">
              <a:effectLst>
                <a:outerShdw blurRad="38100" dist="38100" dir="2700000" algn="tl">
                  <a:srgbClr val="000000">
                    <a:alpha val="43137"/>
                  </a:srgbClr>
                </a:outerShdw>
              </a:effectLst>
            </a:endParaRPr>
          </a:p>
        </p:txBody>
      </p:sp>
      <p:sp>
        <p:nvSpPr>
          <p:cNvPr id="3" name="Rezervirano mjesto sadržaja 2"/>
          <p:cNvSpPr>
            <a:spLocks noGrp="1"/>
          </p:cNvSpPr>
          <p:nvPr>
            <p:ph sz="quarter" idx="1"/>
          </p:nvPr>
        </p:nvSpPr>
        <p:spPr>
          <a:xfrm>
            <a:off x="500034" y="1428736"/>
            <a:ext cx="8001056" cy="4786346"/>
          </a:xfrm>
        </p:spPr>
        <p:txBody>
          <a:bodyPr>
            <a:noAutofit/>
          </a:bodyPr>
          <a:lstStyle/>
          <a:p>
            <a:pPr>
              <a:buNone/>
            </a:pPr>
            <a:r>
              <a:rPr lang="hr-HR" sz="1700"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Načelo </a:t>
            </a:r>
            <a:r>
              <a:rPr lang="hr-HR" sz="1700" dirty="0">
                <a:solidFill>
                  <a:srgbClr val="FF0000"/>
                </a:solidFill>
                <a:effectLst>
                  <a:outerShdw blurRad="38100" dist="38100" dir="2700000" algn="tl">
                    <a:srgbClr val="000000">
                      <a:alpha val="43137"/>
                    </a:srgbClr>
                  </a:outerShdw>
                </a:effectLst>
                <a:latin typeface="Calibri" pitchFamily="34" charset="0"/>
                <a:cs typeface="Calibri" pitchFamily="34" charset="0"/>
              </a:rPr>
              <a:t>zakonitosti </a:t>
            </a:r>
            <a:r>
              <a:rPr lang="hr-HR" sz="1700" b="1" dirty="0">
                <a:solidFill>
                  <a:schemeClr val="bg2">
                    <a:lumMod val="25000"/>
                  </a:schemeClr>
                </a:solidFill>
                <a:latin typeface="Calibri" pitchFamily="34" charset="0"/>
                <a:cs typeface="Calibri" pitchFamily="34" charset="0"/>
              </a:rPr>
              <a:t>- </a:t>
            </a:r>
            <a:r>
              <a:rPr lang="hr-HR" sz="1700" i="1" dirty="0">
                <a:solidFill>
                  <a:schemeClr val="bg2">
                    <a:lumMod val="25000"/>
                  </a:schemeClr>
                </a:solidFill>
                <a:latin typeface="Calibri" pitchFamily="34" charset="0"/>
                <a:cs typeface="Calibri" pitchFamily="34" charset="0"/>
              </a:rPr>
              <a:t>Članak 2. PZ-a </a:t>
            </a:r>
            <a:endParaRPr lang="hr-HR" sz="1700" b="1" dirty="0">
              <a:solidFill>
                <a:schemeClr val="bg2">
                  <a:lumMod val="25000"/>
                </a:schemeClr>
              </a:solidFill>
              <a:latin typeface="Calibri" pitchFamily="34" charset="0"/>
              <a:cs typeface="Calibri" pitchFamily="34" charset="0"/>
            </a:endParaRPr>
          </a:p>
          <a:p>
            <a:pPr marL="0" indent="0" algn="just">
              <a:buNone/>
            </a:pPr>
            <a:r>
              <a:rPr lang="hr-HR" sz="1700" dirty="0">
                <a:solidFill>
                  <a:schemeClr val="bg2">
                    <a:lumMod val="25000"/>
                  </a:schemeClr>
                </a:solidFill>
                <a:latin typeface="Calibri" pitchFamily="34" charset="0"/>
                <a:cs typeface="Calibri" pitchFamily="34" charset="0"/>
              </a:rPr>
              <a:t>Nitko ne može biti kažnjen niti se prema njemu može primijeniti druga </a:t>
            </a:r>
            <a:r>
              <a:rPr lang="hr-HR" sz="1700" dirty="0" err="1">
                <a:solidFill>
                  <a:schemeClr val="bg2">
                    <a:lumMod val="25000"/>
                  </a:schemeClr>
                </a:solidFill>
                <a:latin typeface="Calibri" pitchFamily="34" charset="0"/>
                <a:cs typeface="Calibri" pitchFamily="34" charset="0"/>
              </a:rPr>
              <a:t>prekršajnopravna</a:t>
            </a:r>
            <a:r>
              <a:rPr lang="hr-HR" sz="1700" dirty="0">
                <a:solidFill>
                  <a:schemeClr val="bg2">
                    <a:lumMod val="25000"/>
                  </a:schemeClr>
                </a:solidFill>
                <a:latin typeface="Calibri" pitchFamily="34" charset="0"/>
                <a:cs typeface="Calibri" pitchFamily="34" charset="0"/>
              </a:rPr>
              <a:t> sankcija </a:t>
            </a:r>
            <a:r>
              <a:rPr lang="hr-HR" sz="1700" b="1" dirty="0">
                <a:solidFill>
                  <a:schemeClr val="bg2">
                    <a:lumMod val="25000"/>
                  </a:schemeClr>
                </a:solidFill>
                <a:latin typeface="Calibri" pitchFamily="34" charset="0"/>
                <a:cs typeface="Calibri" pitchFamily="34" charset="0"/>
              </a:rPr>
              <a:t>za djelo koje prije nego je bilo počinjeno </a:t>
            </a:r>
            <a:r>
              <a:rPr lang="hr-HR" sz="1700" dirty="0">
                <a:solidFill>
                  <a:schemeClr val="bg2">
                    <a:lumMod val="25000"/>
                  </a:schemeClr>
                </a:solidFill>
                <a:latin typeface="Calibri" pitchFamily="34" charset="0"/>
                <a:cs typeface="Calibri" pitchFamily="34" charset="0"/>
              </a:rPr>
              <a:t>nije bilo zakonom ili međunarodnim pravom ili </a:t>
            </a:r>
            <a:r>
              <a:rPr lang="hr-HR" sz="1700" b="1" dirty="0">
                <a:solidFill>
                  <a:schemeClr val="bg2">
                    <a:lumMod val="25000"/>
                  </a:schemeClr>
                </a:solidFill>
                <a:latin typeface="Calibri" pitchFamily="34" charset="0"/>
                <a:cs typeface="Calibri" pitchFamily="34" charset="0"/>
              </a:rPr>
              <a:t>odlukom jedinice lokalne i područne (regionalne) samouprave određeno kao prekršaj </a:t>
            </a:r>
            <a:r>
              <a:rPr lang="hr-HR" sz="1700" dirty="0">
                <a:solidFill>
                  <a:schemeClr val="bg2">
                    <a:lumMod val="25000"/>
                  </a:schemeClr>
                </a:solidFill>
                <a:latin typeface="Calibri" pitchFamily="34" charset="0"/>
                <a:cs typeface="Calibri" pitchFamily="34" charset="0"/>
              </a:rPr>
              <a:t>i za koji zakonom ili odlukom jedinice lokalne i područne (regionalne) samouprave</a:t>
            </a:r>
            <a:r>
              <a:rPr lang="hr-HR" sz="1700" b="1" dirty="0">
                <a:solidFill>
                  <a:schemeClr val="bg2">
                    <a:lumMod val="25000"/>
                  </a:schemeClr>
                </a:solidFill>
                <a:latin typeface="Calibri" pitchFamily="34" charset="0"/>
                <a:cs typeface="Calibri" pitchFamily="34" charset="0"/>
              </a:rPr>
              <a:t> nije bilo propisano koja se vrsta i mjera </a:t>
            </a:r>
            <a:r>
              <a:rPr lang="hr-HR" sz="1700" b="1" dirty="0" err="1">
                <a:solidFill>
                  <a:schemeClr val="bg2">
                    <a:lumMod val="25000"/>
                  </a:schemeClr>
                </a:solidFill>
                <a:latin typeface="Calibri" pitchFamily="34" charset="0"/>
                <a:cs typeface="Calibri" pitchFamily="34" charset="0"/>
              </a:rPr>
              <a:t>prekršajnopravne</a:t>
            </a:r>
            <a:r>
              <a:rPr lang="hr-HR" sz="1700" b="1" dirty="0">
                <a:solidFill>
                  <a:schemeClr val="bg2">
                    <a:lumMod val="25000"/>
                  </a:schemeClr>
                </a:solidFill>
                <a:latin typeface="Calibri" pitchFamily="34" charset="0"/>
                <a:cs typeface="Calibri" pitchFamily="34" charset="0"/>
              </a:rPr>
              <a:t> sankcije počinitelju može izreći, odnosno primijeniti</a:t>
            </a:r>
            <a:r>
              <a:rPr lang="hr-HR" sz="1700" b="1" dirty="0" smtClean="0">
                <a:solidFill>
                  <a:schemeClr val="bg2">
                    <a:lumMod val="25000"/>
                  </a:schemeClr>
                </a:solidFill>
                <a:latin typeface="Calibri" pitchFamily="34" charset="0"/>
                <a:cs typeface="Calibri" pitchFamily="34" charset="0"/>
              </a:rPr>
              <a:t>.</a:t>
            </a:r>
          </a:p>
          <a:p>
            <a:pPr marL="0" indent="0" algn="just">
              <a:buNone/>
            </a:pPr>
            <a:endParaRPr lang="hr-HR" sz="1700" b="1" dirty="0">
              <a:latin typeface="Calibri" pitchFamily="34" charset="0"/>
              <a:cs typeface="Calibri" pitchFamily="34" charset="0"/>
            </a:endParaRPr>
          </a:p>
          <a:p>
            <a:pPr marL="0" indent="0" algn="just">
              <a:buNone/>
            </a:pPr>
            <a:r>
              <a:rPr lang="hr-HR" sz="1700" dirty="0">
                <a:solidFill>
                  <a:srgbClr val="FF0000"/>
                </a:solidFill>
                <a:effectLst>
                  <a:outerShdw blurRad="38100" dist="38100" dir="2700000" algn="tl">
                    <a:srgbClr val="000000">
                      <a:alpha val="43137"/>
                    </a:srgbClr>
                  </a:outerShdw>
                </a:effectLst>
                <a:latin typeface="Calibri" pitchFamily="34" charset="0"/>
                <a:cs typeface="Calibri" pitchFamily="34" charset="0"/>
              </a:rPr>
              <a:t>Opća svrha </a:t>
            </a:r>
            <a:r>
              <a:rPr lang="hr-HR" sz="1700" dirty="0" err="1">
                <a:solidFill>
                  <a:srgbClr val="FF0000"/>
                </a:solidFill>
                <a:effectLst>
                  <a:outerShdw blurRad="38100" dist="38100" dir="2700000" algn="tl">
                    <a:srgbClr val="000000">
                      <a:alpha val="43137"/>
                    </a:srgbClr>
                  </a:outerShdw>
                </a:effectLst>
                <a:latin typeface="Calibri" pitchFamily="34" charset="0"/>
                <a:cs typeface="Calibri" pitchFamily="34" charset="0"/>
              </a:rPr>
              <a:t>prekršajnopravnih</a:t>
            </a:r>
            <a:r>
              <a:rPr lang="hr-HR" sz="1700" dirty="0">
                <a:solidFill>
                  <a:srgbClr val="FF0000"/>
                </a:solidFill>
                <a:effectLst>
                  <a:outerShdw blurRad="38100" dist="38100" dir="2700000" algn="tl">
                    <a:srgbClr val="000000">
                      <a:alpha val="43137"/>
                    </a:srgbClr>
                  </a:outerShdw>
                </a:effectLst>
                <a:latin typeface="Calibri" pitchFamily="34" charset="0"/>
                <a:cs typeface="Calibri" pitchFamily="34" charset="0"/>
              </a:rPr>
              <a:t> sankcija </a:t>
            </a:r>
            <a:r>
              <a:rPr lang="hr-HR" sz="1700" i="1" dirty="0">
                <a:solidFill>
                  <a:schemeClr val="bg2">
                    <a:lumMod val="25000"/>
                  </a:schemeClr>
                </a:solidFill>
                <a:latin typeface="Calibri" pitchFamily="34" charset="0"/>
                <a:cs typeface="Calibri" pitchFamily="34" charset="0"/>
              </a:rPr>
              <a:t>- Članak 6. PZ-a</a:t>
            </a:r>
            <a:endParaRPr lang="hr-HR" sz="1700" b="1" dirty="0">
              <a:solidFill>
                <a:schemeClr val="bg2">
                  <a:lumMod val="25000"/>
                </a:schemeClr>
              </a:solidFill>
              <a:latin typeface="Calibri" pitchFamily="34" charset="0"/>
              <a:cs typeface="Calibri" pitchFamily="34" charset="0"/>
            </a:endParaRPr>
          </a:p>
          <a:p>
            <a:pPr marL="0" indent="0" algn="just">
              <a:buNone/>
            </a:pPr>
            <a:r>
              <a:rPr lang="hr-HR" sz="1700" b="1" dirty="0">
                <a:solidFill>
                  <a:schemeClr val="bg2">
                    <a:lumMod val="25000"/>
                  </a:schemeClr>
                </a:solidFill>
                <a:latin typeface="Calibri" pitchFamily="34" charset="0"/>
                <a:cs typeface="Calibri" pitchFamily="34" charset="0"/>
              </a:rPr>
              <a:t>Opća svrha propisivanja i izricanja ili primjene </a:t>
            </a:r>
            <a:r>
              <a:rPr lang="hr-HR" sz="1700" b="1" dirty="0" smtClean="0">
                <a:solidFill>
                  <a:schemeClr val="bg2">
                    <a:lumMod val="25000"/>
                  </a:schemeClr>
                </a:solidFill>
                <a:latin typeface="Calibri" pitchFamily="34" charset="0"/>
                <a:cs typeface="Calibri" pitchFamily="34" charset="0"/>
              </a:rPr>
              <a:t>svih </a:t>
            </a:r>
            <a:r>
              <a:rPr lang="hr-HR" sz="1700" b="1" dirty="0" err="1" smtClean="0">
                <a:solidFill>
                  <a:schemeClr val="bg2">
                    <a:lumMod val="25000"/>
                  </a:schemeClr>
                </a:solidFill>
                <a:latin typeface="Calibri" pitchFamily="34" charset="0"/>
                <a:cs typeface="Calibri" pitchFamily="34" charset="0"/>
              </a:rPr>
              <a:t>prekršajnopravnih</a:t>
            </a:r>
            <a:r>
              <a:rPr lang="hr-HR" sz="1700" b="1" dirty="0" smtClean="0">
                <a:solidFill>
                  <a:schemeClr val="bg2">
                    <a:lumMod val="25000"/>
                  </a:schemeClr>
                </a:solidFill>
                <a:latin typeface="Calibri" pitchFamily="34" charset="0"/>
                <a:cs typeface="Calibri" pitchFamily="34" charset="0"/>
              </a:rPr>
              <a:t> </a:t>
            </a:r>
            <a:r>
              <a:rPr lang="hr-HR" sz="1700" b="1" dirty="0">
                <a:solidFill>
                  <a:schemeClr val="bg2">
                    <a:lumMod val="25000"/>
                  </a:schemeClr>
                </a:solidFill>
                <a:latin typeface="Calibri" pitchFamily="34" charset="0"/>
                <a:cs typeface="Calibri" pitchFamily="34" charset="0"/>
              </a:rPr>
              <a:t>sankcija </a:t>
            </a:r>
            <a:r>
              <a:rPr lang="hr-HR" sz="1700" dirty="0">
                <a:solidFill>
                  <a:schemeClr val="bg2">
                    <a:lumMod val="25000"/>
                  </a:schemeClr>
                </a:solidFill>
                <a:latin typeface="Calibri" pitchFamily="34" charset="0"/>
                <a:cs typeface="Calibri" pitchFamily="34" charset="0"/>
              </a:rPr>
              <a:t>je da svi građani poštuju pravni sustav i da nitko ne počini prekršaj, te da se počinitelji prekršaja ubuduće tako ponašaju. </a:t>
            </a:r>
            <a:r>
              <a:rPr lang="hr-HR" sz="1700" dirty="0">
                <a:solidFill>
                  <a:srgbClr val="FF0000"/>
                </a:solidFill>
                <a:effectLst>
                  <a:outerShdw blurRad="38100" dist="38100" dir="2700000" algn="tl">
                    <a:srgbClr val="000000">
                      <a:alpha val="43137"/>
                    </a:srgbClr>
                  </a:outerShdw>
                </a:effectLst>
                <a:latin typeface="Calibri" pitchFamily="34" charset="0"/>
                <a:cs typeface="Calibri" pitchFamily="34" charset="0"/>
              </a:rPr>
              <a:t>(generalna i specijalna prevencija)</a:t>
            </a:r>
            <a:r>
              <a:rPr lang="hr-HR" sz="1700" i="1" dirty="0">
                <a:latin typeface="Calibri" pitchFamily="34" charset="0"/>
                <a:cs typeface="Calibri" pitchFamily="34" charset="0"/>
              </a:rPr>
              <a:t> </a:t>
            </a:r>
          </a:p>
          <a:p>
            <a:pPr>
              <a:buNone/>
            </a:pPr>
            <a:endParaRPr lang="hr-HR" sz="1700" b="1" dirty="0" smtClean="0">
              <a:solidFill>
                <a:schemeClr val="bg2">
                  <a:lumMod val="25000"/>
                </a:schemeClr>
              </a:solidFill>
              <a:latin typeface="Calibri" pitchFamily="34" charset="0"/>
              <a:cs typeface="Calibri" pitchFamily="34" charset="0"/>
            </a:endParaRPr>
          </a:p>
          <a:p>
            <a:pPr>
              <a:buNone/>
            </a:pPr>
            <a:r>
              <a:rPr lang="hr-HR" sz="1700" b="1" dirty="0" smtClean="0">
                <a:solidFill>
                  <a:schemeClr val="bg2">
                    <a:lumMod val="25000"/>
                  </a:schemeClr>
                </a:solidFill>
                <a:latin typeface="Calibri" pitchFamily="34" charset="0"/>
                <a:cs typeface="Calibri" pitchFamily="34" charset="0"/>
              </a:rPr>
              <a:t>Primjena </a:t>
            </a:r>
            <a:r>
              <a:rPr lang="hr-HR" sz="1700" b="1" dirty="0" err="1">
                <a:solidFill>
                  <a:schemeClr val="bg2">
                    <a:lumMod val="25000"/>
                  </a:schemeClr>
                </a:solidFill>
                <a:latin typeface="Calibri" pitchFamily="34" charset="0"/>
                <a:cs typeface="Calibri" pitchFamily="34" charset="0"/>
              </a:rPr>
              <a:t>materijalnopravnih</a:t>
            </a:r>
            <a:r>
              <a:rPr lang="hr-HR" sz="1700" b="1" dirty="0">
                <a:solidFill>
                  <a:schemeClr val="bg2">
                    <a:lumMod val="25000"/>
                  </a:schemeClr>
                </a:solidFill>
                <a:latin typeface="Calibri" pitchFamily="34" charset="0"/>
                <a:cs typeface="Calibri" pitchFamily="34" charset="0"/>
              </a:rPr>
              <a:t> odredbi Prekršajnog zakona </a:t>
            </a:r>
            <a:r>
              <a:rPr lang="hr-HR" sz="1700" b="1" dirty="0" smtClean="0">
                <a:solidFill>
                  <a:schemeClr val="bg2">
                    <a:lumMod val="25000"/>
                  </a:schemeClr>
                </a:solidFill>
                <a:latin typeface="Calibri" pitchFamily="34" charset="0"/>
                <a:cs typeface="Calibri" pitchFamily="34" charset="0"/>
              </a:rPr>
              <a:t>– </a:t>
            </a:r>
            <a:r>
              <a:rPr lang="hr-HR" sz="1700" i="1" dirty="0" err="1" smtClean="0">
                <a:solidFill>
                  <a:schemeClr val="bg2">
                    <a:lumMod val="25000"/>
                  </a:schemeClr>
                </a:solidFill>
                <a:latin typeface="Calibri" pitchFamily="34" charset="0"/>
                <a:cs typeface="Calibri" pitchFamily="34" charset="0"/>
              </a:rPr>
              <a:t>Čl.11</a:t>
            </a:r>
            <a:r>
              <a:rPr lang="hr-HR" sz="1700" i="1" dirty="0">
                <a:solidFill>
                  <a:schemeClr val="bg2">
                    <a:lumMod val="25000"/>
                  </a:schemeClr>
                </a:solidFill>
                <a:latin typeface="Calibri" pitchFamily="34" charset="0"/>
                <a:cs typeface="Calibri" pitchFamily="34" charset="0"/>
              </a:rPr>
              <a:t>. PZ-a</a:t>
            </a:r>
          </a:p>
          <a:p>
            <a:pPr marL="0" indent="0">
              <a:buNone/>
            </a:pPr>
            <a:r>
              <a:rPr lang="pl-PL" sz="1700" dirty="0">
                <a:solidFill>
                  <a:schemeClr val="bg2">
                    <a:lumMod val="25000"/>
                  </a:schemeClr>
                </a:solidFill>
                <a:latin typeface="Calibri" pitchFamily="34" charset="0"/>
                <a:cs typeface="Calibri" pitchFamily="34" charset="0"/>
              </a:rPr>
              <a:t>Materijalnopravne odredbe Prekršajnog zakona odnose se na sve prekršaje propisane zakonima i drugim propisima kojima se </a:t>
            </a:r>
            <a:r>
              <a:rPr lang="hr-HR" sz="1700" dirty="0">
                <a:solidFill>
                  <a:schemeClr val="bg2">
                    <a:lumMod val="25000"/>
                  </a:schemeClr>
                </a:solidFill>
                <a:latin typeface="Calibri" pitchFamily="34" charset="0"/>
                <a:cs typeface="Calibri" pitchFamily="34" charset="0"/>
              </a:rPr>
              <a:t>propisuju prekršaji.</a:t>
            </a:r>
            <a:r>
              <a:rPr lang="hr-HR" sz="1700" b="1" dirty="0">
                <a:solidFill>
                  <a:schemeClr val="bg2">
                    <a:lumMod val="25000"/>
                  </a:schemeClr>
                </a:solidFill>
                <a:latin typeface="Calibri" pitchFamily="34" charset="0"/>
                <a:cs typeface="Calibri" pitchFamily="34" charset="0"/>
              </a:rPr>
              <a:t> </a:t>
            </a:r>
          </a:p>
          <a:p>
            <a:pPr marL="0" indent="0">
              <a:buNone/>
            </a:pPr>
            <a:endParaRPr lang="hr-HR" sz="1600" b="1" dirty="0">
              <a:latin typeface="Georgia" pitchFamily="18" charset="0"/>
            </a:endParaRPr>
          </a:p>
          <a:p>
            <a:pPr>
              <a:buNone/>
            </a:pPr>
            <a:endParaRPr lang="hr-HR" sz="1500" dirty="0">
              <a:latin typeface="Georgia"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500034" y="500042"/>
            <a:ext cx="7858180" cy="5929354"/>
          </a:xfrm>
        </p:spPr>
        <p:txBody>
          <a:bodyPr>
            <a:normAutofit/>
          </a:bodyPr>
          <a:lstStyle/>
          <a:p>
            <a:pPr marL="0" indent="0" algn="just">
              <a:lnSpc>
                <a:spcPct val="110000"/>
              </a:lnSpc>
              <a:buNone/>
            </a:pPr>
            <a:r>
              <a:rPr lang="hr-HR" sz="1800" dirty="0" smtClean="0">
                <a:solidFill>
                  <a:schemeClr val="bg2">
                    <a:lumMod val="25000"/>
                  </a:schemeClr>
                </a:solidFill>
                <a:latin typeface="Calibri" pitchFamily="34" charset="0"/>
                <a:cs typeface="Calibri" pitchFamily="34" charset="0"/>
              </a:rPr>
              <a:t>Prekršaji i </a:t>
            </a:r>
            <a:r>
              <a:rPr lang="hr-HR" sz="1800" dirty="0" err="1" smtClean="0">
                <a:solidFill>
                  <a:schemeClr val="bg2">
                    <a:lumMod val="25000"/>
                  </a:schemeClr>
                </a:solidFill>
                <a:latin typeface="Calibri" pitchFamily="34" charset="0"/>
                <a:cs typeface="Calibri" pitchFamily="34" charset="0"/>
              </a:rPr>
              <a:t>prekršajnopravne</a:t>
            </a:r>
            <a:r>
              <a:rPr lang="hr-HR" sz="1800" dirty="0" smtClean="0">
                <a:solidFill>
                  <a:schemeClr val="bg2">
                    <a:lumMod val="25000"/>
                  </a:schemeClr>
                </a:solidFill>
                <a:latin typeface="Calibri" pitchFamily="34" charset="0"/>
                <a:cs typeface="Calibri" pitchFamily="34" charset="0"/>
              </a:rPr>
              <a:t> sankcije mogu se propisivati zakonom i </a:t>
            </a:r>
            <a:r>
              <a:rPr lang="hr-HR" sz="1800"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odlukama </a:t>
            </a:r>
            <a:r>
              <a:rPr lang="hr-HR" sz="1800" dirty="0">
                <a:solidFill>
                  <a:srgbClr val="FF0000"/>
                </a:solidFill>
                <a:effectLst>
                  <a:outerShdw blurRad="38100" dist="38100" dir="2700000" algn="tl">
                    <a:srgbClr val="000000">
                      <a:alpha val="43137"/>
                    </a:srgbClr>
                  </a:outerShdw>
                </a:effectLst>
                <a:latin typeface="Calibri" pitchFamily="34" charset="0"/>
                <a:cs typeface="Calibri" pitchFamily="34" charset="0"/>
              </a:rPr>
              <a:t>jedinica lokalne i područne (regionalne) samouprave,</a:t>
            </a:r>
            <a:r>
              <a:rPr lang="hr-HR" sz="1800" dirty="0">
                <a:solidFill>
                  <a:srgbClr val="FF0000"/>
                </a:solidFill>
                <a:latin typeface="Calibri" pitchFamily="34" charset="0"/>
                <a:cs typeface="Calibri" pitchFamily="34" charset="0"/>
              </a:rPr>
              <a:t> </a:t>
            </a:r>
            <a:r>
              <a:rPr lang="hr-HR" sz="1800" dirty="0">
                <a:solidFill>
                  <a:schemeClr val="bg2">
                    <a:lumMod val="25000"/>
                  </a:schemeClr>
                </a:solidFill>
                <a:latin typeface="Calibri" pitchFamily="34" charset="0"/>
                <a:cs typeface="Calibri" pitchFamily="34" charset="0"/>
              </a:rPr>
              <a:t>s tim </a:t>
            </a:r>
            <a:r>
              <a:rPr lang="hr-HR" sz="1800" dirty="0" smtClean="0">
                <a:solidFill>
                  <a:schemeClr val="bg2">
                    <a:lumMod val="25000"/>
                  </a:schemeClr>
                </a:solidFill>
                <a:latin typeface="Calibri" pitchFamily="34" charset="0"/>
                <a:cs typeface="Calibri" pitchFamily="34" charset="0"/>
              </a:rPr>
              <a:t>da </a:t>
            </a:r>
            <a:r>
              <a:rPr lang="hr-HR" sz="1800" dirty="0">
                <a:solidFill>
                  <a:schemeClr val="bg2">
                    <a:lumMod val="25000"/>
                  </a:schemeClr>
                </a:solidFill>
                <a:latin typeface="Calibri" pitchFamily="34" charset="0"/>
                <a:cs typeface="Calibri" pitchFamily="34" charset="0"/>
              </a:rPr>
              <a:t>jedinice lokalne i područne (regionalne) samouprave mogu propisivati prekršaje i </a:t>
            </a:r>
            <a:r>
              <a:rPr lang="hr-HR" sz="1800" dirty="0" err="1">
                <a:solidFill>
                  <a:schemeClr val="bg2">
                    <a:lumMod val="25000"/>
                  </a:schemeClr>
                </a:solidFill>
                <a:latin typeface="Calibri" pitchFamily="34" charset="0"/>
                <a:cs typeface="Calibri" pitchFamily="34" charset="0"/>
              </a:rPr>
              <a:t>prekršajnopravne</a:t>
            </a:r>
            <a:r>
              <a:rPr lang="hr-HR" sz="1800" dirty="0">
                <a:solidFill>
                  <a:schemeClr val="bg2">
                    <a:lumMod val="25000"/>
                  </a:schemeClr>
                </a:solidFill>
                <a:latin typeface="Calibri" pitchFamily="34" charset="0"/>
                <a:cs typeface="Calibri" pitchFamily="34" charset="0"/>
              </a:rPr>
              <a:t> sankcije </a:t>
            </a:r>
            <a:r>
              <a:rPr lang="hr-HR" sz="1800" u="sng" dirty="0">
                <a:solidFill>
                  <a:schemeClr val="bg2">
                    <a:lumMod val="25000"/>
                  </a:schemeClr>
                </a:solidFill>
                <a:latin typeface="Calibri" pitchFamily="34" charset="0"/>
                <a:cs typeface="Calibri" pitchFamily="34" charset="0"/>
              </a:rPr>
              <a:t>samo za povrede propisa koje one donose na temelju svoje nadležnosti utvrđene Ustavom i zakonom i tu ovlast ne mogu prenijeti na drugoga</a:t>
            </a:r>
            <a:r>
              <a:rPr lang="hr-HR" sz="1800" dirty="0">
                <a:solidFill>
                  <a:schemeClr val="bg2">
                    <a:lumMod val="25000"/>
                  </a:schemeClr>
                </a:solidFill>
                <a:latin typeface="Calibri" pitchFamily="34" charset="0"/>
                <a:cs typeface="Calibri" pitchFamily="34" charset="0"/>
              </a:rPr>
              <a:t>. </a:t>
            </a:r>
            <a:endParaRPr lang="hr-HR" sz="1800" b="1" i="1" dirty="0">
              <a:solidFill>
                <a:srgbClr val="C00000"/>
              </a:solidFill>
              <a:latin typeface="Calibri" pitchFamily="34" charset="0"/>
              <a:cs typeface="Calibri" pitchFamily="34" charset="0"/>
            </a:endParaRPr>
          </a:p>
          <a:p>
            <a:pPr marL="0" indent="0" algn="just">
              <a:buNone/>
            </a:pPr>
            <a:endParaRPr lang="hr-HR" sz="1800" dirty="0">
              <a:latin typeface="Calibri" pitchFamily="34" charset="0"/>
              <a:cs typeface="Calibri" pitchFamily="34" charset="0"/>
            </a:endParaRPr>
          </a:p>
          <a:p>
            <a:pPr marL="0" indent="0" algn="just">
              <a:buNone/>
            </a:pPr>
            <a:r>
              <a:rPr lang="hr-HR" sz="1800" dirty="0">
                <a:latin typeface="Calibri" pitchFamily="34" charset="0"/>
                <a:cs typeface="Calibri" pitchFamily="34" charset="0"/>
              </a:rPr>
              <a:t> </a:t>
            </a:r>
            <a:r>
              <a:rPr lang="hr-HR" sz="1800" dirty="0">
                <a:solidFill>
                  <a:schemeClr val="bg2">
                    <a:lumMod val="25000"/>
                  </a:schemeClr>
                </a:solidFill>
                <a:latin typeface="Calibri" pitchFamily="34" charset="0"/>
                <a:cs typeface="Calibri" pitchFamily="34" charset="0"/>
              </a:rPr>
              <a:t>Za prekršaj propisan odlukom jedinice lokalne i područne (regionalne) samouprave prekršajni će se postupak voditi ako je prekršaj počinjen </a:t>
            </a:r>
            <a:r>
              <a:rPr lang="hr-HR" sz="1800" u="sng"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na području te jedinice lokalne i područne (regionalne) samouprave</a:t>
            </a:r>
            <a:r>
              <a:rPr lang="hr-HR" sz="1800" u="sng" dirty="0">
                <a:solidFill>
                  <a:schemeClr val="bg2">
                    <a:lumMod val="25000"/>
                  </a:schemeClr>
                </a:solidFill>
                <a:latin typeface="Calibri" pitchFamily="34" charset="0"/>
                <a:cs typeface="Calibri" pitchFamily="34" charset="0"/>
              </a:rPr>
              <a:t>.</a:t>
            </a:r>
          </a:p>
          <a:p>
            <a:pPr marL="0" indent="0" algn="just">
              <a:buNone/>
            </a:pPr>
            <a:endParaRPr lang="hr-HR" sz="1800" dirty="0">
              <a:solidFill>
                <a:schemeClr val="bg2">
                  <a:lumMod val="25000"/>
                </a:schemeClr>
              </a:solidFill>
              <a:latin typeface="Calibri" pitchFamily="34" charset="0"/>
              <a:cs typeface="Calibri" pitchFamily="34" charset="0"/>
            </a:endParaRPr>
          </a:p>
          <a:p>
            <a:pPr marL="0" indent="0" algn="just">
              <a:buNone/>
            </a:pPr>
            <a:r>
              <a:rPr lang="hr-HR" sz="1800" b="1" dirty="0" err="1">
                <a:solidFill>
                  <a:schemeClr val="bg2">
                    <a:lumMod val="25000"/>
                  </a:schemeClr>
                </a:solidFill>
                <a:latin typeface="Calibri" pitchFamily="34" charset="0"/>
                <a:cs typeface="Calibri" pitchFamily="34" charset="0"/>
              </a:rPr>
              <a:t>Prekršajnopravna</a:t>
            </a:r>
            <a:r>
              <a:rPr lang="hr-HR" sz="1800" b="1" dirty="0">
                <a:solidFill>
                  <a:schemeClr val="bg2">
                    <a:lumMod val="25000"/>
                  </a:schemeClr>
                </a:solidFill>
                <a:latin typeface="Calibri" pitchFamily="34" charset="0"/>
                <a:cs typeface="Calibri" pitchFamily="34" charset="0"/>
              </a:rPr>
              <a:t> sankcija </a:t>
            </a:r>
            <a:r>
              <a:rPr lang="hr-HR" sz="1800" dirty="0">
                <a:solidFill>
                  <a:schemeClr val="bg2">
                    <a:lumMod val="25000"/>
                  </a:schemeClr>
                </a:solidFill>
                <a:latin typeface="Calibri" pitchFamily="34" charset="0"/>
                <a:cs typeface="Calibri" pitchFamily="34" charset="0"/>
              </a:rPr>
              <a:t>koja se može propisati</a:t>
            </a:r>
            <a:r>
              <a:rPr lang="hr-HR" sz="1800" b="1" dirty="0">
                <a:solidFill>
                  <a:schemeClr val="bg2">
                    <a:lumMod val="25000"/>
                  </a:schemeClr>
                </a:solidFill>
                <a:latin typeface="Calibri" pitchFamily="34" charset="0"/>
                <a:cs typeface="Calibri" pitchFamily="34" charset="0"/>
              </a:rPr>
              <a:t> odlukom jedinice lokalne i područne (regionalne) samouprave</a:t>
            </a:r>
            <a:r>
              <a:rPr lang="hr-HR" sz="1800" dirty="0">
                <a:solidFill>
                  <a:schemeClr val="bg2">
                    <a:lumMod val="25000"/>
                  </a:schemeClr>
                </a:solidFill>
                <a:latin typeface="Calibri" pitchFamily="34" charset="0"/>
                <a:cs typeface="Calibri" pitchFamily="34" charset="0"/>
              </a:rPr>
              <a:t> kojom se propisuju prekršaji i koja se može izreći počinitelju prekršaja je isključivo </a:t>
            </a:r>
            <a:r>
              <a:rPr lang="hr-HR" sz="1800" b="1" u="sng" dirty="0">
                <a:solidFill>
                  <a:srgbClr val="FF0000"/>
                </a:solidFill>
                <a:effectLst>
                  <a:outerShdw blurRad="38100" dist="38100" dir="2700000" algn="tl">
                    <a:srgbClr val="000000">
                      <a:alpha val="43137"/>
                    </a:srgbClr>
                  </a:outerShdw>
                </a:effectLst>
                <a:latin typeface="Calibri" pitchFamily="34" charset="0"/>
                <a:cs typeface="Calibri" pitchFamily="34" charset="0"/>
              </a:rPr>
              <a:t>novčana kazna</a:t>
            </a:r>
            <a:r>
              <a:rPr lang="hr-HR" sz="1800" dirty="0">
                <a:solidFill>
                  <a:srgbClr val="FF0000"/>
                </a:solidFill>
                <a:effectLst>
                  <a:outerShdw blurRad="38100" dist="38100" dir="2700000" algn="tl">
                    <a:srgbClr val="000000">
                      <a:alpha val="43137"/>
                    </a:srgbClr>
                  </a:outerShdw>
                </a:effectLst>
                <a:latin typeface="Calibri" pitchFamily="34" charset="0"/>
                <a:cs typeface="Calibri" pitchFamily="34" charset="0"/>
              </a:rPr>
              <a:t>.</a:t>
            </a:r>
          </a:p>
          <a:p>
            <a:pPr marL="0" indent="0" algn="just">
              <a:buNone/>
            </a:pPr>
            <a:endParaRPr lang="hr-HR" sz="1800" dirty="0">
              <a:effectLst>
                <a:outerShdw blurRad="38100" dist="38100" dir="2700000" algn="tl">
                  <a:srgbClr val="000000">
                    <a:alpha val="43137"/>
                  </a:srgbClr>
                </a:outerShdw>
              </a:effectLst>
              <a:latin typeface="Calibri" pitchFamily="34" charset="0"/>
              <a:cs typeface="Calibri" pitchFamily="34" charset="0"/>
            </a:endParaRPr>
          </a:p>
          <a:p>
            <a:pPr marL="0" indent="0" algn="just">
              <a:buNone/>
            </a:pPr>
            <a:r>
              <a:rPr lang="hr-HR" sz="1800" u="sng" dirty="0">
                <a:solidFill>
                  <a:schemeClr val="bg2">
                    <a:lumMod val="25000"/>
                  </a:schemeClr>
                </a:solidFill>
                <a:latin typeface="Calibri" pitchFamily="34" charset="0"/>
                <a:cs typeface="Calibri" pitchFamily="34" charset="0"/>
              </a:rPr>
              <a:t>Novčane kazne</a:t>
            </a:r>
            <a:r>
              <a:rPr lang="hr-HR" sz="1800" dirty="0">
                <a:solidFill>
                  <a:schemeClr val="bg2">
                    <a:lumMod val="25000"/>
                  </a:schemeClr>
                </a:solidFill>
                <a:latin typeface="Calibri" pitchFamily="34" charset="0"/>
                <a:cs typeface="Calibri" pitchFamily="34" charset="0"/>
              </a:rPr>
              <a:t> naplaćene za prekršaje </a:t>
            </a:r>
            <a:r>
              <a:rPr lang="hr-HR" sz="1800" u="sng" dirty="0">
                <a:solidFill>
                  <a:schemeClr val="bg2">
                    <a:lumMod val="25000"/>
                  </a:schemeClr>
                </a:solidFill>
                <a:latin typeface="Calibri" pitchFamily="34" charset="0"/>
                <a:cs typeface="Calibri" pitchFamily="34" charset="0"/>
              </a:rPr>
              <a:t>propisane odlukama jedinica lokalne i područne (regionalne) samouprave</a:t>
            </a:r>
            <a:r>
              <a:rPr lang="hr-HR" sz="1800" dirty="0">
                <a:solidFill>
                  <a:schemeClr val="bg2">
                    <a:lumMod val="25000"/>
                  </a:schemeClr>
                </a:solidFill>
                <a:latin typeface="Calibri" pitchFamily="34" charset="0"/>
                <a:cs typeface="Calibri" pitchFamily="34" charset="0"/>
              </a:rPr>
              <a:t>, koje iste donose na temelju svoje nadležnosti utvrđene Ustavom i zakonom, </a:t>
            </a:r>
            <a:r>
              <a:rPr lang="hr-HR" sz="1800" u="sng" dirty="0">
                <a:solidFill>
                  <a:srgbClr val="C00000"/>
                </a:solidFill>
                <a:effectLst>
                  <a:outerShdw blurRad="38100" dist="38100" dir="2700000" algn="tl">
                    <a:srgbClr val="000000">
                      <a:alpha val="43137"/>
                    </a:srgbClr>
                  </a:outerShdw>
                </a:effectLst>
                <a:latin typeface="Calibri" pitchFamily="34" charset="0"/>
                <a:cs typeface="Calibri" pitchFamily="34" charset="0"/>
              </a:rPr>
              <a:t>prihod su proračuna </a:t>
            </a:r>
            <a:r>
              <a:rPr lang="hr-HR" sz="1800" u="sng"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te jedinice lokalne i područne (regionalne) samouprave</a:t>
            </a:r>
            <a:r>
              <a:rPr lang="hr-HR" sz="18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 </a:t>
            </a:r>
            <a:r>
              <a:rPr lang="hr-HR" sz="1800" dirty="0">
                <a:solidFill>
                  <a:schemeClr val="bg2">
                    <a:lumMod val="25000"/>
                  </a:schemeClr>
                </a:solidFill>
                <a:latin typeface="Calibri" pitchFamily="34" charset="0"/>
                <a:cs typeface="Calibri" pitchFamily="34" charset="0"/>
              </a:rPr>
              <a:t>na čijem su području prekršaji počinjeni </a:t>
            </a:r>
            <a:r>
              <a:rPr lang="hr-HR" sz="1800" i="1" dirty="0">
                <a:solidFill>
                  <a:schemeClr val="bg2">
                    <a:lumMod val="25000"/>
                  </a:schemeClr>
                </a:solidFill>
                <a:latin typeface="Calibri" pitchFamily="34" charset="0"/>
                <a:cs typeface="Calibri" pitchFamily="34" charset="0"/>
              </a:rPr>
              <a:t>(čl.68. st.3. t.5. </a:t>
            </a:r>
            <a:r>
              <a:rPr lang="pl-PL" sz="1800" i="1" dirty="0">
                <a:solidFill>
                  <a:schemeClr val="bg2">
                    <a:lumMod val="25000"/>
                  </a:schemeClr>
                </a:solidFill>
                <a:latin typeface="Calibri" pitchFamily="34" charset="0"/>
                <a:cs typeface="Calibri" pitchFamily="34" charset="0"/>
              </a:rPr>
              <a:t>Zakona o lokalnoj i područnoj (regionalnoj) samoupravi)</a:t>
            </a:r>
            <a:r>
              <a:rPr lang="hr-HR" sz="1800" i="1" dirty="0">
                <a:solidFill>
                  <a:schemeClr val="bg2">
                    <a:lumMod val="25000"/>
                  </a:schemeClr>
                </a:solidFill>
                <a:latin typeface="Calibri" pitchFamily="34" charset="0"/>
                <a:cs typeface="Calibri" pitchFamily="34" charset="0"/>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1128403" y="620688"/>
            <a:ext cx="7686701" cy="1643074"/>
          </a:xfrm>
        </p:spPr>
        <p:txBody>
          <a:bodyPr>
            <a:noAutofit/>
          </a:bodyPr>
          <a:lstStyle/>
          <a:p>
            <a:pPr marL="0" indent="0">
              <a:buNone/>
            </a:pPr>
            <a:endParaRPr lang="pl-PL" sz="1600" dirty="0">
              <a:latin typeface="Georgia" pitchFamily="18" charset="0"/>
            </a:endParaRPr>
          </a:p>
          <a:p>
            <a:pPr marL="0" indent="0">
              <a:buNone/>
            </a:pPr>
            <a:endParaRPr lang="pl-PL" sz="1600" dirty="0">
              <a:latin typeface="Georgia" pitchFamily="18" charset="0"/>
            </a:endParaRPr>
          </a:p>
          <a:p>
            <a:pPr marL="0" indent="0" algn="just">
              <a:buNone/>
            </a:pPr>
            <a:endParaRPr lang="hr-HR" sz="1800" b="1" dirty="0">
              <a:latin typeface="Georgia" pitchFamily="18" charset="0"/>
            </a:endParaRPr>
          </a:p>
        </p:txBody>
      </p:sp>
      <p:sp>
        <p:nvSpPr>
          <p:cNvPr id="5" name="Rezervirano mjesto sadržaja 2"/>
          <p:cNvSpPr txBox="1">
            <a:spLocks/>
          </p:cNvSpPr>
          <p:nvPr/>
        </p:nvSpPr>
        <p:spPr>
          <a:xfrm>
            <a:off x="571472" y="714356"/>
            <a:ext cx="7786742" cy="5500726"/>
          </a:xfrm>
          <a:prstGeom prst="rect">
            <a:avLst/>
          </a:prstGeom>
          <a:noFill/>
          <a:ln w="19050">
            <a:noFill/>
          </a:ln>
          <a:effectLst/>
        </p:spPr>
        <p:txBody>
          <a:bodyPr vert="horz" lIns="91440" tIns="45720" rIns="91440" bIns="45720" rtlCol="0" anchor="ctr">
            <a:normAutofit fontScale="85000" lnSpcReduction="10000"/>
          </a:bodyPr>
          <a:lstStyle/>
          <a:p>
            <a:pPr marL="285750" marR="0" lvl="0" indent="-285750" algn="just"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a:pPr>
            <a:endParaRPr kumimoji="0" lang="hr-HR" sz="2100" b="1" i="0" u="none" strike="noStrike" kern="1200" cap="none" spc="0" normalizeH="0" baseline="0" noProof="0" dirty="0">
              <a:ln>
                <a:noFill/>
              </a:ln>
              <a:solidFill>
                <a:schemeClr val="tx1"/>
              </a:solidFill>
              <a:effectLst/>
              <a:uLnTx/>
              <a:uFillTx/>
              <a:latin typeface="Georgia" pitchFamily="18" charset="0"/>
              <a:ea typeface="+mn-ea"/>
              <a:cs typeface="+mn-cs"/>
            </a:endParaRPr>
          </a:p>
          <a:p>
            <a:pPr lvl="0" algn="just">
              <a:spcBef>
                <a:spcPct val="20000"/>
              </a:spcBef>
              <a:spcAft>
                <a:spcPts val="600"/>
              </a:spcAft>
              <a:buClr>
                <a:schemeClr val="accent1">
                  <a:lumMod val="75000"/>
                </a:schemeClr>
              </a:buClr>
              <a:buSzPct val="145000"/>
              <a:tabLst>
                <a:tab pos="0" algn="l"/>
              </a:tabLst>
            </a:pPr>
            <a:r>
              <a:rPr lang="hr-HR" sz="21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N</a:t>
            </a:r>
            <a:r>
              <a:rPr kumimoji="0" lang="hr-HR" sz="2100" b="1" i="0" u="none" strike="noStrike" kern="1200" cap="none" spc="0" normalizeH="0" baseline="0" noProof="0" dirty="0">
                <a:ln>
                  <a:noFill/>
                </a:ln>
                <a:solidFill>
                  <a:schemeClr val="bg2">
                    <a:lumMod val="25000"/>
                  </a:schemeClr>
                </a:solidFill>
                <a:effectLst>
                  <a:outerShdw blurRad="38100" dist="38100" dir="2700000" algn="tl">
                    <a:srgbClr val="000000">
                      <a:alpha val="43137"/>
                    </a:srgbClr>
                  </a:outerShdw>
                </a:effectLst>
                <a:uLnTx/>
                <a:uFillTx/>
                <a:latin typeface="Calibri" pitchFamily="34" charset="0"/>
                <a:cs typeface="Calibri" pitchFamily="34" charset="0"/>
              </a:rPr>
              <a:t>OVČANE  KAZNE  ZA </a:t>
            </a:r>
            <a:r>
              <a:rPr kumimoji="0" lang="hr-HR" sz="2100" b="1" i="0" u="none" strike="noStrike" kern="1200" cap="none" spc="0" normalizeH="0" noProof="0" dirty="0">
                <a:ln>
                  <a:noFill/>
                </a:ln>
                <a:solidFill>
                  <a:schemeClr val="bg2">
                    <a:lumMod val="25000"/>
                  </a:schemeClr>
                </a:solidFill>
                <a:effectLst>
                  <a:outerShdw blurRad="38100" dist="38100" dir="2700000" algn="tl">
                    <a:srgbClr val="000000">
                      <a:alpha val="43137"/>
                    </a:srgbClr>
                  </a:outerShdw>
                </a:effectLst>
                <a:uLnTx/>
                <a:uFillTx/>
                <a:latin typeface="Calibri" pitchFamily="34" charset="0"/>
                <a:cs typeface="Calibri" pitchFamily="34" charset="0"/>
              </a:rPr>
              <a:t> PREKRŠAJE  P</a:t>
            </a:r>
            <a:r>
              <a:rPr lang="hr-HR" sz="21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ROPISANE  OPĆIM </a:t>
            </a:r>
            <a:r>
              <a:rPr kumimoji="0" lang="hr-HR" sz="2100" b="1" i="0" u="none" strike="noStrike" kern="1200" cap="none" spc="0" normalizeH="0" baseline="0" noProof="0" dirty="0">
                <a:ln>
                  <a:noFill/>
                </a:ln>
                <a:solidFill>
                  <a:schemeClr val="bg2">
                    <a:lumMod val="25000"/>
                  </a:schemeClr>
                </a:solidFill>
                <a:effectLst>
                  <a:outerShdw blurRad="38100" dist="38100" dir="2700000" algn="tl">
                    <a:srgbClr val="000000">
                      <a:alpha val="43137"/>
                    </a:srgbClr>
                  </a:outerShdw>
                </a:effectLst>
                <a:uLnTx/>
                <a:uFillTx/>
                <a:latin typeface="Calibri" pitchFamily="34" charset="0"/>
                <a:cs typeface="Calibri" pitchFamily="34" charset="0"/>
              </a:rPr>
              <a:t>AKTIMA (odlukama</a:t>
            </a:r>
            <a:r>
              <a:rPr lang="hr-HR" sz="2100" b="1" baseline="0"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a:t>
            </a:r>
            <a:r>
              <a:rPr lang="hr-HR" sz="21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 </a:t>
            </a:r>
            <a:r>
              <a:rPr lang="hr-HR" sz="2100" b="1" dirty="0" err="1" smtClean="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JLS</a:t>
            </a:r>
            <a:endParaRPr kumimoji="0" lang="hr-HR" sz="2100" i="1"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endParaRPr>
          </a:p>
          <a:p>
            <a:pPr marL="285750" marR="0" lvl="0" indent="-285750" algn="ctr"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a:pPr>
            <a:endParaRPr kumimoji="0" lang="hr-HR" sz="1900" i="1" u="none" strike="noStrike" kern="1200" cap="none" spc="0" normalizeH="0" baseline="0" noProof="0" dirty="0">
              <a:ln>
                <a:noFill/>
              </a:ln>
              <a:solidFill>
                <a:schemeClr val="tx1"/>
              </a:solidFill>
              <a:effectLst/>
              <a:uLnTx/>
              <a:uFillTx/>
              <a:latin typeface="Calibri" pitchFamily="34" charset="0"/>
              <a:cs typeface="Calibri" pitchFamily="34" charset="0"/>
            </a:endParaRPr>
          </a:p>
          <a:p>
            <a:pPr lvl="0" algn="just">
              <a:spcBef>
                <a:spcPct val="20000"/>
              </a:spcBef>
              <a:spcAft>
                <a:spcPts val="600"/>
              </a:spcAft>
              <a:buClr>
                <a:schemeClr val="accent1">
                  <a:lumMod val="75000"/>
                </a:schemeClr>
              </a:buClr>
              <a:buSzPct val="145000"/>
              <a:tabLst>
                <a:tab pos="3141663" algn="l"/>
              </a:tabLst>
              <a:defRPr/>
            </a:pPr>
            <a:r>
              <a:rPr kumimoji="0" lang="hr-HR" sz="19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(4) Za prekršaj propisan odlukom jedinice lokalne i područne (regionalne) samouprave, za počinitelja prekršaja </a:t>
            </a:r>
            <a:r>
              <a:rPr kumimoji="0" lang="hr-HR" sz="1900" b="1" i="0" u="none" strike="noStrike" kern="1200" cap="none" spc="0" normalizeH="0" baseline="0" noProof="0" dirty="0">
                <a:ln>
                  <a:noFill/>
                </a:ln>
                <a:solidFill>
                  <a:srgbClr val="FF0000"/>
                </a:solidFill>
                <a:effectLst/>
                <a:uLnTx/>
                <a:uFillTx/>
                <a:latin typeface="Calibri" pitchFamily="34" charset="0"/>
                <a:cs typeface="Calibri" pitchFamily="34" charset="0"/>
              </a:rPr>
              <a:t>pravnu osobu </a:t>
            </a:r>
            <a:r>
              <a:rPr kumimoji="0" lang="hr-HR" sz="19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ne </a:t>
            </a:r>
            <a:r>
              <a:rPr kumimoji="0" lang="hr-HR" sz="1900" i="0" u="none" strike="noStrike" kern="1200" cap="none" spc="0" normalizeH="0" baseline="0" noProof="0" dirty="0">
                <a:ln>
                  <a:noFill/>
                </a:ln>
                <a:solidFill>
                  <a:schemeClr val="bg2">
                    <a:lumMod val="25000"/>
                  </a:schemeClr>
                </a:solidFill>
                <a:uLnTx/>
                <a:uFillTx/>
                <a:latin typeface="Calibri" pitchFamily="34" charset="0"/>
                <a:cs typeface="Calibri" pitchFamily="34" charset="0"/>
              </a:rPr>
              <a:t>može biti propisana ni izrečena novčana kazna u iznosu </a:t>
            </a:r>
            <a:r>
              <a:rPr kumimoji="0" lang="hr-HR" sz="1900" b="1" i="0" u="none" strike="noStrike" kern="1200" cap="none" spc="0" normalizeH="0" baseline="0" noProof="0" dirty="0">
                <a:ln>
                  <a:noFill/>
                </a:ln>
                <a:solidFill>
                  <a:schemeClr val="bg2">
                    <a:lumMod val="25000"/>
                  </a:schemeClr>
                </a:solidFill>
                <a:uLnTx/>
                <a:uFillTx/>
                <a:latin typeface="Calibri" pitchFamily="34" charset="0"/>
                <a:cs typeface="Calibri" pitchFamily="34" charset="0"/>
              </a:rPr>
              <a:t>manjem od </a:t>
            </a:r>
            <a:r>
              <a:rPr kumimoji="0" lang="hr-HR" sz="1900" b="1" i="0" u="none" strike="noStrike" kern="1200" cap="none" spc="0" normalizeH="0" baseline="0" noProof="0" dirty="0" err="1">
                <a:ln>
                  <a:noFill/>
                </a:ln>
                <a:solidFill>
                  <a:schemeClr val="bg2">
                    <a:lumMod val="25000"/>
                  </a:schemeClr>
                </a:solidFill>
                <a:uLnTx/>
                <a:uFillTx/>
                <a:latin typeface="Calibri" pitchFamily="34" charset="0"/>
                <a:cs typeface="Calibri" pitchFamily="34" charset="0"/>
              </a:rPr>
              <a:t>500</a:t>
            </a:r>
            <a:r>
              <a:rPr kumimoji="0" lang="hr-HR" sz="1900" b="1" i="0" u="none" strike="noStrike" kern="1200" cap="none" spc="0" normalizeH="0" baseline="0" noProof="0" dirty="0">
                <a:ln>
                  <a:noFill/>
                </a:ln>
                <a:solidFill>
                  <a:schemeClr val="bg2">
                    <a:lumMod val="25000"/>
                  </a:schemeClr>
                </a:solidFill>
                <a:uLnTx/>
                <a:uFillTx/>
                <a:latin typeface="Calibri" pitchFamily="34" charset="0"/>
                <a:cs typeface="Calibri" pitchFamily="34" charset="0"/>
              </a:rPr>
              <a:t>,</a:t>
            </a:r>
            <a:r>
              <a:rPr kumimoji="0" lang="hr-HR" sz="1900" b="1" i="0" u="none" strike="noStrike" kern="1200" cap="none" spc="0" normalizeH="0" baseline="0" noProof="0" dirty="0" err="1">
                <a:ln>
                  <a:noFill/>
                </a:ln>
                <a:solidFill>
                  <a:schemeClr val="bg2">
                    <a:lumMod val="25000"/>
                  </a:schemeClr>
                </a:solidFill>
                <a:uLnTx/>
                <a:uFillTx/>
                <a:latin typeface="Calibri" pitchFamily="34" charset="0"/>
                <a:cs typeface="Calibri" pitchFamily="34" charset="0"/>
              </a:rPr>
              <a:t>00</a:t>
            </a:r>
            <a:r>
              <a:rPr kumimoji="0" lang="hr-HR" sz="1900" b="1" i="0" u="none" strike="noStrike" kern="1200" cap="none" spc="0" normalizeH="0" baseline="0" noProof="0" dirty="0">
                <a:ln>
                  <a:noFill/>
                </a:ln>
                <a:solidFill>
                  <a:schemeClr val="bg2">
                    <a:lumMod val="25000"/>
                  </a:schemeClr>
                </a:solidFill>
                <a:uLnTx/>
                <a:uFillTx/>
                <a:latin typeface="Calibri" pitchFamily="34" charset="0"/>
                <a:cs typeface="Calibri" pitchFamily="34" charset="0"/>
              </a:rPr>
              <a:t> </a:t>
            </a:r>
            <a:r>
              <a:rPr kumimoji="0" lang="hr-HR" sz="1900" b="1" i="0" u="none" strike="noStrike" kern="1200" cap="none" spc="0" normalizeH="0" baseline="0" noProof="0" dirty="0" smtClean="0">
                <a:ln>
                  <a:noFill/>
                </a:ln>
                <a:solidFill>
                  <a:schemeClr val="bg2">
                    <a:lumMod val="25000"/>
                  </a:schemeClr>
                </a:solidFill>
                <a:uLnTx/>
                <a:uFillTx/>
                <a:latin typeface="Calibri" pitchFamily="34" charset="0"/>
                <a:cs typeface="Calibri" pitchFamily="34" charset="0"/>
              </a:rPr>
              <a:t>kuna (</a:t>
            </a:r>
            <a:r>
              <a:rPr kumimoji="0" lang="hr-HR" sz="1900" b="1" i="0" u="none" strike="noStrike" kern="1200" cap="none" spc="0" normalizeH="0" baseline="0" noProof="0" dirty="0" err="1" smtClean="0">
                <a:ln>
                  <a:noFill/>
                </a:ln>
                <a:solidFill>
                  <a:schemeClr val="bg2">
                    <a:lumMod val="25000"/>
                  </a:schemeClr>
                </a:solidFill>
                <a:uLnTx/>
                <a:uFillTx/>
                <a:latin typeface="Calibri" pitchFamily="34" charset="0"/>
                <a:cs typeface="Calibri" pitchFamily="34" charset="0"/>
              </a:rPr>
              <a:t>60</a:t>
            </a:r>
            <a:r>
              <a:rPr kumimoji="0" lang="hr-HR" sz="1900" b="1" i="0" u="none" strike="noStrike" kern="1200" cap="none" spc="0" normalizeH="0" baseline="0" noProof="0" dirty="0" smtClean="0">
                <a:ln>
                  <a:noFill/>
                </a:ln>
                <a:solidFill>
                  <a:schemeClr val="bg2">
                    <a:lumMod val="25000"/>
                  </a:schemeClr>
                </a:solidFill>
                <a:uLnTx/>
                <a:uFillTx/>
                <a:latin typeface="Calibri" pitchFamily="34" charset="0"/>
                <a:cs typeface="Calibri" pitchFamily="34" charset="0"/>
              </a:rPr>
              <a:t>,</a:t>
            </a:r>
            <a:r>
              <a:rPr kumimoji="0" lang="hr-HR" sz="1900" b="1" i="0" u="none" strike="noStrike" kern="1200" cap="none" spc="0" normalizeH="0" baseline="0" noProof="0" dirty="0" err="1" smtClean="0">
                <a:ln>
                  <a:noFill/>
                </a:ln>
                <a:solidFill>
                  <a:schemeClr val="bg2">
                    <a:lumMod val="25000"/>
                  </a:schemeClr>
                </a:solidFill>
                <a:uLnTx/>
                <a:uFillTx/>
                <a:latin typeface="Calibri" pitchFamily="34" charset="0"/>
                <a:cs typeface="Calibri" pitchFamily="34" charset="0"/>
              </a:rPr>
              <a:t>00</a:t>
            </a:r>
            <a:r>
              <a:rPr kumimoji="0" lang="hr-HR" sz="1900" b="1" i="0" u="none" strike="noStrike" kern="1200" cap="none" spc="0" normalizeH="0" baseline="0" noProof="0" dirty="0" smtClean="0">
                <a:ln>
                  <a:noFill/>
                </a:ln>
                <a:solidFill>
                  <a:schemeClr val="bg2">
                    <a:lumMod val="25000"/>
                  </a:schemeClr>
                </a:solidFill>
                <a:uLnTx/>
                <a:uFillTx/>
                <a:latin typeface="Calibri" pitchFamily="34" charset="0"/>
                <a:cs typeface="Calibri" pitchFamily="34" charset="0"/>
              </a:rPr>
              <a:t> EURA) ni </a:t>
            </a:r>
            <a:r>
              <a:rPr kumimoji="0" lang="hr-HR" sz="1900" b="1" i="0" u="none" strike="noStrike" kern="1200" cap="none" spc="0" normalizeH="0" baseline="0" noProof="0" dirty="0">
                <a:ln>
                  <a:noFill/>
                </a:ln>
                <a:solidFill>
                  <a:schemeClr val="bg2">
                    <a:lumMod val="25000"/>
                  </a:schemeClr>
                </a:solidFill>
                <a:uLnTx/>
                <a:uFillTx/>
                <a:latin typeface="Calibri" pitchFamily="34" charset="0"/>
                <a:cs typeface="Calibri" pitchFamily="34" charset="0"/>
              </a:rPr>
              <a:t>većem od </a:t>
            </a:r>
            <a:r>
              <a:rPr kumimoji="0" lang="hr-HR" sz="1900" b="1" i="0" u="none" strike="noStrike" kern="1200" cap="none" spc="0" normalizeH="0" baseline="0" noProof="0" dirty="0" err="1">
                <a:ln>
                  <a:noFill/>
                </a:ln>
                <a:solidFill>
                  <a:schemeClr val="bg2">
                    <a:lumMod val="25000"/>
                  </a:schemeClr>
                </a:solidFill>
                <a:uLnTx/>
                <a:uFillTx/>
                <a:latin typeface="Calibri" pitchFamily="34" charset="0"/>
                <a:cs typeface="Calibri" pitchFamily="34" charset="0"/>
              </a:rPr>
              <a:t>10.000</a:t>
            </a:r>
            <a:r>
              <a:rPr kumimoji="0" lang="hr-HR" sz="1900" b="1" i="0" u="none" strike="noStrike" kern="1200" cap="none" spc="0" normalizeH="0" baseline="0" noProof="0" dirty="0">
                <a:ln>
                  <a:noFill/>
                </a:ln>
                <a:solidFill>
                  <a:schemeClr val="bg2">
                    <a:lumMod val="25000"/>
                  </a:schemeClr>
                </a:solidFill>
                <a:uLnTx/>
                <a:uFillTx/>
                <a:latin typeface="Calibri" pitchFamily="34" charset="0"/>
                <a:cs typeface="Calibri" pitchFamily="34" charset="0"/>
              </a:rPr>
              <a:t>,</a:t>
            </a:r>
            <a:r>
              <a:rPr kumimoji="0" lang="hr-HR" sz="1900" b="1" i="0" u="none" strike="noStrike" kern="1200" cap="none" spc="0" normalizeH="0" baseline="0" noProof="0" dirty="0" err="1">
                <a:ln>
                  <a:noFill/>
                </a:ln>
                <a:solidFill>
                  <a:schemeClr val="bg2">
                    <a:lumMod val="25000"/>
                  </a:schemeClr>
                </a:solidFill>
                <a:uLnTx/>
                <a:uFillTx/>
                <a:latin typeface="Calibri" pitchFamily="34" charset="0"/>
                <a:cs typeface="Calibri" pitchFamily="34" charset="0"/>
              </a:rPr>
              <a:t>00</a:t>
            </a:r>
            <a:r>
              <a:rPr kumimoji="0" lang="hr-HR" sz="1900" b="1" i="0" u="none" strike="noStrike" kern="1200" cap="none" spc="0" normalizeH="0" baseline="0" noProof="0" dirty="0">
                <a:ln>
                  <a:noFill/>
                </a:ln>
                <a:solidFill>
                  <a:schemeClr val="bg2">
                    <a:lumMod val="25000"/>
                  </a:schemeClr>
                </a:solidFill>
                <a:uLnTx/>
                <a:uFillTx/>
                <a:latin typeface="Calibri" pitchFamily="34" charset="0"/>
                <a:cs typeface="Calibri" pitchFamily="34" charset="0"/>
              </a:rPr>
              <a:t> </a:t>
            </a:r>
            <a:r>
              <a:rPr kumimoji="0" lang="hr-HR" sz="1900" b="1" i="0" u="none" strike="noStrike" kern="1200" cap="none" spc="0" normalizeH="0" baseline="0" noProof="0" dirty="0" smtClean="0">
                <a:ln>
                  <a:noFill/>
                </a:ln>
                <a:solidFill>
                  <a:schemeClr val="bg2">
                    <a:lumMod val="25000"/>
                  </a:schemeClr>
                </a:solidFill>
                <a:uLnTx/>
                <a:uFillTx/>
                <a:latin typeface="Calibri" pitchFamily="34" charset="0"/>
                <a:cs typeface="Calibri" pitchFamily="34" charset="0"/>
              </a:rPr>
              <a:t>kuna (</a:t>
            </a:r>
            <a:r>
              <a:rPr kumimoji="0" lang="hr-HR" sz="1900" b="1" i="0" u="none" strike="noStrike" kern="1200" cap="none" spc="0" normalizeH="0" baseline="0" noProof="0" dirty="0" smtClean="0">
                <a:ln>
                  <a:noFill/>
                </a:ln>
                <a:solidFill>
                  <a:schemeClr val="accent1">
                    <a:lumMod val="50000"/>
                  </a:schemeClr>
                </a:solidFill>
                <a:uLnTx/>
                <a:uFillTx/>
                <a:latin typeface="Calibri" pitchFamily="34" charset="0"/>
                <a:cs typeface="Calibri" pitchFamily="34" charset="0"/>
              </a:rPr>
              <a:t>1.</a:t>
            </a:r>
            <a:r>
              <a:rPr lang="hr-HR" sz="1900" b="1" dirty="0" err="1" smtClean="0">
                <a:solidFill>
                  <a:schemeClr val="accent1">
                    <a:lumMod val="50000"/>
                  </a:schemeClr>
                </a:solidFill>
                <a:latin typeface="Calibri" pitchFamily="34" charset="0"/>
                <a:cs typeface="Calibri" pitchFamily="34" charset="0"/>
              </a:rPr>
              <a:t>320</a:t>
            </a:r>
            <a:r>
              <a:rPr lang="hr-HR" sz="1900" b="1" dirty="0" smtClean="0">
                <a:solidFill>
                  <a:schemeClr val="accent1">
                    <a:lumMod val="50000"/>
                  </a:schemeClr>
                </a:solidFill>
                <a:latin typeface="Calibri" pitchFamily="34" charset="0"/>
                <a:cs typeface="Calibri" pitchFamily="34" charset="0"/>
              </a:rPr>
              <a:t>,</a:t>
            </a:r>
            <a:r>
              <a:rPr lang="hr-HR" sz="1900" b="1" dirty="0" err="1" smtClean="0">
                <a:solidFill>
                  <a:schemeClr val="accent1">
                    <a:lumMod val="50000"/>
                  </a:schemeClr>
                </a:solidFill>
                <a:latin typeface="Calibri" pitchFamily="34" charset="0"/>
                <a:cs typeface="Calibri" pitchFamily="34" charset="0"/>
              </a:rPr>
              <a:t>00</a:t>
            </a:r>
            <a:r>
              <a:rPr lang="hr-HR" sz="1900" b="1" dirty="0" smtClean="0">
                <a:solidFill>
                  <a:schemeClr val="accent1">
                    <a:lumMod val="50000"/>
                  </a:schemeClr>
                </a:solidFill>
                <a:latin typeface="Calibri" pitchFamily="34" charset="0"/>
                <a:cs typeface="Calibri" pitchFamily="34" charset="0"/>
              </a:rPr>
              <a:t> </a:t>
            </a:r>
            <a:r>
              <a:rPr lang="hr-HR" sz="1900" b="1" dirty="0" smtClean="0">
                <a:solidFill>
                  <a:schemeClr val="bg2">
                    <a:lumMod val="25000"/>
                  </a:schemeClr>
                </a:solidFill>
                <a:latin typeface="Calibri" pitchFamily="34" charset="0"/>
                <a:cs typeface="Calibri" pitchFamily="34" charset="0"/>
              </a:rPr>
              <a:t>EURA</a:t>
            </a:r>
            <a:r>
              <a:rPr lang="hr-HR" sz="1900" b="1" dirty="0" smtClean="0">
                <a:solidFill>
                  <a:schemeClr val="accent1">
                    <a:lumMod val="50000"/>
                  </a:schemeClr>
                </a:solidFill>
                <a:latin typeface="Calibri" pitchFamily="34" charset="0"/>
                <a:cs typeface="Calibri" pitchFamily="34" charset="0"/>
              </a:rPr>
              <a:t>)</a:t>
            </a:r>
            <a:r>
              <a:rPr kumimoji="0" lang="hr-HR" sz="1900" b="1" i="0" u="none" strike="noStrike" kern="1200" cap="none" spc="0" normalizeH="0" baseline="0" noProof="0" dirty="0" smtClean="0">
                <a:ln>
                  <a:noFill/>
                </a:ln>
                <a:solidFill>
                  <a:schemeClr val="accent1">
                    <a:lumMod val="50000"/>
                  </a:schemeClr>
                </a:solidFill>
                <a:uLnTx/>
                <a:uFillTx/>
                <a:latin typeface="Calibri" pitchFamily="34" charset="0"/>
                <a:cs typeface="Calibri" pitchFamily="34" charset="0"/>
              </a:rPr>
              <a:t>.</a:t>
            </a:r>
            <a:endParaRPr kumimoji="0" lang="hr-HR" sz="1900" b="1" i="0" u="none" strike="noStrike" kern="1200" cap="none" spc="0" normalizeH="0" baseline="0" noProof="0" dirty="0">
              <a:ln>
                <a:noFill/>
              </a:ln>
              <a:solidFill>
                <a:schemeClr val="accent1">
                  <a:lumMod val="50000"/>
                </a:schemeClr>
              </a:solidFill>
              <a:uLnTx/>
              <a:uFillTx/>
              <a:latin typeface="Calibri" pitchFamily="34" charset="0"/>
              <a:cs typeface="Calibri" pitchFamily="34" charset="0"/>
            </a:endParaRPr>
          </a:p>
          <a:p>
            <a:pPr marL="0" marR="0" lvl="0" indent="0" algn="just"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tab pos="3141663" algn="l"/>
              </a:tabLst>
              <a:defRPr/>
            </a:pPr>
            <a:r>
              <a:rPr kumimoji="0" lang="hr-HR" sz="1900" b="0" i="0" u="none" strike="noStrike" kern="1200" cap="none" spc="0" normalizeH="0" baseline="0" noProof="0" dirty="0">
                <a:ln>
                  <a:noFill/>
                </a:ln>
                <a:solidFill>
                  <a:schemeClr val="tx1"/>
                </a:solidFill>
                <a:effectLst/>
                <a:uLnTx/>
                <a:uFillTx/>
                <a:latin typeface="Calibri" pitchFamily="34" charset="0"/>
                <a:cs typeface="Calibri" pitchFamily="34" charset="0"/>
              </a:rPr>
              <a:t/>
            </a:r>
            <a:br>
              <a:rPr kumimoji="0" lang="hr-HR" sz="1900" b="0" i="0" u="none" strike="noStrike" kern="1200" cap="none" spc="0" normalizeH="0" baseline="0" noProof="0" dirty="0">
                <a:ln>
                  <a:noFill/>
                </a:ln>
                <a:solidFill>
                  <a:schemeClr val="tx1"/>
                </a:solidFill>
                <a:effectLst/>
                <a:uLnTx/>
                <a:uFillTx/>
                <a:latin typeface="Calibri" pitchFamily="34" charset="0"/>
                <a:cs typeface="Calibri" pitchFamily="34" charset="0"/>
              </a:rPr>
            </a:br>
            <a:r>
              <a:rPr kumimoji="0" lang="hr-HR" sz="19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(5) Za prekršaj propisan odlukom jedinice lokalne i područne (regionalne) samouprave, za počinitelja prekršaja </a:t>
            </a:r>
            <a:r>
              <a:rPr kumimoji="0" lang="hr-HR" sz="1900" b="1" i="0" u="none" strike="noStrike" kern="1200" cap="none" spc="0" normalizeH="0" baseline="0" noProof="0" dirty="0">
                <a:ln>
                  <a:noFill/>
                </a:ln>
                <a:solidFill>
                  <a:srgbClr val="FF0000"/>
                </a:solidFill>
                <a:effectLst/>
                <a:uLnTx/>
                <a:uFillTx/>
                <a:latin typeface="Calibri" pitchFamily="34" charset="0"/>
                <a:cs typeface="Calibri" pitchFamily="34" charset="0"/>
              </a:rPr>
              <a:t>fizičku osobu obrtnika i osobu koja obavlja drugu samostalnu djelatnost </a:t>
            </a:r>
            <a:r>
              <a:rPr kumimoji="0" lang="hr-HR" sz="19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koji je počinila u vezi obavljanja njezina obrta ili druge samostalne djelatnosti ne može biti propisana ni izrečena novčana kazna u iznosu </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manjem od 300,00 kuna </a:t>
            </a:r>
            <a:r>
              <a:rPr kumimoji="0" lang="hr-HR" sz="1900" b="1" i="0" u="none" strike="noStrike" kern="1200" cap="none" spc="0" normalizeH="0" baseline="0" noProof="0" dirty="0" smtClean="0">
                <a:ln>
                  <a:noFill/>
                </a:ln>
                <a:solidFill>
                  <a:schemeClr val="bg2">
                    <a:lumMod val="25000"/>
                  </a:schemeClr>
                </a:solidFill>
                <a:effectLst/>
                <a:uLnTx/>
                <a:uFillTx/>
                <a:latin typeface="Calibri" pitchFamily="34" charset="0"/>
                <a:cs typeface="Calibri" pitchFamily="34" charset="0"/>
              </a:rPr>
              <a:t>(</a:t>
            </a:r>
            <a:r>
              <a:rPr kumimoji="0" lang="hr-HR" sz="1900" b="1" i="0" u="none" strike="noStrike" kern="1200" cap="none" spc="0" normalizeH="0" baseline="0" noProof="0" dirty="0" err="1" smtClean="0">
                <a:ln>
                  <a:noFill/>
                </a:ln>
                <a:solidFill>
                  <a:schemeClr val="bg2">
                    <a:lumMod val="25000"/>
                  </a:schemeClr>
                </a:solidFill>
                <a:effectLst/>
                <a:uLnTx/>
                <a:uFillTx/>
                <a:latin typeface="Calibri" pitchFamily="34" charset="0"/>
                <a:cs typeface="Calibri" pitchFamily="34" charset="0"/>
              </a:rPr>
              <a:t>30</a:t>
            </a:r>
            <a:r>
              <a:rPr kumimoji="0" lang="hr-HR" sz="1900" b="1" i="0" u="none" strike="noStrike" kern="1200" cap="none" spc="0" normalizeH="0" baseline="0" noProof="0" dirty="0" smtClean="0">
                <a:ln>
                  <a:noFill/>
                </a:ln>
                <a:solidFill>
                  <a:schemeClr val="bg2">
                    <a:lumMod val="25000"/>
                  </a:schemeClr>
                </a:solidFill>
                <a:effectLst/>
                <a:uLnTx/>
                <a:uFillTx/>
                <a:latin typeface="Calibri" pitchFamily="34" charset="0"/>
                <a:cs typeface="Calibri" pitchFamily="34" charset="0"/>
              </a:rPr>
              <a:t>,</a:t>
            </a:r>
            <a:r>
              <a:rPr kumimoji="0" lang="hr-HR" sz="1900" b="1" i="0" u="none" strike="noStrike" kern="1200" cap="none" spc="0" normalizeH="0" baseline="0" noProof="0" dirty="0" err="1" smtClean="0">
                <a:ln>
                  <a:noFill/>
                </a:ln>
                <a:solidFill>
                  <a:schemeClr val="bg2">
                    <a:lumMod val="25000"/>
                  </a:schemeClr>
                </a:solidFill>
                <a:effectLst/>
                <a:uLnTx/>
                <a:uFillTx/>
                <a:latin typeface="Calibri" pitchFamily="34" charset="0"/>
                <a:cs typeface="Calibri" pitchFamily="34" charset="0"/>
              </a:rPr>
              <a:t>00</a:t>
            </a:r>
            <a:r>
              <a:rPr kumimoji="0" lang="hr-HR" sz="1900" b="1" i="0" u="none" strike="noStrike" kern="1200" cap="none" spc="0" normalizeH="0" baseline="0" noProof="0" dirty="0" smtClean="0">
                <a:ln>
                  <a:noFill/>
                </a:ln>
                <a:solidFill>
                  <a:schemeClr val="bg2">
                    <a:lumMod val="25000"/>
                  </a:schemeClr>
                </a:solidFill>
                <a:effectLst/>
                <a:uLnTx/>
                <a:uFillTx/>
                <a:latin typeface="Calibri" pitchFamily="34" charset="0"/>
                <a:cs typeface="Calibri" pitchFamily="34" charset="0"/>
              </a:rPr>
              <a:t> EURA) ni </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većem od </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5.000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00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 </a:t>
            </a:r>
            <a:r>
              <a:rPr kumimoji="0" lang="hr-HR" sz="1900" b="1" i="0" u="none" strike="noStrike" kern="1200" cap="none" spc="0" normalizeH="0" baseline="0" noProof="0" dirty="0" smtClean="0">
                <a:ln>
                  <a:noFill/>
                </a:ln>
                <a:solidFill>
                  <a:schemeClr val="bg2">
                    <a:lumMod val="25000"/>
                  </a:schemeClr>
                </a:solidFill>
                <a:effectLst/>
                <a:uLnTx/>
                <a:uFillTx/>
                <a:latin typeface="Calibri" pitchFamily="34" charset="0"/>
                <a:cs typeface="Calibri" pitchFamily="34" charset="0"/>
              </a:rPr>
              <a:t>kuna (</a:t>
            </a:r>
            <a:r>
              <a:rPr kumimoji="0" lang="hr-HR" sz="1900" b="1" i="0" u="none" strike="noStrike" kern="1200" cap="none" spc="0" normalizeH="0" baseline="0" noProof="0" dirty="0" err="1" smtClean="0">
                <a:ln>
                  <a:noFill/>
                </a:ln>
                <a:solidFill>
                  <a:schemeClr val="bg2">
                    <a:lumMod val="25000"/>
                  </a:schemeClr>
                </a:solidFill>
                <a:effectLst/>
                <a:uLnTx/>
                <a:uFillTx/>
                <a:latin typeface="Calibri" pitchFamily="34" charset="0"/>
                <a:cs typeface="Calibri" pitchFamily="34" charset="0"/>
              </a:rPr>
              <a:t>660</a:t>
            </a:r>
            <a:r>
              <a:rPr kumimoji="0" lang="hr-HR" sz="1900" b="1" i="0" u="none" strike="noStrike" kern="1200" cap="none" spc="0" normalizeH="0" baseline="0" noProof="0" dirty="0" smtClean="0">
                <a:ln>
                  <a:noFill/>
                </a:ln>
                <a:solidFill>
                  <a:schemeClr val="bg2">
                    <a:lumMod val="25000"/>
                  </a:schemeClr>
                </a:solidFill>
                <a:effectLst/>
                <a:uLnTx/>
                <a:uFillTx/>
                <a:latin typeface="Calibri" pitchFamily="34" charset="0"/>
                <a:cs typeface="Calibri" pitchFamily="34" charset="0"/>
              </a:rPr>
              <a:t>,</a:t>
            </a:r>
            <a:r>
              <a:rPr kumimoji="0" lang="hr-HR" sz="1900" b="1" i="0" u="none" strike="noStrike" kern="1200" cap="none" spc="0" normalizeH="0" baseline="0" noProof="0" dirty="0" err="1" smtClean="0">
                <a:ln>
                  <a:noFill/>
                </a:ln>
                <a:solidFill>
                  <a:schemeClr val="bg2">
                    <a:lumMod val="25000"/>
                  </a:schemeClr>
                </a:solidFill>
                <a:effectLst/>
                <a:uLnTx/>
                <a:uFillTx/>
                <a:latin typeface="Calibri" pitchFamily="34" charset="0"/>
                <a:cs typeface="Calibri" pitchFamily="34" charset="0"/>
              </a:rPr>
              <a:t>00</a:t>
            </a:r>
            <a:r>
              <a:rPr kumimoji="0" lang="hr-HR" sz="1900" b="1" i="0" u="none" strike="noStrike" kern="1200" cap="none" spc="0" normalizeH="0" baseline="0" noProof="0" dirty="0" smtClean="0">
                <a:ln>
                  <a:noFill/>
                </a:ln>
                <a:solidFill>
                  <a:schemeClr val="bg2">
                    <a:lumMod val="25000"/>
                  </a:schemeClr>
                </a:solidFill>
                <a:effectLst/>
                <a:uLnTx/>
                <a:uFillTx/>
                <a:latin typeface="Calibri" pitchFamily="34" charset="0"/>
                <a:cs typeface="Calibri" pitchFamily="34" charset="0"/>
              </a:rPr>
              <a:t> EURA).</a:t>
            </a:r>
            <a:endPar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endParaRPr>
          </a:p>
          <a:p>
            <a:pPr marL="0" marR="0" lvl="0" indent="0" algn="just"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tab pos="3141663" algn="l"/>
              </a:tabLst>
              <a:defRPr/>
            </a:pPr>
            <a:r>
              <a:rPr kumimoji="0" lang="hr-HR" sz="19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
            </a:r>
            <a:br>
              <a:rPr kumimoji="0" lang="hr-HR" sz="19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br>
            <a:r>
              <a:rPr kumimoji="0" lang="hr-HR" sz="19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(6) Za prekršaj propisan odlukom jedinice lokalne i područne (regionalne) samouprave, za počinitelja prekršaja </a:t>
            </a:r>
            <a:r>
              <a:rPr kumimoji="0" lang="hr-HR" sz="1900" b="1" i="0" u="none" strike="noStrike" kern="1200" cap="none" spc="0" normalizeH="0" baseline="0" noProof="0" dirty="0">
                <a:ln>
                  <a:noFill/>
                </a:ln>
                <a:solidFill>
                  <a:srgbClr val="FF0000"/>
                </a:solidFill>
                <a:effectLst/>
                <a:uLnTx/>
                <a:uFillTx/>
                <a:latin typeface="Calibri" pitchFamily="34" charset="0"/>
                <a:cs typeface="Calibri" pitchFamily="34" charset="0"/>
              </a:rPr>
              <a:t>fizičku osobu </a:t>
            </a:r>
            <a:r>
              <a:rPr kumimoji="0" lang="hr-HR" sz="19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ne može biti propisana ni izrečena novčana kazna u iznosu manjem od </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100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00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 </a:t>
            </a:r>
            <a:r>
              <a:rPr kumimoji="0" lang="hr-HR" sz="1900" b="1" i="0" u="none" strike="noStrike" kern="1200" cap="none" spc="0" normalizeH="0" baseline="0" noProof="0" dirty="0" smtClean="0">
                <a:ln>
                  <a:noFill/>
                </a:ln>
                <a:solidFill>
                  <a:schemeClr val="bg2">
                    <a:lumMod val="25000"/>
                  </a:schemeClr>
                </a:solidFill>
                <a:effectLst/>
                <a:uLnTx/>
                <a:uFillTx/>
                <a:latin typeface="Calibri" pitchFamily="34" charset="0"/>
                <a:cs typeface="Calibri" pitchFamily="34" charset="0"/>
              </a:rPr>
              <a:t>kuna (</a:t>
            </a:r>
            <a:r>
              <a:rPr kumimoji="0" lang="hr-HR" sz="1900" b="1" i="0" u="none" strike="noStrike" kern="1200" cap="none" spc="0" normalizeH="0" baseline="0" noProof="0" dirty="0" err="1" smtClean="0">
                <a:ln>
                  <a:noFill/>
                </a:ln>
                <a:solidFill>
                  <a:schemeClr val="bg2">
                    <a:lumMod val="25000"/>
                  </a:schemeClr>
                </a:solidFill>
                <a:effectLst/>
                <a:uLnTx/>
                <a:uFillTx/>
                <a:latin typeface="Calibri" pitchFamily="34" charset="0"/>
                <a:cs typeface="Calibri" pitchFamily="34" charset="0"/>
              </a:rPr>
              <a:t>10</a:t>
            </a:r>
            <a:r>
              <a:rPr kumimoji="0" lang="hr-HR" sz="1900" b="1" i="0" u="none" strike="noStrike" kern="1200" cap="none" spc="0" normalizeH="0" baseline="0" noProof="0" dirty="0" smtClean="0">
                <a:ln>
                  <a:noFill/>
                </a:ln>
                <a:solidFill>
                  <a:schemeClr val="bg2">
                    <a:lumMod val="25000"/>
                  </a:schemeClr>
                </a:solidFill>
                <a:effectLst/>
                <a:uLnTx/>
                <a:uFillTx/>
                <a:latin typeface="Calibri" pitchFamily="34" charset="0"/>
                <a:cs typeface="Calibri" pitchFamily="34" charset="0"/>
              </a:rPr>
              <a:t>,</a:t>
            </a:r>
            <a:r>
              <a:rPr kumimoji="0" lang="hr-HR" sz="1900" b="1" i="0" u="none" strike="noStrike" kern="1200" cap="none" spc="0" normalizeH="0" baseline="0" noProof="0" dirty="0" err="1" smtClean="0">
                <a:ln>
                  <a:noFill/>
                </a:ln>
                <a:solidFill>
                  <a:schemeClr val="bg2">
                    <a:lumMod val="25000"/>
                  </a:schemeClr>
                </a:solidFill>
                <a:effectLst/>
                <a:uLnTx/>
                <a:uFillTx/>
                <a:latin typeface="Calibri" pitchFamily="34" charset="0"/>
                <a:cs typeface="Calibri" pitchFamily="34" charset="0"/>
              </a:rPr>
              <a:t>00</a:t>
            </a:r>
            <a:r>
              <a:rPr kumimoji="0" lang="hr-HR" sz="1900" b="1" i="0" u="none" strike="noStrike" kern="1200" cap="none" spc="0" normalizeH="0" baseline="0" noProof="0" dirty="0" smtClean="0">
                <a:ln>
                  <a:noFill/>
                </a:ln>
                <a:solidFill>
                  <a:schemeClr val="bg2">
                    <a:lumMod val="25000"/>
                  </a:schemeClr>
                </a:solidFill>
                <a:effectLst/>
                <a:uLnTx/>
                <a:uFillTx/>
                <a:latin typeface="Calibri" pitchFamily="34" charset="0"/>
                <a:cs typeface="Calibri" pitchFamily="34" charset="0"/>
              </a:rPr>
              <a:t> EURA) ni </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većem od </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2.000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a:t>
            </a:r>
            <a:r>
              <a:rPr kumimoji="0" lang="hr-HR" sz="1900" b="1" i="0" u="none" strike="noStrike" kern="1200" cap="none" spc="0" normalizeH="0" baseline="0" noProof="0" dirty="0" err="1">
                <a:ln>
                  <a:noFill/>
                </a:ln>
                <a:solidFill>
                  <a:schemeClr val="bg2">
                    <a:lumMod val="25000"/>
                  </a:schemeClr>
                </a:solidFill>
                <a:effectLst/>
                <a:uLnTx/>
                <a:uFillTx/>
                <a:latin typeface="Calibri" pitchFamily="34" charset="0"/>
                <a:cs typeface="Calibri" pitchFamily="34" charset="0"/>
              </a:rPr>
              <a:t>00</a:t>
            </a:r>
            <a:r>
              <a:rPr kumimoji="0" lang="hr-HR" sz="1900" b="1"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rPr>
              <a:t> </a:t>
            </a:r>
            <a:r>
              <a:rPr kumimoji="0" lang="hr-HR" sz="1900" b="1" i="0" u="none" strike="noStrike" kern="1200" cap="none" spc="0" normalizeH="0" baseline="0" noProof="0" dirty="0" smtClean="0">
                <a:ln>
                  <a:noFill/>
                </a:ln>
                <a:solidFill>
                  <a:schemeClr val="bg2">
                    <a:lumMod val="25000"/>
                  </a:schemeClr>
                </a:solidFill>
                <a:effectLst/>
                <a:uLnTx/>
                <a:uFillTx/>
                <a:latin typeface="Calibri" pitchFamily="34" charset="0"/>
                <a:cs typeface="Calibri" pitchFamily="34" charset="0"/>
              </a:rPr>
              <a:t>kuna (</a:t>
            </a:r>
            <a:r>
              <a:rPr kumimoji="0" lang="hr-HR" sz="1900" b="1" i="0" u="none" strike="noStrike" kern="1200" cap="none" spc="0" normalizeH="0" baseline="0" noProof="0" dirty="0" err="1" smtClean="0">
                <a:ln>
                  <a:noFill/>
                </a:ln>
                <a:solidFill>
                  <a:schemeClr val="bg2">
                    <a:lumMod val="25000"/>
                  </a:schemeClr>
                </a:solidFill>
                <a:effectLst/>
                <a:uLnTx/>
                <a:uFillTx/>
                <a:latin typeface="Calibri" pitchFamily="34" charset="0"/>
                <a:cs typeface="Calibri" pitchFamily="34" charset="0"/>
              </a:rPr>
              <a:t>260</a:t>
            </a:r>
            <a:r>
              <a:rPr kumimoji="0" lang="hr-HR" sz="1900" b="1" i="0" u="none" strike="noStrike" kern="1200" cap="none" spc="0" normalizeH="0" baseline="0" noProof="0" dirty="0" smtClean="0">
                <a:ln>
                  <a:noFill/>
                </a:ln>
                <a:solidFill>
                  <a:schemeClr val="bg2">
                    <a:lumMod val="25000"/>
                  </a:schemeClr>
                </a:solidFill>
                <a:effectLst/>
                <a:uLnTx/>
                <a:uFillTx/>
                <a:latin typeface="Calibri" pitchFamily="34" charset="0"/>
                <a:cs typeface="Calibri" pitchFamily="34" charset="0"/>
              </a:rPr>
              <a:t>,</a:t>
            </a:r>
            <a:r>
              <a:rPr kumimoji="0" lang="hr-HR" sz="1900" b="1" i="0" u="none" strike="noStrike" kern="1200" cap="none" spc="0" normalizeH="0" baseline="0" noProof="0" dirty="0" err="1" smtClean="0">
                <a:ln>
                  <a:noFill/>
                </a:ln>
                <a:solidFill>
                  <a:schemeClr val="bg2">
                    <a:lumMod val="25000"/>
                  </a:schemeClr>
                </a:solidFill>
                <a:effectLst/>
                <a:uLnTx/>
                <a:uFillTx/>
                <a:latin typeface="Calibri" pitchFamily="34" charset="0"/>
                <a:cs typeface="Calibri" pitchFamily="34" charset="0"/>
              </a:rPr>
              <a:t>00</a:t>
            </a:r>
            <a:r>
              <a:rPr kumimoji="0" lang="hr-HR" sz="1900" b="1" i="0" u="none" strike="noStrike" kern="1200" cap="none" spc="0" normalizeH="0" baseline="0" noProof="0" dirty="0" smtClean="0">
                <a:ln>
                  <a:noFill/>
                </a:ln>
                <a:solidFill>
                  <a:schemeClr val="bg2">
                    <a:lumMod val="25000"/>
                  </a:schemeClr>
                </a:solidFill>
                <a:effectLst/>
                <a:uLnTx/>
                <a:uFillTx/>
                <a:latin typeface="Calibri" pitchFamily="34" charset="0"/>
                <a:cs typeface="Calibri" pitchFamily="34" charset="0"/>
              </a:rPr>
              <a:t> EURA)</a:t>
            </a:r>
            <a:r>
              <a:rPr kumimoji="0" lang="hr-HR" sz="1900" b="0" i="0" u="none" strike="noStrike" kern="1200" cap="none" spc="0" normalizeH="0" baseline="0" noProof="0" dirty="0" smtClean="0">
                <a:ln>
                  <a:noFill/>
                </a:ln>
                <a:solidFill>
                  <a:schemeClr val="bg2">
                    <a:lumMod val="25000"/>
                  </a:schemeClr>
                </a:solidFill>
                <a:effectLst/>
                <a:uLnTx/>
                <a:uFillTx/>
                <a:latin typeface="Calibri" pitchFamily="34" charset="0"/>
                <a:cs typeface="Calibri" pitchFamily="34" charset="0"/>
              </a:rPr>
              <a:t>.</a:t>
            </a:r>
          </a:p>
          <a:p>
            <a:pPr marL="0" marR="0" lvl="0" indent="0" algn="just"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tab pos="3141663" algn="l"/>
              </a:tabLst>
              <a:defRPr/>
            </a:pPr>
            <a:endParaRPr lang="hr-HR" sz="1900" dirty="0" smtClean="0">
              <a:solidFill>
                <a:schemeClr val="accent1">
                  <a:lumMod val="50000"/>
                </a:schemeClr>
              </a:solidFill>
              <a:latin typeface="Calibri" pitchFamily="34" charset="0"/>
              <a:cs typeface="Calibri" pitchFamily="34" charset="0"/>
            </a:endParaRPr>
          </a:p>
          <a:p>
            <a:pPr lvl="0" algn="just">
              <a:spcBef>
                <a:spcPct val="20000"/>
              </a:spcBef>
              <a:spcAft>
                <a:spcPts val="600"/>
              </a:spcAft>
              <a:buClr>
                <a:schemeClr val="accent1">
                  <a:lumMod val="75000"/>
                </a:schemeClr>
              </a:buClr>
              <a:buSzPct val="145000"/>
              <a:tabLst>
                <a:tab pos="3141663" algn="l"/>
              </a:tabLst>
              <a:defRPr/>
            </a:pPr>
            <a:r>
              <a:rPr kumimoji="0" lang="hr-HR" sz="1900" b="1" i="0" u="sng"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alibri" pitchFamily="34" charset="0"/>
                <a:cs typeface="Calibri" pitchFamily="34" charset="0"/>
              </a:rPr>
              <a:t>Novela </a:t>
            </a:r>
            <a:r>
              <a:rPr lang="pl-PL" sz="1900" b="1" u="sng"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Zakona o izmjenama Prekršajnog zakona </a:t>
            </a:r>
            <a:r>
              <a:rPr lang="pl-PL" sz="1900" b="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a:t>
            </a:r>
            <a:r>
              <a:rPr lang="hr-HR" sz="1900" b="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NN </a:t>
            </a:r>
            <a:r>
              <a:rPr lang="hr-HR" sz="1900" b="1" dirty="0" err="1" smtClean="0">
                <a:solidFill>
                  <a:srgbClr val="FF0000"/>
                </a:solidFill>
                <a:effectLst>
                  <a:outerShdw blurRad="38100" dist="38100" dir="2700000" algn="tl">
                    <a:srgbClr val="000000">
                      <a:alpha val="43137"/>
                    </a:srgbClr>
                  </a:outerShdw>
                </a:effectLst>
                <a:latin typeface="Calibri" pitchFamily="34" charset="0"/>
                <a:cs typeface="Calibri" pitchFamily="34" charset="0"/>
              </a:rPr>
              <a:t>114</a:t>
            </a:r>
            <a:r>
              <a:rPr lang="hr-HR" sz="1900" b="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a:t>
            </a:r>
            <a:r>
              <a:rPr lang="hr-HR" sz="1900" b="1" dirty="0" err="1" smtClean="0">
                <a:solidFill>
                  <a:srgbClr val="FF0000"/>
                </a:solidFill>
                <a:effectLst>
                  <a:outerShdw blurRad="38100" dist="38100" dir="2700000" algn="tl">
                    <a:srgbClr val="000000">
                      <a:alpha val="43137"/>
                    </a:srgbClr>
                  </a:outerShdw>
                </a:effectLst>
                <a:latin typeface="Calibri" pitchFamily="34" charset="0"/>
                <a:cs typeface="Calibri" pitchFamily="34" charset="0"/>
              </a:rPr>
              <a:t>2022</a:t>
            </a:r>
            <a:r>
              <a:rPr lang="hr-HR" sz="1900" b="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 </a:t>
            </a:r>
            <a:r>
              <a:rPr lang="hr-HR" sz="19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a:t>
            </a:r>
            <a:r>
              <a:rPr lang="vi-VN" sz="19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 stupa na snagu na dan uvođenja eura kao službene valute u Republici Hrvatskoj.</a:t>
            </a:r>
            <a:endParaRPr kumimoji="0" lang="hr-HR" sz="1700" b="1" i="0" u="none" strike="noStrike" kern="1200" cap="none" spc="0" normalizeH="0" baseline="0" noProof="0" dirty="0" smtClean="0">
              <a:ln>
                <a:noFill/>
              </a:ln>
              <a:solidFill>
                <a:schemeClr val="accent1">
                  <a:lumMod val="50000"/>
                </a:schemeClr>
              </a:solidFill>
              <a:effectLst>
                <a:outerShdw blurRad="38100" dist="38100" dir="2700000" algn="tl">
                  <a:srgbClr val="000000">
                    <a:alpha val="43137"/>
                  </a:srgbClr>
                </a:outerShdw>
              </a:effectLst>
              <a:uLnTx/>
              <a:uFillTx/>
              <a:latin typeface="Calibri" pitchFamily="34" charset="0"/>
              <a:cs typeface="Calibri" pitchFamily="34" charset="0"/>
            </a:endParaRPr>
          </a:p>
          <a:p>
            <a:pPr marL="0" marR="0" lvl="0" indent="0" algn="just"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tab pos="3141663" algn="l"/>
              </a:tabLst>
              <a:defRPr/>
            </a:pPr>
            <a:endParaRPr kumimoji="0" lang="hr-HR" sz="1700" b="0" i="0" u="none" strike="noStrike" kern="1200" cap="none" spc="0" normalizeH="0" baseline="0" noProof="0" dirty="0">
              <a:ln>
                <a:noFill/>
              </a:ln>
              <a:solidFill>
                <a:schemeClr val="bg2">
                  <a:lumMod val="25000"/>
                </a:schemeClr>
              </a:solidFill>
              <a:effectLst/>
              <a:uLnTx/>
              <a:uFillTx/>
              <a:latin typeface="Calibri" pitchFamily="34" charset="0"/>
              <a:cs typeface="Calibri" pitchFamily="34" charset="0"/>
            </a:endParaRPr>
          </a:p>
          <a:p>
            <a:pPr marL="0" marR="0" lvl="0" indent="0" algn="just"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a:pPr>
            <a:endParaRPr kumimoji="0" lang="hr-HR" sz="2400" b="0" i="0" u="none" strike="noStrike" kern="1200" cap="none" spc="0" normalizeH="0" baseline="0" noProof="0" dirty="0">
              <a:ln>
                <a:noFill/>
              </a:ln>
              <a:solidFill>
                <a:schemeClr val="tx1"/>
              </a:solidFill>
              <a:effectLst/>
              <a:uLnTx/>
              <a:uFillTx/>
              <a:latin typeface="Georgia" pitchFamily="18" charset="0"/>
              <a:ea typeface="+mn-ea"/>
              <a:cs typeface="+mn-cs"/>
            </a:endParaRPr>
          </a:p>
          <a:p>
            <a:pPr marL="0" marR="0" lvl="0" indent="0" algn="just"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a:pPr>
            <a:endParaRPr kumimoji="0" lang="hr-HR" sz="2400" b="0" i="0" u="none" strike="noStrike" kern="1200" cap="none" spc="0" normalizeH="0" baseline="0" noProof="0" dirty="0">
              <a:ln>
                <a:noFill/>
              </a:ln>
              <a:solidFill>
                <a:schemeClr val="tx1"/>
              </a:solidFill>
              <a:effectLst/>
              <a:uLnTx/>
              <a:uFillTx/>
              <a:latin typeface="Georgia" pitchFamily="18" charset="0"/>
              <a:ea typeface="+mn-ea"/>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sz="quarter" idx="1"/>
          </p:nvPr>
        </p:nvSpPr>
        <p:spPr>
          <a:xfrm>
            <a:off x="571472" y="1071522"/>
            <a:ext cx="8001088" cy="5357874"/>
          </a:xfrm>
        </p:spPr>
        <p:txBody>
          <a:bodyPr>
            <a:normAutofit/>
          </a:bodyPr>
          <a:lstStyle/>
          <a:p>
            <a:pPr algn="just">
              <a:buNone/>
            </a:pPr>
            <a:r>
              <a:rPr lang="hr-HR" sz="1800" b="1" u="sng" dirty="0" smtClean="0">
                <a:solidFill>
                  <a:schemeClr val="accent1">
                    <a:lumMod val="50000"/>
                  </a:schemeClr>
                </a:solidFill>
                <a:latin typeface="Calibri" pitchFamily="34" charset="0"/>
                <a:cs typeface="Calibri" pitchFamily="34" charset="0"/>
              </a:rPr>
              <a:t>Zastara prekršajnog progona</a:t>
            </a:r>
            <a:endParaRPr lang="hr-HR" sz="1800" i="1" u="sng" dirty="0" smtClean="0">
              <a:solidFill>
                <a:schemeClr val="accent1">
                  <a:lumMod val="50000"/>
                </a:schemeClr>
              </a:solidFill>
              <a:latin typeface="Calibri" pitchFamily="34" charset="0"/>
              <a:cs typeface="Calibri" pitchFamily="34" charset="0"/>
            </a:endParaRPr>
          </a:p>
          <a:p>
            <a:pPr algn="just">
              <a:buNone/>
            </a:pPr>
            <a:r>
              <a:rPr lang="hr-HR" sz="1800" dirty="0" smtClean="0">
                <a:solidFill>
                  <a:schemeClr val="accent1">
                    <a:lumMod val="50000"/>
                  </a:schemeClr>
                </a:solidFill>
                <a:latin typeface="Calibri" pitchFamily="34" charset="0"/>
                <a:cs typeface="Calibri" pitchFamily="34" charset="0"/>
              </a:rPr>
              <a:t>Prekršajni progon zastarijeva nakon četiri godine.</a:t>
            </a:r>
          </a:p>
          <a:p>
            <a:pPr marL="0" indent="0" algn="just">
              <a:buNone/>
            </a:pPr>
            <a:r>
              <a:rPr lang="pl-PL" sz="1800" dirty="0" smtClean="0">
                <a:solidFill>
                  <a:schemeClr val="accent1">
                    <a:lumMod val="50000"/>
                  </a:schemeClr>
                </a:solidFill>
                <a:latin typeface="Calibri" pitchFamily="34" charset="0"/>
                <a:cs typeface="Calibri" pitchFamily="34" charset="0"/>
              </a:rPr>
              <a:t>Prekršajni progon zastarijeva nakon </a:t>
            </a:r>
            <a:r>
              <a:rPr lang="pl-PL" sz="1800" b="1"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tri godine </a:t>
            </a:r>
            <a:r>
              <a:rPr lang="pl-PL" sz="1800" dirty="0" smtClean="0">
                <a:solidFill>
                  <a:schemeClr val="accent1">
                    <a:lumMod val="50000"/>
                  </a:schemeClr>
                </a:solidFill>
                <a:latin typeface="Calibri" pitchFamily="34" charset="0"/>
                <a:cs typeface="Calibri" pitchFamily="34" charset="0"/>
              </a:rPr>
              <a:t>za prekršaje za </a:t>
            </a:r>
            <a:r>
              <a:rPr lang="hr-HR" sz="1800" dirty="0" smtClean="0">
                <a:solidFill>
                  <a:schemeClr val="accent1">
                    <a:lumMod val="50000"/>
                  </a:schemeClr>
                </a:solidFill>
                <a:latin typeface="Calibri" pitchFamily="34" charset="0"/>
                <a:cs typeface="Calibri" pitchFamily="34" charset="0"/>
              </a:rPr>
              <a:t>koje je ovlašteni tužitelj </a:t>
            </a:r>
            <a:r>
              <a:rPr lang="hr-HR" sz="1800" b="1"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obvezan izdati prekršajni nalog  </a:t>
            </a:r>
            <a:r>
              <a:rPr lang="hr-HR" sz="18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(prekršaji propisani odlukama </a:t>
            </a:r>
            <a:r>
              <a:rPr lang="hr-HR" sz="1800" dirty="0" err="1"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JLS</a:t>
            </a:r>
            <a:r>
              <a:rPr lang="hr-HR" sz="1800" dirty="0" smtClean="0">
                <a:solidFill>
                  <a:schemeClr val="accent1">
                    <a:lumMod val="50000"/>
                  </a:schemeClr>
                </a:solidFill>
                <a:effectLst>
                  <a:outerShdw blurRad="38100" dist="38100" dir="2700000" algn="tl">
                    <a:srgbClr val="000000">
                      <a:alpha val="43137"/>
                    </a:srgbClr>
                  </a:outerShdw>
                </a:effectLst>
                <a:latin typeface="Calibri" pitchFamily="34" charset="0"/>
                <a:cs typeface="Calibri" pitchFamily="34" charset="0"/>
              </a:rPr>
              <a:t>)</a:t>
            </a:r>
            <a:r>
              <a:rPr lang="hr-HR" sz="1800" dirty="0" smtClean="0">
                <a:solidFill>
                  <a:schemeClr val="accent1">
                    <a:lumMod val="50000"/>
                  </a:schemeClr>
                </a:solidFill>
                <a:latin typeface="Calibri" pitchFamily="34" charset="0"/>
                <a:cs typeface="Calibri" pitchFamily="34" charset="0"/>
              </a:rPr>
              <a:t>.</a:t>
            </a:r>
            <a:endParaRPr lang="hr-HR" sz="1800" b="1" dirty="0" smtClean="0">
              <a:solidFill>
                <a:schemeClr val="accent1">
                  <a:lumMod val="50000"/>
                </a:schemeClr>
              </a:solidFill>
              <a:latin typeface="Calibri" pitchFamily="34" charset="0"/>
              <a:cs typeface="Calibri" pitchFamily="34" charset="0"/>
            </a:endParaRPr>
          </a:p>
          <a:p>
            <a:pPr lvl="0">
              <a:spcBef>
                <a:spcPct val="20000"/>
              </a:spcBef>
              <a:buClr>
                <a:srgbClr val="0BD0D9"/>
              </a:buClr>
              <a:buSzPct val="95000"/>
              <a:buNone/>
            </a:pPr>
            <a:endParaRPr lang="hr-HR" sz="1800" b="1" dirty="0" smtClean="0">
              <a:solidFill>
                <a:srgbClr val="DBF5F9">
                  <a:lumMod val="25000"/>
                </a:srgbClr>
              </a:solidFill>
              <a:latin typeface="Calibri" pitchFamily="34" charset="0"/>
              <a:cs typeface="Calibri" pitchFamily="34" charset="0"/>
            </a:endParaRPr>
          </a:p>
          <a:p>
            <a:pPr lvl="0">
              <a:spcBef>
                <a:spcPct val="20000"/>
              </a:spcBef>
              <a:buClr>
                <a:srgbClr val="0BD0D9"/>
              </a:buClr>
              <a:buSzPct val="95000"/>
              <a:buNone/>
            </a:pPr>
            <a:r>
              <a:rPr lang="hr-HR" sz="1800" b="1" u="sng" dirty="0" smtClean="0">
                <a:solidFill>
                  <a:srgbClr val="DBF5F9">
                    <a:lumMod val="25000"/>
                  </a:srgbClr>
                </a:solidFill>
                <a:latin typeface="Calibri" pitchFamily="34" charset="0"/>
                <a:cs typeface="Calibri" pitchFamily="34" charset="0"/>
              </a:rPr>
              <a:t>Tijek zastare prekršajnog progona</a:t>
            </a:r>
            <a:endParaRPr lang="hr-HR" sz="1800" i="1" u="sng" dirty="0" smtClean="0">
              <a:solidFill>
                <a:srgbClr val="DBF5F9">
                  <a:lumMod val="25000"/>
                </a:srgbClr>
              </a:solidFill>
              <a:latin typeface="Calibri" pitchFamily="34" charset="0"/>
              <a:cs typeface="Calibri" pitchFamily="34" charset="0"/>
            </a:endParaRPr>
          </a:p>
          <a:p>
            <a:pPr lvl="0">
              <a:spcBef>
                <a:spcPct val="20000"/>
              </a:spcBef>
              <a:buClr>
                <a:srgbClr val="0BD0D9"/>
              </a:buClr>
              <a:buSzPct val="95000"/>
              <a:buNone/>
            </a:pPr>
            <a:r>
              <a:rPr lang="hr-HR" sz="1800" dirty="0" smtClean="0">
                <a:solidFill>
                  <a:srgbClr val="DBF5F9">
                    <a:lumMod val="25000"/>
                  </a:srgbClr>
                </a:solidFill>
                <a:latin typeface="Calibri" pitchFamily="34" charset="0"/>
                <a:cs typeface="Calibri" pitchFamily="34" charset="0"/>
              </a:rPr>
              <a:t>Zastara prekršajnog progona počinje teći </a:t>
            </a:r>
            <a:r>
              <a:rPr lang="hr-HR" sz="1800" u="sng" dirty="0" smtClean="0">
                <a:solidFill>
                  <a:srgbClr val="FF0000"/>
                </a:solidFill>
                <a:effectLst>
                  <a:outerShdw blurRad="38100" dist="38100" dir="2700000" algn="tl">
                    <a:srgbClr val="000000">
                      <a:alpha val="43137"/>
                    </a:srgbClr>
                  </a:outerShdw>
                </a:effectLst>
                <a:latin typeface="Calibri" pitchFamily="34" charset="0"/>
                <a:cs typeface="Calibri" pitchFamily="34" charset="0"/>
              </a:rPr>
              <a:t>danom kad je prekršaj počinjen</a:t>
            </a:r>
            <a:endParaRPr lang="hr-HR" sz="1800" u="sng" dirty="0" smtClean="0">
              <a:latin typeface="Calibri" pitchFamily="34" charset="0"/>
              <a:cs typeface="Calibri" pitchFamily="34" charset="0"/>
            </a:endParaRPr>
          </a:p>
          <a:p>
            <a:pPr algn="just">
              <a:buNone/>
            </a:pPr>
            <a:endParaRPr lang="hr-HR" sz="1800" b="1" dirty="0" smtClean="0">
              <a:solidFill>
                <a:schemeClr val="bg2">
                  <a:lumMod val="25000"/>
                </a:schemeClr>
              </a:solidFill>
              <a:latin typeface="Calibri" pitchFamily="34" charset="0"/>
              <a:cs typeface="Calibri" pitchFamily="34" charset="0"/>
            </a:endParaRPr>
          </a:p>
          <a:p>
            <a:pPr algn="just">
              <a:buNone/>
            </a:pPr>
            <a:r>
              <a:rPr lang="hr-HR" sz="1800" b="1" u="sng" dirty="0" smtClean="0">
                <a:solidFill>
                  <a:schemeClr val="bg2">
                    <a:lumMod val="25000"/>
                  </a:schemeClr>
                </a:solidFill>
                <a:latin typeface="Calibri" pitchFamily="34" charset="0"/>
                <a:cs typeface="Calibri" pitchFamily="34" charset="0"/>
              </a:rPr>
              <a:t>Zastara </a:t>
            </a:r>
            <a:r>
              <a:rPr lang="hr-HR" sz="1800" b="1" u="sng" dirty="0">
                <a:solidFill>
                  <a:schemeClr val="bg2">
                    <a:lumMod val="25000"/>
                  </a:schemeClr>
                </a:solidFill>
                <a:latin typeface="Calibri" pitchFamily="34" charset="0"/>
                <a:cs typeface="Calibri" pitchFamily="34" charset="0"/>
              </a:rPr>
              <a:t>izvršenja </a:t>
            </a:r>
            <a:r>
              <a:rPr lang="hr-HR" sz="1800" b="1" u="sng" dirty="0" err="1">
                <a:solidFill>
                  <a:schemeClr val="bg2">
                    <a:lumMod val="25000"/>
                  </a:schemeClr>
                </a:solidFill>
                <a:latin typeface="Calibri" pitchFamily="34" charset="0"/>
                <a:cs typeface="Calibri" pitchFamily="34" charset="0"/>
              </a:rPr>
              <a:t>prekršajnopravnih</a:t>
            </a:r>
            <a:r>
              <a:rPr lang="hr-HR" sz="1800" b="1" u="sng" dirty="0">
                <a:solidFill>
                  <a:schemeClr val="bg2">
                    <a:lumMod val="25000"/>
                  </a:schemeClr>
                </a:solidFill>
                <a:latin typeface="Calibri" pitchFamily="34" charset="0"/>
                <a:cs typeface="Calibri" pitchFamily="34" charset="0"/>
              </a:rPr>
              <a:t> </a:t>
            </a:r>
            <a:r>
              <a:rPr lang="hr-HR" sz="1800" b="1" u="sng" dirty="0" smtClean="0">
                <a:solidFill>
                  <a:schemeClr val="bg2">
                    <a:lumMod val="25000"/>
                  </a:schemeClr>
                </a:solidFill>
                <a:latin typeface="Calibri" pitchFamily="34" charset="0"/>
                <a:cs typeface="Calibri" pitchFamily="34" charset="0"/>
              </a:rPr>
              <a:t>sankcija</a:t>
            </a:r>
            <a:endParaRPr lang="hr-HR" sz="1800" i="1" u="sng" dirty="0">
              <a:solidFill>
                <a:schemeClr val="bg2">
                  <a:lumMod val="25000"/>
                </a:schemeClr>
              </a:solidFill>
              <a:latin typeface="Calibri" pitchFamily="34" charset="0"/>
              <a:cs typeface="Calibri" pitchFamily="34" charset="0"/>
            </a:endParaRPr>
          </a:p>
          <a:p>
            <a:pPr marL="0" indent="0">
              <a:buNone/>
            </a:pPr>
            <a:r>
              <a:rPr lang="hr-HR" sz="1800" dirty="0">
                <a:solidFill>
                  <a:schemeClr val="bg2">
                    <a:lumMod val="25000"/>
                  </a:schemeClr>
                </a:solidFill>
                <a:latin typeface="Calibri" pitchFamily="34" charset="0"/>
                <a:cs typeface="Calibri" pitchFamily="34" charset="0"/>
              </a:rPr>
              <a:t>Izrečena </a:t>
            </a:r>
            <a:r>
              <a:rPr lang="hr-HR" sz="1800" dirty="0" err="1">
                <a:solidFill>
                  <a:schemeClr val="bg2">
                    <a:lumMod val="25000"/>
                  </a:schemeClr>
                </a:solidFill>
                <a:latin typeface="Calibri" pitchFamily="34" charset="0"/>
                <a:cs typeface="Calibri" pitchFamily="34" charset="0"/>
              </a:rPr>
              <a:t>prekršajnopravna</a:t>
            </a:r>
            <a:r>
              <a:rPr lang="hr-HR" sz="1800" dirty="0">
                <a:solidFill>
                  <a:schemeClr val="bg2">
                    <a:lumMod val="25000"/>
                  </a:schemeClr>
                </a:solidFill>
                <a:latin typeface="Calibri" pitchFamily="34" charset="0"/>
                <a:cs typeface="Calibri" pitchFamily="34" charset="0"/>
              </a:rPr>
              <a:t> sankcija ne može se izvršiti kad od pravomoćnosti odluke kojom je izrečena, protekne </a:t>
            </a:r>
            <a:r>
              <a:rPr lang="hr-HR" sz="1800" b="1" dirty="0">
                <a:solidFill>
                  <a:srgbClr val="FF0000"/>
                </a:solidFill>
                <a:effectLst>
                  <a:outerShdw blurRad="38100" dist="38100" dir="2700000" algn="tl">
                    <a:srgbClr val="000000">
                      <a:alpha val="43137"/>
                    </a:srgbClr>
                  </a:outerShdw>
                </a:effectLst>
                <a:latin typeface="Calibri" pitchFamily="34" charset="0"/>
                <a:cs typeface="Calibri" pitchFamily="34" charset="0"/>
              </a:rPr>
              <a:t>tri godine</a:t>
            </a:r>
            <a:r>
              <a:rPr lang="hr-HR" sz="1800" dirty="0" smtClean="0">
                <a:latin typeface="Calibri" pitchFamily="34" charset="0"/>
                <a:cs typeface="Calibri" pitchFamily="34" charset="0"/>
              </a:rPr>
              <a:t>.</a:t>
            </a:r>
          </a:p>
          <a:p>
            <a:pPr marL="0" indent="0">
              <a:buNone/>
            </a:pPr>
            <a:endParaRPr lang="hr-HR" sz="1800" dirty="0">
              <a:latin typeface="Calibri" pitchFamily="34" charset="0"/>
              <a:cs typeface="Calibri" pitchFamily="34" charset="0"/>
            </a:endParaRPr>
          </a:p>
          <a:p>
            <a:pPr>
              <a:buNone/>
            </a:pPr>
            <a:r>
              <a:rPr lang="hr-HR" sz="1800" b="1" u="sng" dirty="0">
                <a:solidFill>
                  <a:schemeClr val="bg2">
                    <a:lumMod val="25000"/>
                  </a:schemeClr>
                </a:solidFill>
                <a:latin typeface="Calibri" pitchFamily="34" charset="0"/>
                <a:cs typeface="Calibri" pitchFamily="34" charset="0"/>
              </a:rPr>
              <a:t>Tijek zastare izvršenja </a:t>
            </a:r>
            <a:r>
              <a:rPr lang="hr-HR" sz="1800" b="1" u="sng" dirty="0" err="1">
                <a:solidFill>
                  <a:schemeClr val="bg2">
                    <a:lumMod val="25000"/>
                  </a:schemeClr>
                </a:solidFill>
                <a:latin typeface="Calibri" pitchFamily="34" charset="0"/>
                <a:cs typeface="Calibri" pitchFamily="34" charset="0"/>
              </a:rPr>
              <a:t>prekršajnopravnih</a:t>
            </a:r>
            <a:r>
              <a:rPr lang="hr-HR" sz="1800" b="1" u="sng" dirty="0">
                <a:solidFill>
                  <a:schemeClr val="bg2">
                    <a:lumMod val="25000"/>
                  </a:schemeClr>
                </a:solidFill>
                <a:latin typeface="Calibri" pitchFamily="34" charset="0"/>
                <a:cs typeface="Calibri" pitchFamily="34" charset="0"/>
              </a:rPr>
              <a:t> </a:t>
            </a:r>
            <a:r>
              <a:rPr lang="hr-HR" sz="1800" b="1" u="sng" dirty="0" smtClean="0">
                <a:solidFill>
                  <a:schemeClr val="bg2">
                    <a:lumMod val="25000"/>
                  </a:schemeClr>
                </a:solidFill>
                <a:latin typeface="Calibri" pitchFamily="34" charset="0"/>
                <a:cs typeface="Calibri" pitchFamily="34" charset="0"/>
              </a:rPr>
              <a:t>sankcija</a:t>
            </a:r>
            <a:endParaRPr lang="hr-HR" sz="1800" i="1" u="sng" dirty="0">
              <a:solidFill>
                <a:schemeClr val="bg2">
                  <a:lumMod val="25000"/>
                </a:schemeClr>
              </a:solidFill>
              <a:latin typeface="Calibri" pitchFamily="34" charset="0"/>
              <a:cs typeface="Calibri" pitchFamily="34" charset="0"/>
            </a:endParaRPr>
          </a:p>
          <a:p>
            <a:pPr marL="0" indent="0">
              <a:buNone/>
            </a:pPr>
            <a:r>
              <a:rPr lang="hr-HR" sz="1800" dirty="0">
                <a:solidFill>
                  <a:schemeClr val="bg2">
                    <a:lumMod val="25000"/>
                  </a:schemeClr>
                </a:solidFill>
                <a:latin typeface="Calibri" pitchFamily="34" charset="0"/>
                <a:cs typeface="Calibri" pitchFamily="34" charset="0"/>
              </a:rPr>
              <a:t>Zastara izvršenja </a:t>
            </a:r>
            <a:r>
              <a:rPr lang="hr-HR" sz="1800" dirty="0" err="1">
                <a:solidFill>
                  <a:schemeClr val="bg2">
                    <a:lumMod val="25000"/>
                  </a:schemeClr>
                </a:solidFill>
                <a:latin typeface="Calibri" pitchFamily="34" charset="0"/>
                <a:cs typeface="Calibri" pitchFamily="34" charset="0"/>
              </a:rPr>
              <a:t>prekršajnopravne</a:t>
            </a:r>
            <a:r>
              <a:rPr lang="hr-HR" sz="1800" dirty="0">
                <a:solidFill>
                  <a:schemeClr val="bg2">
                    <a:lumMod val="25000"/>
                  </a:schemeClr>
                </a:solidFill>
                <a:latin typeface="Calibri" pitchFamily="34" charset="0"/>
                <a:cs typeface="Calibri" pitchFamily="34" charset="0"/>
              </a:rPr>
              <a:t> sankcije počinje teći danom </a:t>
            </a:r>
            <a:r>
              <a:rPr lang="pl-PL" sz="1800" dirty="0">
                <a:solidFill>
                  <a:schemeClr val="bg2">
                    <a:lumMod val="25000"/>
                  </a:schemeClr>
                </a:solidFill>
                <a:latin typeface="Calibri" pitchFamily="34" charset="0"/>
                <a:cs typeface="Calibri" pitchFamily="34" charset="0"/>
              </a:rPr>
              <a:t>kada je </a:t>
            </a:r>
            <a:r>
              <a:rPr lang="pl-PL" sz="18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odluka </a:t>
            </a:r>
            <a:r>
              <a:rPr lang="pl-PL" sz="1800" dirty="0">
                <a:solidFill>
                  <a:schemeClr val="bg2">
                    <a:lumMod val="25000"/>
                  </a:schemeClr>
                </a:solidFill>
                <a:latin typeface="Calibri" pitchFamily="34" charset="0"/>
                <a:cs typeface="Calibri" pitchFamily="34" charset="0"/>
              </a:rPr>
              <a:t>kojom je prekršajnopravna sankcija izrečena </a:t>
            </a:r>
            <a:r>
              <a:rPr lang="hr-HR" sz="1800" b="1"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rPr>
              <a:t>postala pravomoćna</a:t>
            </a:r>
            <a:r>
              <a:rPr lang="hr-HR" sz="1800" dirty="0">
                <a:latin typeface="Calibri" pitchFamily="34" charset="0"/>
                <a:cs typeface="Calibri" pitchFamily="34" charset="0"/>
              </a:rPr>
              <a:t>. </a:t>
            </a:r>
          </a:p>
        </p:txBody>
      </p:sp>
      <p:sp>
        <p:nvSpPr>
          <p:cNvPr id="4" name="Pravokutnik 3"/>
          <p:cNvSpPr/>
          <p:nvPr/>
        </p:nvSpPr>
        <p:spPr>
          <a:xfrm>
            <a:off x="3428992" y="285728"/>
            <a:ext cx="1525867" cy="523220"/>
          </a:xfrm>
          <a:prstGeom prst="rect">
            <a:avLst/>
          </a:prstGeom>
        </p:spPr>
        <p:txBody>
          <a:bodyPr wrap="none">
            <a:spAutoFit/>
          </a:bodyPr>
          <a:lstStyle/>
          <a:p>
            <a:r>
              <a:rPr lang="hr-HR" sz="2800" b="1" dirty="0">
                <a:ln w="3175" cmpd="sng">
                  <a:noFill/>
                </a:ln>
                <a:solidFill>
                  <a:schemeClr val="bg2">
                    <a:lumMod val="25000"/>
                  </a:schemeClr>
                </a:solidFill>
                <a:effectLst>
                  <a:outerShdw blurRad="38100" dist="38100" dir="2700000" algn="tl">
                    <a:srgbClr val="000000">
                      <a:alpha val="43137"/>
                    </a:srgbClr>
                  </a:outerShdw>
                </a:effectLst>
                <a:latin typeface="Calibri" pitchFamily="34" charset="0"/>
                <a:ea typeface="+mj-ea"/>
                <a:cs typeface="Calibri" pitchFamily="34" charset="0"/>
              </a:rPr>
              <a:t>ZASTARA</a:t>
            </a:r>
            <a:endParaRPr lang="hr-HR" sz="2800" dirty="0">
              <a:solidFill>
                <a:schemeClr val="bg2">
                  <a:lumMod val="25000"/>
                </a:schemeClr>
              </a:solidFill>
              <a:effectLst>
                <a:outerShdw blurRad="38100" dist="38100" dir="2700000" algn="tl">
                  <a:srgbClr val="000000">
                    <a:alpha val="43137"/>
                  </a:srgbClr>
                </a:outerShdw>
              </a:effectLst>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Gomilanj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1838</TotalTime>
  <Words>2732</Words>
  <Application>Microsoft Office PowerPoint</Application>
  <PresentationFormat>Prikaz na zaslonu (4:3)</PresentationFormat>
  <Paragraphs>302</Paragraphs>
  <Slides>35</Slides>
  <Notes>2</Notes>
  <HiddenSlides>0</HiddenSlides>
  <MMClips>0</MMClips>
  <ScaleCrop>false</ScaleCrop>
  <HeadingPairs>
    <vt:vector size="4" baseType="variant">
      <vt:variant>
        <vt:lpstr>Tema</vt:lpstr>
      </vt:variant>
      <vt:variant>
        <vt:i4>1</vt:i4>
      </vt:variant>
      <vt:variant>
        <vt:lpstr>Naslovi slajdova</vt:lpstr>
      </vt:variant>
      <vt:variant>
        <vt:i4>35</vt:i4>
      </vt:variant>
    </vt:vector>
  </HeadingPairs>
  <TitlesOfParts>
    <vt:vector size="36" baseType="lpstr">
      <vt:lpstr>Oriel</vt:lpstr>
      <vt:lpstr>                                                                                                                                               PREKRŠAJNI ZAKON I POSTUPANJE KOMUNALNOG REDARSTVA         </vt:lpstr>
      <vt:lpstr>komunalno redarstvo jedinica lokalne samouprave</vt:lpstr>
      <vt:lpstr>Slajd 3</vt:lpstr>
      <vt:lpstr>Slajd 4</vt:lpstr>
      <vt:lpstr>Slajd 5</vt:lpstr>
      <vt:lpstr>PREKRŠAJNI ZAKON  (nn broj, 107/07, 39/13, 157/13, 110/15, 70/17 i 118/18) </vt:lpstr>
      <vt:lpstr>Slajd 7</vt:lpstr>
      <vt:lpstr>Slajd 8</vt:lpstr>
      <vt:lpstr>Slajd 9</vt:lpstr>
      <vt:lpstr>Slajd 10</vt:lpstr>
      <vt:lpstr>Slajd 11</vt:lpstr>
      <vt:lpstr>Slajd 12</vt:lpstr>
      <vt:lpstr>Slajd 13</vt:lpstr>
      <vt:lpstr>Slajd 14</vt:lpstr>
      <vt:lpstr>Slajd 15</vt:lpstr>
      <vt:lpstr>OBAVEZNI PREKRŠAJNI NALOG</vt:lpstr>
      <vt:lpstr>Slajd 17</vt:lpstr>
      <vt:lpstr>NAPLATA NOVČANE KAZNE NA MJESTU POČINJENJA PREKRŠAJA </vt:lpstr>
      <vt:lpstr>Slajd 19</vt:lpstr>
      <vt:lpstr>Slajd 20</vt:lpstr>
      <vt:lpstr>Slajd 21</vt:lpstr>
      <vt:lpstr>Slajd 22</vt:lpstr>
      <vt:lpstr>Slajd 23</vt:lpstr>
      <vt:lpstr>utjecaj digitalizacije na prekršajne postupke</vt:lpstr>
      <vt:lpstr>Slajd 25</vt:lpstr>
      <vt:lpstr>nastanak jednog akta u prekršajnom postupku</vt:lpstr>
      <vt:lpstr>Slajd 27</vt:lpstr>
      <vt:lpstr>    a što je sa komunikacijom jls i sudova </vt:lpstr>
      <vt:lpstr>Slajd 29</vt:lpstr>
      <vt:lpstr>Slajd 30</vt:lpstr>
      <vt:lpstr>Slajd 31</vt:lpstr>
      <vt:lpstr>Slajd 32</vt:lpstr>
      <vt:lpstr>Slajd 33</vt:lpstr>
      <vt:lpstr>ZAKLJUČAK</vt:lpstr>
      <vt:lpstr>Slajd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PREKRŠAJNI ZAKON      - postupanje i ovlasti komunalnog redarstva</dc:title>
  <dc:creator>Matko Lovreta</dc:creator>
  <cp:lastModifiedBy>Lovreta</cp:lastModifiedBy>
  <cp:revision>292</cp:revision>
  <dcterms:created xsi:type="dcterms:W3CDTF">2019-02-01T09:17:31Z</dcterms:created>
  <dcterms:modified xsi:type="dcterms:W3CDTF">2022-12-04T13:47:39Z</dcterms:modified>
</cp:coreProperties>
</file>