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58" r:id="rId5"/>
    <p:sldId id="264" r:id="rId6"/>
    <p:sldId id="265" r:id="rId7"/>
    <p:sldId id="266" r:id="rId8"/>
    <p:sldId id="267" r:id="rId9"/>
    <p:sldId id="260" r:id="rId10"/>
    <p:sldId id="261" r:id="rId11"/>
    <p:sldId id="262" r:id="rId12"/>
    <p:sldId id="263" r:id="rId13"/>
    <p:sldId id="268" r:id="rId14"/>
    <p:sldId id="273" r:id="rId15"/>
    <p:sldId id="278" r:id="rId16"/>
    <p:sldId id="269" r:id="rId17"/>
    <p:sldId id="274" r:id="rId18"/>
    <p:sldId id="272" r:id="rId19"/>
    <p:sldId id="285" r:id="rId20"/>
    <p:sldId id="286" r:id="rId21"/>
    <p:sldId id="275" r:id="rId22"/>
    <p:sldId id="280" r:id="rId23"/>
    <p:sldId id="276" r:id="rId24"/>
    <p:sldId id="277" r:id="rId25"/>
    <p:sldId id="279" r:id="rId26"/>
    <p:sldId id="281" r:id="rId27"/>
    <p:sldId id="282" r:id="rId28"/>
    <p:sldId id="284" r:id="rId29"/>
    <p:sldId id="283" r:id="rId30"/>
  </p:sldIdLst>
  <p:sldSz cx="9906000" cy="6858000" type="A4"/>
  <p:notesSz cx="10020300" cy="6888163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52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145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dirty="0"/>
              <a:t>Prihodi</a:t>
            </a:r>
            <a:endParaRPr lang="uk-UA" dirty="0"/>
          </a:p>
        </c:rich>
      </c:tx>
      <c:layout>
        <c:manualLayout>
          <c:xMode val="edge"/>
          <c:yMode val="edge"/>
          <c:x val="0.65305146261394487"/>
          <c:y val="4.30658840205224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Доходи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016-4E71-A255-3649773B62F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B016-4E71-A255-3649773B62F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B016-4E71-A255-3649773B62F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B016-4E71-A255-3649773B62F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016-4E71-A255-3649773B62F8}"/>
              </c:ext>
            </c:extLst>
          </c:dPt>
          <c:dLbls>
            <c:dLbl>
              <c:idx val="0"/>
              <c:layout>
                <c:manualLayout>
                  <c:x val="3.1731186429840463E-2"/>
                  <c:y val="-4.5804785459805219E-3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Vlastiti</a:t>
                    </a:r>
                    <a:r>
                      <a:rPr lang="en-US" dirty="0"/>
                      <a:t> </a:t>
                    </a:r>
                    <a:r>
                      <a:rPr lang="en-US" dirty="0" err="1"/>
                      <a:t>prihodi</a:t>
                    </a:r>
                    <a:r>
                      <a:rPr lang="en-US" baseline="0" dirty="0"/>
                      <a:t>
</a:t>
                    </a:r>
                    <a:fld id="{61A22EDE-7660-4965-AF12-B9B26A40E87C}" type="PERCENTAGE">
                      <a:rPr lang="en-US" baseline="0"/>
                      <a:pPr/>
                      <a:t>[POSTOTAK]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016-4E71-A255-3649773B62F8}"/>
                </c:ext>
              </c:extLst>
            </c:dLbl>
            <c:dLbl>
              <c:idx val="1"/>
              <c:layout>
                <c:manualLayout>
                  <c:x val="0.10253215334898209"/>
                  <c:y val="-5.9657633488497596E-3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err="1"/>
                      <a:t>Osnovna</a:t>
                    </a:r>
                    <a:r>
                      <a:rPr lang="en-US" baseline="0" dirty="0"/>
                      <a:t> </a:t>
                    </a:r>
                    <a:r>
                      <a:rPr lang="en-US" baseline="0" dirty="0" err="1"/>
                      <a:t>potpora</a:t>
                    </a:r>
                    <a:r>
                      <a:rPr lang="en-US" baseline="0" dirty="0"/>
                      <a:t> </a:t>
                    </a:r>
                    <a:r>
                      <a:rPr lang="en-US" baseline="0" dirty="0" err="1"/>
                      <a:t>iz</a:t>
                    </a:r>
                    <a:r>
                      <a:rPr lang="en-US" baseline="0" dirty="0"/>
                      <a:t> </a:t>
                    </a:r>
                    <a:r>
                      <a:rPr lang="en-US" baseline="0" dirty="0" err="1"/>
                      <a:t>državnog</a:t>
                    </a:r>
                    <a:r>
                      <a:rPr lang="en-US" baseline="0" dirty="0"/>
                      <a:t> </a:t>
                    </a:r>
                    <a:r>
                      <a:rPr lang="en-US" baseline="0" dirty="0" err="1"/>
                      <a:t>proračuna</a:t>
                    </a:r>
                    <a:r>
                      <a:rPr lang="en-US" baseline="0" dirty="0"/>
                      <a:t> </a:t>
                    </a:r>
                    <a:fld id="{1B5AC3EE-EFAF-468C-98BF-9828B4069BCE}" type="PERCENTAGE">
                      <a:rPr lang="en-US" baseline="0" smtClean="0"/>
                      <a:pPr/>
                      <a:t>[POSTOTAK]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B016-4E71-A255-3649773B62F8}"/>
                </c:ext>
              </c:extLst>
            </c:dLbl>
            <c:dLbl>
              <c:idx val="2"/>
              <c:layout>
                <c:manualLayout>
                  <c:x val="-3.4489809285094174E-2"/>
                  <c:y val="0.19529433763556187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err="1"/>
                      <a:t>Ostali</a:t>
                    </a:r>
                    <a:r>
                      <a:rPr lang="en-US" baseline="0" dirty="0"/>
                      <a:t> </a:t>
                    </a:r>
                    <a:r>
                      <a:rPr lang="en-US" baseline="0" dirty="0" err="1"/>
                      <a:t>transferi</a:t>
                    </a:r>
                    <a:r>
                      <a:rPr lang="en-US" baseline="0" dirty="0"/>
                      <a:t> </a:t>
                    </a:r>
                    <a:fld id="{21683685-A8D1-43F2-A4D2-94231E1F5664}" type="PERCENTAGE">
                      <a:rPr lang="en-US" baseline="0" smtClean="0"/>
                      <a:pPr/>
                      <a:t>[POSTOTAK]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B016-4E71-A255-3649773B62F8}"/>
                </c:ext>
              </c:extLst>
            </c:dLbl>
            <c:dLbl>
              <c:idx val="3"/>
              <c:layout>
                <c:manualLayout>
                  <c:x val="-0.15972194777201787"/>
                  <c:y val="4.0106497232205524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err="1"/>
                      <a:t>Prihodi</a:t>
                    </a:r>
                    <a:r>
                      <a:rPr lang="en-US" baseline="0" dirty="0"/>
                      <a:t> </a:t>
                    </a:r>
                    <a:r>
                      <a:rPr lang="en-US" baseline="0" dirty="0" err="1"/>
                      <a:t>posebnog</a:t>
                    </a:r>
                    <a:r>
                      <a:rPr lang="en-US" baseline="0" dirty="0"/>
                      <a:t> </a:t>
                    </a:r>
                    <a:r>
                      <a:rPr lang="en-US" baseline="0" dirty="0" err="1"/>
                      <a:t>fonda</a:t>
                    </a:r>
                    <a:r>
                      <a:rPr lang="en-US" baseline="0" dirty="0"/>
                      <a:t> </a:t>
                    </a:r>
                    <a:r>
                      <a:rPr lang="en-US" baseline="0" dirty="0" err="1"/>
                      <a:t>proračuna</a:t>
                    </a:r>
                    <a:r>
                      <a:rPr lang="en-US" baseline="0" dirty="0"/>
                      <a:t> </a:t>
                    </a:r>
                    <a:r>
                      <a:rPr lang="en-US" baseline="0" dirty="0" err="1"/>
                      <a:t>općine</a:t>
                    </a:r>
                    <a:r>
                      <a:rPr lang="en-US" baseline="0" dirty="0"/>
                      <a:t> 0,21%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B016-4E71-A255-3649773B62F8}"/>
                </c:ext>
              </c:extLst>
            </c:dLbl>
            <c:dLbl>
              <c:idx val="4"/>
              <c:layout>
                <c:manualLayout>
                  <c:x val="0.17922445660251118"/>
                  <c:y val="2.4172362359932937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err="1"/>
                      <a:t>Prihodi</a:t>
                    </a:r>
                    <a:r>
                      <a:rPr lang="en-US" baseline="0" dirty="0"/>
                      <a:t> </a:t>
                    </a:r>
                    <a:r>
                      <a:rPr lang="en-US" baseline="0" dirty="0" err="1"/>
                      <a:t>institucija</a:t>
                    </a:r>
                    <a:r>
                      <a:rPr lang="en-US" baseline="0" dirty="0"/>
                      <a:t> </a:t>
                    </a:r>
                    <a:r>
                      <a:rPr lang="en-US" baseline="0" dirty="0" err="1"/>
                      <a:t>koje</a:t>
                    </a:r>
                    <a:r>
                      <a:rPr lang="en-US" baseline="0" dirty="0"/>
                      <a:t> se </a:t>
                    </a:r>
                    <a:r>
                      <a:rPr lang="en-US" baseline="0" dirty="0" err="1"/>
                      <a:t>financiraju</a:t>
                    </a:r>
                    <a:r>
                      <a:rPr lang="en-US" baseline="0" dirty="0"/>
                      <a:t> </a:t>
                    </a:r>
                    <a:r>
                      <a:rPr lang="en-US" baseline="0" dirty="0" err="1"/>
                      <a:t>iz</a:t>
                    </a:r>
                    <a:r>
                      <a:rPr lang="en-US" baseline="0" dirty="0"/>
                      <a:t> </a:t>
                    </a:r>
                    <a:r>
                      <a:rPr lang="en-US" baseline="0" dirty="0" err="1"/>
                      <a:t>proračuna</a:t>
                    </a:r>
                    <a:r>
                      <a:rPr lang="en-US" baseline="0" dirty="0"/>
                      <a:t> 1,21%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B016-4E71-A255-3649773B62F8}"/>
                </c:ext>
              </c:extLst>
            </c:dLbl>
            <c:numFmt formatCode="0.00%" sourceLinked="0"/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Аркуш1!$A$2:$A$6</c:f>
              <c:strCache>
                <c:ptCount val="5"/>
                <c:pt idx="0">
                  <c:v>Власні доходи</c:v>
                </c:pt>
                <c:pt idx="1">
                  <c:v>Базова дотація з державного бюджету</c:v>
                </c:pt>
                <c:pt idx="2">
                  <c:v>Інші трансферти</c:v>
                </c:pt>
                <c:pt idx="3">
                  <c:v>Доходи у спеціальний фонд бюджету громади</c:v>
                </c:pt>
                <c:pt idx="4">
                  <c:v>Власні надходження бюджетних установ</c:v>
                </c:pt>
              </c:strCache>
            </c:strRef>
          </c:cat>
          <c:val>
            <c:numRef>
              <c:f>Аркуш1!$B$2:$B$6</c:f>
              <c:numCache>
                <c:formatCode>General</c:formatCode>
                <c:ptCount val="5"/>
                <c:pt idx="0">
                  <c:v>110727.9</c:v>
                </c:pt>
                <c:pt idx="1">
                  <c:v>34343.5</c:v>
                </c:pt>
                <c:pt idx="2">
                  <c:v>128361.2</c:v>
                </c:pt>
                <c:pt idx="3">
                  <c:v>581.20000000000005</c:v>
                </c:pt>
                <c:pt idx="4">
                  <c:v>3360.3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16-4E71-A255-3649773B62F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dirty="0"/>
              <a:t>Rashodi</a:t>
            </a:r>
            <a:endParaRPr lang="ru-RU" dirty="0"/>
          </a:p>
        </c:rich>
      </c:tx>
      <c:layout>
        <c:manualLayout>
          <c:xMode val="edge"/>
          <c:yMode val="edge"/>
          <c:x val="0.7166744316747018"/>
          <c:y val="2.76852111560501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Видатки</c:v>
                </c:pt>
              </c:strCache>
            </c:strRef>
          </c:tx>
          <c:dPt>
            <c:idx val="0"/>
            <c:bubble3D val="0"/>
            <c:explosion val="12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016-4E71-A255-3649773B62F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B016-4E71-A255-3649773B62F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B016-4E71-A255-3649773B62F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B016-4E71-A255-3649773B62F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016-4E71-A255-3649773B62F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A3A3-4897-A0FF-25A6EFBA5EF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A3A3-4897-A0FF-25A6EFBA5EF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A3A3-4897-A0FF-25A6EFBA5EF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A3A3-4897-A0FF-25A6EFBA5EF6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3A3-4897-A0FF-25A6EFBA5EF6}"/>
              </c:ext>
            </c:extLst>
          </c:dPt>
          <c:dLbls>
            <c:dLbl>
              <c:idx val="0"/>
              <c:layout>
                <c:manualLayout>
                  <c:x val="9.5918014386125447E-2"/>
                  <c:y val="-0.2441427956252337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 err="1"/>
                      <a:t>Obrazovanje</a:t>
                    </a:r>
                    <a:r>
                      <a:rPr lang="en-US" baseline="0" dirty="0"/>
                      <a:t> </a:t>
                    </a:r>
                    <a:fld id="{AFC17B09-D52F-49EB-903E-C980FDA42617}" type="PERCENTAGE">
                      <a:rPr lang="en-US" baseline="0" smtClean="0"/>
                      <a:pPr>
                        <a:defRPr sz="1100"/>
                      </a:pPr>
                      <a:t>[POSTOTAK]</a:t>
                    </a:fld>
                    <a:endParaRPr lang="en-US" baseline="0" dirty="0"/>
                  </a:p>
                </c:rich>
              </c:tx>
              <c:numFmt formatCode="0.00%" sourceLinked="0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891700507300667E-2"/>
                      <c:h val="0.1419328487609443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016-4E71-A255-3649773B62F8}"/>
                </c:ext>
              </c:extLst>
            </c:dLbl>
            <c:dLbl>
              <c:idx val="1"/>
              <c:layout>
                <c:manualLayout>
                  <c:x val="-1.5908818518479185E-2"/>
                  <c:y val="0.3665486977913787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 err="1"/>
                      <a:t>Zdravstvena</a:t>
                    </a:r>
                    <a:r>
                      <a:rPr lang="en-US" baseline="0" dirty="0"/>
                      <a:t> </a:t>
                    </a:r>
                    <a:r>
                      <a:rPr lang="en-US" baseline="0" dirty="0" err="1"/>
                      <a:t>njega</a:t>
                    </a:r>
                    <a:r>
                      <a:rPr lang="en-US" baseline="0" dirty="0"/>
                      <a:t> </a:t>
                    </a:r>
                    <a:fld id="{FB19812B-ECB6-4FD2-AB45-CA3700050EC5}" type="PERCENTAGE">
                      <a:rPr lang="en-US" baseline="0" smtClean="0"/>
                      <a:pPr>
                        <a:defRPr sz="1100"/>
                      </a:pPr>
                      <a:t>[POSTOTAK]</a:t>
                    </a:fld>
                    <a:endParaRPr lang="en-US" baseline="0" dirty="0"/>
                  </a:p>
                </c:rich>
              </c:tx>
              <c:numFmt formatCode="0.00%" sourceLinked="0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410931525206447"/>
                      <c:h val="0.1787174691806890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B016-4E71-A255-3649773B62F8}"/>
                </c:ext>
              </c:extLst>
            </c:dLbl>
            <c:dLbl>
              <c:idx val="2"/>
              <c:layout>
                <c:manualLayout>
                  <c:x val="-3.5540197081552802E-2"/>
                  <c:y val="0.2912941417630470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err="1"/>
                      <a:t>Socijalna</a:t>
                    </a:r>
                    <a:r>
                      <a:rPr lang="en-US" baseline="0" dirty="0"/>
                      <a:t> </a:t>
                    </a:r>
                    <a:r>
                      <a:rPr lang="en-US" baseline="0" dirty="0" err="1"/>
                      <a:t>zaštita</a:t>
                    </a:r>
                    <a:r>
                      <a:rPr lang="en-US" baseline="0" dirty="0"/>
                      <a:t> </a:t>
                    </a:r>
                    <a:fld id="{001C7B4D-0960-47E2-9DB8-5969E3B80DD0}" type="PERCENTAGE">
                      <a:rPr lang="en-US" baseline="0" smtClean="0"/>
                      <a:pPr/>
                      <a:t>[POSTOTAK]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B016-4E71-A255-3649773B62F8}"/>
                </c:ext>
              </c:extLst>
            </c:dLbl>
            <c:dLbl>
              <c:idx val="3"/>
              <c:layout>
                <c:manualLayout>
                  <c:x val="-7.9296524532890281E-2"/>
                  <c:y val="0.21525996687638471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 </a:t>
                    </a:r>
                    <a:r>
                      <a:rPr lang="en-US" baseline="0" dirty="0" err="1"/>
                      <a:t>Kultura</a:t>
                    </a:r>
                    <a:r>
                      <a:rPr lang="en-US" baseline="0" dirty="0"/>
                      <a:t> </a:t>
                    </a:r>
                    <a:fld id="{E310B0F8-0033-4A1D-9B71-5E609A48C0C1}" type="PERCENTAGE">
                      <a:rPr lang="en-US" baseline="0" smtClean="0"/>
                      <a:pPr/>
                      <a:t>[POSTOTAK]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B016-4E71-A255-3649773B62F8}"/>
                </c:ext>
              </c:extLst>
            </c:dLbl>
            <c:dLbl>
              <c:idx val="4"/>
              <c:layout>
                <c:manualLayout>
                  <c:x val="-6.4736507064426407E-2"/>
                  <c:y val="0.1146719132657404"/>
                </c:manualLayout>
              </c:layout>
              <c:tx>
                <c:rich>
                  <a:bodyPr/>
                  <a:lstStyle/>
                  <a:p>
                    <a:r>
                      <a:rPr lang="nn-NO" baseline="0" dirty="0" err="1"/>
                      <a:t>Tjelesna</a:t>
                    </a:r>
                    <a:r>
                      <a:rPr lang="nn-NO" baseline="0" dirty="0"/>
                      <a:t> kultura i sport </a:t>
                    </a:r>
                    <a:fld id="{14D103AC-EEF7-4647-8780-5179CA1590A2}" type="PERCENTAGE">
                      <a:rPr lang="nn-NO" baseline="0" smtClean="0"/>
                      <a:pPr/>
                      <a:t>[POSTOTAK]</a:t>
                    </a:fld>
                    <a:endParaRPr lang="nn-NO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016-4E71-A255-3649773B62F8}"/>
                </c:ext>
              </c:extLst>
            </c:dLbl>
            <c:dLbl>
              <c:idx val="5"/>
              <c:layout>
                <c:manualLayout>
                  <c:x val="-1.8831372754700936E-2"/>
                  <c:y val="-1.1334521945601739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err="1"/>
                      <a:t>Stambeno-komunalno</a:t>
                    </a:r>
                    <a:r>
                      <a:rPr lang="en-US" baseline="0" dirty="0"/>
                      <a:t> </a:t>
                    </a:r>
                    <a:r>
                      <a:rPr lang="en-US" baseline="0" dirty="0" err="1"/>
                      <a:t>gospodarstvo</a:t>
                    </a:r>
                    <a:r>
                      <a:rPr lang="en-US" baseline="0" dirty="0"/>
                      <a:t> </a:t>
                    </a:r>
                    <a:fld id="{EC641335-291F-4181-8F14-57A56DE1E1B1}" type="PERCENTAGE">
                      <a:rPr lang="en-US" baseline="0" smtClean="0"/>
                      <a:pPr/>
                      <a:t>[POSTOTAK]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634166258006448"/>
                      <c:h val="0.159051659199168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A3A3-4897-A0FF-25A6EFBA5EF6}"/>
                </c:ext>
              </c:extLst>
            </c:dLbl>
            <c:dLbl>
              <c:idx val="6"/>
              <c:layout>
                <c:manualLayout>
                  <c:x val="-8.2032806902600744E-2"/>
                  <c:y val="-0.1394514740500344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 err="1"/>
                      <a:t>Gospodarska</a:t>
                    </a:r>
                    <a:r>
                      <a:rPr lang="en-US" baseline="0" dirty="0"/>
                      <a:t> </a:t>
                    </a:r>
                    <a:r>
                      <a:rPr lang="en-US" baseline="0" dirty="0" err="1"/>
                      <a:t>djelatnost</a:t>
                    </a:r>
                    <a:r>
                      <a:rPr lang="en-US" baseline="0" dirty="0"/>
                      <a:t> </a:t>
                    </a:r>
                    <a:fld id="{BFFBA6C6-4D6B-471F-BD88-AFB6887B2FF9}" type="PERCENTAGE">
                      <a:rPr lang="en-US" baseline="0" smtClean="0"/>
                      <a:pPr>
                        <a:defRPr sz="1100"/>
                      </a:pPr>
                      <a:t>[POSTOTAK]</a:t>
                    </a:fld>
                    <a:endParaRPr lang="en-US" baseline="0" dirty="0"/>
                  </a:p>
                </c:rich>
              </c:tx>
              <c:numFmt formatCode="0.00%" sourceLinked="0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694281631434781"/>
                      <c:h val="0.19294603185411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A3A3-4897-A0FF-25A6EFBA5EF6}"/>
                </c:ext>
              </c:extLst>
            </c:dLbl>
            <c:dLbl>
              <c:idx val="7"/>
              <c:layout>
                <c:manualLayout>
                  <c:x val="5.6119608264274021E-2"/>
                  <c:y val="-0.15680223016500089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Druge</a:t>
                    </a:r>
                    <a:r>
                      <a:rPr lang="en-US" dirty="0"/>
                      <a:t> </a:t>
                    </a:r>
                    <a:r>
                      <a:rPr lang="en-US" dirty="0" err="1"/>
                      <a:t>djelatnosti</a:t>
                    </a:r>
                    <a:r>
                      <a:rPr lang="en-US" baseline="0" dirty="0"/>
                      <a:t>
</a:t>
                    </a:r>
                    <a:fld id="{904868F9-48D2-4FEC-83E8-31A309A714E3}" type="PERCENTAGE">
                      <a:rPr lang="en-US" baseline="0"/>
                      <a:pPr/>
                      <a:t>[POSTOTAK]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A3A3-4897-A0FF-25A6EFBA5EF6}"/>
                </c:ext>
              </c:extLst>
            </c:dLbl>
            <c:dLbl>
              <c:idx val="8"/>
              <c:layout>
                <c:manualLayout>
                  <c:x val="0.1276743167413989"/>
                  <c:y val="-7.2743988673764179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Upravljanje</a:t>
                    </a:r>
                    <a:r>
                      <a:rPr lang="en-US" dirty="0"/>
                      <a:t> </a:t>
                    </a:r>
                    <a:r>
                      <a:rPr lang="en-US" baseline="0" dirty="0"/>
                      <a:t>
</a:t>
                    </a:r>
                    <a:fld id="{714DA72E-5EE3-4329-9436-1C7628CCB4B7}" type="PERCENTAGE">
                      <a:rPr lang="en-US" baseline="0"/>
                      <a:pPr/>
                      <a:t>[POSTOTAK]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A3A3-4897-A0FF-25A6EFBA5EF6}"/>
                </c:ext>
              </c:extLst>
            </c:dLbl>
            <c:dLbl>
              <c:idx val="9"/>
              <c:layout>
                <c:manualLayout>
                  <c:x val="0.24461744822150011"/>
                  <c:y val="6.8015035358792884E-3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err="1"/>
                      <a:t>Međuproračunski</a:t>
                    </a:r>
                    <a:r>
                      <a:rPr lang="en-US" baseline="0" dirty="0"/>
                      <a:t> </a:t>
                    </a:r>
                    <a:r>
                      <a:rPr lang="en-US" baseline="0" dirty="0" err="1"/>
                      <a:t>transferi</a:t>
                    </a:r>
                    <a:r>
                      <a:rPr lang="en-US" baseline="0" dirty="0"/>
                      <a:t> </a:t>
                    </a:r>
                    <a:fld id="{6BEC5BF6-11B2-4679-B46E-F9826DD0C5E3}" type="PERCENTAGE">
                      <a:rPr lang="en-US" baseline="0" smtClean="0"/>
                      <a:pPr/>
                      <a:t>[POSTOTAK]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A3A3-4897-A0FF-25A6EFBA5EF6}"/>
                </c:ext>
              </c:extLst>
            </c:dLbl>
            <c:numFmt formatCode="0.00%" sourceLinked="0"/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Аркуш1!$A$2:$A$11</c:f>
              <c:strCache>
                <c:ptCount val="10"/>
                <c:pt idx="0">
                  <c:v>Освіта</c:v>
                </c:pt>
                <c:pt idx="1">
                  <c:v>Охорона здоров'я</c:v>
                </c:pt>
                <c:pt idx="2">
                  <c:v>Соціальний захист</c:v>
                </c:pt>
                <c:pt idx="3">
                  <c:v>Культура</c:v>
                </c:pt>
                <c:pt idx="4">
                  <c:v>Фізична культура і спорт</c:v>
                </c:pt>
                <c:pt idx="5">
                  <c:v>Житлово-комунальне господарство</c:v>
                </c:pt>
                <c:pt idx="6">
                  <c:v>Економічна діяльність</c:v>
                </c:pt>
                <c:pt idx="7">
                  <c:v>Інша діяльність</c:v>
                </c:pt>
                <c:pt idx="8">
                  <c:v>Управління</c:v>
                </c:pt>
                <c:pt idx="9">
                  <c:v>Міжбюджетні трансферти</c:v>
                </c:pt>
              </c:strCache>
            </c:strRef>
          </c:cat>
          <c:val>
            <c:numRef>
              <c:f>Аркуш1!$B$2:$B$11</c:f>
              <c:numCache>
                <c:formatCode>General</c:formatCode>
                <c:ptCount val="10"/>
                <c:pt idx="0">
                  <c:v>195194.8</c:v>
                </c:pt>
                <c:pt idx="1">
                  <c:v>10267.1</c:v>
                </c:pt>
                <c:pt idx="2">
                  <c:v>3368.3</c:v>
                </c:pt>
                <c:pt idx="3">
                  <c:v>4687.5</c:v>
                </c:pt>
                <c:pt idx="4">
                  <c:v>1607.5</c:v>
                </c:pt>
                <c:pt idx="5">
                  <c:v>5161.8999999999996</c:v>
                </c:pt>
                <c:pt idx="6">
                  <c:v>6565.9</c:v>
                </c:pt>
                <c:pt idx="7">
                  <c:v>3038.3</c:v>
                </c:pt>
                <c:pt idx="8">
                  <c:v>21956.3</c:v>
                </c:pt>
                <c:pt idx="9">
                  <c:v>11479.9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16-4E71-A255-3649773B62F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1A61F-259A-4157-9753-21718FD61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565FD2E-5942-4AEB-B3B9-EF934C58C8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14B2039-16C2-4466-BA24-230CA088F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EBA5-1BFE-4DD5-B3D0-70C6899F9C33}" type="datetimeFigureOut">
              <a:rPr lang="uk-UA" smtClean="0"/>
              <a:t>01.05.2023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F9A17A-0C49-43B0-871B-23BFE5448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0D5A8EE-B024-4C80-85F1-527D1CADB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35F4-DB1E-40C1-B455-B7F7D806FF7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6309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C1BDDA-504C-4B66-BDC1-54980931C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D7A4F9D-AE05-4C9C-956D-E66D3C3088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C64DCB2-0BFF-4C0F-B0C4-5377CD4DE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EBA5-1BFE-4DD5-B3D0-70C6899F9C33}" type="datetimeFigureOut">
              <a:rPr lang="uk-UA" smtClean="0"/>
              <a:t>01.05.2023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8D99FDB-10DB-445A-BFF6-103708BCB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FC92AB-CBCE-47EA-9ED9-6E3DD59CC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35F4-DB1E-40C1-B455-B7F7D806FF7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200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63EE346-8EAD-41E4-B2C8-0812330BDD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2819108-7DFD-4A9C-8778-6A6F64FCB2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233A1D-C21B-4F7F-ADB4-6B33E3800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EBA5-1BFE-4DD5-B3D0-70C6899F9C33}" type="datetimeFigureOut">
              <a:rPr lang="uk-UA" smtClean="0"/>
              <a:t>01.05.2023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395B43C-D1B2-4623-8594-0EF5E5B02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E1E40EA-F25F-41FA-8745-D2BF3219B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35F4-DB1E-40C1-B455-B7F7D806FF7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4003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BB81E5-CEE0-49E8-A904-7695BE1E4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27F0BDC-41A2-4D8A-B808-1B2B033D0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82429B-A1C6-4E94-ABC1-86F7F7662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EBA5-1BFE-4DD5-B3D0-70C6899F9C33}" type="datetimeFigureOut">
              <a:rPr lang="uk-UA" smtClean="0"/>
              <a:t>01.05.2023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1AEDC1A-6BAF-460B-84AD-40606624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C9BA7FE-E992-4F0D-BCC2-E17D1C183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35F4-DB1E-40C1-B455-B7F7D806FF7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8244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C7190D-9824-408D-8D69-50AF62960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B3B196-9862-4994-8058-2106BB6D3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0154BBA-55BC-408F-8E5C-CDEBD3AC1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EBA5-1BFE-4DD5-B3D0-70C6899F9C33}" type="datetimeFigureOut">
              <a:rPr lang="uk-UA" smtClean="0"/>
              <a:t>01.05.2023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BD51CF1-9190-453B-90B2-77D3D437B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A04C55-A5A7-46F1-85AD-CEDA4A27E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35F4-DB1E-40C1-B455-B7F7D806FF7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9245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0C8E3A-DED3-492A-AF84-6D5D29867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114908-0F23-4727-8625-9604CDAC84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ED178DE-237A-4727-BA43-E8E0E396C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83C6756-3093-449D-8F8F-1FCDEB373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EBA5-1BFE-4DD5-B3D0-70C6899F9C33}" type="datetimeFigureOut">
              <a:rPr lang="uk-UA" smtClean="0"/>
              <a:t>01.05.2023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5C16804-A4DC-4733-8079-B165514EE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F464C94-AC26-494A-8A09-622C9219E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35F4-DB1E-40C1-B455-B7F7D806FF7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9855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9E49DB-49DE-4F96-816F-FC835DF18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5D981DC-CDFA-4E0F-A971-652612249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01F7A8F-E2BA-4E03-8614-5A92402C2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1F6ECB60-3EEF-4A79-9651-0B86EB5D82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511A3B5-EF20-4BDE-860F-936589DA6E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440BC54-0248-4E06-908F-809A416D0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EBA5-1BFE-4DD5-B3D0-70C6899F9C33}" type="datetimeFigureOut">
              <a:rPr lang="uk-UA" smtClean="0"/>
              <a:t>01.05.2023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1AB5703-9310-4CA2-9442-D6F0151F7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0EEF85D-0707-431D-A31F-31B8A1EF2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35F4-DB1E-40C1-B455-B7F7D806FF7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9328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896C19-4DD9-4A51-987C-BF9C276C0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876180E2-EEC2-4096-B729-6669CBE74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EBA5-1BFE-4DD5-B3D0-70C6899F9C33}" type="datetimeFigureOut">
              <a:rPr lang="uk-UA" smtClean="0"/>
              <a:t>01.05.2023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D13BAFA-04EF-465D-AAB6-EAE1BEB55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738A448-160C-422B-80B6-689C6C289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35F4-DB1E-40C1-B455-B7F7D806FF7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9874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737D089-B835-4289-93FB-CC87620E7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EBA5-1BFE-4DD5-B3D0-70C6899F9C33}" type="datetimeFigureOut">
              <a:rPr lang="uk-UA" smtClean="0"/>
              <a:t>01.05.2023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374E5A9-134D-45D8-840A-520DF0B33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C2A83E8-6E03-4405-81AE-E48D6DBF1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35F4-DB1E-40C1-B455-B7F7D806FF7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2821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DC73E-D421-4594-89E9-B056C4B33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280836D-BDFD-4326-B232-5EF122F67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70B199D-753A-4FDC-9F62-8B7E2BCAD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194AAC9-8830-4CB0-8F8D-CD49184E8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EBA5-1BFE-4DD5-B3D0-70C6899F9C33}" type="datetimeFigureOut">
              <a:rPr lang="uk-UA" smtClean="0"/>
              <a:t>01.05.2023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56725D5-4AF6-441E-A3DA-BCD1C3F5C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8C7A0CE-3FAC-47F0-B768-B744E4C2A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35F4-DB1E-40C1-B455-B7F7D806FF7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2770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C529E1-98BA-4BE0-9778-C3CB920B1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EC81F83-2398-430F-B574-DFB0DC6026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71915D7-A1D2-4863-904B-E8C40DCD04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133349D-16F2-4C9B-8215-2B7C47DEC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EBA5-1BFE-4DD5-B3D0-70C6899F9C33}" type="datetimeFigureOut">
              <a:rPr lang="uk-UA" smtClean="0"/>
              <a:t>01.05.2023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5107405-E47E-4554-BBD1-48D3748F6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044A31E-1C48-4546-887C-AACFAC2E4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35F4-DB1E-40C1-B455-B7F7D806FF7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83722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2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9D5B2DE-042A-43CD-A59D-72C212393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F767DEA-C983-45FC-89EC-3461EEE2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0C296D7-2E67-487C-9EAB-E72C58E7E8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9EBA5-1BFE-4DD5-B3D0-70C6899F9C33}" type="datetimeFigureOut">
              <a:rPr lang="uk-UA" smtClean="0"/>
              <a:t>01.05.2023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11C7E08-B950-41AB-A75E-20D96015E6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78D098-BC3B-4CE5-BD25-63F9615B2B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535F4-DB1E-40C1-B455-B7F7D806FF7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8684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f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volodselrada.gov.ua/" TargetMode="External"/><Relationship Id="rId2" Type="http://schemas.openxmlformats.org/officeDocument/2006/relationships/hyperlink" Target="mailto:mail@volodselrada.gov.u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volodymyrets.rada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3833B2-8706-4241-BA47-C05CC7B0FD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49" y="3015477"/>
            <a:ext cx="7429500" cy="1939925"/>
          </a:xfrm>
        </p:spPr>
        <p:txBody>
          <a:bodyPr>
            <a:normAutofit/>
          </a:bodyPr>
          <a:lstStyle/>
          <a:p>
            <a:r>
              <a:rPr lang="hr-HR" dirty="0" err="1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Helvetica" panose="020B0604020202020204" pitchFamily="34" charset="0"/>
              </a:rPr>
              <a:t>Volodymyrečka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Helvetica" panose="020B0604020202020204" pitchFamily="34" charset="0"/>
              </a:rPr>
              <a:t> teritorijalna općina</a:t>
            </a:r>
            <a:endParaRPr lang="uk-UA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  <a:cs typeface="Helvetica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5BCE29-05CD-4714-A982-CBFCC6019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639" y="892307"/>
            <a:ext cx="2054722" cy="253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42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DC9B1-30B7-4210-93C9-94B54E2C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20" y="591836"/>
            <a:ext cx="8716962" cy="314722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>Povijesni i kulturni spomenici </a:t>
            </a:r>
            <a:r>
              <a:rPr lang="hr-HR" dirty="0" err="1"/>
              <a:t>Volodymyrečke</a:t>
            </a:r>
            <a:r>
              <a:rPr lang="hr-HR" dirty="0"/>
              <a:t> općine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B6CA8-75C8-4895-BCE1-2CF1F161BFE0}"/>
              </a:ext>
            </a:extLst>
          </p:cNvPr>
          <p:cNvSpPr txBox="1"/>
          <p:nvPr/>
        </p:nvSpPr>
        <p:spPr>
          <a:xfrm>
            <a:off x="355998" y="1179513"/>
            <a:ext cx="93109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/>
              <a:t>C</a:t>
            </a:r>
            <a:r>
              <a:rPr lang="hr-HR" sz="1600" b="1" dirty="0">
                <a:solidFill>
                  <a:srgbClr val="1D1D1B"/>
                </a:solidFill>
              </a:rPr>
              <a:t>rkva Uznesenja Blažene Djevice Marije</a:t>
            </a:r>
          </a:p>
          <a:p>
            <a:pPr algn="ctr"/>
            <a:endParaRPr lang="uk-UA" sz="1600" b="1" dirty="0"/>
          </a:p>
          <a:p>
            <a:pPr algn="ctr"/>
            <a:r>
              <a:rPr lang="hr-HR" sz="1600" dirty="0">
                <a:solidFill>
                  <a:srgbClr val="1D1D1B"/>
                </a:solidFill>
                <a:latin typeface="Georgia" panose="02040502050405020303" pitchFamily="18" charset="0"/>
              </a:rPr>
              <a:t>Crkva je sagrađena 1894. godine i tipična je za regiju </a:t>
            </a:r>
            <a:r>
              <a:rPr lang="hr-HR" sz="1600" dirty="0" err="1">
                <a:solidFill>
                  <a:srgbClr val="1D1D1B"/>
                </a:solidFill>
                <a:latin typeface="Georgia" panose="02040502050405020303" pitchFamily="18" charset="0"/>
              </a:rPr>
              <a:t>Polissja</a:t>
            </a:r>
            <a:r>
              <a:rPr lang="hr-HR" sz="1600" dirty="0">
                <a:solidFill>
                  <a:srgbClr val="1D1D1B"/>
                </a:solidFill>
                <a:latin typeface="Georgia" panose="02040502050405020303" pitchFamily="18" charset="0"/>
              </a:rPr>
              <a:t>: građena je u obliku križa s jednom kupolom, s pet tornjeva i zvonikom sa sedam zvona. Drveni hram izgrađen je na kamenim temeljima. Crkva je oslikana 1978. godine.</a:t>
            </a:r>
            <a:br>
              <a:rPr lang="uk-UA" sz="1600" dirty="0">
                <a:latin typeface="Georgia" panose="02040502050405020303" pitchFamily="18" charset="0"/>
              </a:rPr>
            </a:br>
            <a:endParaRPr lang="uk-UA" sz="1600" b="1" dirty="0"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DC760E-5F93-4364-8C44-5768CD982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98" y="2581158"/>
            <a:ext cx="4431169" cy="33233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72066D-9CD4-4812-81E7-A11A623B6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03" y="2581157"/>
            <a:ext cx="4449479" cy="332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96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DC9B1-30B7-4210-93C9-94B54E2C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517" y="309514"/>
            <a:ext cx="8868965" cy="314722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>Povijesni i kulturni spomenici </a:t>
            </a:r>
            <a:r>
              <a:rPr lang="hr-HR" dirty="0" err="1"/>
              <a:t>Volodymyrečke</a:t>
            </a:r>
            <a:r>
              <a:rPr lang="hr-HR" dirty="0"/>
              <a:t> općine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B6CA8-75C8-4895-BCE1-2CF1F161BFE0}"/>
              </a:ext>
            </a:extLst>
          </p:cNvPr>
          <p:cNvSpPr txBox="1"/>
          <p:nvPr/>
        </p:nvSpPr>
        <p:spPr>
          <a:xfrm>
            <a:off x="355998" y="1022152"/>
            <a:ext cx="93109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/>
              <a:t>Masovna grobnica Židova na lokalitetu </a:t>
            </a:r>
            <a:r>
              <a:rPr lang="hr-HR" sz="1600" b="1" i="1" dirty="0" err="1"/>
              <a:t>Smoljarna</a:t>
            </a:r>
            <a:endParaRPr lang="hr-HR" sz="1600" b="1" i="1" dirty="0"/>
          </a:p>
          <a:p>
            <a:pPr algn="ctr"/>
            <a:endParaRPr lang="uk-UA" sz="1600" b="1" dirty="0"/>
          </a:p>
          <a:p>
            <a:pPr algn="ctr"/>
            <a:r>
              <a:rPr lang="hr-HR" sz="1600" dirty="0"/>
              <a:t>Bilo je i tragičnih stranica u povijesti općine. Na fotografiji je spomen-obilježje na mjestu masovne grobnice Židova koji su živjeli u </a:t>
            </a:r>
            <a:r>
              <a:rPr lang="hr-HR" sz="1600" dirty="0" err="1"/>
              <a:t>Volodymyrecu</a:t>
            </a:r>
            <a:r>
              <a:rPr lang="hr-HR" sz="1600" dirty="0"/>
              <a:t> i bili ubijeni tijekom Drugog svjetskog rata.</a:t>
            </a:r>
            <a:br>
              <a:rPr lang="uk-UA" sz="1600" dirty="0">
                <a:latin typeface="Georgia" panose="02040502050405020303" pitchFamily="18" charset="0"/>
              </a:rPr>
            </a:br>
            <a:endParaRPr lang="uk-UA" sz="1600" b="1" dirty="0">
              <a:latin typeface="Georgia" panose="02040502050405020303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68FFDC-74AB-4E6E-A37B-C309EBC60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16" y="2132707"/>
            <a:ext cx="6839368" cy="386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99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DC9B1-30B7-4210-93C9-94B54E2C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84815"/>
            <a:ext cx="8736013" cy="314722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>Povijesni i kulturni spomenici </a:t>
            </a:r>
            <a:r>
              <a:rPr lang="hr-HR" dirty="0" err="1"/>
              <a:t>Volodymyrečke</a:t>
            </a:r>
            <a:r>
              <a:rPr lang="hr-HR" dirty="0"/>
              <a:t> općine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B6CA8-75C8-4895-BCE1-2CF1F161BFE0}"/>
              </a:ext>
            </a:extLst>
          </p:cNvPr>
          <p:cNvSpPr txBox="1"/>
          <p:nvPr/>
        </p:nvSpPr>
        <p:spPr>
          <a:xfrm>
            <a:off x="355998" y="1284491"/>
            <a:ext cx="93109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>
                <a:latin typeface="Georgia" panose="02040502050405020303" pitchFamily="18" charset="0"/>
              </a:rPr>
              <a:t>Na fotografijama su spomenici i spomen-obilježja:</a:t>
            </a:r>
          </a:p>
          <a:p>
            <a:pPr algn="ctr"/>
            <a:endParaRPr lang="hr-HR" sz="1600" b="1" dirty="0">
              <a:latin typeface="Georgia" panose="02040502050405020303" pitchFamily="18" charset="0"/>
            </a:endParaRPr>
          </a:p>
          <a:p>
            <a:pPr algn="ctr"/>
            <a:r>
              <a:rPr lang="hr-HR" sz="1600" dirty="0">
                <a:latin typeface="Georgia" panose="02040502050405020303" pitchFamily="18" charset="0"/>
              </a:rPr>
              <a:t>Aleja sjećanja </a:t>
            </a:r>
            <a:r>
              <a:rPr lang="hr-HR" sz="1600" i="1" dirty="0">
                <a:latin typeface="Georgia" panose="02040502050405020303" pitchFamily="18" charset="0"/>
              </a:rPr>
              <a:t>Majčino proljeće;        </a:t>
            </a:r>
            <a:r>
              <a:rPr lang="hr-HR" sz="1600" dirty="0">
                <a:latin typeface="Georgia" panose="02040502050405020303" pitchFamily="18" charset="0"/>
              </a:rPr>
              <a:t>Borcima za slobodu Ukrajine;           Spomenik Majci Domovini</a:t>
            </a:r>
            <a:br>
              <a:rPr lang="uk-UA" sz="1600" dirty="0">
                <a:latin typeface="Georgia" panose="02040502050405020303" pitchFamily="18" charset="0"/>
              </a:rPr>
            </a:br>
            <a:endParaRPr lang="uk-UA" sz="1600" b="1" dirty="0"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0EBB56-0218-4B10-AC96-844091B5A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97" y="2139677"/>
            <a:ext cx="2988189" cy="39825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6897C2-87C8-4542-BA5A-6541B271D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906" y="2139677"/>
            <a:ext cx="2988189" cy="39946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0AAD65-2AE8-4FE5-A335-0D6109F947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813" y="2139676"/>
            <a:ext cx="2992779" cy="398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95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DC9B1-30B7-4210-93C9-94B54E2C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7" y="598977"/>
            <a:ext cx="8543925" cy="314722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>Socijalna infrastruktura </a:t>
            </a:r>
            <a:r>
              <a:rPr lang="hr-HR" dirty="0" err="1"/>
              <a:t>Volodymyrečke</a:t>
            </a:r>
            <a:r>
              <a:rPr lang="hr-HR" dirty="0"/>
              <a:t> općine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B6CA8-75C8-4895-BCE1-2CF1F161BFE0}"/>
              </a:ext>
            </a:extLst>
          </p:cNvPr>
          <p:cNvSpPr txBox="1"/>
          <p:nvPr/>
        </p:nvSpPr>
        <p:spPr>
          <a:xfrm>
            <a:off x="94323" y="1077493"/>
            <a:ext cx="93109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>
                <a:latin typeface="Georgia" panose="02040502050405020303" pitchFamily="18" charset="0"/>
              </a:rPr>
              <a:t>Općinska bolnica Volodymyrec</a:t>
            </a:r>
            <a:r>
              <a:rPr lang="uk-UA" sz="1600" b="1" dirty="0">
                <a:latin typeface="Georgia" panose="02040502050405020303" pitchFamily="18" charset="0"/>
              </a:rPr>
              <a:t>’</a:t>
            </a:r>
            <a:endParaRPr lang="hr-HR" sz="1600" b="1" dirty="0">
              <a:latin typeface="Georgia" panose="02040502050405020303" pitchFamily="18" charset="0"/>
            </a:endParaRPr>
          </a:p>
          <a:p>
            <a:pPr algn="ctr"/>
            <a:endParaRPr lang="uk-UA" sz="1600" b="1" dirty="0">
              <a:latin typeface="Georgia" panose="02040502050405020303" pitchFamily="18" charset="0"/>
            </a:endParaRPr>
          </a:p>
          <a:p>
            <a:pPr algn="ctr"/>
            <a:r>
              <a:rPr lang="hr-HR" sz="1600" dirty="0">
                <a:latin typeface="Georgia" panose="02040502050405020303" pitchFamily="18" charset="0"/>
              </a:rPr>
              <a:t>Danas bolnica ne pruža samo zdravstvene usluge lokalnom stanovništvu, </a:t>
            </a:r>
          </a:p>
          <a:p>
            <a:pPr algn="ctr"/>
            <a:r>
              <a:rPr lang="hr-HR" sz="1600" dirty="0">
                <a:latin typeface="Georgia" panose="02040502050405020303" pitchFamily="18" charset="0"/>
              </a:rPr>
              <a:t>nego služi i kao bolnica za vojnike koji su ranjeni ili su na rehabilitaciji.</a:t>
            </a:r>
            <a:endParaRPr lang="uk-UA" sz="1600" dirty="0">
              <a:latin typeface="Georgia" panose="02040502050405020303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0A6BC8-00A7-408F-8C49-69137AA3D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81" y="2171208"/>
            <a:ext cx="7437239" cy="390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23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DC9B1-30B7-4210-93C9-94B54E2C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773" y="701482"/>
            <a:ext cx="8543925" cy="314722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>Socijalna infrastruktura </a:t>
            </a:r>
            <a:r>
              <a:rPr lang="hr-HR" dirty="0" err="1"/>
              <a:t>Volodymyrečke</a:t>
            </a:r>
            <a:r>
              <a:rPr lang="hr-HR" dirty="0"/>
              <a:t> općine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B6CA8-75C8-4895-BCE1-2CF1F161BFE0}"/>
              </a:ext>
            </a:extLst>
          </p:cNvPr>
          <p:cNvSpPr txBox="1"/>
          <p:nvPr/>
        </p:nvSpPr>
        <p:spPr>
          <a:xfrm>
            <a:off x="355997" y="1049910"/>
            <a:ext cx="9310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>
                <a:latin typeface="Georgia" panose="02040502050405020303" pitchFamily="18" charset="0"/>
              </a:rPr>
              <a:t>Kulturne institucije</a:t>
            </a:r>
          </a:p>
          <a:p>
            <a:pPr algn="ctr"/>
            <a:endParaRPr lang="uk-UA" sz="1600" b="1" dirty="0">
              <a:latin typeface="Georgia" panose="02040502050405020303" pitchFamily="18" charset="0"/>
            </a:endParaRPr>
          </a:p>
          <a:p>
            <a:pPr algn="ctr"/>
            <a:r>
              <a:rPr lang="hr-HR" sz="1600" dirty="0">
                <a:latin typeface="Georgia" panose="02040502050405020303" pitchFamily="18" charset="0"/>
              </a:rPr>
              <a:t>U općini djeluju Centar za kulturu </a:t>
            </a:r>
            <a:r>
              <a:rPr lang="hr-HR" sz="1600" i="1" dirty="0">
                <a:latin typeface="Georgia" panose="02040502050405020303" pitchFamily="18" charset="0"/>
              </a:rPr>
              <a:t>Dragulj </a:t>
            </a:r>
            <a:r>
              <a:rPr lang="hr-HR" sz="1600" i="1" dirty="0" err="1">
                <a:latin typeface="Georgia" panose="02040502050405020303" pitchFamily="18" charset="0"/>
              </a:rPr>
              <a:t>Polissja</a:t>
            </a:r>
            <a:r>
              <a:rPr lang="hr-HR" sz="1600" i="1" dirty="0">
                <a:latin typeface="Georgia" panose="02040502050405020303" pitchFamily="18" charset="0"/>
              </a:rPr>
              <a:t> </a:t>
            </a:r>
            <a:r>
              <a:rPr lang="hr-HR" sz="1600" dirty="0">
                <a:latin typeface="Georgia" panose="02040502050405020303" pitchFamily="18" charset="0"/>
              </a:rPr>
              <a:t>i Umjetnička škola.</a:t>
            </a:r>
            <a:endParaRPr lang="uk-UA" sz="1600" dirty="0">
              <a:latin typeface="Georgia" panose="02040502050405020303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695B02-7A62-4125-B6B1-8D8BA0E82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431" y="2838980"/>
            <a:ext cx="5607519" cy="31542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86782D3-DC8F-475E-9448-F8DEC0DAF47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00" y="1914613"/>
            <a:ext cx="5244662" cy="349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66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DC9B1-30B7-4210-93C9-94B54E2C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511" y="381358"/>
            <a:ext cx="8543925" cy="314722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>Socijalna infrastruktura </a:t>
            </a:r>
            <a:r>
              <a:rPr lang="hr-HR" dirty="0" err="1"/>
              <a:t>Volodymyrečke</a:t>
            </a:r>
            <a:r>
              <a:rPr lang="hr-HR" dirty="0"/>
              <a:t> općine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B6CA8-75C8-4895-BCE1-2CF1F161BFE0}"/>
              </a:ext>
            </a:extLst>
          </p:cNvPr>
          <p:cNvSpPr txBox="1"/>
          <p:nvPr/>
        </p:nvSpPr>
        <p:spPr>
          <a:xfrm>
            <a:off x="355996" y="921491"/>
            <a:ext cx="9310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>
                <a:latin typeface="Georgia" panose="02040502050405020303" pitchFamily="18" charset="0"/>
              </a:rPr>
              <a:t>Sportska škola Volodymyrec</a:t>
            </a:r>
            <a:r>
              <a:rPr lang="uk-UA" sz="1600" b="1" dirty="0">
                <a:latin typeface="Georgia" panose="02040502050405020303" pitchFamily="18" charset="0"/>
              </a:rPr>
              <a:t>’</a:t>
            </a:r>
            <a:endParaRPr lang="hr-HR" sz="1600" b="1" dirty="0">
              <a:latin typeface="Georgia" panose="02040502050405020303" pitchFamily="18" charset="0"/>
            </a:endParaRPr>
          </a:p>
          <a:p>
            <a:pPr algn="ctr"/>
            <a:endParaRPr lang="uk-UA" sz="1600" b="1" dirty="0">
              <a:latin typeface="Georgia" panose="02040502050405020303" pitchFamily="18" charset="0"/>
            </a:endParaRPr>
          </a:p>
          <a:p>
            <a:pPr algn="ctr"/>
            <a:r>
              <a:rPr lang="hr-HR" sz="1600" dirty="0">
                <a:latin typeface="Georgia" panose="02040502050405020303" pitchFamily="18" charset="0"/>
              </a:rPr>
              <a:t>Na području općine nalazi se sportski kompleks, koji</a:t>
            </a:r>
            <a:r>
              <a:rPr lang="uk-UA" sz="1600" dirty="0">
                <a:latin typeface="Georgia" panose="02040502050405020303" pitchFamily="18" charset="0"/>
              </a:rPr>
              <a:t>,</a:t>
            </a:r>
            <a:r>
              <a:rPr lang="hr-HR" sz="1600" dirty="0">
                <a:latin typeface="Georgia" panose="02040502050405020303" pitchFamily="18" charset="0"/>
              </a:rPr>
              <a:t> međutim</a:t>
            </a:r>
            <a:r>
              <a:rPr lang="uk-UA" sz="1600" dirty="0">
                <a:latin typeface="Georgia" panose="02040502050405020303" pitchFamily="18" charset="0"/>
              </a:rPr>
              <a:t>,</a:t>
            </a:r>
            <a:r>
              <a:rPr lang="hr-HR" sz="1600" dirty="0">
                <a:latin typeface="Georgia" panose="02040502050405020303" pitchFamily="18" charset="0"/>
              </a:rPr>
              <a:t> zahtjeva obnovu.</a:t>
            </a:r>
            <a:endParaRPr lang="uk-UA" sz="1600" dirty="0"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839064-845B-465F-89B7-3151FCACB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54" y="1914613"/>
            <a:ext cx="7119938" cy="29485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551F8B9-C636-4C77-8AE6-976CE5CA1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606" y="3805046"/>
            <a:ext cx="4550569" cy="227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7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DC9B1-30B7-4210-93C9-94B54E2C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772" y="608686"/>
            <a:ext cx="8543925" cy="314722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>Socijalna infrastruktura </a:t>
            </a:r>
            <a:r>
              <a:rPr lang="hr-HR" dirty="0" err="1"/>
              <a:t>Volodymyrečke</a:t>
            </a:r>
            <a:r>
              <a:rPr lang="hr-HR" dirty="0"/>
              <a:t> općine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B6CA8-75C8-4895-BCE1-2CF1F161BFE0}"/>
              </a:ext>
            </a:extLst>
          </p:cNvPr>
          <p:cNvSpPr txBox="1"/>
          <p:nvPr/>
        </p:nvSpPr>
        <p:spPr>
          <a:xfrm>
            <a:off x="355996" y="929440"/>
            <a:ext cx="93109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 err="1">
                <a:latin typeface="Georgia" panose="02040502050405020303" pitchFamily="18" charset="0"/>
              </a:rPr>
              <a:t>Volodymyrečki</a:t>
            </a:r>
            <a:r>
              <a:rPr lang="hr-HR" sz="1600" b="1" dirty="0">
                <a:latin typeface="Georgia" panose="02040502050405020303" pitchFamily="18" charset="0"/>
              </a:rPr>
              <a:t> licej </a:t>
            </a:r>
            <a:r>
              <a:rPr lang="hr-HR" sz="1600" b="1" i="1" dirty="0" err="1">
                <a:latin typeface="Georgia" panose="02040502050405020303" pitchFamily="18" charset="0"/>
              </a:rPr>
              <a:t>Collegium</a:t>
            </a:r>
            <a:endParaRPr lang="hr-HR" sz="1600" b="1" i="1" dirty="0">
              <a:latin typeface="Georgia" panose="02040502050405020303" pitchFamily="18" charset="0"/>
            </a:endParaRPr>
          </a:p>
          <a:p>
            <a:pPr algn="ctr"/>
            <a:endParaRPr lang="uk-UA" sz="1600" b="1" i="1" dirty="0">
              <a:latin typeface="Georgia" panose="02040502050405020303" pitchFamily="18" charset="0"/>
            </a:endParaRPr>
          </a:p>
          <a:p>
            <a:pPr algn="ctr"/>
            <a:r>
              <a:rPr lang="hr-HR" sz="1600" dirty="0">
                <a:latin typeface="Georgia" panose="02040502050405020303" pitchFamily="18" charset="0"/>
              </a:rPr>
              <a:t>Škola i obrazovni centar po učinkovitosti obrazovnog procesa nalaze se na popisu kvalitetnijih obrazovnih institucija Ukrajine.</a:t>
            </a:r>
            <a:endParaRPr lang="uk-UA" sz="1600" dirty="0"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C36BB9-AF77-4C83-BDA4-459A806A7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50" y="2006658"/>
            <a:ext cx="8528447" cy="407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87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DC9B1-30B7-4210-93C9-94B54E2C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731" y="301265"/>
            <a:ext cx="8543925" cy="314722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>Socijalna infrastruktura </a:t>
            </a:r>
            <a:r>
              <a:rPr lang="hr-HR" dirty="0" err="1"/>
              <a:t>Volodymyrečke</a:t>
            </a:r>
            <a:r>
              <a:rPr lang="hr-HR" dirty="0"/>
              <a:t> općine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B6CA8-75C8-4895-BCE1-2CF1F161BFE0}"/>
              </a:ext>
            </a:extLst>
          </p:cNvPr>
          <p:cNvSpPr txBox="1"/>
          <p:nvPr/>
        </p:nvSpPr>
        <p:spPr>
          <a:xfrm>
            <a:off x="470593" y="903078"/>
            <a:ext cx="93109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1600" b="1" dirty="0" err="1">
                <a:latin typeface="Georgia" panose="02040502050405020303" pitchFamily="18" charset="0"/>
              </a:rPr>
              <a:t>Volodymyrečki</a:t>
            </a:r>
            <a:r>
              <a:rPr lang="hr-HR" sz="1600" b="1" dirty="0">
                <a:latin typeface="Georgia" panose="02040502050405020303" pitchFamily="18" charset="0"/>
              </a:rPr>
              <a:t> licej </a:t>
            </a:r>
            <a:r>
              <a:rPr lang="hr-HR" sz="1600" b="1" i="1" dirty="0" err="1">
                <a:latin typeface="Georgia" panose="02040502050405020303" pitchFamily="18" charset="0"/>
              </a:rPr>
              <a:t>Collegium</a:t>
            </a:r>
            <a:r>
              <a:rPr lang="hr-HR" sz="1600" b="1" i="1" dirty="0">
                <a:latin typeface="Georgia" panose="02040502050405020303" pitchFamily="18" charset="0"/>
              </a:rPr>
              <a:t> </a:t>
            </a:r>
            <a:r>
              <a:rPr lang="hr-HR" sz="1600" b="1" dirty="0">
                <a:latin typeface="Georgia" panose="02040502050405020303" pitchFamily="18" charset="0"/>
              </a:rPr>
              <a:t>kao središte nastavnog i obrazovnog procesa općine</a:t>
            </a:r>
          </a:p>
          <a:p>
            <a:pPr algn="just"/>
            <a:endParaRPr lang="uk-UA" sz="1600" b="1" dirty="0">
              <a:latin typeface="Georgia" panose="02040502050405020303" pitchFamily="18" charset="0"/>
            </a:endParaRPr>
          </a:p>
          <a:p>
            <a:pPr algn="just"/>
            <a:r>
              <a:rPr lang="hr-HR" sz="1600" dirty="0">
                <a:latin typeface="Georgia" panose="02040502050405020303" pitchFamily="18" charset="0"/>
              </a:rPr>
              <a:t>Ovdje se ne školuju samo stanovnici </a:t>
            </a:r>
            <a:r>
              <a:rPr lang="hr-HR" sz="1600" dirty="0" err="1">
                <a:latin typeface="Georgia" panose="02040502050405020303" pitchFamily="18" charset="0"/>
              </a:rPr>
              <a:t>Volodymyreca</a:t>
            </a:r>
            <a:r>
              <a:rPr lang="hr-HR" sz="1600" dirty="0">
                <a:latin typeface="Georgia" panose="02040502050405020303" pitchFamily="18" charset="0"/>
              </a:rPr>
              <a:t>, nego i okolnih  sela. Učenici stanuju u učeničkim domovima ili dolaze javnim prijevozom. Nažalost, ceste su u iznimno lošem stanju, a zbog malog broja školskih autobusa ne može se organizirati prijevoz učenika iz udaljenijih sela.</a:t>
            </a:r>
            <a:endParaRPr lang="uk-UA" sz="1600" dirty="0">
              <a:latin typeface="Georgia" panose="02040502050405020303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25AA7C-57E3-4927-84F9-D42BED1D5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7" y="2259759"/>
            <a:ext cx="2888486" cy="38478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16285B-8963-45C2-9FA4-4BD7DDD9D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742" y="2256339"/>
            <a:ext cx="2888486" cy="38539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0671589-CF17-4E0D-BE65-8D214DB5E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517" y="2256338"/>
            <a:ext cx="2888486" cy="385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07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DC9B1-30B7-4210-93C9-94B54E2C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7" y="444229"/>
            <a:ext cx="8543925" cy="314722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>Socijalna infrastruktura </a:t>
            </a:r>
            <a:r>
              <a:rPr lang="hr-HR" dirty="0" err="1"/>
              <a:t>Volodymyrečke</a:t>
            </a:r>
            <a:r>
              <a:rPr lang="hr-HR" dirty="0"/>
              <a:t> općine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B6CA8-75C8-4895-BCE1-2CF1F161BFE0}"/>
              </a:ext>
            </a:extLst>
          </p:cNvPr>
          <p:cNvSpPr txBox="1"/>
          <p:nvPr/>
        </p:nvSpPr>
        <p:spPr>
          <a:xfrm>
            <a:off x="297522" y="880454"/>
            <a:ext cx="9310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>
                <a:latin typeface="Georgia" panose="02040502050405020303" pitchFamily="18" charset="0"/>
              </a:rPr>
              <a:t>Viša strukovna škola br. 29</a:t>
            </a:r>
          </a:p>
          <a:p>
            <a:pPr algn="ctr"/>
            <a:endParaRPr lang="uk-UA" sz="1600" b="1" dirty="0">
              <a:latin typeface="Georgia" panose="02040502050405020303" pitchFamily="18" charset="0"/>
            </a:endParaRPr>
          </a:p>
          <a:p>
            <a:pPr algn="ctr"/>
            <a:r>
              <a:rPr lang="hr-HR" sz="1600" dirty="0">
                <a:latin typeface="Georgia" panose="02040502050405020303" pitchFamily="18" charset="0"/>
              </a:rPr>
              <a:t>Ovdje se stječu strukovna zanimanja i obrti koji su posebno potrebni u ratnim uvjetima.</a:t>
            </a:r>
            <a:endParaRPr lang="uk-UA" sz="1600" dirty="0"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0211ED-5672-4F28-B15B-453A2CEA6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48" y="2020850"/>
            <a:ext cx="8826504" cy="391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85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DC9B1-30B7-4210-93C9-94B54E2C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509" y="237470"/>
            <a:ext cx="8543925" cy="314722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>Gospodarstvo</a:t>
            </a:r>
            <a:r>
              <a:rPr lang="uk-UA" dirty="0"/>
              <a:t> </a:t>
            </a:r>
            <a:r>
              <a:rPr lang="hr-HR" dirty="0" err="1"/>
              <a:t>Volodymyrečke</a:t>
            </a:r>
            <a:r>
              <a:rPr lang="hr-HR" dirty="0"/>
              <a:t> općine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B6CA8-75C8-4895-BCE1-2CF1F161BFE0}"/>
              </a:ext>
            </a:extLst>
          </p:cNvPr>
          <p:cNvSpPr txBox="1"/>
          <p:nvPr/>
        </p:nvSpPr>
        <p:spPr>
          <a:xfrm>
            <a:off x="472952" y="886242"/>
            <a:ext cx="9310953" cy="138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88"/>
              </a:spcAft>
            </a:pPr>
            <a:r>
              <a:rPr lang="hr-HR" sz="1600" b="1" dirty="0">
                <a:latin typeface="Georgia" panose="02040502050405020303" pitchFamily="18" charset="0"/>
              </a:rPr>
              <a:t>Proračun teritorijalne općine </a:t>
            </a:r>
            <a:r>
              <a:rPr lang="hr-HR" sz="1600" b="1" dirty="0" err="1">
                <a:latin typeface="Georgia" panose="02040502050405020303" pitchFamily="18" charset="0"/>
              </a:rPr>
              <a:t>Volodymyrec</a:t>
            </a:r>
            <a:r>
              <a:rPr lang="uk-UA" sz="1600" b="1" dirty="0">
                <a:latin typeface="Georgia" panose="02040502050405020303" pitchFamily="18" charset="0"/>
              </a:rPr>
              <a:t>’</a:t>
            </a:r>
          </a:p>
          <a:p>
            <a:pPr algn="just"/>
            <a:r>
              <a:rPr lang="hr-HR" sz="1600" dirty="0">
                <a:latin typeface="Georgia" panose="02040502050405020303" pitchFamily="18" charset="0"/>
              </a:rPr>
              <a:t>U 2022. godini </a:t>
            </a:r>
            <a:r>
              <a:rPr lang="hr-HR" sz="1600" dirty="0" err="1">
                <a:latin typeface="Georgia" panose="02040502050405020303" pitchFamily="18" charset="0"/>
              </a:rPr>
              <a:t>Volodymyrečka</a:t>
            </a:r>
            <a:r>
              <a:rPr lang="hr-HR" sz="1600" dirty="0">
                <a:latin typeface="Georgia" panose="02040502050405020303" pitchFamily="18" charset="0"/>
              </a:rPr>
              <a:t> je općina ostvarila </a:t>
            </a:r>
            <a:r>
              <a:rPr lang="hr-HR" sz="1600" b="1" dirty="0">
                <a:latin typeface="Georgia" panose="02040502050405020303" pitchFamily="18" charset="0"/>
              </a:rPr>
              <a:t>prihode</a:t>
            </a:r>
            <a:r>
              <a:rPr lang="hr-HR" sz="1600" dirty="0">
                <a:latin typeface="Georgia" panose="02040502050405020303" pitchFamily="18" charset="0"/>
              </a:rPr>
              <a:t> u iznosu od gotovo 277,4 milijuna grivnji, što je oko </a:t>
            </a:r>
            <a:r>
              <a:rPr lang="hr-HR" sz="1600" b="1" dirty="0">
                <a:latin typeface="Georgia" panose="02040502050405020303" pitchFamily="18" charset="0"/>
              </a:rPr>
              <a:t>7 milijuna eura</a:t>
            </a:r>
            <a:r>
              <a:rPr lang="hr-HR" sz="1600" dirty="0">
                <a:latin typeface="Georgia" panose="02040502050405020303" pitchFamily="18" charset="0"/>
              </a:rPr>
              <a:t>. </a:t>
            </a:r>
          </a:p>
          <a:p>
            <a:pPr algn="just"/>
            <a:r>
              <a:rPr lang="hr-HR" sz="1600" b="1" dirty="0">
                <a:latin typeface="Georgia" panose="02040502050405020303" pitchFamily="18" charset="0"/>
              </a:rPr>
              <a:t>Rashodi</a:t>
            </a:r>
            <a:r>
              <a:rPr lang="hr-HR" sz="1600" dirty="0">
                <a:latin typeface="Georgia" panose="02040502050405020303" pitchFamily="18" charset="0"/>
              </a:rPr>
              <a:t> </a:t>
            </a:r>
            <a:r>
              <a:rPr lang="hr-HR" sz="1600" dirty="0" err="1">
                <a:latin typeface="Georgia" panose="02040502050405020303" pitchFamily="18" charset="0"/>
              </a:rPr>
              <a:t>Volodymyrečke</a:t>
            </a:r>
            <a:r>
              <a:rPr lang="hr-HR" sz="1600" dirty="0">
                <a:latin typeface="Georgia" panose="02040502050405020303" pitchFamily="18" charset="0"/>
              </a:rPr>
              <a:t> općine u 2022. godini iznosili su više od 263,3 milijuna grivnji, što je oko </a:t>
            </a:r>
            <a:r>
              <a:rPr lang="hr-HR" sz="1600" b="1" dirty="0">
                <a:latin typeface="Georgia" panose="02040502050405020303" pitchFamily="18" charset="0"/>
              </a:rPr>
              <a:t>6,6 milijuna eura</a:t>
            </a:r>
            <a:r>
              <a:rPr lang="hr-HR" sz="1600" dirty="0">
                <a:latin typeface="Georgia" panose="02040502050405020303" pitchFamily="18" charset="0"/>
              </a:rPr>
              <a:t>.</a:t>
            </a:r>
            <a:endParaRPr lang="uk-UA" sz="1600" b="1" dirty="0">
              <a:latin typeface="Georgia" panose="02040502050405020303" pitchFamily="18" charset="0"/>
            </a:endParaRPr>
          </a:p>
        </p:txBody>
      </p:sp>
      <p:graphicFrame>
        <p:nvGraphicFramePr>
          <p:cNvPr id="7" name="Діаграма 6">
            <a:extLst>
              <a:ext uri="{FF2B5EF4-FFF2-40B4-BE49-F238E27FC236}">
                <a16:creationId xmlns:a16="http://schemas.microsoft.com/office/drawing/2014/main" id="{A195C681-8F1B-44BC-A1C0-D026D162C3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8003967"/>
              </p:ext>
            </p:extLst>
          </p:nvPr>
        </p:nvGraphicFramePr>
        <p:xfrm>
          <a:off x="632453" y="2652315"/>
          <a:ext cx="8758040" cy="3354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80470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AB3E50-EB78-44F8-965E-2B47AFA79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877690"/>
            <a:ext cx="8543925" cy="469503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>Općina </a:t>
            </a:r>
            <a:r>
              <a:rPr lang="hr-HR" dirty="0" err="1"/>
              <a:t>Volodymyrec</a:t>
            </a:r>
            <a:r>
              <a:rPr lang="uk-UA" dirty="0"/>
              <a:t>’</a:t>
            </a:r>
            <a:r>
              <a:rPr lang="hr-HR" dirty="0"/>
              <a:t> na karti Ukrajine</a:t>
            </a:r>
            <a:endParaRPr lang="uk-UA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30C1E512-498B-41DA-8F60-0565E8A672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64" y="1423227"/>
            <a:ext cx="6671072" cy="4717101"/>
          </a:xfrm>
        </p:spPr>
      </p:pic>
    </p:spTree>
    <p:extLst>
      <p:ext uri="{BB962C8B-B14F-4D97-AF65-F5344CB8AC3E}">
        <p14:creationId xmlns:p14="http://schemas.microsoft.com/office/powerpoint/2010/main" val="3345619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DC9B1-30B7-4210-93C9-94B54E2C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864791"/>
            <a:ext cx="8543925" cy="314722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>Gospodarstvo</a:t>
            </a:r>
            <a:r>
              <a:rPr lang="uk-UA" dirty="0"/>
              <a:t> </a:t>
            </a:r>
            <a:r>
              <a:rPr lang="hr-HR" dirty="0" err="1"/>
              <a:t>Volodymyrečke</a:t>
            </a:r>
            <a:r>
              <a:rPr lang="hr-HR" dirty="0"/>
              <a:t> općine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B6CA8-75C8-4895-BCE1-2CF1F161BFE0}"/>
              </a:ext>
            </a:extLst>
          </p:cNvPr>
          <p:cNvSpPr txBox="1"/>
          <p:nvPr/>
        </p:nvSpPr>
        <p:spPr>
          <a:xfrm>
            <a:off x="355997" y="1179513"/>
            <a:ext cx="9310953" cy="138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88"/>
              </a:spcAft>
            </a:pPr>
            <a:r>
              <a:rPr lang="hr-HR" sz="1600" b="1" dirty="0">
                <a:latin typeface="Georgia" panose="02040502050405020303" pitchFamily="18" charset="0"/>
              </a:rPr>
              <a:t>Proračun teritorijalne općine </a:t>
            </a:r>
            <a:r>
              <a:rPr lang="hr-HR" sz="1600" b="1" dirty="0" err="1">
                <a:latin typeface="Georgia" panose="02040502050405020303" pitchFamily="18" charset="0"/>
              </a:rPr>
              <a:t>Volodymyrec</a:t>
            </a:r>
            <a:r>
              <a:rPr lang="uk-UA" sz="1600" b="1" dirty="0">
                <a:latin typeface="Georgia" panose="02040502050405020303" pitchFamily="18" charset="0"/>
              </a:rPr>
              <a:t>’</a:t>
            </a:r>
          </a:p>
          <a:p>
            <a:pPr algn="just"/>
            <a:r>
              <a:rPr lang="hr-HR" sz="1600" dirty="0">
                <a:latin typeface="Georgia" panose="02040502050405020303" pitchFamily="18" charset="0"/>
              </a:rPr>
              <a:t>U 2022. godini </a:t>
            </a:r>
            <a:r>
              <a:rPr lang="hr-HR" sz="1600" dirty="0" err="1">
                <a:latin typeface="Georgia" panose="02040502050405020303" pitchFamily="18" charset="0"/>
              </a:rPr>
              <a:t>Volodymyrečka</a:t>
            </a:r>
            <a:r>
              <a:rPr lang="hr-HR" sz="1600" dirty="0">
                <a:latin typeface="Georgia" panose="02040502050405020303" pitchFamily="18" charset="0"/>
              </a:rPr>
              <a:t> je općina ostvarila </a:t>
            </a:r>
            <a:r>
              <a:rPr lang="hr-HR" sz="1600" b="1" dirty="0">
                <a:latin typeface="Georgia" panose="02040502050405020303" pitchFamily="18" charset="0"/>
              </a:rPr>
              <a:t>prihode</a:t>
            </a:r>
            <a:r>
              <a:rPr lang="hr-HR" sz="1600" dirty="0">
                <a:latin typeface="Georgia" panose="02040502050405020303" pitchFamily="18" charset="0"/>
              </a:rPr>
              <a:t> u iznosu od gotovo 277,4 milijuna grivnji, što je oko </a:t>
            </a:r>
            <a:r>
              <a:rPr lang="hr-HR" sz="1600" b="1" dirty="0">
                <a:latin typeface="Georgia" panose="02040502050405020303" pitchFamily="18" charset="0"/>
              </a:rPr>
              <a:t>7 milijuna eura</a:t>
            </a:r>
            <a:r>
              <a:rPr lang="hr-HR" sz="1600" dirty="0">
                <a:latin typeface="Georgia" panose="02040502050405020303" pitchFamily="18" charset="0"/>
              </a:rPr>
              <a:t>. </a:t>
            </a:r>
          </a:p>
          <a:p>
            <a:pPr algn="just"/>
            <a:r>
              <a:rPr lang="hr-HR" sz="1600" b="1" dirty="0">
                <a:latin typeface="Georgia" panose="02040502050405020303" pitchFamily="18" charset="0"/>
              </a:rPr>
              <a:t>Rashodi</a:t>
            </a:r>
            <a:r>
              <a:rPr lang="hr-HR" sz="1600" dirty="0">
                <a:latin typeface="Georgia" panose="02040502050405020303" pitchFamily="18" charset="0"/>
              </a:rPr>
              <a:t> </a:t>
            </a:r>
            <a:r>
              <a:rPr lang="hr-HR" sz="1600" dirty="0" err="1">
                <a:latin typeface="Georgia" panose="02040502050405020303" pitchFamily="18" charset="0"/>
              </a:rPr>
              <a:t>Volodymyrečke</a:t>
            </a:r>
            <a:r>
              <a:rPr lang="hr-HR" sz="1600" dirty="0">
                <a:latin typeface="Georgia" panose="02040502050405020303" pitchFamily="18" charset="0"/>
              </a:rPr>
              <a:t> općine u 2022. godini iznosili su više od 263,3 milijuna grivnji, što je oko </a:t>
            </a:r>
            <a:r>
              <a:rPr lang="hr-HR" sz="1600" b="1" dirty="0">
                <a:latin typeface="Georgia" panose="02040502050405020303" pitchFamily="18" charset="0"/>
              </a:rPr>
              <a:t>6,6 milijuna eura</a:t>
            </a:r>
            <a:r>
              <a:rPr lang="hr-HR" sz="1600" dirty="0">
                <a:latin typeface="Georgia" panose="02040502050405020303" pitchFamily="18" charset="0"/>
              </a:rPr>
              <a:t>.</a:t>
            </a:r>
            <a:endParaRPr lang="uk-UA" sz="1600" b="1" dirty="0">
              <a:latin typeface="Georgia" panose="02040502050405020303" pitchFamily="18" charset="0"/>
            </a:endParaRPr>
          </a:p>
        </p:txBody>
      </p:sp>
      <p:graphicFrame>
        <p:nvGraphicFramePr>
          <p:cNvPr id="7" name="Діаграма 6">
            <a:extLst>
              <a:ext uri="{FF2B5EF4-FFF2-40B4-BE49-F238E27FC236}">
                <a16:creationId xmlns:a16="http://schemas.microsoft.com/office/drawing/2014/main" id="{A195C681-8F1B-44BC-A1C0-D026D162C3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7216124"/>
              </p:ext>
            </p:extLst>
          </p:nvPr>
        </p:nvGraphicFramePr>
        <p:xfrm>
          <a:off x="355997" y="2652314"/>
          <a:ext cx="9228058" cy="3922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06620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DC9B1-30B7-4210-93C9-94B54E2C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561" y="457410"/>
            <a:ext cx="8543925" cy="314722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>Gospodarstvo</a:t>
            </a:r>
            <a:r>
              <a:rPr lang="uk-UA" dirty="0"/>
              <a:t> </a:t>
            </a:r>
            <a:r>
              <a:rPr lang="hr-HR" dirty="0" err="1"/>
              <a:t>Volodymyrečke</a:t>
            </a:r>
            <a:r>
              <a:rPr lang="hr-HR" dirty="0"/>
              <a:t> općine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B6CA8-75C8-4895-BCE1-2CF1F161BFE0}"/>
              </a:ext>
            </a:extLst>
          </p:cNvPr>
          <p:cNvSpPr txBox="1"/>
          <p:nvPr/>
        </p:nvSpPr>
        <p:spPr>
          <a:xfrm>
            <a:off x="375046" y="1162859"/>
            <a:ext cx="9310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i="1" dirty="0">
                <a:latin typeface="Georgia" panose="02040502050405020303" pitchFamily="18" charset="0"/>
              </a:rPr>
              <a:t>Sunčev obrt, d.o.o.</a:t>
            </a:r>
            <a:endParaRPr lang="uk-UA" sz="1600" b="1" i="1" dirty="0">
              <a:latin typeface="Georgia" panose="02040502050405020303" pitchFamily="18" charset="0"/>
            </a:endParaRPr>
          </a:p>
          <a:p>
            <a:pPr algn="ctr"/>
            <a:r>
              <a:rPr lang="hr-HR" sz="1600" dirty="0">
                <a:latin typeface="Georgia" panose="02040502050405020303" pitchFamily="18" charset="0"/>
              </a:rPr>
              <a:t>Bavi se vađenjem i primarnom preradom neobrađenog jantara.</a:t>
            </a:r>
            <a:endParaRPr lang="uk-UA" sz="1600" dirty="0">
              <a:latin typeface="Georgia" panose="02040502050405020303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889348-0F30-4E5D-8FCB-FC9174B62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80" y="1924236"/>
            <a:ext cx="6100961" cy="34317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A1CC98-BF91-4A02-BCD4-04CBB66E7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58" y="2695545"/>
            <a:ext cx="4526263" cy="339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43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DC9B1-30B7-4210-93C9-94B54E2C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541" y="383528"/>
            <a:ext cx="8543925" cy="314722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>Gospodarstvo</a:t>
            </a:r>
            <a:r>
              <a:rPr lang="uk-UA" dirty="0"/>
              <a:t> </a:t>
            </a:r>
            <a:r>
              <a:rPr lang="hr-HR" dirty="0" err="1"/>
              <a:t>Volodymyrečke</a:t>
            </a:r>
            <a:r>
              <a:rPr lang="hr-HR" dirty="0"/>
              <a:t> općine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B6CA8-75C8-4895-BCE1-2CF1F161BFE0}"/>
              </a:ext>
            </a:extLst>
          </p:cNvPr>
          <p:cNvSpPr txBox="1"/>
          <p:nvPr/>
        </p:nvSpPr>
        <p:spPr>
          <a:xfrm>
            <a:off x="595047" y="887750"/>
            <a:ext cx="9310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>
                <a:latin typeface="Georgia" panose="02040502050405020303" pitchFamily="18" charset="0"/>
              </a:rPr>
              <a:t>Pješčani kamenolomi</a:t>
            </a:r>
          </a:p>
          <a:p>
            <a:pPr algn="ctr"/>
            <a:endParaRPr lang="uk-UA" sz="1600" b="1" dirty="0">
              <a:latin typeface="Georgia" panose="02040502050405020303" pitchFamily="18" charset="0"/>
            </a:endParaRPr>
          </a:p>
          <a:p>
            <a:pPr algn="ctr"/>
            <a:r>
              <a:rPr lang="hr-HR" sz="1600" dirty="0">
                <a:latin typeface="Georgia" panose="02040502050405020303" pitchFamily="18" charset="0"/>
              </a:rPr>
              <a:t>Područje  </a:t>
            </a:r>
            <a:r>
              <a:rPr lang="hr-HR" sz="1600" dirty="0" err="1">
                <a:latin typeface="Georgia" panose="02040502050405020303" pitchFamily="18" charset="0"/>
              </a:rPr>
              <a:t>Volodymyreca</a:t>
            </a:r>
            <a:r>
              <a:rPr lang="hr-HR" sz="1600" dirty="0">
                <a:latin typeface="Georgia" panose="02040502050405020303" pitchFamily="18" charset="0"/>
              </a:rPr>
              <a:t> bogato je pješčenjakom, stoga se ovdje vadi industrijski pijesak.</a:t>
            </a:r>
            <a:endParaRPr lang="uk-UA" sz="1600" dirty="0"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A888D5-9D59-451D-BB76-E9696AF1A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664" y="1844962"/>
            <a:ext cx="7572672" cy="425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87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DC9B1-30B7-4210-93C9-94B54E2C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54" y="456574"/>
            <a:ext cx="8543925" cy="314722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>Gospodarstvo</a:t>
            </a:r>
            <a:r>
              <a:rPr lang="uk-UA" dirty="0"/>
              <a:t> </a:t>
            </a:r>
            <a:r>
              <a:rPr lang="hr-HR" dirty="0" err="1"/>
              <a:t>Volodymyrečke</a:t>
            </a:r>
            <a:r>
              <a:rPr lang="hr-HR" dirty="0"/>
              <a:t> općine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B6CA8-75C8-4895-BCE1-2CF1F161BFE0}"/>
              </a:ext>
            </a:extLst>
          </p:cNvPr>
          <p:cNvSpPr txBox="1"/>
          <p:nvPr/>
        </p:nvSpPr>
        <p:spPr>
          <a:xfrm>
            <a:off x="297523" y="1043905"/>
            <a:ext cx="93109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>
                <a:latin typeface="Georgia" panose="02040502050405020303" pitchFamily="18" charset="0"/>
              </a:rPr>
              <a:t>Skladišta</a:t>
            </a:r>
          </a:p>
          <a:p>
            <a:pPr algn="ctr"/>
            <a:endParaRPr lang="uk-UA" sz="1600" b="1" dirty="0">
              <a:latin typeface="Georgia" panose="02040502050405020303" pitchFamily="18" charset="0"/>
            </a:endParaRPr>
          </a:p>
          <a:p>
            <a:pPr algn="ctr"/>
            <a:r>
              <a:rPr lang="hr-HR" sz="1600" dirty="0">
                <a:latin typeface="Georgia" panose="02040502050405020303" pitchFamily="18" charset="0"/>
              </a:rPr>
              <a:t>Na području općine nalaze se velika skladišta opremljena sa svim potrebnim komunikacijama. To su prostorije nekadašnjih tvornica. Sada ih iznajmljuju privatna poduzeća.</a:t>
            </a:r>
            <a:endParaRPr lang="uk-UA" sz="1600" dirty="0"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5C5F90-185D-4697-A4E4-BDC332E6129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645" y="2807085"/>
            <a:ext cx="5653201" cy="31861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5537EA-E58F-44C7-99F0-260044C2C0C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54" y="2139675"/>
            <a:ext cx="5157571" cy="290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91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DC9B1-30B7-4210-93C9-94B54E2C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490514"/>
            <a:ext cx="8543925" cy="314722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>Gospodarstvo</a:t>
            </a:r>
            <a:r>
              <a:rPr lang="uk-UA" dirty="0"/>
              <a:t> </a:t>
            </a:r>
            <a:r>
              <a:rPr lang="hr-HR" dirty="0" err="1"/>
              <a:t>Volodymyrečke</a:t>
            </a:r>
            <a:r>
              <a:rPr lang="hr-HR" dirty="0"/>
              <a:t> općine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B6CA8-75C8-4895-BCE1-2CF1F161BFE0}"/>
              </a:ext>
            </a:extLst>
          </p:cNvPr>
          <p:cNvSpPr txBox="1"/>
          <p:nvPr/>
        </p:nvSpPr>
        <p:spPr>
          <a:xfrm>
            <a:off x="297523" y="921935"/>
            <a:ext cx="93109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>
                <a:latin typeface="Georgia" panose="02040502050405020303" pitchFamily="18" charset="0"/>
              </a:rPr>
              <a:t>Industrijski rashladni kompleksi</a:t>
            </a:r>
          </a:p>
          <a:p>
            <a:pPr algn="ctr"/>
            <a:endParaRPr lang="uk-UA" sz="1600" b="1" dirty="0">
              <a:latin typeface="Georgia" panose="02040502050405020303" pitchFamily="18" charset="0"/>
            </a:endParaRPr>
          </a:p>
          <a:p>
            <a:pPr algn="ctr"/>
            <a:r>
              <a:rPr lang="hr-HR" sz="1600" dirty="0">
                <a:latin typeface="Georgia" panose="02040502050405020303" pitchFamily="18" charset="0"/>
              </a:rPr>
              <a:t>U općini je razvijen uzgoj i priprema jagodičastog voća te srodne poljoprivredne grane. Proizvodnja se ostvaruje u industrijskim razmjerima.</a:t>
            </a:r>
            <a:endParaRPr lang="uk-UA" sz="1600" dirty="0"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1C3E9A-0F19-4C37-83CB-62F9E82AC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86" y="2031472"/>
            <a:ext cx="5347692" cy="40107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14A42E-8D98-4792-B5DA-61C2C6B0160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468" y="2031471"/>
            <a:ext cx="3010495" cy="401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76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DC9B1-30B7-4210-93C9-94B54E2C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511" y="496934"/>
            <a:ext cx="8543925" cy="314722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>Gospodarstvo</a:t>
            </a:r>
            <a:r>
              <a:rPr lang="uk-UA" dirty="0"/>
              <a:t> </a:t>
            </a:r>
            <a:r>
              <a:rPr lang="hr-HR" dirty="0" err="1"/>
              <a:t>Volodymyrečke</a:t>
            </a:r>
            <a:r>
              <a:rPr lang="hr-HR" dirty="0"/>
              <a:t> općine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B6CA8-75C8-4895-BCE1-2CF1F161BFE0}"/>
              </a:ext>
            </a:extLst>
          </p:cNvPr>
          <p:cNvSpPr txBox="1"/>
          <p:nvPr/>
        </p:nvSpPr>
        <p:spPr>
          <a:xfrm>
            <a:off x="417048" y="1240685"/>
            <a:ext cx="9310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>
                <a:latin typeface="Georgia" panose="02040502050405020303" pitchFamily="18" charset="0"/>
              </a:rPr>
              <a:t>Privatni staklenici</a:t>
            </a:r>
          </a:p>
          <a:p>
            <a:pPr algn="ctr"/>
            <a:endParaRPr lang="hr-HR" sz="1600" b="1" dirty="0">
              <a:latin typeface="Georgia" panose="02040502050405020303" pitchFamily="18" charset="0"/>
            </a:endParaRPr>
          </a:p>
          <a:p>
            <a:pPr algn="ctr"/>
            <a:r>
              <a:rPr lang="hr-HR" sz="1600" dirty="0">
                <a:latin typeface="Georgia" panose="02040502050405020303" pitchFamily="18" charset="0"/>
              </a:rPr>
              <a:t>Uzgoj u staklenicima raširen je na ovom području. Vlasnici uzgajaju najtraženije povrtlarske kulture.</a:t>
            </a:r>
            <a:endParaRPr lang="uk-UA" sz="1600" dirty="0">
              <a:latin typeface="Georgia" panose="02040502050405020303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F9FB6BF-24FC-4753-9EE4-5E14385BC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97" y="2186110"/>
            <a:ext cx="5030391" cy="249971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FB285A2-0EDC-4927-A206-C7D4D010E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267" y="2991793"/>
            <a:ext cx="5494734" cy="306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88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DC9B1-30B7-4210-93C9-94B54E2C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511" y="497347"/>
            <a:ext cx="8543925" cy="314722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>Gospodarstvo</a:t>
            </a:r>
            <a:r>
              <a:rPr lang="uk-UA" dirty="0"/>
              <a:t> </a:t>
            </a:r>
            <a:r>
              <a:rPr lang="hr-HR" dirty="0" err="1"/>
              <a:t>Volodymyrečke</a:t>
            </a:r>
            <a:r>
              <a:rPr lang="hr-HR" dirty="0"/>
              <a:t> općine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B6CA8-75C8-4895-BCE1-2CF1F161BFE0}"/>
              </a:ext>
            </a:extLst>
          </p:cNvPr>
          <p:cNvSpPr txBox="1"/>
          <p:nvPr/>
        </p:nvSpPr>
        <p:spPr>
          <a:xfrm>
            <a:off x="278606" y="1289329"/>
            <a:ext cx="9310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>
                <a:latin typeface="Georgia" panose="02040502050405020303" pitchFamily="18" charset="0"/>
              </a:rPr>
              <a:t>Šumarstvo i drvna industrija</a:t>
            </a:r>
            <a:endParaRPr lang="uk-UA" sz="1600" b="1" dirty="0">
              <a:latin typeface="Georgia" panose="02040502050405020303" pitchFamily="18" charset="0"/>
            </a:endParaRPr>
          </a:p>
          <a:p>
            <a:pPr algn="ctr"/>
            <a:r>
              <a:rPr lang="hr-HR" sz="1600" dirty="0">
                <a:latin typeface="Georgia" panose="02040502050405020303" pitchFamily="18" charset="0"/>
              </a:rPr>
              <a:t>Veliki dio područja općine prekriven je borovom, hrastovom i drugim vrstama šuma</a:t>
            </a:r>
            <a:r>
              <a:rPr lang="hr-HR" sz="1463" dirty="0">
                <a:latin typeface="Georgia" panose="02040502050405020303" pitchFamily="18" charset="0"/>
              </a:rPr>
              <a:t>.</a:t>
            </a:r>
            <a:r>
              <a:rPr lang="uk-UA" sz="1463" dirty="0">
                <a:latin typeface="Georgia" panose="02040502050405020303" pitchFamily="18" charset="0"/>
              </a:rPr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82EE67-ACDD-4014-B5F0-07A9C9184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6" y="1914613"/>
            <a:ext cx="5077686" cy="380826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C975DA-70C3-4050-884E-B83F174BD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655" y="2309174"/>
            <a:ext cx="5000296" cy="37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204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DC9B1-30B7-4210-93C9-94B54E2C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511" y="497347"/>
            <a:ext cx="8543925" cy="314722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>Gospodarstvo</a:t>
            </a:r>
            <a:r>
              <a:rPr lang="uk-UA" dirty="0"/>
              <a:t> </a:t>
            </a:r>
            <a:r>
              <a:rPr lang="hr-HR" dirty="0" err="1"/>
              <a:t>Volodymyrečke</a:t>
            </a:r>
            <a:r>
              <a:rPr lang="hr-HR" dirty="0"/>
              <a:t> općine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B6CA8-75C8-4895-BCE1-2CF1F161BFE0}"/>
              </a:ext>
            </a:extLst>
          </p:cNvPr>
          <p:cNvSpPr txBox="1"/>
          <p:nvPr/>
        </p:nvSpPr>
        <p:spPr>
          <a:xfrm>
            <a:off x="355136" y="884599"/>
            <a:ext cx="93109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>
                <a:latin typeface="Georgia" panose="02040502050405020303" pitchFamily="18" charset="0"/>
              </a:rPr>
              <a:t>Rekreacijski resursi</a:t>
            </a:r>
          </a:p>
          <a:p>
            <a:pPr algn="ctr"/>
            <a:endParaRPr lang="uk-UA" sz="1600" b="1" dirty="0">
              <a:latin typeface="Georgia" panose="02040502050405020303" pitchFamily="18" charset="0"/>
            </a:endParaRPr>
          </a:p>
          <a:p>
            <a:pPr algn="ctr"/>
            <a:r>
              <a:rPr lang="hr-HR" sz="1600" dirty="0">
                <a:latin typeface="Georgia" panose="02040502050405020303" pitchFamily="18" charset="0"/>
              </a:rPr>
              <a:t>Na području općine nalaze se jezera s visokim udjelom glicerina. </a:t>
            </a:r>
          </a:p>
          <a:p>
            <a:pPr algn="ctr"/>
            <a:r>
              <a:rPr lang="hr-HR" sz="1600" dirty="0">
                <a:latin typeface="Georgia" panose="02040502050405020303" pitchFamily="18" charset="0"/>
              </a:rPr>
              <a:t>U njihovoj blizini izgrađena su turistička odmarališta.</a:t>
            </a:r>
            <a:endParaRPr lang="uk-UA" sz="1600" dirty="0"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8EFE8B-8CFF-4AEE-9B82-B7F44E65B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52" y="2061914"/>
            <a:ext cx="4836184" cy="32039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94CC02-51F4-4BC5-ABD9-E65A81C55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964" y="3094769"/>
            <a:ext cx="5572125" cy="326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150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DC9B1-30B7-4210-93C9-94B54E2C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7" y="528747"/>
            <a:ext cx="8543925" cy="314722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>Gospodarstvo</a:t>
            </a:r>
            <a:r>
              <a:rPr lang="uk-UA" dirty="0"/>
              <a:t> </a:t>
            </a:r>
            <a:r>
              <a:rPr lang="hr-HR" dirty="0" err="1"/>
              <a:t>Volodymyrečke</a:t>
            </a:r>
            <a:r>
              <a:rPr lang="hr-HR" dirty="0"/>
              <a:t> općine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B6CA8-75C8-4895-BCE1-2CF1F161BFE0}"/>
              </a:ext>
            </a:extLst>
          </p:cNvPr>
          <p:cNvSpPr txBox="1"/>
          <p:nvPr/>
        </p:nvSpPr>
        <p:spPr>
          <a:xfrm>
            <a:off x="193476" y="1137450"/>
            <a:ext cx="9310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>
                <a:latin typeface="Georgia" panose="02040502050405020303" pitchFamily="18" charset="0"/>
              </a:rPr>
              <a:t>Nuklearna elektrana </a:t>
            </a:r>
            <a:r>
              <a:rPr lang="hr-HR" sz="1600" b="1" dirty="0" err="1">
                <a:latin typeface="Georgia" panose="02040502050405020303" pitchFamily="18" charset="0"/>
              </a:rPr>
              <a:t>Rivne</a:t>
            </a:r>
            <a:endParaRPr lang="hr-HR" sz="1600" b="1" dirty="0">
              <a:latin typeface="Georgia" panose="02040502050405020303" pitchFamily="18" charset="0"/>
            </a:endParaRPr>
          </a:p>
          <a:p>
            <a:pPr algn="ctr"/>
            <a:r>
              <a:rPr lang="hr-HR" sz="1600" dirty="0">
                <a:latin typeface="Georgia" panose="02040502050405020303" pitchFamily="18" charset="0"/>
              </a:rPr>
              <a:t>Grad Varaš smješten je 20 km od </a:t>
            </a:r>
            <a:r>
              <a:rPr lang="hr-HR" sz="1600" dirty="0" err="1">
                <a:latin typeface="Georgia" panose="02040502050405020303" pitchFamily="18" charset="0"/>
              </a:rPr>
              <a:t>Volodymyreca</a:t>
            </a:r>
            <a:r>
              <a:rPr lang="hr-HR" sz="1600" dirty="0">
                <a:latin typeface="Georgia" panose="02040502050405020303" pitchFamily="18" charset="0"/>
              </a:rPr>
              <a:t>, ovdje se nalazi jedna od najjačih nuklearnih elektrana u Ukrajini. Ona, naravno, određuje tempo razvoja cijele regije.</a:t>
            </a:r>
            <a:endParaRPr lang="uk-UA" sz="1600" dirty="0">
              <a:latin typeface="Georgia" panose="02040502050405020303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F0AB27-E1E9-467F-8BC1-F0355140F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76" y="2065653"/>
            <a:ext cx="5417344" cy="28634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2354D9-643A-4C29-A43C-2139C2073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560" y="3091062"/>
            <a:ext cx="5030391" cy="290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166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DC9B1-30B7-4210-93C9-94B54E2C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530" y="5054992"/>
            <a:ext cx="8927439" cy="314722"/>
          </a:xfrm>
        </p:spPr>
        <p:txBody>
          <a:bodyPr>
            <a:noAutofit/>
          </a:bodyPr>
          <a:lstStyle/>
          <a:p>
            <a:pPr algn="ctr"/>
            <a:r>
              <a:rPr lang="hr-HR" sz="2275" b="1" dirty="0">
                <a:latin typeface="Georgia" panose="02040502050405020303" pitchFamily="18" charset="0"/>
              </a:rPr>
              <a:t>Općina </a:t>
            </a:r>
            <a:r>
              <a:rPr lang="hr-HR" sz="2275" b="1" dirty="0" err="1">
                <a:latin typeface="Georgia" panose="02040502050405020303" pitchFamily="18" charset="0"/>
              </a:rPr>
              <a:t>Volodymyrec</a:t>
            </a:r>
            <a:r>
              <a:rPr lang="uk-UA" sz="2275" b="1" dirty="0">
                <a:latin typeface="Georgia" panose="02040502050405020303" pitchFamily="18" charset="0"/>
              </a:rPr>
              <a:t>’</a:t>
            </a:r>
            <a:r>
              <a:rPr lang="hr-HR" sz="2275" b="1" dirty="0">
                <a:latin typeface="Georgia" panose="02040502050405020303" pitchFamily="18" charset="0"/>
              </a:rPr>
              <a:t> treba vašu potporu!</a:t>
            </a:r>
            <a:endParaRPr lang="uk-UA" sz="2275" b="1" dirty="0">
              <a:latin typeface="Georgia" panose="020405020504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B6CA8-75C8-4895-BCE1-2CF1F161BFE0}"/>
              </a:ext>
            </a:extLst>
          </p:cNvPr>
          <p:cNvSpPr txBox="1"/>
          <p:nvPr/>
        </p:nvSpPr>
        <p:spPr>
          <a:xfrm>
            <a:off x="340031" y="503597"/>
            <a:ext cx="9418439" cy="3971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275" b="1" dirty="0">
                <a:latin typeface="Georgia" panose="02040502050405020303" pitchFamily="18" charset="0"/>
              </a:rPr>
              <a:t>Naš kontakt</a:t>
            </a:r>
            <a:r>
              <a:rPr lang="uk-UA" sz="2275" b="1" dirty="0">
                <a:latin typeface="Georgia" panose="02040502050405020303" pitchFamily="18" charset="0"/>
              </a:rPr>
              <a:t>:</a:t>
            </a:r>
          </a:p>
          <a:p>
            <a:pPr algn="ctr">
              <a:spcAft>
                <a:spcPts val="488"/>
              </a:spcAft>
            </a:pPr>
            <a:endParaRPr lang="hr-HR" sz="2275" dirty="0">
              <a:latin typeface="Georgia" panose="02040502050405020303" pitchFamily="18" charset="0"/>
            </a:endParaRPr>
          </a:p>
          <a:p>
            <a:pPr algn="ctr">
              <a:spcAft>
                <a:spcPts val="488"/>
              </a:spcAft>
            </a:pPr>
            <a:r>
              <a:rPr lang="hr-HR" sz="2275" dirty="0">
                <a:latin typeface="Georgia" panose="02040502050405020303" pitchFamily="18" charset="0"/>
              </a:rPr>
              <a:t>Poglavarstvo općine </a:t>
            </a:r>
            <a:r>
              <a:rPr lang="hr-HR" sz="2275" dirty="0" err="1">
                <a:latin typeface="Georgia" panose="02040502050405020303" pitchFamily="18" charset="0"/>
              </a:rPr>
              <a:t>Volodymyrec</a:t>
            </a:r>
            <a:r>
              <a:rPr lang="uk-UA" sz="2275" dirty="0">
                <a:latin typeface="Georgia" panose="02040502050405020303" pitchFamily="18" charset="0"/>
              </a:rPr>
              <a:t>’</a:t>
            </a:r>
          </a:p>
          <a:p>
            <a:r>
              <a:rPr lang="hr-HR" sz="1950" dirty="0">
                <a:latin typeface="Georgia" panose="02040502050405020303" pitchFamily="18" charset="0"/>
              </a:rPr>
              <a:t>Adresa</a:t>
            </a:r>
            <a:r>
              <a:rPr lang="uk-UA" sz="1950" dirty="0">
                <a:latin typeface="Georgia" panose="02040502050405020303" pitchFamily="18" charset="0"/>
              </a:rPr>
              <a:t>: </a:t>
            </a:r>
            <a:r>
              <a:rPr lang="hr-HR" sz="1950" dirty="0" err="1">
                <a:latin typeface="Georgia" panose="02040502050405020303" pitchFamily="18" charset="0"/>
              </a:rPr>
              <a:t>Ul</a:t>
            </a:r>
            <a:r>
              <a:rPr lang="uk-UA" sz="1950" dirty="0">
                <a:latin typeface="Georgia" panose="02040502050405020303" pitchFamily="18" charset="0"/>
              </a:rPr>
              <a:t>. </a:t>
            </a:r>
            <a:r>
              <a:rPr lang="hr-HR" sz="1950" dirty="0">
                <a:latin typeface="Georgia" panose="02040502050405020303" pitchFamily="18" charset="0"/>
              </a:rPr>
              <a:t>P0vstanciv</a:t>
            </a:r>
            <a:r>
              <a:rPr lang="uk-UA" sz="1950" dirty="0">
                <a:latin typeface="Georgia" panose="02040502050405020303" pitchFamily="18" charset="0"/>
              </a:rPr>
              <a:t> 21, </a:t>
            </a:r>
            <a:r>
              <a:rPr lang="hr-HR" sz="1950" dirty="0">
                <a:latin typeface="Georgia" panose="02040502050405020303" pitchFamily="18" charset="0"/>
              </a:rPr>
              <a:t>mjesto</a:t>
            </a:r>
            <a:r>
              <a:rPr lang="uk-UA" sz="1950" dirty="0">
                <a:latin typeface="Georgia" panose="02040502050405020303" pitchFamily="18" charset="0"/>
              </a:rPr>
              <a:t> </a:t>
            </a:r>
            <a:r>
              <a:rPr lang="hr-HR" sz="1950" dirty="0" err="1">
                <a:latin typeface="Georgia" panose="02040502050405020303" pitchFamily="18" charset="0"/>
              </a:rPr>
              <a:t>Volodymyrec</a:t>
            </a:r>
            <a:r>
              <a:rPr lang="uk-UA" sz="1950" dirty="0">
                <a:latin typeface="Georgia" panose="02040502050405020303" pitchFamily="18" charset="0"/>
              </a:rPr>
              <a:t>’, </a:t>
            </a:r>
            <a:r>
              <a:rPr lang="hr-HR" sz="1950" dirty="0" err="1">
                <a:latin typeface="Georgia" panose="02040502050405020303" pitchFamily="18" charset="0"/>
              </a:rPr>
              <a:t>Rivnenska</a:t>
            </a:r>
            <a:r>
              <a:rPr lang="hr-HR" sz="1950" dirty="0">
                <a:latin typeface="Georgia" panose="02040502050405020303" pitchFamily="18" charset="0"/>
              </a:rPr>
              <a:t> oblast</a:t>
            </a:r>
            <a:r>
              <a:rPr lang="uk-UA" sz="1950" dirty="0">
                <a:latin typeface="Georgia" panose="02040502050405020303" pitchFamily="18" charset="0"/>
              </a:rPr>
              <a:t>, </a:t>
            </a:r>
            <a:r>
              <a:rPr lang="hr-HR" sz="1950" dirty="0">
                <a:latin typeface="Georgia" panose="02040502050405020303" pitchFamily="18" charset="0"/>
              </a:rPr>
              <a:t>Ukrajina</a:t>
            </a:r>
            <a:r>
              <a:rPr lang="uk-UA" sz="1950" dirty="0">
                <a:latin typeface="Georgia" panose="02040502050405020303" pitchFamily="18" charset="0"/>
              </a:rPr>
              <a:t>.</a:t>
            </a:r>
          </a:p>
          <a:p>
            <a:endParaRPr lang="uk-UA" sz="1950" dirty="0">
              <a:latin typeface="Georgia" panose="02040502050405020303" pitchFamily="18" charset="0"/>
            </a:endParaRPr>
          </a:p>
          <a:p>
            <a:r>
              <a:rPr lang="en-US" sz="1950" dirty="0">
                <a:latin typeface="Georgia" panose="02040502050405020303" pitchFamily="18" charset="0"/>
              </a:rPr>
              <a:t>Email: </a:t>
            </a:r>
            <a:r>
              <a:rPr lang="en-US" sz="1950" dirty="0">
                <a:latin typeface="Georgia" panose="02040502050405020303" pitchFamily="18" charset="0"/>
                <a:hlinkClick r:id="rId2"/>
              </a:rPr>
              <a:t>mail@volodselrada.gov.ua</a:t>
            </a:r>
            <a:endParaRPr lang="uk-UA" sz="1950" dirty="0">
              <a:latin typeface="Georgia" panose="02040502050405020303" pitchFamily="18" charset="0"/>
            </a:endParaRPr>
          </a:p>
          <a:p>
            <a:endParaRPr lang="uk-UA" sz="1950" dirty="0">
              <a:latin typeface="Georgia" panose="02040502050405020303" pitchFamily="18" charset="0"/>
            </a:endParaRPr>
          </a:p>
          <a:p>
            <a:r>
              <a:rPr lang="hr-HR" sz="1950" dirty="0">
                <a:latin typeface="Georgia" panose="02040502050405020303" pitchFamily="18" charset="0"/>
              </a:rPr>
              <a:t>Tel</a:t>
            </a:r>
            <a:r>
              <a:rPr lang="uk-UA" sz="1950" dirty="0">
                <a:latin typeface="Georgia" panose="02040502050405020303" pitchFamily="18" charset="0"/>
              </a:rPr>
              <a:t>: +</a:t>
            </a:r>
            <a:r>
              <a:rPr lang="en-US" sz="1950" dirty="0">
                <a:latin typeface="Georgia" panose="02040502050405020303" pitchFamily="18" charset="0"/>
              </a:rPr>
              <a:t>380979018850</a:t>
            </a:r>
            <a:endParaRPr lang="uk-UA" sz="1950" dirty="0">
              <a:latin typeface="Georgia" panose="02040502050405020303" pitchFamily="18" charset="0"/>
            </a:endParaRPr>
          </a:p>
          <a:p>
            <a:endParaRPr lang="uk-UA" sz="1950" dirty="0">
              <a:latin typeface="Georgia" panose="02040502050405020303" pitchFamily="18" charset="0"/>
            </a:endParaRPr>
          </a:p>
          <a:p>
            <a:r>
              <a:rPr lang="hr-HR" sz="1950" dirty="0">
                <a:latin typeface="Georgia" panose="02040502050405020303" pitchFamily="18" charset="0"/>
              </a:rPr>
              <a:t>web</a:t>
            </a:r>
            <a:r>
              <a:rPr lang="uk-UA" sz="1950" dirty="0">
                <a:latin typeface="Georgia" panose="02040502050405020303" pitchFamily="18" charset="0"/>
              </a:rPr>
              <a:t>: </a:t>
            </a:r>
            <a:r>
              <a:rPr lang="en-US" sz="1950" dirty="0">
                <a:latin typeface="Georgia" panose="02040502050405020303" pitchFamily="18" charset="0"/>
                <a:hlinkClick r:id="rId3"/>
              </a:rPr>
              <a:t>https://volodselrada.gov.ua/</a:t>
            </a:r>
            <a:r>
              <a:rPr lang="en-US" sz="1950" dirty="0">
                <a:latin typeface="Georgia" panose="02040502050405020303" pitchFamily="18" charset="0"/>
              </a:rPr>
              <a:t> </a:t>
            </a:r>
            <a:br>
              <a:rPr lang="uk-UA" sz="1950" dirty="0">
                <a:latin typeface="Georgia" panose="02040502050405020303" pitchFamily="18" charset="0"/>
              </a:rPr>
            </a:br>
            <a:endParaRPr lang="uk-UA" sz="1950" dirty="0">
              <a:latin typeface="Georgia" panose="02040502050405020303" pitchFamily="18" charset="0"/>
            </a:endParaRPr>
          </a:p>
          <a:p>
            <a:r>
              <a:rPr lang="en-US" sz="1950" dirty="0">
                <a:latin typeface="Georgia" panose="02040502050405020303" pitchFamily="18" charset="0"/>
              </a:rPr>
              <a:t>Facebook: </a:t>
            </a:r>
            <a:r>
              <a:rPr lang="en-US" sz="1950" dirty="0">
                <a:latin typeface="Georgia" panose="02040502050405020303" pitchFamily="18" charset="0"/>
                <a:hlinkClick r:id="rId4"/>
              </a:rPr>
              <a:t>https://www.facebook.com/volodymyrets.rada</a:t>
            </a:r>
            <a:endParaRPr lang="en-US" sz="195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496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486656-FA99-4888-95C2-2D4B8206E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939602"/>
            <a:ext cx="4805958" cy="392113"/>
          </a:xfrm>
        </p:spPr>
        <p:txBody>
          <a:bodyPr>
            <a:normAutofit fontScale="90000"/>
          </a:bodyPr>
          <a:lstStyle/>
          <a:p>
            <a:r>
              <a:rPr lang="hr-HR" dirty="0"/>
              <a:t>Općina </a:t>
            </a:r>
            <a:r>
              <a:rPr lang="hr-HR" dirty="0" err="1"/>
              <a:t>Volodymyrec</a:t>
            </a:r>
            <a:r>
              <a:rPr lang="uk-UA" dirty="0"/>
              <a:t>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884454-B86E-459F-B61F-ED15A138AD08}"/>
              </a:ext>
            </a:extLst>
          </p:cNvPr>
          <p:cNvSpPr txBox="1"/>
          <p:nvPr/>
        </p:nvSpPr>
        <p:spPr>
          <a:xfrm>
            <a:off x="681038" y="1780767"/>
            <a:ext cx="4443621" cy="3948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650"/>
              </a:spcAft>
            </a:pPr>
            <a:r>
              <a:rPr lang="hr-HR" sz="1600" dirty="0"/>
              <a:t>Općina </a:t>
            </a:r>
            <a:r>
              <a:rPr lang="hr-HR" sz="1600" dirty="0" err="1"/>
              <a:t>Volodymyrec</a:t>
            </a:r>
            <a:r>
              <a:rPr lang="uk-UA" sz="1600" dirty="0"/>
              <a:t>’</a:t>
            </a:r>
            <a:r>
              <a:rPr lang="hr-HR" sz="1600" dirty="0"/>
              <a:t>, s više od 26 000 stanovnika, nalazi se u okrugu Varaš na sjeveru </a:t>
            </a:r>
            <a:r>
              <a:rPr lang="hr-HR" sz="1600" dirty="0" err="1"/>
              <a:t>Rivnenske</a:t>
            </a:r>
            <a:r>
              <a:rPr lang="hr-HR" sz="1600" dirty="0"/>
              <a:t> oblasti i obuhvaća 22 mjesta. Ukupna površina općine je 707,1 km².</a:t>
            </a:r>
          </a:p>
          <a:p>
            <a:pPr algn="just">
              <a:lnSpc>
                <a:spcPct val="107000"/>
              </a:lnSpc>
              <a:spcAft>
                <a:spcPts val="650"/>
              </a:spcAft>
            </a:pPr>
            <a:endParaRPr lang="hr-H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50"/>
              </a:spcAft>
            </a:pPr>
            <a:r>
              <a:rPr lang="hr-H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Središte je općine u gradiću Volodymyrec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hr-H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 populacijom od približno 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10 000 stanovnika. Gradić je smješten na 70 km od granice s Bjelorusijom i 20 km od grada </a:t>
            </a:r>
            <a:r>
              <a:rPr lang="hr-HR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Varaša</a:t>
            </a:r>
            <a:r>
              <a:rPr lang="hr-H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gdje se nalazi </a:t>
            </a:r>
            <a:r>
              <a:rPr lang="hr-HR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Rivnenska</a:t>
            </a:r>
            <a:r>
              <a:rPr lang="hr-H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nuklearna elektrana. Na manje od 20 km od </a:t>
            </a:r>
            <a:r>
              <a:rPr lang="hr-HR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Volodymyreca</a:t>
            </a:r>
            <a:r>
              <a:rPr lang="hr-H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prolaze važni prometni pravci: autocesta Kijev - </a:t>
            </a:r>
            <a:r>
              <a:rPr lang="hr-HR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Kovel</a:t>
            </a:r>
            <a:r>
              <a:rPr lang="hr-H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koja je od međunarodnog značaja i gotovo usporedno s njome prolazi željeznička pruga. </a:t>
            </a:r>
            <a:endParaRPr lang="uk-UA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7DFC66-9BD5-47FB-9B73-A9CF068CE93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471" y="846520"/>
            <a:ext cx="3647139" cy="516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08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2DCCD3-35DC-4DE0-931B-A13F4311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723" y="577681"/>
            <a:ext cx="4814129" cy="361156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 err="1"/>
              <a:t>Volodymyrec</a:t>
            </a:r>
            <a:r>
              <a:rPr lang="uk-UA" dirty="0"/>
              <a:t>’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785E768-4311-42C9-BA4B-A70FA8CCD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176" y="1180178"/>
            <a:ext cx="5601490" cy="58536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Volodymyrec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hr-H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miran gradić u središtu regije </a:t>
            </a:r>
            <a:r>
              <a:rPr lang="hr-HR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Polissja</a:t>
            </a:r>
            <a:r>
              <a:rPr lang="hr-H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Prvi se put spominje u 12. stoljeću. 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hr-H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 davnina je bio lokalno obrtničko i trgovačko središte; ovdje su postojali obrti za obradu drveta i cehovi za dobivanje željezne rude, uzgajali su se lan i konoplja, a uvijek su postojala i bogata lovišta i ribolovna područja. Pravo na gradsku samoupravu </a:t>
            </a:r>
            <a:r>
              <a:rPr lang="hr-HR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Volodymyrec</a:t>
            </a:r>
            <a:r>
              <a:rPr lang="hr-H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je stekao sredinom 17. stoljeća kad je bio dijelom Poljsko-Litavske Unije. Do sredine 20. stoljeća ovdje su osim Ukrajinaca živjele velike zajednice Židova i Poljaka. Tijekom Drugog svjetskog rata nacisti su tijekom Holokausta ubili 3000 lokalnih Židova. Poljaci su masovno napuštali ta područja nakon što je uspostavljena Poljska. Od tog vremena u </a:t>
            </a:r>
            <a:r>
              <a:rPr lang="hr-HR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Volodymyrecu</a:t>
            </a:r>
            <a:r>
              <a:rPr lang="hr-H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žive uglavnom Ukrajinci.</a:t>
            </a:r>
            <a:endParaRPr lang="uk-UA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hr-H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druge polovice 20. stoljeća na području današnje općine intenzivirao se proces industrijalizacije. Ovdašnje tvornice vezane su uz poljoprivredu: tvornica mliječnih proizvoda i prerađevina, tvornica za preradu bobičastog i ostalog voća te povrća, tvornica alkohola, tvornica za proizvodnju stočne hrane. Teritorij općine bogat je pijeskom – vađenje pijeska prilagođeno je industrijskim potrebama. Na području općine nalazila se tvornica stakla. Industrijska proizvodnja doživjela je kolaps 1990-ih godina, ali postoji potencijal za oporavak.</a:t>
            </a:r>
          </a:p>
          <a:p>
            <a:pPr marL="0" indent="0" algn="just">
              <a:buNone/>
            </a:pPr>
            <a:r>
              <a:rPr lang="hr-H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Danas je općina </a:t>
            </a:r>
            <a:r>
              <a:rPr lang="hr-HR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Volodymyrec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hr-H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poznata po šumarstvu, kamenolomima jantara i pijeska, poljoprivrednim poduzećima, stakleničkim gospodarstvima i farmama.</a:t>
            </a:r>
            <a:endParaRPr lang="uk-UA" sz="1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09B15B-B742-4842-8371-D21BC947B4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7" y="758259"/>
            <a:ext cx="3759464" cy="21146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71710D0-6653-4979-B73C-B56457034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6" y="3046824"/>
            <a:ext cx="3759464" cy="280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04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DC9B1-30B7-4210-93C9-94B54E2C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510" y="509949"/>
            <a:ext cx="8543925" cy="314722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 err="1"/>
              <a:t>Volodymyrec</a:t>
            </a:r>
            <a:r>
              <a:rPr lang="uk-UA" dirty="0"/>
              <a:t>’</a:t>
            </a:r>
            <a:r>
              <a:rPr lang="hr-HR" dirty="0"/>
              <a:t> i rat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B6CA8-75C8-4895-BCE1-2CF1F161BFE0}"/>
              </a:ext>
            </a:extLst>
          </p:cNvPr>
          <p:cNvSpPr txBox="1"/>
          <p:nvPr/>
        </p:nvSpPr>
        <p:spPr>
          <a:xfrm>
            <a:off x="355998" y="1052297"/>
            <a:ext cx="9310953" cy="1281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1600" dirty="0">
                <a:latin typeface="Georgia" panose="02040502050405020303" pitchFamily="18" charset="0"/>
              </a:rPr>
              <a:t>Rat s Rusijom radikalno je promijenio život općine – volonteri prikupljaju hranu, higijenske potrepštine, odjeću, pletu maskirne mreže, pomažu skupljanju sredstava za opremu i municiji za ukrajinske oružane snage.</a:t>
            </a:r>
          </a:p>
          <a:p>
            <a:pPr algn="just"/>
            <a:br>
              <a:rPr lang="uk-UA" sz="1463" dirty="0">
                <a:latin typeface="Georgia" panose="02040502050405020303" pitchFamily="18" charset="0"/>
              </a:rPr>
            </a:br>
            <a:endParaRPr lang="uk-UA" sz="1463" b="1" dirty="0"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29018F-9D73-43E1-AFD0-B61E051BA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456" y="1976637"/>
            <a:ext cx="3010495" cy="401657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A558C2-6B9F-4D69-BEB8-34297BE94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3" y="1976637"/>
            <a:ext cx="3015618" cy="40165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287F6BF-1622-4533-97CA-C5B7728DF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664" y="1976266"/>
            <a:ext cx="3015619" cy="401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16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DC9B1-30B7-4210-93C9-94B54E2C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573" y="480031"/>
            <a:ext cx="8543925" cy="314722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 err="1"/>
              <a:t>Volodymyrec</a:t>
            </a:r>
            <a:r>
              <a:rPr lang="uk-UA" dirty="0"/>
              <a:t>’</a:t>
            </a:r>
            <a:r>
              <a:rPr lang="hr-HR" dirty="0"/>
              <a:t> i rat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B6CA8-75C8-4895-BCE1-2CF1F161BFE0}"/>
              </a:ext>
            </a:extLst>
          </p:cNvPr>
          <p:cNvSpPr txBox="1"/>
          <p:nvPr/>
        </p:nvSpPr>
        <p:spPr>
          <a:xfrm>
            <a:off x="393058" y="1227321"/>
            <a:ext cx="9310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Georgia" panose="02040502050405020303" pitchFamily="18" charset="0"/>
              </a:rPr>
              <a:t>U ovom ratu najveća su prijetnja za civile zračni napadi, uključujući i one s područja Bjelorusije čija je  granica udaljena svega 70-ak km. Naši podrumi uopće nisu bili prilagođeni za ratno stanje.</a:t>
            </a:r>
            <a:endParaRPr lang="uk-UA" sz="1600" b="1" dirty="0">
              <a:latin typeface="Georgia" panose="02040502050405020303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7C02D3-0CD3-4172-B255-4966084CC4F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21" y="1989535"/>
            <a:ext cx="3087886" cy="41171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794B37-B408-4B97-8A4A-8E015B31E84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057" y="1989535"/>
            <a:ext cx="3087886" cy="41171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98D22CB-DE19-44EC-8061-C2BAF7E6407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594" y="1989535"/>
            <a:ext cx="3087886" cy="411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5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DC9B1-30B7-4210-93C9-94B54E2C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107" y="501816"/>
            <a:ext cx="8543925" cy="314722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 err="1"/>
              <a:t>Volodymyrec</a:t>
            </a:r>
            <a:r>
              <a:rPr lang="uk-UA" dirty="0"/>
              <a:t>’</a:t>
            </a:r>
            <a:r>
              <a:rPr lang="hr-HR" dirty="0"/>
              <a:t> i rat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B6CA8-75C8-4895-BCE1-2CF1F161BFE0}"/>
              </a:ext>
            </a:extLst>
          </p:cNvPr>
          <p:cNvSpPr txBox="1"/>
          <p:nvPr/>
        </p:nvSpPr>
        <p:spPr>
          <a:xfrm>
            <a:off x="448005" y="1205438"/>
            <a:ext cx="9310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Tijekom rata </a:t>
            </a:r>
            <a:r>
              <a:rPr lang="hr-HR" sz="1600" dirty="0">
                <a:latin typeface="Georgia" panose="02040502050405020303" pitchFamily="18" charset="0"/>
              </a:rPr>
              <a:t>općina </a:t>
            </a:r>
            <a:r>
              <a:rPr lang="hr-HR" sz="1600" dirty="0" err="1">
                <a:latin typeface="Georgia" panose="02040502050405020303" pitchFamily="18" charset="0"/>
              </a:rPr>
              <a:t>Volodymyrec</a:t>
            </a:r>
            <a:r>
              <a:rPr lang="uk-UA" sz="1600" dirty="0">
                <a:latin typeface="Georgia" panose="02040502050405020303" pitchFamily="18" charset="0"/>
              </a:rPr>
              <a:t>’</a:t>
            </a:r>
            <a:r>
              <a:rPr lang="hr-HR" sz="1600" dirty="0">
                <a:latin typeface="Georgia" panose="02040502050405020303" pitchFamily="18" charset="0"/>
              </a:rPr>
              <a:t> postala je utočište za više od 1400 prognanika. Prognanici žive u učeničkim i studentskim domovima, školskim sportskim dvoranama i privatnim kućama. Pomažu im </a:t>
            </a:r>
            <a:r>
              <a:rPr lang="uk-UA" sz="1600" dirty="0">
                <a:latin typeface="Georgia" panose="02040502050405020303" pitchFamily="18" charset="0"/>
              </a:rPr>
              <a:t>і </a:t>
            </a:r>
            <a:r>
              <a:rPr lang="hr-HR" sz="1600" dirty="0">
                <a:latin typeface="Georgia" panose="02040502050405020303" pitchFamily="18" charset="0"/>
              </a:rPr>
              <a:t>država i lokalno stanovništvo.</a:t>
            </a:r>
            <a:endParaRPr lang="uk-UA" sz="1600" b="1" dirty="0"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D9A659-700D-43AE-8448-D7CBA2D71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46" y="2182857"/>
            <a:ext cx="5036666" cy="26622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D87EDD-D643-4FBA-B4FB-E7ECC911D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178" y="3116221"/>
            <a:ext cx="5285780" cy="295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46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DC9B1-30B7-4210-93C9-94B54E2C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7" y="428063"/>
            <a:ext cx="8543925" cy="314722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 err="1"/>
              <a:t>Volodymyrec</a:t>
            </a:r>
            <a:r>
              <a:rPr lang="uk-UA" dirty="0"/>
              <a:t>’</a:t>
            </a:r>
            <a:r>
              <a:rPr lang="hr-HR" dirty="0"/>
              <a:t> i rat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B6CA8-75C8-4895-BCE1-2CF1F161BFE0}"/>
              </a:ext>
            </a:extLst>
          </p:cNvPr>
          <p:cNvSpPr txBox="1"/>
          <p:nvPr/>
        </p:nvSpPr>
        <p:spPr>
          <a:xfrm>
            <a:off x="463483" y="976050"/>
            <a:ext cx="9310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latin typeface="Georgia" panose="02040502050405020303" pitchFamily="18" charset="0"/>
              </a:rPr>
              <a:t>Trenutno se općina aktivno priprema za moguću invaziju iz Bjelorusije.</a:t>
            </a:r>
            <a:endParaRPr lang="uk-UA" b="1" dirty="0"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460B54-45B0-42EC-8296-1A2BD6252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17" y="1845910"/>
            <a:ext cx="3111103" cy="41481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459F5B-61CB-47C0-A13A-AE1649430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449" y="1845910"/>
            <a:ext cx="3111103" cy="41481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1A5D48-F1D8-4391-85D5-46D87A41A1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33" y="1845072"/>
            <a:ext cx="3111103" cy="414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88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DC9B1-30B7-4210-93C9-94B54E2C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02" y="250859"/>
            <a:ext cx="9748098" cy="752674"/>
          </a:xfrm>
        </p:spPr>
        <p:txBody>
          <a:bodyPr>
            <a:normAutofit/>
          </a:bodyPr>
          <a:lstStyle/>
          <a:p>
            <a:pPr algn="ctr"/>
            <a:r>
              <a:rPr lang="hr-HR" dirty="0"/>
              <a:t>Povijesni i kulturni spomenici </a:t>
            </a:r>
            <a:r>
              <a:rPr lang="hr-HR" dirty="0" err="1"/>
              <a:t>Volodymyrečke</a:t>
            </a:r>
            <a:r>
              <a:rPr lang="hr-HR" dirty="0"/>
              <a:t> općine</a:t>
            </a: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CBDE8A-DD5D-4BB2-BA62-9262B878042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425" y="2399704"/>
            <a:ext cx="4581526" cy="34361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6B6CA8-75C8-4895-BCE1-2CF1F161BFE0}"/>
              </a:ext>
            </a:extLst>
          </p:cNvPr>
          <p:cNvSpPr txBox="1"/>
          <p:nvPr/>
        </p:nvSpPr>
        <p:spPr>
          <a:xfrm>
            <a:off x="297523" y="1132231"/>
            <a:ext cx="931095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Imanje obitelji </a:t>
            </a:r>
            <a:r>
              <a:rPr lang="hr-HR" b="1" dirty="0" err="1"/>
              <a:t>Krasyc</a:t>
            </a:r>
            <a:r>
              <a:rPr lang="uk-UA" b="1" dirty="0"/>
              <a:t>’</a:t>
            </a:r>
            <a:r>
              <a:rPr lang="hr-HR" b="1" dirty="0" err="1"/>
              <a:t>ki</a:t>
            </a:r>
            <a:endParaRPr lang="hr-HR" b="1" dirty="0"/>
          </a:p>
          <a:p>
            <a:pPr algn="ctr"/>
            <a:endParaRPr lang="uk-UA" b="1" dirty="0"/>
          </a:p>
          <a:p>
            <a:pPr algn="ctr"/>
            <a:r>
              <a:rPr lang="hr-HR" sz="1600" dirty="0"/>
              <a:t>U 19. stoljeću </a:t>
            </a:r>
            <a:r>
              <a:rPr lang="hr-HR" sz="1600" dirty="0" err="1"/>
              <a:t>Volodymyrec</a:t>
            </a:r>
            <a:r>
              <a:rPr lang="uk-UA" sz="1600" dirty="0"/>
              <a:t>’</a:t>
            </a:r>
            <a:r>
              <a:rPr lang="hr-HR" sz="1600" dirty="0"/>
              <a:t> je bio u vlasništvu obitelji </a:t>
            </a:r>
            <a:r>
              <a:rPr lang="hr-HR" sz="1600" dirty="0" err="1"/>
              <a:t>Krasyc</a:t>
            </a:r>
            <a:r>
              <a:rPr lang="uk-UA" sz="1600" dirty="0"/>
              <a:t>’</a:t>
            </a:r>
            <a:r>
              <a:rPr lang="hr-HR" sz="1600" dirty="0" err="1"/>
              <a:t>ki</a:t>
            </a:r>
            <a:r>
              <a:rPr lang="hr-HR" sz="1600" dirty="0"/>
              <a:t>. Ovdje su sagradili imanje i oko njega uredili park s rijetkim vrstama drveća i ribnjakom u blizini. Imanju je potrebna hitna obnova.</a:t>
            </a:r>
            <a:endParaRPr lang="uk-UA" sz="16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F69223-740F-409A-9893-FB5EB863B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23" y="2399703"/>
            <a:ext cx="4575877" cy="343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985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683</TotalTime>
  <Words>1281</Words>
  <Application>Microsoft Office PowerPoint</Application>
  <PresentationFormat>A4 (210x297 mm)</PresentationFormat>
  <Paragraphs>127</Paragraphs>
  <Slides>29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Georgia</vt:lpstr>
      <vt:lpstr>Times New Roman</vt:lpstr>
      <vt:lpstr>Тема Office</vt:lpstr>
      <vt:lpstr>Volodymyrečka teritorijalna općina</vt:lpstr>
      <vt:lpstr>Općina Volodymyrec’ na karti Ukrajine</vt:lpstr>
      <vt:lpstr>Općina Volodymyrec’</vt:lpstr>
      <vt:lpstr>Volodymyrec’</vt:lpstr>
      <vt:lpstr>Volodymyrec’ i rat</vt:lpstr>
      <vt:lpstr>Volodymyrec’ i rat</vt:lpstr>
      <vt:lpstr>Volodymyrec’ i rat</vt:lpstr>
      <vt:lpstr>Volodymyrec’ i rat</vt:lpstr>
      <vt:lpstr>Povijesni i kulturni spomenici Volodymyrečke općine</vt:lpstr>
      <vt:lpstr>Povijesni i kulturni spomenici Volodymyrečke općine</vt:lpstr>
      <vt:lpstr>Povijesni i kulturni spomenici Volodymyrečke općine</vt:lpstr>
      <vt:lpstr>Povijesni i kulturni spomenici Volodymyrečke općine</vt:lpstr>
      <vt:lpstr>Socijalna infrastruktura Volodymyrečke općine</vt:lpstr>
      <vt:lpstr>Socijalna infrastruktura Volodymyrečke općine</vt:lpstr>
      <vt:lpstr>Socijalna infrastruktura Volodymyrečke općine</vt:lpstr>
      <vt:lpstr>Socijalna infrastruktura Volodymyrečke općine</vt:lpstr>
      <vt:lpstr>Socijalna infrastruktura Volodymyrečke općine</vt:lpstr>
      <vt:lpstr>Socijalna infrastruktura Volodymyrečke općine</vt:lpstr>
      <vt:lpstr>Gospodarstvo Volodymyrečke općine</vt:lpstr>
      <vt:lpstr>Gospodarstvo Volodymyrečke općine</vt:lpstr>
      <vt:lpstr>Gospodarstvo Volodymyrečke općine</vt:lpstr>
      <vt:lpstr>Gospodarstvo Volodymyrečke općine</vt:lpstr>
      <vt:lpstr>Gospodarstvo Volodymyrečke općine</vt:lpstr>
      <vt:lpstr>Gospodarstvo Volodymyrečke općine</vt:lpstr>
      <vt:lpstr>Gospodarstvo Volodymyrečke općine</vt:lpstr>
      <vt:lpstr>Gospodarstvo Volodymyrečke općine</vt:lpstr>
      <vt:lpstr>Gospodarstvo Volodymyrečke općine</vt:lpstr>
      <vt:lpstr>Gospodarstvo Volodymyrečke općine</vt:lpstr>
      <vt:lpstr>Općina Volodymyrec’ treba vašu potporu!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Володимирецька територіальна громада</dc:title>
  <dc:creator>ShvetsRoman</dc:creator>
  <cp:lastModifiedBy>Dariya Pavlešen</cp:lastModifiedBy>
  <cp:revision>122</cp:revision>
  <cp:lastPrinted>2023-01-23T09:22:24Z</cp:lastPrinted>
  <dcterms:created xsi:type="dcterms:W3CDTF">2023-01-19T13:34:22Z</dcterms:created>
  <dcterms:modified xsi:type="dcterms:W3CDTF">2023-05-01T15:35:24Z</dcterms:modified>
</cp:coreProperties>
</file>