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G9A24KTSC/aOu3jEJ2l12oAfg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58" y="38"/>
      </p:cViewPr>
      <p:guideLst>
        <p:guide orient="horz" pos="218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6" name="Google Shape;96;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97" name="Google Shape;97;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Zelene tehnologije tržišni su lider u rješavanju konkretnih problema u upravljanju i optimizaciji poslovnih procesa u gospodarenju otpadom.  </a:t>
            </a:r>
            <a:endParaRPr/>
          </a:p>
        </p:txBody>
      </p:sp>
      <p:sp>
        <p:nvSpPr>
          <p:cNvPr id="99" name="Google Shape;99;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0" name="Google Shape;100;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9" name="Google Shape;109;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10" name="Google Shape;110;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3" name="Google Shape;113;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6" name="Google Shape;136;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37" name="Google Shape;137;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Ova aplikacija omogućuje Vam evidenciju korisnika, obračunskih mjesta, spremnika, ulica, reciklažnih dvorišta i odvoza. Imate ćete kontrolu nad prigovorima, izvještajima, nepravilnostima, kaznama, kontrolirat ćete izvšenje obaveza, generirati digitalne kalendare odvoza te RFID ili barkodove za svakog korisnika. Evidencija i kontrola omogućit će vam jednostavnu naplatu usluge kroz automatsko izračunavanje udjela, evidencije spremnika i odvoza te naplate po navedenom. Ovo rješenje moguće je povezati sa postojećim sustavima preko API servisa kao što su ERP sustavi, tako da se vaš proces poslovanja neće mjenjati nego unaprijediti. Preko CC upravljat ćete aplikacijom za korisnike moj-Otpad.info. Na aplikaciju se prijavljuje preko web preglednika što nam omogućuje jednostavan pristup, podaci se spremaju na sigurnom serveru, a svaki zakon se usklađuje pravovremeno.</a:t>
            </a:r>
            <a:endParaRPr/>
          </a:p>
        </p:txBody>
      </p:sp>
      <p:sp>
        <p:nvSpPr>
          <p:cNvPr id="139" name="Google Shape;139;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 name="Google Shape;140;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7" name="Google Shape;167;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8" name="Google Shape;168;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3EAB"/>
              </a:buClr>
              <a:buSzPts val="1200"/>
              <a:buFont typeface="Arial"/>
              <a:buNone/>
            </a:pPr>
            <a:r>
              <a:rPr lang="en-US" sz="1200">
                <a:solidFill>
                  <a:srgbClr val="003EAB"/>
                </a:solidFill>
                <a:latin typeface="Arial"/>
                <a:ea typeface="Arial"/>
                <a:cs typeface="Arial"/>
                <a:sym typeface="Arial"/>
              </a:rPr>
              <a:t>Naglasiti mobilnu aplikaciju kroz priču ili na slajdu.</a:t>
            </a:r>
            <a:endParaRPr sz="1200">
              <a:solidFill>
                <a:srgbClr val="003EAB"/>
              </a:solidFill>
              <a:latin typeface="Arial"/>
              <a:ea typeface="Arial"/>
              <a:cs typeface="Arial"/>
              <a:sym typeface="Arial"/>
            </a:endParaRPr>
          </a:p>
          <a:p>
            <a:pPr marL="0" lvl="0" indent="0" algn="l" rtl="0">
              <a:spcBef>
                <a:spcPts val="0"/>
              </a:spcBef>
              <a:spcAft>
                <a:spcPts val="0"/>
              </a:spcAft>
              <a:buNone/>
            </a:pPr>
            <a:endParaRPr/>
          </a:p>
        </p:txBody>
      </p:sp>
      <p:sp>
        <p:nvSpPr>
          <p:cNvPr id="170" name="Google Shape;170;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1" name="Google Shape;171;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8" name="Google Shape;19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9" name="Google Shape;199;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1" name="Google Shape;20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2" name="Google Shape;20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2" name="Google Shape;232;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33" name="Google Shape;233;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Predstavlja krvnu sliku korisnika!</a:t>
            </a:r>
            <a:endParaRPr/>
          </a:p>
          <a:p>
            <a:pPr marL="0" lvl="0" indent="0" algn="l" rtl="0">
              <a:spcBef>
                <a:spcPts val="0"/>
              </a:spcBef>
              <a:spcAft>
                <a:spcPts val="0"/>
              </a:spcAft>
              <a:buNone/>
            </a:pPr>
            <a:endParaRPr/>
          </a:p>
          <a:p>
            <a:pPr marL="0" lvl="0" indent="0" algn="l" rtl="0">
              <a:spcBef>
                <a:spcPts val="0"/>
              </a:spcBef>
              <a:spcAft>
                <a:spcPts val="0"/>
              </a:spcAft>
              <a:buNone/>
            </a:pPr>
            <a:r>
              <a:rPr lang="en-US"/>
              <a:t>moj-Otpad.Info produžetak je CommunalControla kojim ćete ostvariti interakciju s korisnicima. </a:t>
            </a:r>
            <a:endParaRPr/>
          </a:p>
          <a:p>
            <a:pPr marL="0" lvl="0" indent="0" algn="l" rtl="0">
              <a:spcBef>
                <a:spcPts val="0"/>
              </a:spcBef>
              <a:spcAft>
                <a:spcPts val="0"/>
              </a:spcAft>
              <a:buNone/>
            </a:pPr>
            <a:r>
              <a:rPr lang="en-US"/>
              <a:t>Aplikacija će korisniku usluge pružiti uvid u vlastite matične podatke kao što su obračunska mjesta, spremnici koje posjeduje i dodjeljeni barkod za RD. </a:t>
            </a:r>
            <a:endParaRPr/>
          </a:p>
          <a:p>
            <a:pPr marL="0" lvl="0" indent="0" algn="l" rtl="0">
              <a:spcBef>
                <a:spcPts val="0"/>
              </a:spcBef>
              <a:spcAft>
                <a:spcPts val="0"/>
              </a:spcAft>
              <a:buNone/>
            </a:pPr>
            <a:r>
              <a:rPr lang="en-US"/>
              <a:t>Također na istom mjestu imat će uvid u aktivnosti odvoza MKO, predanog otpada u RD, pregled o izvršenim uslugama, Podatke o radnom vremenu, lokaciji i vrsti otpada koje zaprima RD. </a:t>
            </a:r>
            <a:endParaRPr/>
          </a:p>
          <a:p>
            <a:pPr marL="0" lvl="0" indent="0" algn="l" rtl="0">
              <a:spcBef>
                <a:spcPts val="0"/>
              </a:spcBef>
              <a:spcAft>
                <a:spcPts val="0"/>
              </a:spcAft>
              <a:buNone/>
            </a:pPr>
            <a:r>
              <a:rPr lang="en-US"/>
              <a:t>Na naslovnoj stranici aplikacije nalazi se kalendar odvoza u digitalnom obliku kojeg korisnik neće zagubiti.  </a:t>
            </a:r>
            <a:endParaRPr/>
          </a:p>
          <a:p>
            <a:pPr marL="0" lvl="0" indent="0" algn="l" rtl="0">
              <a:spcBef>
                <a:spcPts val="0"/>
              </a:spcBef>
              <a:spcAft>
                <a:spcPts val="0"/>
              </a:spcAft>
              <a:buNone/>
            </a:pPr>
            <a:r>
              <a:rPr lang="en-US"/>
              <a:t>Iznad kalendara nalazi se prostor za plasiranje grupnih ili pojedinačnih obavijesti. </a:t>
            </a:r>
            <a:endParaRPr/>
          </a:p>
          <a:p>
            <a:pPr marL="0" lvl="0" indent="0" algn="l" rtl="0">
              <a:spcBef>
                <a:spcPts val="0"/>
              </a:spcBef>
              <a:spcAft>
                <a:spcPts val="0"/>
              </a:spcAft>
              <a:buNone/>
            </a:pPr>
            <a:r>
              <a:rPr lang="en-US"/>
              <a:t>Prostor se koristi za vlastito reklamiranje i promociju, ciljano slanje novih informacija ili edukaciju korisnika. Korisnicima sve obavijesti dolaze u obliku notifikacija na pametnim uređajima (uključujući i obavijesti o vremenu odvoza otpada iz kalendara) što znači da će svaka informacija doći do krajnjeg korisnika u kratkom vremenu. </a:t>
            </a:r>
            <a:endParaRPr/>
          </a:p>
          <a:p>
            <a:pPr marL="0" lvl="0" indent="0" algn="l" rtl="0">
              <a:spcBef>
                <a:spcPts val="0"/>
              </a:spcBef>
              <a:spcAft>
                <a:spcPts val="0"/>
              </a:spcAft>
              <a:buNone/>
            </a:pPr>
            <a:r>
              <a:rPr lang="en-US"/>
              <a:t>To će smanjiti dosadašnji napor koji se ulaže u obaviještavanje i informiranje korisnika klasičnim putem. </a:t>
            </a:r>
            <a:endParaRPr/>
          </a:p>
          <a:p>
            <a:pPr marL="0" lvl="0" indent="0" algn="l" rtl="0">
              <a:spcBef>
                <a:spcPts val="0"/>
              </a:spcBef>
              <a:spcAft>
                <a:spcPts val="0"/>
              </a:spcAft>
              <a:buNone/>
            </a:pPr>
            <a:r>
              <a:rPr lang="en-US"/>
              <a:t>Također korisnik će se moći obratiti komunalcu sa pohvalama, prijedlozima ali i prigovorima direktno iz aplikacije te će imati povijest komunikacije. </a:t>
            </a:r>
            <a:endParaRPr/>
          </a:p>
          <a:p>
            <a:pPr marL="0" lvl="0" indent="0" algn="l" rtl="0">
              <a:spcBef>
                <a:spcPts val="0"/>
              </a:spcBef>
              <a:spcAft>
                <a:spcPts val="0"/>
              </a:spcAft>
              <a:buNone/>
            </a:pPr>
            <a:r>
              <a:rPr lang="en-US"/>
              <a:t>Time se otvaruje prijeko potrebna dvosmjerna komunikacija između pružatelja usluge i korisnika. </a:t>
            </a:r>
            <a:endParaRPr/>
          </a:p>
          <a:p>
            <a:pPr marL="0" lvl="0" indent="0" algn="l" rtl="0">
              <a:spcBef>
                <a:spcPts val="0"/>
              </a:spcBef>
              <a:spcAft>
                <a:spcPts val="0"/>
              </a:spcAft>
              <a:buNone/>
            </a:pPr>
            <a:r>
              <a:rPr lang="en-US"/>
              <a:t>Cilj nam je postići povjerenje u sustav. </a:t>
            </a:r>
            <a:endParaRPr/>
          </a:p>
          <a:p>
            <a:pPr marL="0" lvl="0" indent="0" algn="l" rtl="0">
              <a:spcBef>
                <a:spcPts val="0"/>
              </a:spcBef>
              <a:spcAft>
                <a:spcPts val="0"/>
              </a:spcAft>
              <a:buNone/>
            </a:pPr>
            <a:r>
              <a:rPr lang="en-US"/>
              <a:t>Aplikaciji se pristupa preko svakog pametnog uređaja sa vlastitim kodom kojeg generiramo iz CC.</a:t>
            </a:r>
            <a:endParaRPr/>
          </a:p>
          <a:p>
            <a:pPr marL="0" lvl="0" indent="0" algn="l" rtl="0">
              <a:spcBef>
                <a:spcPts val="0"/>
              </a:spcBef>
              <a:spcAft>
                <a:spcPts val="0"/>
              </a:spcAft>
              <a:buNone/>
            </a:pPr>
            <a:endParaRPr/>
          </a:p>
          <a:p>
            <a:pPr marL="0" lvl="0" indent="0" algn="l" rtl="0">
              <a:spcBef>
                <a:spcPts val="0"/>
              </a:spcBef>
              <a:spcAft>
                <a:spcPts val="0"/>
              </a:spcAft>
              <a:buNone/>
            </a:pPr>
            <a:r>
              <a:rPr lang="en-US"/>
              <a:t>Ljudi vole lijepe i ružne stvari</a:t>
            </a:r>
            <a:endParaRPr/>
          </a:p>
          <a:p>
            <a:pPr marL="0" lvl="0" indent="0" algn="l" rtl="0">
              <a:spcBef>
                <a:spcPts val="0"/>
              </a:spcBef>
              <a:spcAft>
                <a:spcPts val="0"/>
              </a:spcAft>
              <a:buNone/>
            </a:pPr>
            <a:r>
              <a:rPr lang="en-US"/>
              <a:t>Ljudi vole viriti u tuđe dvorište</a:t>
            </a:r>
            <a:endParaRPr/>
          </a:p>
        </p:txBody>
      </p:sp>
      <p:sp>
        <p:nvSpPr>
          <p:cNvPr id="235" name="Google Shape;235;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6" name="Google Shape;236;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4" name="Google Shape;264;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65" name="Google Shape;265;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Zajedno trebamo nešto za ljepši okoliš kroz konkretne primjere PR kampanja!!!</a:t>
            </a:r>
            <a:endParaRPr/>
          </a:p>
          <a:p>
            <a:pPr marL="0" lvl="0" indent="0" algn="l" rtl="0">
              <a:spcBef>
                <a:spcPts val="0"/>
              </a:spcBef>
              <a:spcAft>
                <a:spcPts val="0"/>
              </a:spcAft>
              <a:buNone/>
            </a:pPr>
            <a:endParaRPr/>
          </a:p>
          <a:p>
            <a:pPr marL="0" lvl="0" indent="0" algn="l" rtl="0">
              <a:spcBef>
                <a:spcPts val="0"/>
              </a:spcBef>
              <a:spcAft>
                <a:spcPts val="0"/>
              </a:spcAft>
              <a:buNone/>
            </a:pPr>
            <a:r>
              <a:rPr lang="en-US"/>
              <a:t>Stvaranje dojma</a:t>
            </a:r>
            <a:endParaRPr/>
          </a:p>
        </p:txBody>
      </p:sp>
      <p:sp>
        <p:nvSpPr>
          <p:cNvPr id="267" name="Google Shape;267;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8" name="Google Shape;268;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1792288" y="612775"/>
            <a:ext cx="5486400" cy="4114800"/>
          </a:xfrm>
          <a:prstGeom prst="rect">
            <a:avLst/>
          </a:prstGeom>
          <a:noFill/>
          <a:ln>
            <a:noFill/>
          </a:ln>
        </p:spPr>
      </p:sp>
      <p:sp>
        <p:nvSpPr>
          <p:cNvPr id="68" name="Google Shape;68;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zelenetehnologije.hr/" TargetMode="External"/><Relationship Id="rId5" Type="http://schemas.openxmlformats.org/officeDocument/2006/relationships/hyperlink" Target="mailto:info@zelenetehnologije.hr" TargetMode="External"/><Relationship Id="rId4" Type="http://schemas.openxmlformats.org/officeDocument/2006/relationships/hyperlink" Target="mailto:ivan@zelenetehnologije.h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1164877" y="2946554"/>
            <a:ext cx="7094483" cy="4114800"/>
          </a:xfrm>
          <a:prstGeom prst="rect">
            <a:avLst/>
          </a:prstGeom>
          <a:noFill/>
          <a:ln>
            <a:noFill/>
          </a:ln>
        </p:spPr>
      </p:pic>
      <p:sp>
        <p:nvSpPr>
          <p:cNvPr id="93" name="Google Shape;93;p1"/>
          <p:cNvSpPr txBox="1"/>
          <p:nvPr/>
        </p:nvSpPr>
        <p:spPr>
          <a:xfrm>
            <a:off x="9686640" y="2131137"/>
            <a:ext cx="7953220" cy="6024726"/>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None/>
            </a:pPr>
            <a:r>
              <a:rPr lang="hr-HR" sz="5400" dirty="0">
                <a:solidFill>
                  <a:schemeClr val="tx1">
                    <a:lumMod val="85000"/>
                    <a:lumOff val="15000"/>
                  </a:schemeClr>
                </a:solidFill>
                <a:effectLst/>
                <a:latin typeface="+mj-lt"/>
                <a:ea typeface="Calibri" panose="020F0502020204030204" pitchFamily="34" charset="0"/>
                <a:cs typeface="Arial" panose="020B0604020202020204" pitchFamily="34" charset="0"/>
              </a:rPr>
              <a:t>Direktna komunikacija gradova i komunalnih društava s krajnjim korisnicima – način i mogućnosti</a:t>
            </a:r>
            <a:endParaRPr sz="23900" u="none" strike="noStrike" cap="none" dirty="0">
              <a:solidFill>
                <a:schemeClr val="tx1">
                  <a:lumMod val="85000"/>
                  <a:lumOff val="15000"/>
                </a:schemeClr>
              </a:solidFill>
              <a:latin typeface="+mj-lt"/>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p:nvPr/>
        </p:nvSpPr>
        <p:spPr>
          <a:xfrm>
            <a:off x="9144000" y="2632806"/>
            <a:ext cx="7658100" cy="5021387"/>
          </a:xfrm>
          <a:custGeom>
            <a:avLst/>
            <a:gdLst/>
            <a:ahLst/>
            <a:cxnLst/>
            <a:rect l="l" t="t" r="r" b="b"/>
            <a:pathLst>
              <a:path w="4994894" h="3275133" extrusionOk="0">
                <a:moveTo>
                  <a:pt x="4690094" y="0"/>
                </a:moveTo>
                <a:lnTo>
                  <a:pt x="304800" y="0"/>
                </a:lnTo>
                <a:cubicBezTo>
                  <a:pt x="135890" y="0"/>
                  <a:pt x="0" y="135890"/>
                  <a:pt x="0" y="304800"/>
                </a:cubicBezTo>
                <a:lnTo>
                  <a:pt x="0" y="2970333"/>
                </a:lnTo>
                <a:cubicBezTo>
                  <a:pt x="0" y="3139243"/>
                  <a:pt x="135890" y="3275133"/>
                  <a:pt x="304800" y="3275133"/>
                </a:cubicBezTo>
                <a:lnTo>
                  <a:pt x="4690094" y="3275133"/>
                </a:lnTo>
                <a:cubicBezTo>
                  <a:pt x="4859003" y="3275133"/>
                  <a:pt x="4994894" y="3139243"/>
                  <a:pt x="4994894" y="2970333"/>
                </a:cubicBezTo>
                <a:lnTo>
                  <a:pt x="4994894" y="304800"/>
                </a:lnTo>
                <a:cubicBezTo>
                  <a:pt x="4994894" y="135890"/>
                  <a:pt x="4859003" y="0"/>
                  <a:pt x="469009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p:nvPr/>
        </p:nvSpPr>
        <p:spPr>
          <a:xfrm>
            <a:off x="10020300" y="3243490"/>
            <a:ext cx="5905500" cy="4136517"/>
          </a:xfrm>
          <a:prstGeom prst="rect">
            <a:avLst/>
          </a:prstGeom>
          <a:noFill/>
          <a:ln>
            <a:noFill/>
          </a:ln>
        </p:spPr>
        <p:txBody>
          <a:bodyPr spcFirstLastPara="1" wrap="square" lIns="0" tIns="0" rIns="0" bIns="0" anchor="t" anchorCtr="0">
            <a:spAutoFit/>
          </a:bodyPr>
          <a:lstStyle/>
          <a:p>
            <a:pPr marL="561340" marR="0" lvl="1" indent="-280670" algn="l" rtl="0">
              <a:lnSpc>
                <a:spcPct val="140000"/>
              </a:lnSpc>
              <a:spcBef>
                <a:spcPts val="0"/>
              </a:spcBef>
              <a:spcAft>
                <a:spcPts val="0"/>
              </a:spcAft>
              <a:buClr>
                <a:srgbClr val="003EAB"/>
              </a:buClr>
              <a:buSzPts val="2600"/>
              <a:buFont typeface="Arial"/>
              <a:buChar char="•"/>
            </a:pPr>
            <a:r>
              <a:rPr lang="en-US" sz="3200" b="0" i="0" u="none" strike="noStrike" cap="none" dirty="0">
                <a:solidFill>
                  <a:srgbClr val="003EAB"/>
                </a:solidFill>
                <a:latin typeface="Arial"/>
                <a:ea typeface="Arial"/>
                <a:cs typeface="Arial"/>
                <a:sym typeface="Arial"/>
              </a:rPr>
              <a:t>300 + </a:t>
            </a:r>
            <a:r>
              <a:rPr lang="en-US" sz="3200" b="0" i="0" u="none" strike="noStrike" cap="none" dirty="0" err="1">
                <a:solidFill>
                  <a:srgbClr val="003EAB"/>
                </a:solidFill>
                <a:latin typeface="Arial"/>
                <a:ea typeface="Arial"/>
                <a:cs typeface="Arial"/>
                <a:sym typeface="Arial"/>
              </a:rPr>
              <a:t>klijenata</a:t>
            </a:r>
            <a:endParaRPr sz="1800" dirty="0"/>
          </a:p>
          <a:p>
            <a:pPr marL="561340" marR="0" lvl="1" indent="-280670" algn="l" rtl="0">
              <a:lnSpc>
                <a:spcPct val="140000"/>
              </a:lnSpc>
              <a:spcBef>
                <a:spcPts val="0"/>
              </a:spcBef>
              <a:spcAft>
                <a:spcPts val="0"/>
              </a:spcAft>
              <a:buClr>
                <a:srgbClr val="003EAB"/>
              </a:buClr>
              <a:buSzPts val="2600"/>
              <a:buFont typeface="Arial"/>
              <a:buChar char="•"/>
            </a:pPr>
            <a:r>
              <a:rPr lang="en-US" sz="3200" b="0" i="0" u="none" strike="noStrike" cap="none" dirty="0">
                <a:solidFill>
                  <a:srgbClr val="003EAB"/>
                </a:solidFill>
                <a:latin typeface="Arial"/>
                <a:ea typeface="Arial"/>
                <a:cs typeface="Arial"/>
                <a:sym typeface="Arial"/>
              </a:rPr>
              <a:t>1</a:t>
            </a:r>
            <a:r>
              <a:rPr lang="hr-HR" sz="3200" b="0" i="0" u="none" strike="noStrike" cap="none" dirty="0">
                <a:solidFill>
                  <a:srgbClr val="003EAB"/>
                </a:solidFill>
                <a:latin typeface="Arial"/>
                <a:ea typeface="Arial"/>
                <a:cs typeface="Arial"/>
                <a:sym typeface="Arial"/>
              </a:rPr>
              <a:t>3</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godina</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iskustva</a:t>
            </a:r>
            <a:endParaRPr sz="1800" dirty="0"/>
          </a:p>
          <a:p>
            <a:pPr marL="561340" marR="0" lvl="1" indent="-280670" algn="l" rtl="0">
              <a:lnSpc>
                <a:spcPct val="140000"/>
              </a:lnSpc>
              <a:spcBef>
                <a:spcPts val="0"/>
              </a:spcBef>
              <a:spcAft>
                <a:spcPts val="0"/>
              </a:spcAft>
              <a:buClr>
                <a:srgbClr val="003EAB"/>
              </a:buClr>
              <a:buSzPts val="2600"/>
              <a:buFont typeface="Arial"/>
              <a:buChar char="•"/>
            </a:pPr>
            <a:r>
              <a:rPr lang="en-US" sz="3200" b="0" i="0" u="none" strike="noStrike" cap="none" dirty="0">
                <a:solidFill>
                  <a:srgbClr val="003EAB"/>
                </a:solidFill>
                <a:latin typeface="Arial"/>
                <a:ea typeface="Arial"/>
                <a:cs typeface="Arial"/>
                <a:sym typeface="Arial"/>
              </a:rPr>
              <a:t>Tim </a:t>
            </a:r>
            <a:r>
              <a:rPr lang="en-US" sz="3200" b="0" i="0" u="none" strike="noStrike" cap="none" dirty="0" err="1">
                <a:solidFill>
                  <a:srgbClr val="003EAB"/>
                </a:solidFill>
                <a:latin typeface="Arial"/>
                <a:ea typeface="Arial"/>
                <a:cs typeface="Arial"/>
                <a:sym typeface="Arial"/>
              </a:rPr>
              <a:t>stručnjaka</a:t>
            </a:r>
            <a:endParaRPr sz="1800" dirty="0"/>
          </a:p>
          <a:p>
            <a:pPr marL="561341" marR="0" lvl="1" indent="-280669" algn="l" rtl="0">
              <a:lnSpc>
                <a:spcPct val="140000"/>
              </a:lnSpc>
              <a:spcBef>
                <a:spcPts val="0"/>
              </a:spcBef>
              <a:spcAft>
                <a:spcPts val="0"/>
              </a:spcAft>
              <a:buClr>
                <a:srgbClr val="003EAB"/>
              </a:buClr>
              <a:buSzPts val="2600"/>
              <a:buFont typeface="Arial"/>
              <a:buChar char="•"/>
            </a:pPr>
            <a:r>
              <a:rPr lang="en-US" sz="3200" b="0" i="0" u="none" strike="noStrike" cap="none" dirty="0" err="1">
                <a:solidFill>
                  <a:srgbClr val="003EAB"/>
                </a:solidFill>
                <a:latin typeface="Arial"/>
                <a:ea typeface="Arial"/>
                <a:cs typeface="Arial"/>
                <a:sym typeface="Arial"/>
              </a:rPr>
              <a:t>Razvoj</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vlastitih</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rješenja</a:t>
            </a:r>
            <a:endParaRPr sz="1800" dirty="0"/>
          </a:p>
          <a:p>
            <a:pPr marL="561340" marR="0" lvl="1" indent="-280670" algn="l" rtl="0">
              <a:lnSpc>
                <a:spcPct val="140000"/>
              </a:lnSpc>
              <a:spcBef>
                <a:spcPts val="0"/>
              </a:spcBef>
              <a:spcAft>
                <a:spcPts val="0"/>
              </a:spcAft>
              <a:buClr>
                <a:srgbClr val="003EAB"/>
              </a:buClr>
              <a:buSzPts val="2600"/>
              <a:buFont typeface="Arial"/>
              <a:buChar char="•"/>
            </a:pPr>
            <a:r>
              <a:rPr lang="en-US" sz="3200" b="0" i="0" u="none" strike="noStrike" cap="none" dirty="0" err="1">
                <a:solidFill>
                  <a:srgbClr val="003EAB"/>
                </a:solidFill>
                <a:latin typeface="Arial"/>
                <a:ea typeface="Arial"/>
                <a:cs typeface="Arial"/>
                <a:sym typeface="Arial"/>
              </a:rPr>
              <a:t>Analiza</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poslovnih</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procesa</a:t>
            </a:r>
            <a:endParaRPr sz="1800" dirty="0"/>
          </a:p>
          <a:p>
            <a:pPr marL="561340" marR="0" lvl="1" indent="-280670" algn="l" rtl="0">
              <a:lnSpc>
                <a:spcPct val="140000"/>
              </a:lnSpc>
              <a:spcBef>
                <a:spcPts val="0"/>
              </a:spcBef>
              <a:spcAft>
                <a:spcPts val="0"/>
              </a:spcAft>
              <a:buClr>
                <a:srgbClr val="003EAB"/>
              </a:buClr>
              <a:buSzPts val="2600"/>
              <a:buFont typeface="Arial"/>
              <a:buChar char="•"/>
            </a:pPr>
            <a:r>
              <a:rPr lang="en-US" sz="3200" b="0" i="0" u="none" strike="noStrike" cap="none" dirty="0" err="1">
                <a:solidFill>
                  <a:srgbClr val="003EAB"/>
                </a:solidFill>
                <a:latin typeface="Arial"/>
                <a:ea typeface="Arial"/>
                <a:cs typeface="Arial"/>
                <a:sym typeface="Arial"/>
              </a:rPr>
              <a:t>Zadovoljstvo</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korisnika</a:t>
            </a:r>
            <a:endParaRPr sz="1800" dirty="0"/>
          </a:p>
        </p:txBody>
      </p:sp>
      <p:grpSp>
        <p:nvGrpSpPr>
          <p:cNvPr id="104" name="Google Shape;104;p2"/>
          <p:cNvGrpSpPr/>
          <p:nvPr/>
        </p:nvGrpSpPr>
        <p:grpSpPr>
          <a:xfrm>
            <a:off x="2113031" y="2632806"/>
            <a:ext cx="6261996" cy="4333595"/>
            <a:chOff x="0" y="-215094"/>
            <a:chExt cx="8349328" cy="5778125"/>
          </a:xfrm>
        </p:grpSpPr>
        <p:sp>
          <p:nvSpPr>
            <p:cNvPr id="105" name="Google Shape;105;p2"/>
            <p:cNvSpPr txBox="1"/>
            <p:nvPr/>
          </p:nvSpPr>
          <p:spPr>
            <a:xfrm>
              <a:off x="0" y="-215094"/>
              <a:ext cx="8349328" cy="28289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000" b="0" i="0" u="none" strike="noStrike" cap="none" dirty="0" err="1">
                  <a:solidFill>
                    <a:srgbClr val="003EAB"/>
                  </a:solidFill>
                  <a:latin typeface="Arial"/>
                  <a:ea typeface="Arial"/>
                  <a:cs typeface="Arial"/>
                  <a:sym typeface="Arial"/>
                </a:rPr>
                <a:t>Zelene</a:t>
              </a:r>
              <a:r>
                <a:rPr lang="en-US" sz="7000" b="0" i="0" u="none" strike="noStrike" cap="none" dirty="0">
                  <a:solidFill>
                    <a:srgbClr val="003EAB"/>
                  </a:solidFill>
                  <a:latin typeface="Arial"/>
                  <a:ea typeface="Arial"/>
                  <a:cs typeface="Arial"/>
                  <a:sym typeface="Arial"/>
                </a:rPr>
                <a:t> </a:t>
              </a:r>
              <a:r>
                <a:rPr lang="en-US" sz="7000" b="0" i="0" u="none" strike="noStrike" cap="none" dirty="0" err="1">
                  <a:solidFill>
                    <a:srgbClr val="003EAB"/>
                  </a:solidFill>
                  <a:latin typeface="Arial"/>
                  <a:ea typeface="Arial"/>
                  <a:cs typeface="Arial"/>
                  <a:sym typeface="Arial"/>
                </a:rPr>
                <a:t>Tehnologije</a:t>
              </a:r>
              <a:endParaRPr dirty="0"/>
            </a:p>
          </p:txBody>
        </p:sp>
        <p:sp>
          <p:nvSpPr>
            <p:cNvPr id="106" name="Google Shape;106;p2"/>
            <p:cNvSpPr txBox="1"/>
            <p:nvPr/>
          </p:nvSpPr>
          <p:spPr>
            <a:xfrm>
              <a:off x="0" y="3356829"/>
              <a:ext cx="7980185" cy="220620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dirty="0" err="1">
                  <a:solidFill>
                    <a:srgbClr val="003EAB"/>
                  </a:solidFill>
                  <a:latin typeface="Arial"/>
                  <a:ea typeface="Arial"/>
                  <a:cs typeface="Arial"/>
                  <a:sym typeface="Arial"/>
                </a:rPr>
                <a:t>Kako</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smo</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stekli</a:t>
              </a:r>
              <a:r>
                <a:rPr lang="en-US" sz="3200" b="0" i="0" u="none" strike="noStrike" cap="none" dirty="0">
                  <a:solidFill>
                    <a:srgbClr val="003EAB"/>
                  </a:solidFill>
                  <a:latin typeface="Arial"/>
                  <a:ea typeface="Arial"/>
                  <a:cs typeface="Arial"/>
                  <a:sym typeface="Arial"/>
                </a:rPr>
                <a:t> status </a:t>
              </a:r>
              <a:r>
                <a:rPr lang="en-US" sz="3200" b="0" i="0" u="none" strike="noStrike" cap="none" dirty="0" err="1">
                  <a:solidFill>
                    <a:srgbClr val="003EAB"/>
                  </a:solidFill>
                  <a:latin typeface="Arial"/>
                  <a:ea typeface="Arial"/>
                  <a:cs typeface="Arial"/>
                  <a:sym typeface="Arial"/>
                </a:rPr>
                <a:t>lidera</a:t>
              </a:r>
              <a:r>
                <a:rPr lang="en-US" sz="3200" b="0" i="0" u="none" strike="noStrike" cap="none" dirty="0">
                  <a:solidFill>
                    <a:srgbClr val="003EAB"/>
                  </a:solidFill>
                  <a:latin typeface="Arial"/>
                  <a:ea typeface="Arial"/>
                  <a:cs typeface="Arial"/>
                  <a:sym typeface="Arial"/>
                </a:rPr>
                <a:t> u </a:t>
              </a:r>
              <a:r>
                <a:rPr lang="en-US" sz="3200" b="0" i="0" u="none" strike="noStrike" cap="none" dirty="0" err="1">
                  <a:solidFill>
                    <a:srgbClr val="003EAB"/>
                  </a:solidFill>
                  <a:latin typeface="Arial"/>
                  <a:ea typeface="Arial"/>
                  <a:cs typeface="Arial"/>
                  <a:sym typeface="Arial"/>
                </a:rPr>
                <a:t>optimizaciji</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poslovnih</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procesa</a:t>
              </a:r>
              <a:r>
                <a:rPr lang="en-US" sz="3200" b="0" i="0" u="none" strike="noStrike" cap="none" dirty="0">
                  <a:solidFill>
                    <a:srgbClr val="003EAB"/>
                  </a:solidFill>
                  <a:latin typeface="Arial"/>
                  <a:ea typeface="Arial"/>
                  <a:cs typeface="Arial"/>
                  <a:sym typeface="Arial"/>
                </a:rPr>
                <a:t> u </a:t>
              </a:r>
              <a:r>
                <a:rPr lang="en-US" sz="3200" b="0" i="0" u="none" strike="noStrike" cap="none" dirty="0" err="1">
                  <a:solidFill>
                    <a:srgbClr val="003EAB"/>
                  </a:solidFill>
                  <a:latin typeface="Arial"/>
                  <a:ea typeface="Arial"/>
                  <a:cs typeface="Arial"/>
                  <a:sym typeface="Arial"/>
                </a:rPr>
                <a:t>gospodarenju</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otpadom</a:t>
              </a:r>
              <a:r>
                <a:rPr lang="en-US" sz="3200" b="0" i="0" u="none" strike="noStrike" cap="none" dirty="0">
                  <a:solidFill>
                    <a:srgbClr val="003EAB"/>
                  </a:solidFill>
                  <a:latin typeface="Arial"/>
                  <a:ea typeface="Arial"/>
                  <a:cs typeface="Arial"/>
                  <a:sym typeface="Arial"/>
                </a:rPr>
                <a:t>?</a:t>
              </a:r>
              <a:endParaRPr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6641123" y="1488001"/>
            <a:ext cx="10618177" cy="6162115"/>
          </a:xfrm>
          <a:custGeom>
            <a:avLst/>
            <a:gdLst/>
            <a:ahLst/>
            <a:cxnLst/>
            <a:rect l="l" t="t" r="r" b="b"/>
            <a:pathLst>
              <a:path w="6925564" h="4019157" extrusionOk="0">
                <a:moveTo>
                  <a:pt x="6620764" y="0"/>
                </a:moveTo>
                <a:lnTo>
                  <a:pt x="304800" y="0"/>
                </a:lnTo>
                <a:cubicBezTo>
                  <a:pt x="135890" y="0"/>
                  <a:pt x="0" y="135890"/>
                  <a:pt x="0" y="304800"/>
                </a:cubicBezTo>
                <a:lnTo>
                  <a:pt x="0" y="3714357"/>
                </a:lnTo>
                <a:cubicBezTo>
                  <a:pt x="0" y="3883267"/>
                  <a:pt x="135890" y="4019157"/>
                  <a:pt x="304800" y="4019157"/>
                </a:cubicBezTo>
                <a:lnTo>
                  <a:pt x="6620764" y="4019157"/>
                </a:lnTo>
                <a:cubicBezTo>
                  <a:pt x="6789674" y="4019157"/>
                  <a:pt x="6925564" y="3883267"/>
                  <a:pt x="6925564" y="3714357"/>
                </a:cubicBezTo>
                <a:lnTo>
                  <a:pt x="6925564" y="304800"/>
                </a:lnTo>
                <a:cubicBezTo>
                  <a:pt x="6925564" y="135890"/>
                  <a:pt x="6789674" y="0"/>
                  <a:pt x="66207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Google Shape;116;p3"/>
          <p:cNvPicPr preferRelativeResize="0"/>
          <p:nvPr/>
        </p:nvPicPr>
        <p:blipFill rotWithShape="1">
          <a:blip r:embed="rId3">
            <a:alphaModFix/>
          </a:blip>
          <a:srcRect/>
          <a:stretch/>
        </p:blipFill>
        <p:spPr>
          <a:xfrm>
            <a:off x="1980983" y="5260499"/>
            <a:ext cx="3384043" cy="3384043"/>
          </a:xfrm>
          <a:prstGeom prst="rect">
            <a:avLst/>
          </a:prstGeom>
          <a:noFill/>
          <a:ln>
            <a:noFill/>
          </a:ln>
        </p:spPr>
      </p:pic>
      <p:grpSp>
        <p:nvGrpSpPr>
          <p:cNvPr id="117" name="Google Shape;117;p3"/>
          <p:cNvGrpSpPr/>
          <p:nvPr/>
        </p:nvGrpSpPr>
        <p:grpSpPr>
          <a:xfrm>
            <a:off x="8313486" y="6087427"/>
            <a:ext cx="7273450" cy="1059816"/>
            <a:chOff x="0" y="-76200"/>
            <a:chExt cx="9697934" cy="1413088"/>
          </a:xfrm>
        </p:grpSpPr>
        <p:sp>
          <p:nvSpPr>
            <p:cNvPr id="118" name="Google Shape;118;p3"/>
            <p:cNvSpPr txBox="1"/>
            <p:nvPr/>
          </p:nvSpPr>
          <p:spPr>
            <a:xfrm>
              <a:off x="0" y="865083"/>
              <a:ext cx="9697934" cy="4718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0" i="0" u="none" strike="noStrike" cap="none">
                  <a:solidFill>
                    <a:srgbClr val="414042"/>
                  </a:solidFill>
                  <a:latin typeface="Arial"/>
                  <a:ea typeface="Arial"/>
                  <a:cs typeface="Arial"/>
                  <a:sym typeface="Arial"/>
                </a:rPr>
                <a:t>Komuniciraj, Informiraj, Educiraj</a:t>
              </a:r>
              <a:endParaRPr/>
            </a:p>
          </p:txBody>
        </p:sp>
        <p:sp>
          <p:nvSpPr>
            <p:cNvPr id="119" name="Google Shape;119;p3"/>
            <p:cNvSpPr txBox="1"/>
            <p:nvPr/>
          </p:nvSpPr>
          <p:spPr>
            <a:xfrm>
              <a:off x="0" y="-76200"/>
              <a:ext cx="9697934" cy="836508"/>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799" b="0" i="0" u="none" strike="noStrike" cap="none">
                  <a:solidFill>
                    <a:srgbClr val="222A9B"/>
                  </a:solidFill>
                  <a:latin typeface="Arial"/>
                  <a:ea typeface="Arial"/>
                  <a:cs typeface="Arial"/>
                  <a:sym typeface="Arial"/>
                </a:rPr>
                <a:t>moj-Otpad.info</a:t>
              </a:r>
              <a:endParaRPr/>
            </a:p>
          </p:txBody>
        </p:sp>
      </p:grpSp>
      <p:grpSp>
        <p:nvGrpSpPr>
          <p:cNvPr id="120" name="Google Shape;120;p3"/>
          <p:cNvGrpSpPr/>
          <p:nvPr/>
        </p:nvGrpSpPr>
        <p:grpSpPr>
          <a:xfrm>
            <a:off x="8313486" y="1755616"/>
            <a:ext cx="7273450" cy="1085167"/>
            <a:chOff x="0" y="-76200"/>
            <a:chExt cx="9697934" cy="1446889"/>
          </a:xfrm>
        </p:grpSpPr>
        <p:sp>
          <p:nvSpPr>
            <p:cNvPr id="121" name="Google Shape;121;p3"/>
            <p:cNvSpPr txBox="1"/>
            <p:nvPr/>
          </p:nvSpPr>
          <p:spPr>
            <a:xfrm>
              <a:off x="0" y="909109"/>
              <a:ext cx="9697934" cy="4615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414042"/>
                  </a:solidFill>
                  <a:latin typeface="Arial"/>
                  <a:ea typeface="Arial"/>
                  <a:cs typeface="Arial"/>
                  <a:sym typeface="Arial"/>
                </a:rPr>
                <a:t>Evidentiraj, Kontroliraj, Naplati</a:t>
              </a:r>
              <a:endParaRPr/>
            </a:p>
          </p:txBody>
        </p:sp>
        <p:sp>
          <p:nvSpPr>
            <p:cNvPr id="122" name="Google Shape;122;p3"/>
            <p:cNvSpPr txBox="1"/>
            <p:nvPr/>
          </p:nvSpPr>
          <p:spPr>
            <a:xfrm>
              <a:off x="0" y="-76200"/>
              <a:ext cx="9697934" cy="923158"/>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999" b="0" i="0" u="none" strike="noStrike" cap="none">
                  <a:solidFill>
                    <a:srgbClr val="222A9B"/>
                  </a:solidFill>
                  <a:latin typeface="Arial"/>
                  <a:ea typeface="Arial"/>
                  <a:cs typeface="Arial"/>
                  <a:sym typeface="Arial"/>
                </a:rPr>
                <a:t>CommunalControl</a:t>
              </a:r>
              <a:endParaRPr sz="3999" b="0" i="0" u="none" strike="noStrike" cap="none">
                <a:solidFill>
                  <a:srgbClr val="222A9B"/>
                </a:solidFill>
                <a:latin typeface="Arial"/>
                <a:ea typeface="Arial"/>
                <a:cs typeface="Arial"/>
                <a:sym typeface="Arial"/>
              </a:endParaRPr>
            </a:p>
          </p:txBody>
        </p:sp>
      </p:grpSp>
      <p:grpSp>
        <p:nvGrpSpPr>
          <p:cNvPr id="123" name="Google Shape;123;p3"/>
          <p:cNvGrpSpPr/>
          <p:nvPr/>
        </p:nvGrpSpPr>
        <p:grpSpPr>
          <a:xfrm>
            <a:off x="8323788" y="3267075"/>
            <a:ext cx="7273450" cy="1028652"/>
            <a:chOff x="0" y="-76200"/>
            <a:chExt cx="9697934" cy="1371535"/>
          </a:xfrm>
        </p:grpSpPr>
        <p:sp>
          <p:nvSpPr>
            <p:cNvPr id="124" name="Google Shape;124;p3"/>
            <p:cNvSpPr txBox="1"/>
            <p:nvPr/>
          </p:nvSpPr>
          <p:spPr>
            <a:xfrm>
              <a:off x="0" y="833755"/>
              <a:ext cx="9697934" cy="4615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414042"/>
                  </a:solidFill>
                  <a:latin typeface="Arial"/>
                  <a:ea typeface="Arial"/>
                  <a:cs typeface="Arial"/>
                  <a:sym typeface="Arial"/>
                </a:rPr>
                <a:t>Zaprimi, Evidentiraj, Sinkroniziraj</a:t>
              </a:r>
              <a:endParaRPr/>
            </a:p>
          </p:txBody>
        </p:sp>
        <p:sp>
          <p:nvSpPr>
            <p:cNvPr id="125" name="Google Shape;125;p3"/>
            <p:cNvSpPr txBox="1"/>
            <p:nvPr/>
          </p:nvSpPr>
          <p:spPr>
            <a:xfrm>
              <a:off x="0" y="-76200"/>
              <a:ext cx="9697934" cy="805181"/>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599" b="0" i="0" u="none" strike="noStrike" cap="none">
                  <a:solidFill>
                    <a:srgbClr val="222A9B"/>
                  </a:solidFill>
                  <a:latin typeface="Arial"/>
                  <a:ea typeface="Arial"/>
                  <a:cs typeface="Arial"/>
                  <a:sym typeface="Arial"/>
                </a:rPr>
                <a:t>RecControl</a:t>
              </a:r>
              <a:endParaRPr/>
            </a:p>
          </p:txBody>
        </p:sp>
      </p:grpSp>
      <p:grpSp>
        <p:nvGrpSpPr>
          <p:cNvPr id="126" name="Google Shape;126;p3"/>
          <p:cNvGrpSpPr/>
          <p:nvPr/>
        </p:nvGrpSpPr>
        <p:grpSpPr>
          <a:xfrm>
            <a:off x="8323788" y="4745673"/>
            <a:ext cx="7273450" cy="988487"/>
            <a:chOff x="0" y="-66675"/>
            <a:chExt cx="9697934" cy="1317985"/>
          </a:xfrm>
        </p:grpSpPr>
        <p:sp>
          <p:nvSpPr>
            <p:cNvPr id="127" name="Google Shape;127;p3"/>
            <p:cNvSpPr txBox="1"/>
            <p:nvPr/>
          </p:nvSpPr>
          <p:spPr>
            <a:xfrm>
              <a:off x="0" y="789729"/>
              <a:ext cx="9697934" cy="46158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414042"/>
                  </a:solidFill>
                  <a:latin typeface="Arial"/>
                  <a:ea typeface="Arial"/>
                  <a:cs typeface="Arial"/>
                  <a:sym typeface="Arial"/>
                </a:rPr>
                <a:t>Evidentiraj nepravilnosti, Pripremi za ugovorne kazne, Educiraj</a:t>
              </a:r>
              <a:endParaRPr sz="2000" b="0" i="0" u="none" strike="noStrike" cap="none">
                <a:solidFill>
                  <a:srgbClr val="414042"/>
                </a:solidFill>
                <a:latin typeface="Arial"/>
                <a:ea typeface="Arial"/>
                <a:cs typeface="Arial"/>
                <a:sym typeface="Arial"/>
              </a:endParaRPr>
            </a:p>
          </p:txBody>
        </p:sp>
        <p:sp>
          <p:nvSpPr>
            <p:cNvPr id="128" name="Google Shape;128;p3"/>
            <p:cNvSpPr txBox="1"/>
            <p:nvPr/>
          </p:nvSpPr>
          <p:spPr>
            <a:xfrm>
              <a:off x="0" y="-66675"/>
              <a:ext cx="9697934" cy="751629"/>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3399" b="0" i="0" u="none" strike="noStrike" cap="none">
                  <a:solidFill>
                    <a:srgbClr val="222A9B"/>
                  </a:solidFill>
                  <a:latin typeface="Arial"/>
                  <a:ea typeface="Arial"/>
                  <a:cs typeface="Arial"/>
                  <a:sym typeface="Arial"/>
                </a:rPr>
                <a:t>BinControl</a:t>
              </a:r>
              <a:endParaRPr/>
            </a:p>
          </p:txBody>
        </p:sp>
      </p:grpSp>
      <p:sp>
        <p:nvSpPr>
          <p:cNvPr id="129" name="Google Shape;129;p3"/>
          <p:cNvSpPr txBox="1"/>
          <p:nvPr/>
        </p:nvSpPr>
        <p:spPr>
          <a:xfrm>
            <a:off x="7472972" y="1755616"/>
            <a:ext cx="40314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1</a:t>
            </a:r>
            <a:endParaRPr/>
          </a:p>
        </p:txBody>
      </p:sp>
      <p:sp>
        <p:nvSpPr>
          <p:cNvPr id="130" name="Google Shape;130;p3"/>
          <p:cNvSpPr txBox="1"/>
          <p:nvPr/>
        </p:nvSpPr>
        <p:spPr>
          <a:xfrm>
            <a:off x="7472972" y="3357245"/>
            <a:ext cx="40314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2</a:t>
            </a:r>
            <a:endParaRPr/>
          </a:p>
        </p:txBody>
      </p:sp>
      <p:sp>
        <p:nvSpPr>
          <p:cNvPr id="131" name="Google Shape;131;p3"/>
          <p:cNvSpPr txBox="1"/>
          <p:nvPr/>
        </p:nvSpPr>
        <p:spPr>
          <a:xfrm>
            <a:off x="7472972" y="4812189"/>
            <a:ext cx="40314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3</a:t>
            </a:r>
            <a:endParaRPr/>
          </a:p>
        </p:txBody>
      </p:sp>
      <p:sp>
        <p:nvSpPr>
          <p:cNvPr id="132" name="Google Shape;132;p3"/>
          <p:cNvSpPr txBox="1"/>
          <p:nvPr/>
        </p:nvSpPr>
        <p:spPr>
          <a:xfrm>
            <a:off x="7472972" y="6197600"/>
            <a:ext cx="40314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4</a:t>
            </a:r>
            <a:endParaRPr/>
          </a:p>
        </p:txBody>
      </p:sp>
      <p:sp>
        <p:nvSpPr>
          <p:cNvPr id="133" name="Google Shape;133;p3"/>
          <p:cNvSpPr txBox="1"/>
          <p:nvPr/>
        </p:nvSpPr>
        <p:spPr>
          <a:xfrm>
            <a:off x="1224689" y="1755616"/>
            <a:ext cx="5800608" cy="203898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0" i="0" u="none" strike="noStrike" cap="none" dirty="0" err="1">
                <a:solidFill>
                  <a:srgbClr val="003EAB"/>
                </a:solidFill>
                <a:latin typeface="Arial"/>
                <a:ea typeface="Arial"/>
                <a:cs typeface="Arial"/>
                <a:sym typeface="Arial"/>
              </a:rPr>
              <a:t>Sustavno</a:t>
            </a:r>
            <a:r>
              <a:rPr lang="en-US" sz="5000" b="0" i="0" u="none" strike="noStrike" cap="none" dirty="0">
                <a:solidFill>
                  <a:srgbClr val="003EAB"/>
                </a:solidFill>
                <a:latin typeface="Arial"/>
                <a:ea typeface="Arial"/>
                <a:cs typeface="Arial"/>
                <a:sym typeface="Arial"/>
              </a:rPr>
              <a:t> </a:t>
            </a:r>
            <a:r>
              <a:rPr lang="en-US" sz="5000" b="0" i="0" u="none" strike="noStrike" cap="none" dirty="0" err="1">
                <a:solidFill>
                  <a:srgbClr val="003EAB"/>
                </a:solidFill>
                <a:latin typeface="Arial"/>
                <a:ea typeface="Arial"/>
                <a:cs typeface="Arial"/>
                <a:sym typeface="Arial"/>
              </a:rPr>
              <a:t>rješenje</a:t>
            </a:r>
            <a:endParaRPr dirty="0"/>
          </a:p>
          <a:p>
            <a:pPr marL="0" marR="0" lvl="0" indent="0" algn="l" rtl="0">
              <a:lnSpc>
                <a:spcPct val="140000"/>
              </a:lnSpc>
              <a:spcBef>
                <a:spcPts val="0"/>
              </a:spcBef>
              <a:spcAft>
                <a:spcPts val="0"/>
              </a:spcAft>
              <a:buNone/>
            </a:pPr>
            <a:r>
              <a:rPr lang="en-US" sz="3200" b="0" i="0" u="none" strike="noStrike" cap="none" dirty="0">
                <a:solidFill>
                  <a:srgbClr val="003EAB"/>
                </a:solidFill>
                <a:latin typeface="Arial"/>
                <a:ea typeface="Arial"/>
                <a:cs typeface="Arial"/>
                <a:sym typeface="Arial"/>
              </a:rPr>
              <a:t>za </a:t>
            </a:r>
            <a:r>
              <a:rPr lang="en-US" sz="3200" b="0" i="0" u="none" strike="noStrike" cap="none" dirty="0" err="1">
                <a:solidFill>
                  <a:srgbClr val="003EAB"/>
                </a:solidFill>
                <a:latin typeface="Arial"/>
                <a:ea typeface="Arial"/>
                <a:cs typeface="Arial"/>
                <a:sym typeface="Arial"/>
              </a:rPr>
              <a:t>jednostavno</a:t>
            </a:r>
            <a:r>
              <a:rPr lang="en-US" sz="3200" b="0" i="0" u="none" strike="noStrike" cap="none" dirty="0">
                <a:solidFill>
                  <a:srgbClr val="003EAB"/>
                </a:solidFill>
                <a:latin typeface="Arial"/>
                <a:ea typeface="Arial"/>
                <a:cs typeface="Arial"/>
                <a:sym typeface="Arial"/>
              </a:rPr>
              <a:t> i </a:t>
            </a:r>
            <a:r>
              <a:rPr lang="en-US" sz="3200" b="0" i="0" u="none" strike="noStrike" cap="none" dirty="0" err="1">
                <a:solidFill>
                  <a:srgbClr val="003EAB"/>
                </a:solidFill>
                <a:latin typeface="Arial"/>
                <a:ea typeface="Arial"/>
                <a:cs typeface="Arial"/>
                <a:sym typeface="Arial"/>
              </a:rPr>
              <a:t>učinkovito</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pružanje</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javne</a:t>
            </a:r>
            <a:r>
              <a:rPr lang="en-US" sz="3200" b="0" i="0" u="none" strike="noStrike" cap="none" dirty="0">
                <a:solidFill>
                  <a:srgbClr val="003EAB"/>
                </a:solidFill>
                <a:latin typeface="Arial"/>
                <a:ea typeface="Arial"/>
                <a:cs typeface="Arial"/>
                <a:sym typeface="Arial"/>
              </a:rPr>
              <a:t> </a:t>
            </a:r>
            <a:r>
              <a:rPr lang="en-US" sz="3200" b="0" i="0" u="none" strike="noStrike" cap="none" dirty="0" err="1">
                <a:solidFill>
                  <a:srgbClr val="003EAB"/>
                </a:solidFill>
                <a:latin typeface="Arial"/>
                <a:ea typeface="Arial"/>
                <a:cs typeface="Arial"/>
                <a:sym typeface="Arial"/>
              </a:rPr>
              <a:t>usluge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p:nvPr/>
        </p:nvSpPr>
        <p:spPr>
          <a:xfrm>
            <a:off x="6641123" y="1028700"/>
            <a:ext cx="10618177" cy="8229600"/>
          </a:xfrm>
          <a:custGeom>
            <a:avLst/>
            <a:gdLst/>
            <a:ahLst/>
            <a:cxnLst/>
            <a:rect l="l" t="t" r="r" b="b"/>
            <a:pathLst>
              <a:path w="6925564" h="5367647" extrusionOk="0">
                <a:moveTo>
                  <a:pt x="6620764" y="0"/>
                </a:moveTo>
                <a:lnTo>
                  <a:pt x="304800" y="0"/>
                </a:lnTo>
                <a:cubicBezTo>
                  <a:pt x="135890" y="0"/>
                  <a:pt x="0" y="135890"/>
                  <a:pt x="0" y="304800"/>
                </a:cubicBezTo>
                <a:lnTo>
                  <a:pt x="0" y="5062847"/>
                </a:lnTo>
                <a:cubicBezTo>
                  <a:pt x="0" y="5231757"/>
                  <a:pt x="135890" y="5367647"/>
                  <a:pt x="304800" y="5367647"/>
                </a:cubicBezTo>
                <a:lnTo>
                  <a:pt x="6620764" y="5367647"/>
                </a:lnTo>
                <a:cubicBezTo>
                  <a:pt x="6789674" y="5367647"/>
                  <a:pt x="6925564" y="5231757"/>
                  <a:pt x="6925564" y="5062847"/>
                </a:cubicBezTo>
                <a:lnTo>
                  <a:pt x="6925564" y="304800"/>
                </a:lnTo>
                <a:cubicBezTo>
                  <a:pt x="6925564" y="135890"/>
                  <a:pt x="6789674" y="0"/>
                  <a:pt x="66207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4"/>
          <p:cNvPicPr preferRelativeResize="0"/>
          <p:nvPr/>
        </p:nvPicPr>
        <p:blipFill rotWithShape="1">
          <a:blip r:embed="rId3">
            <a:alphaModFix/>
          </a:blip>
          <a:srcRect/>
          <a:stretch/>
        </p:blipFill>
        <p:spPr>
          <a:xfrm>
            <a:off x="1571107" y="4448199"/>
            <a:ext cx="4114800" cy="4114800"/>
          </a:xfrm>
          <a:prstGeom prst="rect">
            <a:avLst/>
          </a:prstGeom>
          <a:noFill/>
          <a:ln>
            <a:noFill/>
          </a:ln>
        </p:spPr>
      </p:pic>
      <p:sp>
        <p:nvSpPr>
          <p:cNvPr id="144" name="Google Shape;144;p4"/>
          <p:cNvSpPr txBox="1"/>
          <p:nvPr/>
        </p:nvSpPr>
        <p:spPr>
          <a:xfrm>
            <a:off x="1031301" y="1769904"/>
            <a:ext cx="5609822" cy="2602059"/>
          </a:xfrm>
          <a:prstGeom prst="rect">
            <a:avLst/>
          </a:prstGeom>
          <a:noFill/>
          <a:ln>
            <a:noFill/>
          </a:ln>
        </p:spPr>
        <p:txBody>
          <a:bodyPr spcFirstLastPara="1" wrap="square" lIns="0" tIns="0" rIns="0" bIns="0" anchor="t" anchorCtr="0">
            <a:spAutoFit/>
          </a:bodyPr>
          <a:lstStyle/>
          <a:p>
            <a:pPr marL="0" marR="0" lvl="0" indent="0" algn="l" rtl="0">
              <a:lnSpc>
                <a:spcPct val="130006"/>
              </a:lnSpc>
              <a:spcBef>
                <a:spcPts val="0"/>
              </a:spcBef>
              <a:spcAft>
                <a:spcPts val="0"/>
              </a:spcAft>
              <a:buNone/>
            </a:pPr>
            <a:r>
              <a:rPr lang="en-US" sz="4999" b="0" i="0" u="none" strike="noStrike" cap="none" dirty="0" err="1">
                <a:solidFill>
                  <a:srgbClr val="003EAB"/>
                </a:solidFill>
                <a:latin typeface="Arial"/>
                <a:ea typeface="Arial"/>
                <a:cs typeface="Arial"/>
                <a:sym typeface="Arial"/>
              </a:rPr>
              <a:t>CommunalControl</a:t>
            </a:r>
            <a:r>
              <a:rPr lang="en-US" sz="4999" b="0" i="0" u="none" strike="noStrike" cap="none" dirty="0">
                <a:solidFill>
                  <a:srgbClr val="003EAB"/>
                </a:solidFill>
                <a:latin typeface="Arial"/>
                <a:ea typeface="Arial"/>
                <a:cs typeface="Arial"/>
                <a:sym typeface="Arial"/>
              </a:rPr>
              <a:t> </a:t>
            </a:r>
            <a:endParaRPr dirty="0"/>
          </a:p>
          <a:p>
            <a:pPr marL="0" marR="0" lvl="0" indent="0" algn="l" rtl="0">
              <a:lnSpc>
                <a:spcPct val="130000"/>
              </a:lnSpc>
              <a:spcBef>
                <a:spcPts val="0"/>
              </a:spcBef>
              <a:spcAft>
                <a:spcPts val="0"/>
              </a:spcAft>
              <a:buNone/>
            </a:pPr>
            <a:r>
              <a:rPr lang="en-US" sz="3000" b="0" i="0" u="none" strike="noStrike" cap="none" dirty="0">
                <a:solidFill>
                  <a:srgbClr val="003EAB"/>
                </a:solidFill>
                <a:latin typeface="Arial"/>
                <a:ea typeface="Arial"/>
                <a:cs typeface="Arial"/>
                <a:sym typeface="Arial"/>
              </a:rPr>
              <a:t>Desna </a:t>
            </a:r>
            <a:r>
              <a:rPr lang="en-US" sz="3000" b="0" i="0" u="none" strike="noStrike" cap="none" dirty="0" err="1">
                <a:solidFill>
                  <a:srgbClr val="003EAB"/>
                </a:solidFill>
                <a:latin typeface="Arial"/>
                <a:ea typeface="Arial"/>
                <a:cs typeface="Arial"/>
                <a:sym typeface="Arial"/>
              </a:rPr>
              <a:t>ruka</a:t>
            </a:r>
            <a:r>
              <a:rPr lang="en-US" sz="3000" b="0" i="0" u="none" strike="noStrike" cap="none" dirty="0">
                <a:solidFill>
                  <a:srgbClr val="003EAB"/>
                </a:solidFill>
                <a:latin typeface="Arial"/>
                <a:ea typeface="Arial"/>
                <a:cs typeface="Arial"/>
                <a:sym typeface="Arial"/>
              </a:rPr>
              <a:t> </a:t>
            </a:r>
            <a:r>
              <a:rPr lang="hr-HR" sz="3000" dirty="0">
                <a:solidFill>
                  <a:srgbClr val="003EAB"/>
                </a:solidFill>
              </a:rPr>
              <a:t>komunalaca</a:t>
            </a:r>
            <a:endParaRPr dirty="0"/>
          </a:p>
          <a:p>
            <a:pPr marL="0" marR="0" lvl="0" indent="0" algn="l" rtl="0">
              <a:lnSpc>
                <a:spcPct val="216666"/>
              </a:lnSpc>
              <a:spcBef>
                <a:spcPts val="0"/>
              </a:spcBef>
              <a:spcAft>
                <a:spcPts val="0"/>
              </a:spcAft>
              <a:buNone/>
            </a:pPr>
            <a:endParaRPr sz="3000" b="0" i="0" u="none" strike="noStrike" cap="none" dirty="0">
              <a:solidFill>
                <a:srgbClr val="003EAB"/>
              </a:solidFill>
              <a:latin typeface="Arial"/>
              <a:ea typeface="Arial"/>
              <a:cs typeface="Arial"/>
              <a:sym typeface="Arial"/>
            </a:endParaRPr>
          </a:p>
        </p:txBody>
      </p:sp>
      <p:grpSp>
        <p:nvGrpSpPr>
          <p:cNvPr id="145" name="Google Shape;145;p4"/>
          <p:cNvGrpSpPr/>
          <p:nvPr/>
        </p:nvGrpSpPr>
        <p:grpSpPr>
          <a:xfrm>
            <a:off x="9154001" y="3155316"/>
            <a:ext cx="7273450" cy="1292883"/>
            <a:chOff x="0" y="-57150"/>
            <a:chExt cx="9697934" cy="1723844"/>
          </a:xfrm>
        </p:grpSpPr>
        <p:sp>
          <p:nvSpPr>
            <p:cNvPr id="146" name="Google Shape;146;p4"/>
            <p:cNvSpPr txBox="1"/>
            <p:nvPr/>
          </p:nvSpPr>
          <p:spPr>
            <a:xfrm>
              <a:off x="0" y="626323"/>
              <a:ext cx="9697934" cy="104037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Prigovori, izvještaji, nepravilnosti, kazne, izvršenje obveza, RFID/barkod, kalendari odvoza komunalnog otpada</a:t>
              </a:r>
              <a:endParaRPr sz="2200" b="0" i="0" u="none" strike="noStrike" cap="none">
                <a:solidFill>
                  <a:srgbClr val="414042"/>
                </a:solidFill>
                <a:latin typeface="Arial"/>
                <a:ea typeface="Arial"/>
                <a:cs typeface="Arial"/>
                <a:sym typeface="Arial"/>
              </a:endParaRPr>
            </a:p>
          </p:txBody>
        </p:sp>
        <p:sp>
          <p:nvSpPr>
            <p:cNvPr id="147" name="Google Shape;147;p4"/>
            <p:cNvSpPr txBox="1"/>
            <p:nvPr/>
          </p:nvSpPr>
          <p:spPr>
            <a:xfrm>
              <a:off x="0" y="-57150"/>
              <a:ext cx="9697934" cy="5949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003EAB"/>
                  </a:solidFill>
                  <a:latin typeface="Arial"/>
                  <a:ea typeface="Arial"/>
                  <a:cs typeface="Arial"/>
                  <a:sym typeface="Arial"/>
                </a:rPr>
                <a:t>Uvid u aktivnosti</a:t>
              </a:r>
              <a:endParaRPr sz="2600" b="0" i="0" u="none" strike="noStrike" cap="none">
                <a:solidFill>
                  <a:srgbClr val="003EAB"/>
                </a:solidFill>
                <a:latin typeface="Arial"/>
                <a:ea typeface="Arial"/>
                <a:cs typeface="Arial"/>
                <a:sym typeface="Arial"/>
              </a:endParaRPr>
            </a:p>
          </p:txBody>
        </p:sp>
      </p:grpSp>
      <p:grpSp>
        <p:nvGrpSpPr>
          <p:cNvPr id="148" name="Google Shape;148;p4"/>
          <p:cNvGrpSpPr/>
          <p:nvPr/>
        </p:nvGrpSpPr>
        <p:grpSpPr>
          <a:xfrm>
            <a:off x="9154001" y="1769904"/>
            <a:ext cx="7273450" cy="895338"/>
            <a:chOff x="0" y="-57150"/>
            <a:chExt cx="9697934" cy="1193784"/>
          </a:xfrm>
        </p:grpSpPr>
        <p:sp>
          <p:nvSpPr>
            <p:cNvPr id="149" name="Google Shape;149;p4"/>
            <p:cNvSpPr txBox="1"/>
            <p:nvPr/>
          </p:nvSpPr>
          <p:spPr>
            <a:xfrm>
              <a:off x="0" y="626323"/>
              <a:ext cx="9697934"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Korisnik, obračunsko mjesto, spremnik, RD, odvozi</a:t>
              </a:r>
              <a:endParaRPr/>
            </a:p>
          </p:txBody>
        </p:sp>
        <p:sp>
          <p:nvSpPr>
            <p:cNvPr id="150" name="Google Shape;150;p4"/>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003EAB"/>
                  </a:solidFill>
                  <a:latin typeface="Arial"/>
                  <a:ea typeface="Arial"/>
                  <a:cs typeface="Arial"/>
                  <a:sym typeface="Arial"/>
                </a:rPr>
                <a:t>Evidencija</a:t>
              </a:r>
              <a:endParaRPr/>
            </a:p>
          </p:txBody>
        </p:sp>
      </p:grpSp>
      <p:grpSp>
        <p:nvGrpSpPr>
          <p:cNvPr id="151" name="Google Shape;151;p4"/>
          <p:cNvGrpSpPr/>
          <p:nvPr/>
        </p:nvGrpSpPr>
        <p:grpSpPr>
          <a:xfrm>
            <a:off x="9144000" y="4797584"/>
            <a:ext cx="7273450" cy="882968"/>
            <a:chOff x="0" y="-57150"/>
            <a:chExt cx="9697934" cy="1177290"/>
          </a:xfrm>
        </p:grpSpPr>
        <p:sp>
          <p:nvSpPr>
            <p:cNvPr id="152" name="Google Shape;152;p4"/>
            <p:cNvSpPr txBox="1"/>
            <p:nvPr/>
          </p:nvSpPr>
          <p:spPr>
            <a:xfrm>
              <a:off x="0" y="626322"/>
              <a:ext cx="9697934" cy="493818"/>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Korisnici, spremnici/vreće i odvozi</a:t>
              </a:r>
              <a:endParaRPr/>
            </a:p>
          </p:txBody>
        </p:sp>
        <p:sp>
          <p:nvSpPr>
            <p:cNvPr id="153" name="Google Shape;153;p4"/>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003EAB"/>
                  </a:solidFill>
                  <a:latin typeface="Arial"/>
                  <a:ea typeface="Arial"/>
                  <a:cs typeface="Arial"/>
                  <a:sym typeface="Arial"/>
                </a:rPr>
                <a:t>Kontrola</a:t>
              </a:r>
              <a:endParaRPr/>
            </a:p>
          </p:txBody>
        </p:sp>
      </p:grpSp>
      <p:grpSp>
        <p:nvGrpSpPr>
          <p:cNvPr id="154" name="Google Shape;154;p4"/>
          <p:cNvGrpSpPr/>
          <p:nvPr/>
        </p:nvGrpSpPr>
        <p:grpSpPr>
          <a:xfrm>
            <a:off x="9144000" y="6211888"/>
            <a:ext cx="7273450" cy="882967"/>
            <a:chOff x="0" y="-57149"/>
            <a:chExt cx="9697934" cy="1177289"/>
          </a:xfrm>
        </p:grpSpPr>
        <p:sp>
          <p:nvSpPr>
            <p:cNvPr id="155" name="Google Shape;155;p4"/>
            <p:cNvSpPr txBox="1"/>
            <p:nvPr/>
          </p:nvSpPr>
          <p:spPr>
            <a:xfrm>
              <a:off x="0" y="626322"/>
              <a:ext cx="9697934" cy="493818"/>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Automatska sinkronizacija s moj-Otpad.Info</a:t>
              </a:r>
              <a:endParaRPr/>
            </a:p>
          </p:txBody>
        </p:sp>
        <p:sp>
          <p:nvSpPr>
            <p:cNvPr id="156" name="Google Shape;156;p4"/>
            <p:cNvSpPr txBox="1"/>
            <p:nvPr/>
          </p:nvSpPr>
          <p:spPr>
            <a:xfrm>
              <a:off x="0" y="-57149"/>
              <a:ext cx="9697934" cy="5949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003EAB"/>
                  </a:solidFill>
                  <a:latin typeface="Arial"/>
                  <a:ea typeface="Arial"/>
                  <a:cs typeface="Arial"/>
                  <a:sym typeface="Arial"/>
                </a:rPr>
                <a:t>Komunikacija kroz moj-Otpad.info</a:t>
              </a:r>
              <a:endParaRPr/>
            </a:p>
          </p:txBody>
        </p:sp>
      </p:grpSp>
      <p:sp>
        <p:nvSpPr>
          <p:cNvPr id="157" name="Google Shape;157;p4"/>
          <p:cNvSpPr txBox="1"/>
          <p:nvPr/>
        </p:nvSpPr>
        <p:spPr>
          <a:xfrm>
            <a:off x="7472972" y="1755616"/>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dirty="0">
                <a:solidFill>
                  <a:srgbClr val="003EAB"/>
                </a:solidFill>
                <a:latin typeface="Arial"/>
                <a:ea typeface="Arial"/>
                <a:cs typeface="Arial"/>
                <a:sym typeface="Arial"/>
              </a:rPr>
              <a:t>1</a:t>
            </a:r>
            <a:endParaRPr dirty="0"/>
          </a:p>
        </p:txBody>
      </p:sp>
      <p:sp>
        <p:nvSpPr>
          <p:cNvPr id="158" name="Google Shape;158;p4"/>
          <p:cNvSpPr txBox="1"/>
          <p:nvPr/>
        </p:nvSpPr>
        <p:spPr>
          <a:xfrm>
            <a:off x="7472972" y="3141028"/>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003EAB"/>
                </a:solidFill>
                <a:latin typeface="Arial"/>
                <a:ea typeface="Arial"/>
                <a:cs typeface="Arial"/>
                <a:sym typeface="Arial"/>
              </a:rPr>
              <a:t>2</a:t>
            </a:r>
            <a:endParaRPr/>
          </a:p>
        </p:txBody>
      </p:sp>
      <p:sp>
        <p:nvSpPr>
          <p:cNvPr id="159" name="Google Shape;159;p4"/>
          <p:cNvSpPr txBox="1"/>
          <p:nvPr/>
        </p:nvSpPr>
        <p:spPr>
          <a:xfrm>
            <a:off x="7472972" y="4812189"/>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003EAB"/>
                </a:solidFill>
                <a:latin typeface="Arial"/>
                <a:ea typeface="Arial"/>
                <a:cs typeface="Arial"/>
                <a:sym typeface="Arial"/>
              </a:rPr>
              <a:t>3</a:t>
            </a:r>
            <a:endParaRPr/>
          </a:p>
        </p:txBody>
      </p:sp>
      <p:sp>
        <p:nvSpPr>
          <p:cNvPr id="160" name="Google Shape;160;p4"/>
          <p:cNvSpPr txBox="1"/>
          <p:nvPr/>
        </p:nvSpPr>
        <p:spPr>
          <a:xfrm>
            <a:off x="7472972" y="6197600"/>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003EAB"/>
                </a:solidFill>
                <a:latin typeface="Arial"/>
                <a:ea typeface="Arial"/>
                <a:cs typeface="Arial"/>
                <a:sym typeface="Arial"/>
              </a:rPr>
              <a:t>4</a:t>
            </a:r>
            <a:endParaRPr/>
          </a:p>
        </p:txBody>
      </p:sp>
      <p:sp>
        <p:nvSpPr>
          <p:cNvPr id="161" name="Google Shape;161;p4"/>
          <p:cNvSpPr txBox="1"/>
          <p:nvPr/>
        </p:nvSpPr>
        <p:spPr>
          <a:xfrm>
            <a:off x="7472972" y="7543959"/>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003EAB"/>
                </a:solidFill>
                <a:latin typeface="Arial"/>
                <a:ea typeface="Arial"/>
                <a:cs typeface="Arial"/>
                <a:sym typeface="Arial"/>
              </a:rPr>
              <a:t>5</a:t>
            </a:r>
            <a:endParaRPr/>
          </a:p>
        </p:txBody>
      </p:sp>
      <p:grpSp>
        <p:nvGrpSpPr>
          <p:cNvPr id="162" name="Google Shape;162;p4"/>
          <p:cNvGrpSpPr/>
          <p:nvPr/>
        </p:nvGrpSpPr>
        <p:grpSpPr>
          <a:xfrm>
            <a:off x="9144000" y="7558247"/>
            <a:ext cx="7273450" cy="1690428"/>
            <a:chOff x="0" y="-57150"/>
            <a:chExt cx="9697934" cy="2253904"/>
          </a:xfrm>
        </p:grpSpPr>
        <p:sp>
          <p:nvSpPr>
            <p:cNvPr id="163" name="Google Shape;163;p4"/>
            <p:cNvSpPr txBox="1"/>
            <p:nvPr/>
          </p:nvSpPr>
          <p:spPr>
            <a:xfrm>
              <a:off x="0" y="626323"/>
              <a:ext cx="9697934" cy="157043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Cloud rješenje, jednostavan pristup, usklađivanje sa zakonom, povezivanje i sinkronizacija s ERP sustavima i elektroničkim evidencijama prikupljanja otpada</a:t>
              </a:r>
              <a:endParaRPr sz="2200" b="0" i="0" u="none" strike="noStrike" cap="none">
                <a:solidFill>
                  <a:srgbClr val="414042"/>
                </a:solidFill>
                <a:latin typeface="Arial"/>
                <a:ea typeface="Arial"/>
                <a:cs typeface="Arial"/>
                <a:sym typeface="Arial"/>
              </a:endParaRPr>
            </a:p>
          </p:txBody>
        </p:sp>
        <p:sp>
          <p:nvSpPr>
            <p:cNvPr id="164" name="Google Shape;164;p4"/>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003EAB"/>
                  </a:solidFill>
                  <a:latin typeface="Arial"/>
                  <a:ea typeface="Arial"/>
                  <a:cs typeface="Arial"/>
                  <a:sym typeface="Arial"/>
                </a:rPr>
                <a:t>Tehničke karakteristike</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p:nvPr/>
        </p:nvSpPr>
        <p:spPr>
          <a:xfrm>
            <a:off x="6747365" y="1028700"/>
            <a:ext cx="10618177" cy="8229600"/>
          </a:xfrm>
          <a:custGeom>
            <a:avLst/>
            <a:gdLst/>
            <a:ahLst/>
            <a:cxnLst/>
            <a:rect l="l" t="t" r="r" b="b"/>
            <a:pathLst>
              <a:path w="6925564" h="5367647" extrusionOk="0">
                <a:moveTo>
                  <a:pt x="6620764" y="0"/>
                </a:moveTo>
                <a:lnTo>
                  <a:pt x="304800" y="0"/>
                </a:lnTo>
                <a:cubicBezTo>
                  <a:pt x="135890" y="0"/>
                  <a:pt x="0" y="135890"/>
                  <a:pt x="0" y="304800"/>
                </a:cubicBezTo>
                <a:lnTo>
                  <a:pt x="0" y="5062847"/>
                </a:lnTo>
                <a:cubicBezTo>
                  <a:pt x="0" y="5231757"/>
                  <a:pt x="135890" y="5367647"/>
                  <a:pt x="304800" y="5367647"/>
                </a:cubicBezTo>
                <a:lnTo>
                  <a:pt x="6620764" y="5367647"/>
                </a:lnTo>
                <a:cubicBezTo>
                  <a:pt x="6789674" y="5367647"/>
                  <a:pt x="6925564" y="5231757"/>
                  <a:pt x="6925564" y="5062847"/>
                </a:cubicBezTo>
                <a:lnTo>
                  <a:pt x="6925564" y="304800"/>
                </a:lnTo>
                <a:cubicBezTo>
                  <a:pt x="6925564" y="135890"/>
                  <a:pt x="6789674" y="0"/>
                  <a:pt x="66207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5"/>
          <p:cNvPicPr preferRelativeResize="0"/>
          <p:nvPr/>
        </p:nvPicPr>
        <p:blipFill rotWithShape="1">
          <a:blip r:embed="rId3">
            <a:alphaModFix/>
          </a:blip>
          <a:srcRect/>
          <a:stretch/>
        </p:blipFill>
        <p:spPr>
          <a:xfrm>
            <a:off x="1303947" y="5143500"/>
            <a:ext cx="4567418" cy="4076421"/>
          </a:xfrm>
          <a:prstGeom prst="rect">
            <a:avLst/>
          </a:prstGeom>
          <a:noFill/>
          <a:ln>
            <a:noFill/>
          </a:ln>
        </p:spPr>
      </p:pic>
      <p:sp>
        <p:nvSpPr>
          <p:cNvPr id="175" name="Google Shape;175;p5"/>
          <p:cNvSpPr txBox="1"/>
          <p:nvPr/>
        </p:nvSpPr>
        <p:spPr>
          <a:xfrm>
            <a:off x="1266717" y="1724273"/>
            <a:ext cx="5480648" cy="1824154"/>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5000" b="0" i="0" u="none" strike="noStrike" cap="none" dirty="0" err="1">
                <a:solidFill>
                  <a:srgbClr val="003EAB"/>
                </a:solidFill>
                <a:latin typeface="Arial"/>
                <a:ea typeface="Arial"/>
                <a:cs typeface="Arial"/>
                <a:sym typeface="Arial"/>
              </a:rPr>
              <a:t>RecControl</a:t>
            </a:r>
            <a:endParaRPr sz="5000" b="0" i="0" u="none" strike="noStrike" cap="none" dirty="0">
              <a:solidFill>
                <a:srgbClr val="003EAB"/>
              </a:solidFill>
              <a:latin typeface="Arial"/>
              <a:ea typeface="Arial"/>
              <a:cs typeface="Arial"/>
              <a:sym typeface="Arial"/>
            </a:endParaRPr>
          </a:p>
          <a:p>
            <a:pPr marL="0" marR="0" lvl="0" indent="0" algn="l" rtl="0">
              <a:lnSpc>
                <a:spcPct val="130000"/>
              </a:lnSpc>
              <a:spcBef>
                <a:spcPts val="0"/>
              </a:spcBef>
              <a:spcAft>
                <a:spcPts val="0"/>
              </a:spcAft>
              <a:buNone/>
            </a:pPr>
            <a:r>
              <a:rPr lang="en-US" sz="3000" b="0" i="0" u="none" strike="noStrike" cap="none" dirty="0">
                <a:solidFill>
                  <a:srgbClr val="003EAB"/>
                </a:solidFill>
                <a:latin typeface="Arial"/>
                <a:ea typeface="Arial"/>
                <a:cs typeface="Arial"/>
                <a:sym typeface="Arial"/>
              </a:rPr>
              <a:t>Nova era </a:t>
            </a:r>
            <a:r>
              <a:rPr lang="en-US" sz="3000" b="0" i="0" u="none" strike="noStrike" cap="none" dirty="0" err="1">
                <a:solidFill>
                  <a:srgbClr val="003EAB"/>
                </a:solidFill>
                <a:latin typeface="Arial"/>
                <a:ea typeface="Arial"/>
                <a:cs typeface="Arial"/>
                <a:sym typeface="Arial"/>
              </a:rPr>
              <a:t>Reciklažnog</a:t>
            </a:r>
            <a:r>
              <a:rPr lang="en-US" sz="3000" b="0" i="0" u="none" strike="noStrike" cap="none" dirty="0">
                <a:solidFill>
                  <a:srgbClr val="003EAB"/>
                </a:solidFill>
                <a:latin typeface="Arial"/>
                <a:ea typeface="Arial"/>
                <a:cs typeface="Arial"/>
                <a:sym typeface="Arial"/>
              </a:rPr>
              <a:t> </a:t>
            </a:r>
            <a:r>
              <a:rPr lang="en-US" sz="3000" b="0" i="0" u="none" strike="noStrike" cap="none" dirty="0" err="1">
                <a:solidFill>
                  <a:srgbClr val="003EAB"/>
                </a:solidFill>
                <a:latin typeface="Arial"/>
                <a:ea typeface="Arial"/>
                <a:cs typeface="Arial"/>
                <a:sym typeface="Arial"/>
              </a:rPr>
              <a:t>dvorišta</a:t>
            </a:r>
            <a:r>
              <a:rPr lang="en-US" sz="3000" b="0" i="0" u="none" strike="noStrike" cap="none" dirty="0">
                <a:solidFill>
                  <a:srgbClr val="003EAB"/>
                </a:solidFill>
                <a:latin typeface="Arial"/>
                <a:ea typeface="Arial"/>
                <a:cs typeface="Arial"/>
                <a:sym typeface="Arial"/>
              </a:rPr>
              <a:t> </a:t>
            </a:r>
            <a:r>
              <a:rPr lang="en-US" sz="3000" b="0" i="0" u="none" strike="noStrike" cap="none" dirty="0" err="1">
                <a:solidFill>
                  <a:srgbClr val="003EAB"/>
                </a:solidFill>
                <a:latin typeface="Arial"/>
                <a:ea typeface="Arial"/>
                <a:cs typeface="Arial"/>
                <a:sym typeface="Arial"/>
              </a:rPr>
              <a:t>kroz</a:t>
            </a:r>
            <a:r>
              <a:rPr lang="en-US" sz="3000" b="0" i="0" u="none" strike="noStrike" cap="none" dirty="0">
                <a:solidFill>
                  <a:srgbClr val="003EAB"/>
                </a:solidFill>
                <a:latin typeface="Arial"/>
                <a:ea typeface="Arial"/>
                <a:cs typeface="Arial"/>
                <a:sym typeface="Arial"/>
              </a:rPr>
              <a:t> </a:t>
            </a:r>
            <a:r>
              <a:rPr lang="en-US" sz="3000" b="0" i="0" u="none" strike="noStrike" cap="none" dirty="0" err="1">
                <a:solidFill>
                  <a:srgbClr val="003EAB"/>
                </a:solidFill>
                <a:latin typeface="Arial"/>
                <a:ea typeface="Arial"/>
                <a:cs typeface="Arial"/>
                <a:sym typeface="Arial"/>
              </a:rPr>
              <a:t>mobilnu</a:t>
            </a:r>
            <a:r>
              <a:rPr lang="en-US" sz="3000" b="0" i="0" u="none" strike="noStrike" cap="none" dirty="0">
                <a:solidFill>
                  <a:srgbClr val="003EAB"/>
                </a:solidFill>
                <a:latin typeface="Arial"/>
                <a:ea typeface="Arial"/>
                <a:cs typeface="Arial"/>
                <a:sym typeface="Arial"/>
              </a:rPr>
              <a:t> </a:t>
            </a:r>
            <a:r>
              <a:rPr lang="en-US" sz="3000" b="0" i="0" u="none" strike="noStrike" cap="none" dirty="0" err="1">
                <a:solidFill>
                  <a:srgbClr val="003EAB"/>
                </a:solidFill>
                <a:latin typeface="Arial"/>
                <a:ea typeface="Arial"/>
                <a:cs typeface="Arial"/>
                <a:sym typeface="Arial"/>
              </a:rPr>
              <a:t>aplikaciju</a:t>
            </a:r>
            <a:endParaRPr sz="3000" b="0" i="0" u="none" strike="noStrike" cap="none" dirty="0">
              <a:solidFill>
                <a:srgbClr val="003EAB"/>
              </a:solidFill>
              <a:latin typeface="Arial"/>
              <a:ea typeface="Arial"/>
              <a:cs typeface="Arial"/>
              <a:sym typeface="Arial"/>
            </a:endParaRPr>
          </a:p>
        </p:txBody>
      </p:sp>
      <p:grpSp>
        <p:nvGrpSpPr>
          <p:cNvPr id="176" name="Google Shape;176;p5"/>
          <p:cNvGrpSpPr/>
          <p:nvPr/>
        </p:nvGrpSpPr>
        <p:grpSpPr>
          <a:xfrm>
            <a:off x="9154001" y="4533900"/>
            <a:ext cx="7273450" cy="895338"/>
            <a:chOff x="0" y="-57150"/>
            <a:chExt cx="9697934" cy="1193784"/>
          </a:xfrm>
        </p:grpSpPr>
        <p:sp>
          <p:nvSpPr>
            <p:cNvPr id="177" name="Google Shape;177;p5"/>
            <p:cNvSpPr txBox="1"/>
            <p:nvPr/>
          </p:nvSpPr>
          <p:spPr>
            <a:xfrm>
              <a:off x="0" y="626323"/>
              <a:ext cx="9697934"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Grupno te pojedinačno prema KBO po korisniku</a:t>
              </a:r>
              <a:endParaRPr/>
            </a:p>
          </p:txBody>
        </p:sp>
        <p:sp>
          <p:nvSpPr>
            <p:cNvPr id="178" name="Google Shape;178;p5"/>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Praćenje ograničenja</a:t>
              </a:r>
              <a:endParaRPr/>
            </a:p>
          </p:txBody>
        </p:sp>
      </p:grpSp>
      <p:grpSp>
        <p:nvGrpSpPr>
          <p:cNvPr id="179" name="Google Shape;179;p5"/>
          <p:cNvGrpSpPr/>
          <p:nvPr/>
        </p:nvGrpSpPr>
        <p:grpSpPr>
          <a:xfrm>
            <a:off x="9144000" y="6065203"/>
            <a:ext cx="7273450" cy="895338"/>
            <a:chOff x="0" y="-57150"/>
            <a:chExt cx="9697934" cy="1193784"/>
          </a:xfrm>
        </p:grpSpPr>
        <p:sp>
          <p:nvSpPr>
            <p:cNvPr id="180" name="Google Shape;180;p5"/>
            <p:cNvSpPr txBox="1"/>
            <p:nvPr/>
          </p:nvSpPr>
          <p:spPr>
            <a:xfrm>
              <a:off x="0" y="626323"/>
              <a:ext cx="9697934"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Prema vrsti po korisniku</a:t>
              </a:r>
              <a:endParaRPr/>
            </a:p>
          </p:txBody>
        </p:sp>
        <p:sp>
          <p:nvSpPr>
            <p:cNvPr id="181" name="Google Shape;181;p5"/>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Evidencija predanog otpada</a:t>
              </a:r>
              <a:endParaRPr/>
            </a:p>
          </p:txBody>
        </p:sp>
      </p:grpSp>
      <p:grpSp>
        <p:nvGrpSpPr>
          <p:cNvPr id="182" name="Google Shape;182;p5"/>
          <p:cNvGrpSpPr/>
          <p:nvPr/>
        </p:nvGrpSpPr>
        <p:grpSpPr>
          <a:xfrm>
            <a:off x="9154001" y="3155316"/>
            <a:ext cx="7273450" cy="895338"/>
            <a:chOff x="0" y="-57150"/>
            <a:chExt cx="9697934" cy="1193784"/>
          </a:xfrm>
        </p:grpSpPr>
        <p:sp>
          <p:nvSpPr>
            <p:cNvPr id="183" name="Google Shape;183;p5"/>
            <p:cNvSpPr txBox="1"/>
            <p:nvPr/>
          </p:nvSpPr>
          <p:spPr>
            <a:xfrm>
              <a:off x="0" y="626323"/>
              <a:ext cx="9697934"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Identifikacija i ažuriranje podataka na jednostavan način</a:t>
              </a:r>
              <a:endParaRPr/>
            </a:p>
          </p:txBody>
        </p:sp>
        <p:sp>
          <p:nvSpPr>
            <p:cNvPr id="184" name="Google Shape;184;p5"/>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Evidencija korisnika</a:t>
              </a:r>
              <a:endParaRPr/>
            </a:p>
          </p:txBody>
        </p:sp>
      </p:grpSp>
      <p:grpSp>
        <p:nvGrpSpPr>
          <p:cNvPr id="185" name="Google Shape;185;p5"/>
          <p:cNvGrpSpPr/>
          <p:nvPr/>
        </p:nvGrpSpPr>
        <p:grpSpPr>
          <a:xfrm>
            <a:off x="9144000" y="1741012"/>
            <a:ext cx="7273450" cy="895338"/>
            <a:chOff x="0" y="-57150"/>
            <a:chExt cx="9697934" cy="1193784"/>
          </a:xfrm>
        </p:grpSpPr>
        <p:sp>
          <p:nvSpPr>
            <p:cNvPr id="186" name="Google Shape;186;p5"/>
            <p:cNvSpPr txBox="1"/>
            <p:nvPr/>
          </p:nvSpPr>
          <p:spPr>
            <a:xfrm>
              <a:off x="0" y="626323"/>
              <a:ext cx="9697934"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Efikasno, brzo i jednostavno prema vrsti otpada</a:t>
              </a:r>
              <a:endParaRPr/>
            </a:p>
          </p:txBody>
        </p:sp>
        <p:sp>
          <p:nvSpPr>
            <p:cNvPr id="187" name="Google Shape;187;p5"/>
            <p:cNvSpPr txBox="1"/>
            <p:nvPr/>
          </p:nvSpPr>
          <p:spPr>
            <a:xfrm>
              <a:off x="0" y="-57150"/>
              <a:ext cx="9697934" cy="5949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Primopredaja otpada u RD</a:t>
              </a:r>
              <a:endParaRPr/>
            </a:p>
          </p:txBody>
        </p:sp>
      </p:grpSp>
      <p:sp>
        <p:nvSpPr>
          <p:cNvPr id="188" name="Google Shape;188;p5"/>
          <p:cNvSpPr txBox="1"/>
          <p:nvPr/>
        </p:nvSpPr>
        <p:spPr>
          <a:xfrm>
            <a:off x="7472972" y="1755616"/>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1</a:t>
            </a:r>
            <a:endParaRPr/>
          </a:p>
        </p:txBody>
      </p:sp>
      <p:sp>
        <p:nvSpPr>
          <p:cNvPr id="189" name="Google Shape;189;p5"/>
          <p:cNvSpPr txBox="1"/>
          <p:nvPr/>
        </p:nvSpPr>
        <p:spPr>
          <a:xfrm>
            <a:off x="7472972" y="3141028"/>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2</a:t>
            </a:r>
            <a:endParaRPr/>
          </a:p>
        </p:txBody>
      </p:sp>
      <p:sp>
        <p:nvSpPr>
          <p:cNvPr id="190" name="Google Shape;190;p5"/>
          <p:cNvSpPr txBox="1"/>
          <p:nvPr/>
        </p:nvSpPr>
        <p:spPr>
          <a:xfrm>
            <a:off x="7472972" y="4548505"/>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3</a:t>
            </a:r>
            <a:endParaRPr/>
          </a:p>
        </p:txBody>
      </p:sp>
      <p:sp>
        <p:nvSpPr>
          <p:cNvPr id="191" name="Google Shape;191;p5"/>
          <p:cNvSpPr txBox="1"/>
          <p:nvPr/>
        </p:nvSpPr>
        <p:spPr>
          <a:xfrm>
            <a:off x="7472972" y="6050915"/>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4</a:t>
            </a:r>
            <a:endParaRPr/>
          </a:p>
        </p:txBody>
      </p:sp>
      <p:sp>
        <p:nvSpPr>
          <p:cNvPr id="192" name="Google Shape;192;p5"/>
          <p:cNvSpPr txBox="1"/>
          <p:nvPr/>
        </p:nvSpPr>
        <p:spPr>
          <a:xfrm>
            <a:off x="7472972" y="7397274"/>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5</a:t>
            </a:r>
            <a:endParaRPr/>
          </a:p>
        </p:txBody>
      </p:sp>
      <p:grpSp>
        <p:nvGrpSpPr>
          <p:cNvPr id="193" name="Google Shape;193;p5"/>
          <p:cNvGrpSpPr/>
          <p:nvPr/>
        </p:nvGrpSpPr>
        <p:grpSpPr>
          <a:xfrm>
            <a:off x="9144000" y="7411562"/>
            <a:ext cx="7609627" cy="895338"/>
            <a:chOff x="0" y="-57150"/>
            <a:chExt cx="10146169" cy="1193784"/>
          </a:xfrm>
        </p:grpSpPr>
        <p:sp>
          <p:nvSpPr>
            <p:cNvPr id="194" name="Google Shape;194;p5"/>
            <p:cNvSpPr txBox="1"/>
            <p:nvPr/>
          </p:nvSpPr>
          <p:spPr>
            <a:xfrm>
              <a:off x="0" y="626323"/>
              <a:ext cx="10146169"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Automatska priprema i generiranje dokumenata (PLO, ZUO)</a:t>
              </a:r>
              <a:endParaRPr sz="2200" b="0" i="0" u="none" strike="noStrike" cap="none">
                <a:solidFill>
                  <a:srgbClr val="414042"/>
                </a:solidFill>
                <a:latin typeface="Arial"/>
                <a:ea typeface="Arial"/>
                <a:cs typeface="Arial"/>
                <a:sym typeface="Arial"/>
              </a:endParaRPr>
            </a:p>
          </p:txBody>
        </p:sp>
        <p:sp>
          <p:nvSpPr>
            <p:cNvPr id="195" name="Google Shape;195;p5"/>
            <p:cNvSpPr txBox="1"/>
            <p:nvPr/>
          </p:nvSpPr>
          <p:spPr>
            <a:xfrm>
              <a:off x="0" y="-57150"/>
              <a:ext cx="10146169"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Sinkronizacija sa CommunalControl i WasteControl</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p:nvPr/>
        </p:nvSpPr>
        <p:spPr>
          <a:xfrm>
            <a:off x="6641123" y="1028700"/>
            <a:ext cx="10618177" cy="8229600"/>
          </a:xfrm>
          <a:custGeom>
            <a:avLst/>
            <a:gdLst/>
            <a:ahLst/>
            <a:cxnLst/>
            <a:rect l="l" t="t" r="r" b="b"/>
            <a:pathLst>
              <a:path w="6925564" h="5367647" extrusionOk="0">
                <a:moveTo>
                  <a:pt x="6620764" y="0"/>
                </a:moveTo>
                <a:lnTo>
                  <a:pt x="304800" y="0"/>
                </a:lnTo>
                <a:cubicBezTo>
                  <a:pt x="135890" y="0"/>
                  <a:pt x="0" y="135890"/>
                  <a:pt x="0" y="304800"/>
                </a:cubicBezTo>
                <a:lnTo>
                  <a:pt x="0" y="5062847"/>
                </a:lnTo>
                <a:cubicBezTo>
                  <a:pt x="0" y="5231757"/>
                  <a:pt x="135890" y="5367647"/>
                  <a:pt x="304800" y="5367647"/>
                </a:cubicBezTo>
                <a:lnTo>
                  <a:pt x="6620764" y="5367647"/>
                </a:lnTo>
                <a:cubicBezTo>
                  <a:pt x="6789674" y="5367647"/>
                  <a:pt x="6925564" y="5231757"/>
                  <a:pt x="6925564" y="5062847"/>
                </a:cubicBezTo>
                <a:lnTo>
                  <a:pt x="6925564" y="304800"/>
                </a:lnTo>
                <a:cubicBezTo>
                  <a:pt x="6925564" y="135890"/>
                  <a:pt x="6789674" y="0"/>
                  <a:pt x="66207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6"/>
          <p:cNvPicPr preferRelativeResize="0"/>
          <p:nvPr/>
        </p:nvPicPr>
        <p:blipFill rotWithShape="1">
          <a:blip r:embed="rId3">
            <a:alphaModFix/>
          </a:blip>
          <a:srcRect/>
          <a:stretch/>
        </p:blipFill>
        <p:spPr>
          <a:xfrm>
            <a:off x="1651124" y="7488612"/>
            <a:ext cx="1789093" cy="1629701"/>
          </a:xfrm>
          <a:prstGeom prst="rect">
            <a:avLst/>
          </a:prstGeom>
          <a:noFill/>
          <a:ln>
            <a:noFill/>
          </a:ln>
        </p:spPr>
      </p:pic>
      <p:pic>
        <p:nvPicPr>
          <p:cNvPr id="206" name="Google Shape;206;p6"/>
          <p:cNvPicPr preferRelativeResize="0"/>
          <p:nvPr/>
        </p:nvPicPr>
        <p:blipFill rotWithShape="1">
          <a:blip r:embed="rId3">
            <a:alphaModFix/>
          </a:blip>
          <a:srcRect/>
          <a:stretch/>
        </p:blipFill>
        <p:spPr>
          <a:xfrm>
            <a:off x="1651124" y="6156116"/>
            <a:ext cx="2142658" cy="1951767"/>
          </a:xfrm>
          <a:prstGeom prst="rect">
            <a:avLst/>
          </a:prstGeom>
          <a:noFill/>
          <a:ln>
            <a:noFill/>
          </a:ln>
        </p:spPr>
      </p:pic>
      <p:pic>
        <p:nvPicPr>
          <p:cNvPr id="207" name="Google Shape;207;p6"/>
          <p:cNvPicPr preferRelativeResize="0"/>
          <p:nvPr/>
        </p:nvPicPr>
        <p:blipFill rotWithShape="1">
          <a:blip r:embed="rId3">
            <a:alphaModFix/>
          </a:blip>
          <a:srcRect/>
          <a:stretch/>
        </p:blipFill>
        <p:spPr>
          <a:xfrm>
            <a:off x="3732453" y="7488612"/>
            <a:ext cx="1789093" cy="1629701"/>
          </a:xfrm>
          <a:prstGeom prst="rect">
            <a:avLst/>
          </a:prstGeom>
          <a:noFill/>
          <a:ln>
            <a:noFill/>
          </a:ln>
        </p:spPr>
      </p:pic>
      <p:pic>
        <p:nvPicPr>
          <p:cNvPr id="208" name="Google Shape;208;p6"/>
          <p:cNvPicPr preferRelativeResize="0"/>
          <p:nvPr/>
        </p:nvPicPr>
        <p:blipFill rotWithShape="1">
          <a:blip r:embed="rId4">
            <a:alphaModFix/>
          </a:blip>
          <a:srcRect/>
          <a:stretch/>
        </p:blipFill>
        <p:spPr>
          <a:xfrm>
            <a:off x="2241019" y="5395900"/>
            <a:ext cx="2254574" cy="3862400"/>
          </a:xfrm>
          <a:prstGeom prst="rect">
            <a:avLst/>
          </a:prstGeom>
          <a:noFill/>
          <a:ln>
            <a:noFill/>
          </a:ln>
        </p:spPr>
      </p:pic>
      <p:sp>
        <p:nvSpPr>
          <p:cNvPr id="209" name="Google Shape;209;p6"/>
          <p:cNvSpPr txBox="1"/>
          <p:nvPr/>
        </p:nvSpPr>
        <p:spPr>
          <a:xfrm>
            <a:off x="1282357" y="1713993"/>
            <a:ext cx="5480648" cy="2324291"/>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5000" b="0" i="0" u="none" strike="noStrike" cap="none" dirty="0" err="1">
                <a:solidFill>
                  <a:srgbClr val="003EAB"/>
                </a:solidFill>
                <a:latin typeface="Arial"/>
                <a:ea typeface="Arial"/>
                <a:cs typeface="Arial"/>
                <a:sym typeface="Arial"/>
              </a:rPr>
              <a:t>BinControl</a:t>
            </a:r>
            <a:endParaRPr dirty="0"/>
          </a:p>
          <a:p>
            <a:pPr marL="0" marR="0" lvl="0" indent="0" algn="l" rtl="0">
              <a:lnSpc>
                <a:spcPct val="130000"/>
              </a:lnSpc>
              <a:spcBef>
                <a:spcPts val="0"/>
              </a:spcBef>
              <a:spcAft>
                <a:spcPts val="0"/>
              </a:spcAft>
              <a:buNone/>
            </a:pPr>
            <a:r>
              <a:rPr lang="en-US" sz="3000" b="0" i="0" u="none" strike="noStrike" cap="none" dirty="0" err="1">
                <a:solidFill>
                  <a:srgbClr val="003EAB"/>
                </a:solidFill>
                <a:latin typeface="Arial"/>
                <a:ea typeface="Arial"/>
                <a:cs typeface="Arial"/>
                <a:sym typeface="Arial"/>
              </a:rPr>
              <a:t>Zabilježite</a:t>
            </a:r>
            <a:r>
              <a:rPr lang="en-US" sz="3000" b="0" i="0" u="none" strike="noStrike" cap="none" dirty="0">
                <a:solidFill>
                  <a:srgbClr val="003EAB"/>
                </a:solidFill>
                <a:latin typeface="Arial"/>
                <a:ea typeface="Arial"/>
                <a:cs typeface="Arial"/>
                <a:sym typeface="Arial"/>
              </a:rPr>
              <a:t> </a:t>
            </a:r>
            <a:r>
              <a:rPr lang="en-US" sz="3000" b="0" i="0" u="none" strike="noStrike" cap="none" dirty="0" err="1">
                <a:solidFill>
                  <a:srgbClr val="003EAB"/>
                </a:solidFill>
                <a:latin typeface="Arial"/>
                <a:ea typeface="Arial"/>
                <a:cs typeface="Arial"/>
                <a:sym typeface="Arial"/>
              </a:rPr>
              <a:t>nepravilnosti</a:t>
            </a:r>
            <a:r>
              <a:rPr lang="en-US" sz="3000" b="0" i="0" u="none" strike="noStrike" cap="none" dirty="0">
                <a:solidFill>
                  <a:srgbClr val="003EAB"/>
                </a:solidFill>
                <a:latin typeface="Arial"/>
                <a:ea typeface="Arial"/>
                <a:cs typeface="Arial"/>
                <a:sym typeface="Arial"/>
              </a:rPr>
              <a:t> i </a:t>
            </a:r>
            <a:r>
              <a:rPr lang="en-US" sz="3000" b="0" i="0" u="none" strike="noStrike" cap="none" dirty="0" err="1">
                <a:solidFill>
                  <a:srgbClr val="003EAB"/>
                </a:solidFill>
                <a:latin typeface="Arial"/>
                <a:ea typeface="Arial"/>
                <a:cs typeface="Arial"/>
                <a:sym typeface="Arial"/>
              </a:rPr>
              <a:t>educirajte</a:t>
            </a:r>
            <a:r>
              <a:rPr lang="en-US" sz="3000" b="0" i="0" u="none" strike="noStrike" cap="none" dirty="0">
                <a:solidFill>
                  <a:srgbClr val="003EAB"/>
                </a:solidFill>
                <a:latin typeface="Arial"/>
                <a:ea typeface="Arial"/>
                <a:cs typeface="Arial"/>
                <a:sym typeface="Arial"/>
              </a:rPr>
              <a:t> </a:t>
            </a:r>
            <a:r>
              <a:rPr lang="en-US" sz="3000" b="0" i="0" u="none" strike="noStrike" cap="none" dirty="0" err="1">
                <a:solidFill>
                  <a:srgbClr val="003EAB"/>
                </a:solidFill>
                <a:latin typeface="Arial"/>
                <a:ea typeface="Arial"/>
                <a:cs typeface="Arial"/>
                <a:sym typeface="Arial"/>
              </a:rPr>
              <a:t>svoje</a:t>
            </a:r>
            <a:r>
              <a:rPr lang="en-US" sz="3000" b="0" i="0" u="none" strike="noStrike" cap="none" dirty="0">
                <a:solidFill>
                  <a:srgbClr val="003EAB"/>
                </a:solidFill>
                <a:latin typeface="Arial"/>
                <a:ea typeface="Arial"/>
                <a:cs typeface="Arial"/>
                <a:sym typeface="Arial"/>
              </a:rPr>
              <a:t> </a:t>
            </a:r>
            <a:r>
              <a:rPr lang="en-US" sz="3000" b="0" i="0" u="none" strike="noStrike" cap="none" dirty="0" err="1">
                <a:solidFill>
                  <a:srgbClr val="003EAB"/>
                </a:solidFill>
                <a:latin typeface="Arial"/>
                <a:ea typeface="Arial"/>
                <a:cs typeface="Arial"/>
                <a:sym typeface="Arial"/>
              </a:rPr>
              <a:t>korisnike</a:t>
            </a:r>
            <a:r>
              <a:rPr lang="en-US" sz="3000" b="0" i="0" u="none" strike="noStrike" cap="none" dirty="0">
                <a:solidFill>
                  <a:srgbClr val="003EAB"/>
                </a:solidFill>
                <a:latin typeface="Arial"/>
                <a:ea typeface="Arial"/>
                <a:cs typeface="Arial"/>
                <a:sym typeface="Arial"/>
              </a:rPr>
              <a:t> </a:t>
            </a:r>
            <a:r>
              <a:rPr lang="en-US" sz="3000" b="0" i="0" u="none" strike="noStrike" cap="none" dirty="0" err="1">
                <a:solidFill>
                  <a:srgbClr val="003EAB"/>
                </a:solidFill>
                <a:latin typeface="Arial"/>
                <a:ea typeface="Arial"/>
                <a:cs typeface="Arial"/>
                <a:sym typeface="Arial"/>
              </a:rPr>
              <a:t>kroz</a:t>
            </a:r>
            <a:r>
              <a:rPr lang="en-US" sz="3000" b="0" i="0" u="none" strike="noStrike" cap="none" dirty="0">
                <a:solidFill>
                  <a:srgbClr val="003EAB"/>
                </a:solidFill>
                <a:latin typeface="Arial"/>
                <a:ea typeface="Arial"/>
                <a:cs typeface="Arial"/>
                <a:sym typeface="Arial"/>
              </a:rPr>
              <a:t> </a:t>
            </a:r>
            <a:r>
              <a:rPr lang="en-US" sz="3000" b="0" i="0" u="none" strike="noStrike" cap="none" dirty="0" err="1">
                <a:solidFill>
                  <a:srgbClr val="003EAB"/>
                </a:solidFill>
                <a:latin typeface="Arial"/>
                <a:ea typeface="Arial"/>
                <a:cs typeface="Arial"/>
                <a:sym typeface="Arial"/>
              </a:rPr>
              <a:t>mobilnu</a:t>
            </a:r>
            <a:r>
              <a:rPr lang="en-US" sz="3000" b="0" i="0" u="none" strike="noStrike" cap="none" dirty="0">
                <a:solidFill>
                  <a:srgbClr val="003EAB"/>
                </a:solidFill>
                <a:latin typeface="Arial"/>
                <a:ea typeface="Arial"/>
                <a:cs typeface="Arial"/>
                <a:sym typeface="Arial"/>
              </a:rPr>
              <a:t> </a:t>
            </a:r>
            <a:r>
              <a:rPr lang="en-US" sz="3000" b="0" i="0" u="none" strike="noStrike" cap="none" dirty="0" err="1">
                <a:solidFill>
                  <a:srgbClr val="003EAB"/>
                </a:solidFill>
                <a:latin typeface="Arial"/>
                <a:ea typeface="Arial"/>
                <a:cs typeface="Arial"/>
                <a:sym typeface="Arial"/>
              </a:rPr>
              <a:t>aplikaciju</a:t>
            </a:r>
            <a:endParaRPr sz="3000" b="0" i="0" u="none" strike="noStrike" cap="none" dirty="0">
              <a:solidFill>
                <a:srgbClr val="003EAB"/>
              </a:solidFill>
              <a:latin typeface="Arial"/>
              <a:ea typeface="Arial"/>
              <a:cs typeface="Arial"/>
              <a:sym typeface="Arial"/>
            </a:endParaRPr>
          </a:p>
        </p:txBody>
      </p:sp>
      <p:grpSp>
        <p:nvGrpSpPr>
          <p:cNvPr id="210" name="Google Shape;210;p6"/>
          <p:cNvGrpSpPr/>
          <p:nvPr/>
        </p:nvGrpSpPr>
        <p:grpSpPr>
          <a:xfrm>
            <a:off x="9144000" y="4680585"/>
            <a:ext cx="7273450" cy="882968"/>
            <a:chOff x="0" y="-57150"/>
            <a:chExt cx="9697934" cy="1177290"/>
          </a:xfrm>
        </p:grpSpPr>
        <p:sp>
          <p:nvSpPr>
            <p:cNvPr id="211" name="Google Shape;211;p6"/>
            <p:cNvSpPr txBox="1"/>
            <p:nvPr/>
          </p:nvSpPr>
          <p:spPr>
            <a:xfrm>
              <a:off x="0" y="626322"/>
              <a:ext cx="9697934" cy="493818"/>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Zapisivanje mjesta i vremena evidentiranja nepravilnosti</a:t>
              </a:r>
              <a:endParaRPr/>
            </a:p>
          </p:txBody>
        </p:sp>
        <p:sp>
          <p:nvSpPr>
            <p:cNvPr id="212" name="Google Shape;212;p6"/>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GPS lokacija</a:t>
              </a:r>
              <a:endParaRPr/>
            </a:p>
          </p:txBody>
        </p:sp>
      </p:grpSp>
      <p:grpSp>
        <p:nvGrpSpPr>
          <p:cNvPr id="213" name="Google Shape;213;p6"/>
          <p:cNvGrpSpPr/>
          <p:nvPr/>
        </p:nvGrpSpPr>
        <p:grpSpPr>
          <a:xfrm>
            <a:off x="9154001" y="6211887"/>
            <a:ext cx="7273450" cy="882968"/>
            <a:chOff x="0" y="-57150"/>
            <a:chExt cx="9697934" cy="1177290"/>
          </a:xfrm>
        </p:grpSpPr>
        <p:sp>
          <p:nvSpPr>
            <p:cNvPr id="214" name="Google Shape;214;p6"/>
            <p:cNvSpPr txBox="1"/>
            <p:nvPr/>
          </p:nvSpPr>
          <p:spPr>
            <a:xfrm>
              <a:off x="0" y="626322"/>
              <a:ext cx="9697934" cy="493818"/>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Odabir ili čitanje barkoda na spremnicima</a:t>
              </a:r>
              <a:endParaRPr/>
            </a:p>
          </p:txBody>
        </p:sp>
        <p:sp>
          <p:nvSpPr>
            <p:cNvPr id="215" name="Google Shape;215;p6"/>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Evidencija obračunskih mjesta</a:t>
              </a:r>
              <a:endParaRPr/>
            </a:p>
          </p:txBody>
        </p:sp>
      </p:grpSp>
      <p:grpSp>
        <p:nvGrpSpPr>
          <p:cNvPr id="216" name="Google Shape;216;p6"/>
          <p:cNvGrpSpPr/>
          <p:nvPr/>
        </p:nvGrpSpPr>
        <p:grpSpPr>
          <a:xfrm>
            <a:off x="9154001" y="3155316"/>
            <a:ext cx="7273450" cy="882968"/>
            <a:chOff x="0" y="-57150"/>
            <a:chExt cx="9697934" cy="1177290"/>
          </a:xfrm>
        </p:grpSpPr>
        <p:sp>
          <p:nvSpPr>
            <p:cNvPr id="217" name="Google Shape;217;p6"/>
            <p:cNvSpPr txBox="1"/>
            <p:nvPr/>
          </p:nvSpPr>
          <p:spPr>
            <a:xfrm>
              <a:off x="0" y="626322"/>
              <a:ext cx="9697934" cy="493818"/>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Dokaz nepravilnosti</a:t>
              </a:r>
              <a:endParaRPr/>
            </a:p>
          </p:txBody>
        </p:sp>
        <p:sp>
          <p:nvSpPr>
            <p:cNvPr id="218" name="Google Shape;218;p6"/>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Fotografiranje nepravilnosti</a:t>
              </a:r>
              <a:endParaRPr/>
            </a:p>
          </p:txBody>
        </p:sp>
      </p:grpSp>
      <p:grpSp>
        <p:nvGrpSpPr>
          <p:cNvPr id="219" name="Google Shape;219;p6"/>
          <p:cNvGrpSpPr/>
          <p:nvPr/>
        </p:nvGrpSpPr>
        <p:grpSpPr>
          <a:xfrm>
            <a:off x="9144000" y="1741012"/>
            <a:ext cx="7273450" cy="895338"/>
            <a:chOff x="0" y="-57150"/>
            <a:chExt cx="9697934" cy="1193784"/>
          </a:xfrm>
        </p:grpSpPr>
        <p:sp>
          <p:nvSpPr>
            <p:cNvPr id="220" name="Google Shape;220;p6"/>
            <p:cNvSpPr txBox="1"/>
            <p:nvPr/>
          </p:nvSpPr>
          <p:spPr>
            <a:xfrm>
              <a:off x="0" y="626323"/>
              <a:ext cx="9697934"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Popis predefinirane liste nepravilnosti</a:t>
              </a:r>
              <a:endParaRPr/>
            </a:p>
          </p:txBody>
        </p:sp>
        <p:sp>
          <p:nvSpPr>
            <p:cNvPr id="221" name="Google Shape;221;p6"/>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Evidencija nepravilnosti</a:t>
              </a:r>
              <a:endParaRPr/>
            </a:p>
          </p:txBody>
        </p:sp>
      </p:grpSp>
      <p:sp>
        <p:nvSpPr>
          <p:cNvPr id="222" name="Google Shape;222;p6"/>
          <p:cNvSpPr txBox="1"/>
          <p:nvPr/>
        </p:nvSpPr>
        <p:spPr>
          <a:xfrm>
            <a:off x="7472972" y="1755616"/>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1</a:t>
            </a:r>
            <a:endParaRPr/>
          </a:p>
        </p:txBody>
      </p:sp>
      <p:sp>
        <p:nvSpPr>
          <p:cNvPr id="223" name="Google Shape;223;p6"/>
          <p:cNvSpPr txBox="1"/>
          <p:nvPr/>
        </p:nvSpPr>
        <p:spPr>
          <a:xfrm>
            <a:off x="7472972" y="3141028"/>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2</a:t>
            </a:r>
            <a:endParaRPr/>
          </a:p>
        </p:txBody>
      </p:sp>
      <p:sp>
        <p:nvSpPr>
          <p:cNvPr id="224" name="Google Shape;224;p6"/>
          <p:cNvSpPr txBox="1"/>
          <p:nvPr/>
        </p:nvSpPr>
        <p:spPr>
          <a:xfrm>
            <a:off x="7472972" y="4695190"/>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3</a:t>
            </a:r>
            <a:endParaRPr/>
          </a:p>
        </p:txBody>
      </p:sp>
      <p:sp>
        <p:nvSpPr>
          <p:cNvPr id="225" name="Google Shape;225;p6"/>
          <p:cNvSpPr txBox="1"/>
          <p:nvPr/>
        </p:nvSpPr>
        <p:spPr>
          <a:xfrm>
            <a:off x="7472972" y="6197600"/>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4</a:t>
            </a:r>
            <a:endParaRPr/>
          </a:p>
        </p:txBody>
      </p:sp>
      <p:sp>
        <p:nvSpPr>
          <p:cNvPr id="226" name="Google Shape;226;p6"/>
          <p:cNvSpPr txBox="1"/>
          <p:nvPr/>
        </p:nvSpPr>
        <p:spPr>
          <a:xfrm>
            <a:off x="7472972" y="7543959"/>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5</a:t>
            </a:r>
            <a:endParaRPr/>
          </a:p>
        </p:txBody>
      </p:sp>
      <p:grpSp>
        <p:nvGrpSpPr>
          <p:cNvPr id="227" name="Google Shape;227;p6"/>
          <p:cNvGrpSpPr/>
          <p:nvPr/>
        </p:nvGrpSpPr>
        <p:grpSpPr>
          <a:xfrm>
            <a:off x="9154001" y="7558247"/>
            <a:ext cx="7273450" cy="895338"/>
            <a:chOff x="0" y="-57150"/>
            <a:chExt cx="9697934" cy="1193784"/>
          </a:xfrm>
        </p:grpSpPr>
        <p:sp>
          <p:nvSpPr>
            <p:cNvPr id="228" name="Google Shape;228;p6"/>
            <p:cNvSpPr txBox="1"/>
            <p:nvPr/>
          </p:nvSpPr>
          <p:spPr>
            <a:xfrm>
              <a:off x="0" y="626323"/>
              <a:ext cx="9697934"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Online evidencija svih aktivnosti </a:t>
              </a:r>
              <a:endParaRPr sz="2200" b="0" i="0" u="none" strike="noStrike" cap="none">
                <a:solidFill>
                  <a:srgbClr val="414042"/>
                </a:solidFill>
                <a:latin typeface="Arial"/>
                <a:ea typeface="Arial"/>
                <a:cs typeface="Arial"/>
                <a:sym typeface="Arial"/>
              </a:endParaRPr>
            </a:p>
          </p:txBody>
        </p:sp>
        <p:sp>
          <p:nvSpPr>
            <p:cNvPr id="229" name="Google Shape;229;p6"/>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Sinkronizacija sa CommunalControl</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7"/>
          <p:cNvSpPr/>
          <p:nvPr/>
        </p:nvSpPr>
        <p:spPr>
          <a:xfrm>
            <a:off x="6641123" y="1028700"/>
            <a:ext cx="10618177" cy="8229600"/>
          </a:xfrm>
          <a:custGeom>
            <a:avLst/>
            <a:gdLst/>
            <a:ahLst/>
            <a:cxnLst/>
            <a:rect l="l" t="t" r="r" b="b"/>
            <a:pathLst>
              <a:path w="6925564" h="5367647" extrusionOk="0">
                <a:moveTo>
                  <a:pt x="6620764" y="0"/>
                </a:moveTo>
                <a:lnTo>
                  <a:pt x="304800" y="0"/>
                </a:lnTo>
                <a:cubicBezTo>
                  <a:pt x="135890" y="0"/>
                  <a:pt x="0" y="135890"/>
                  <a:pt x="0" y="304800"/>
                </a:cubicBezTo>
                <a:lnTo>
                  <a:pt x="0" y="5062847"/>
                </a:lnTo>
                <a:cubicBezTo>
                  <a:pt x="0" y="5231757"/>
                  <a:pt x="135890" y="5367647"/>
                  <a:pt x="304800" y="5367647"/>
                </a:cubicBezTo>
                <a:lnTo>
                  <a:pt x="6620764" y="5367647"/>
                </a:lnTo>
                <a:cubicBezTo>
                  <a:pt x="6789674" y="5367647"/>
                  <a:pt x="6925564" y="5231757"/>
                  <a:pt x="6925564" y="5062847"/>
                </a:cubicBezTo>
                <a:lnTo>
                  <a:pt x="6925564" y="304800"/>
                </a:lnTo>
                <a:cubicBezTo>
                  <a:pt x="6925564" y="135890"/>
                  <a:pt x="6789674" y="0"/>
                  <a:pt x="66207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7"/>
          <p:cNvPicPr preferRelativeResize="0"/>
          <p:nvPr/>
        </p:nvPicPr>
        <p:blipFill rotWithShape="1">
          <a:blip r:embed="rId3">
            <a:alphaModFix/>
          </a:blip>
          <a:srcRect r="59156"/>
          <a:stretch/>
        </p:blipFill>
        <p:spPr>
          <a:xfrm>
            <a:off x="2043817" y="5219779"/>
            <a:ext cx="1368132" cy="3437184"/>
          </a:xfrm>
          <a:prstGeom prst="rect">
            <a:avLst/>
          </a:prstGeom>
          <a:noFill/>
          <a:ln>
            <a:noFill/>
          </a:ln>
        </p:spPr>
      </p:pic>
      <p:sp>
        <p:nvSpPr>
          <p:cNvPr id="240" name="Google Shape;240;p7"/>
          <p:cNvSpPr txBox="1"/>
          <p:nvPr/>
        </p:nvSpPr>
        <p:spPr>
          <a:xfrm>
            <a:off x="1357746" y="1741012"/>
            <a:ext cx="5480648" cy="2311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5000" b="0" i="0" u="none" strike="noStrike" cap="none" dirty="0">
                <a:solidFill>
                  <a:srgbClr val="003EAB"/>
                </a:solidFill>
                <a:latin typeface="Arial"/>
                <a:ea typeface="Arial"/>
                <a:cs typeface="Arial"/>
                <a:sym typeface="Arial"/>
              </a:rPr>
              <a:t>moj-Otpad.info</a:t>
            </a:r>
            <a:endParaRPr dirty="0"/>
          </a:p>
          <a:p>
            <a:pPr marL="0" marR="0" lvl="0" indent="0" algn="l" rtl="0">
              <a:lnSpc>
                <a:spcPct val="130000"/>
              </a:lnSpc>
              <a:spcBef>
                <a:spcPts val="0"/>
              </a:spcBef>
              <a:spcAft>
                <a:spcPts val="0"/>
              </a:spcAft>
              <a:buNone/>
            </a:pPr>
            <a:r>
              <a:rPr lang="en-US" sz="3000" b="0" i="0" u="none" strike="noStrike" cap="none" dirty="0" err="1">
                <a:solidFill>
                  <a:srgbClr val="003EAB"/>
                </a:solidFill>
                <a:latin typeface="Arial"/>
                <a:ea typeface="Arial"/>
                <a:cs typeface="Arial"/>
                <a:sym typeface="Arial"/>
              </a:rPr>
              <a:t>Ključ</a:t>
            </a:r>
            <a:r>
              <a:rPr lang="en-US" sz="3000" b="0" i="0" u="none" strike="noStrike" cap="none" dirty="0">
                <a:solidFill>
                  <a:srgbClr val="003EAB"/>
                </a:solidFill>
                <a:latin typeface="Arial"/>
                <a:ea typeface="Arial"/>
                <a:cs typeface="Arial"/>
                <a:sym typeface="Arial"/>
              </a:rPr>
              <a:t> za </a:t>
            </a:r>
            <a:r>
              <a:rPr lang="en-US" sz="3000" b="0" i="0" u="none" strike="noStrike" cap="none" dirty="0" err="1">
                <a:solidFill>
                  <a:srgbClr val="003EAB"/>
                </a:solidFill>
                <a:latin typeface="Arial"/>
                <a:ea typeface="Arial"/>
                <a:cs typeface="Arial"/>
                <a:sym typeface="Arial"/>
              </a:rPr>
              <a:t>zadovoljnog</a:t>
            </a:r>
            <a:r>
              <a:rPr lang="en-US" sz="3000" b="0" i="0" u="none" strike="noStrike" cap="none" dirty="0">
                <a:solidFill>
                  <a:srgbClr val="003EAB"/>
                </a:solidFill>
                <a:latin typeface="Arial"/>
                <a:ea typeface="Arial"/>
                <a:cs typeface="Arial"/>
                <a:sym typeface="Arial"/>
              </a:rPr>
              <a:t> / </a:t>
            </a:r>
            <a:r>
              <a:rPr lang="en-US" sz="3000" b="0" i="0" u="none" strike="noStrike" cap="none" dirty="0" err="1">
                <a:solidFill>
                  <a:srgbClr val="003EAB"/>
                </a:solidFill>
                <a:latin typeface="Arial"/>
                <a:ea typeface="Arial"/>
                <a:cs typeface="Arial"/>
                <a:sym typeface="Arial"/>
              </a:rPr>
              <a:t>informiranog</a:t>
            </a:r>
            <a:r>
              <a:rPr lang="en-US" sz="3000" b="0" i="0" u="none" strike="noStrike" cap="none" dirty="0">
                <a:solidFill>
                  <a:srgbClr val="003EAB"/>
                </a:solidFill>
                <a:latin typeface="Arial"/>
                <a:ea typeface="Arial"/>
                <a:cs typeface="Arial"/>
                <a:sym typeface="Arial"/>
              </a:rPr>
              <a:t> / </a:t>
            </a:r>
            <a:r>
              <a:rPr lang="en-US" sz="3000" b="0" i="0" u="none" strike="noStrike" cap="none" dirty="0" err="1">
                <a:solidFill>
                  <a:srgbClr val="003EAB"/>
                </a:solidFill>
                <a:latin typeface="Arial"/>
                <a:ea typeface="Arial"/>
                <a:cs typeface="Arial"/>
                <a:sym typeface="Arial"/>
              </a:rPr>
              <a:t>educiranog</a:t>
            </a:r>
            <a:r>
              <a:rPr lang="en-US" sz="3000" b="0" i="0" u="none" strike="noStrike" cap="none" dirty="0">
                <a:solidFill>
                  <a:srgbClr val="003EAB"/>
                </a:solidFill>
                <a:latin typeface="Arial"/>
                <a:ea typeface="Arial"/>
                <a:cs typeface="Arial"/>
                <a:sym typeface="Arial"/>
              </a:rPr>
              <a:t> </a:t>
            </a:r>
            <a:r>
              <a:rPr lang="en-US" sz="3000" b="0" i="0" u="none" strike="noStrike" cap="none" dirty="0" err="1">
                <a:solidFill>
                  <a:srgbClr val="003EAB"/>
                </a:solidFill>
                <a:latin typeface="Arial"/>
                <a:ea typeface="Arial"/>
                <a:cs typeface="Arial"/>
                <a:sym typeface="Arial"/>
              </a:rPr>
              <a:t>korisnika</a:t>
            </a:r>
            <a:endParaRPr dirty="0"/>
          </a:p>
        </p:txBody>
      </p:sp>
      <p:grpSp>
        <p:nvGrpSpPr>
          <p:cNvPr id="241" name="Google Shape;241;p7"/>
          <p:cNvGrpSpPr/>
          <p:nvPr/>
        </p:nvGrpSpPr>
        <p:grpSpPr>
          <a:xfrm>
            <a:off x="9154000" y="4533900"/>
            <a:ext cx="7609999" cy="895338"/>
            <a:chOff x="-1" y="-57150"/>
            <a:chExt cx="10146666" cy="1193784"/>
          </a:xfrm>
        </p:grpSpPr>
        <p:sp>
          <p:nvSpPr>
            <p:cNvPr id="242" name="Google Shape;242;p7"/>
            <p:cNvSpPr txBox="1"/>
            <p:nvPr/>
          </p:nvSpPr>
          <p:spPr>
            <a:xfrm>
              <a:off x="-1" y="626323"/>
              <a:ext cx="10146666"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Odvozi, predani otpad, zatražena i izvršena usluga, obavijesti</a:t>
              </a:r>
              <a:endParaRPr/>
            </a:p>
          </p:txBody>
        </p:sp>
        <p:sp>
          <p:nvSpPr>
            <p:cNvPr id="243" name="Google Shape;243;p7"/>
            <p:cNvSpPr txBox="1"/>
            <p:nvPr/>
          </p:nvSpPr>
          <p:spPr>
            <a:xfrm>
              <a:off x="0" y="-57150"/>
              <a:ext cx="9697934" cy="5949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Uvid u aktivnosti</a:t>
              </a:r>
              <a:endParaRPr/>
            </a:p>
          </p:txBody>
        </p:sp>
      </p:grpSp>
      <p:grpSp>
        <p:nvGrpSpPr>
          <p:cNvPr id="244" name="Google Shape;244;p7"/>
          <p:cNvGrpSpPr/>
          <p:nvPr/>
        </p:nvGrpSpPr>
        <p:grpSpPr>
          <a:xfrm>
            <a:off x="9154001" y="3126423"/>
            <a:ext cx="7273450" cy="882967"/>
            <a:chOff x="0" y="-57149"/>
            <a:chExt cx="9697934" cy="1177289"/>
          </a:xfrm>
        </p:grpSpPr>
        <p:sp>
          <p:nvSpPr>
            <p:cNvPr id="245" name="Google Shape;245;p7"/>
            <p:cNvSpPr txBox="1"/>
            <p:nvPr/>
          </p:nvSpPr>
          <p:spPr>
            <a:xfrm>
              <a:off x="0" y="626322"/>
              <a:ext cx="9697934" cy="493818"/>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Obračunska mjesta, spremnici, RD barkod</a:t>
              </a:r>
              <a:endParaRPr/>
            </a:p>
          </p:txBody>
        </p:sp>
        <p:sp>
          <p:nvSpPr>
            <p:cNvPr id="246" name="Google Shape;246;p7"/>
            <p:cNvSpPr txBox="1"/>
            <p:nvPr/>
          </p:nvSpPr>
          <p:spPr>
            <a:xfrm>
              <a:off x="0" y="-57149"/>
              <a:ext cx="9697934" cy="5949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Uvid u matične podatke</a:t>
              </a:r>
              <a:endParaRPr/>
            </a:p>
          </p:txBody>
        </p:sp>
      </p:grpSp>
      <p:grpSp>
        <p:nvGrpSpPr>
          <p:cNvPr id="247" name="Google Shape;247;p7"/>
          <p:cNvGrpSpPr/>
          <p:nvPr/>
        </p:nvGrpSpPr>
        <p:grpSpPr>
          <a:xfrm>
            <a:off x="9154001" y="6036310"/>
            <a:ext cx="7273450" cy="895338"/>
            <a:chOff x="0" y="-57150"/>
            <a:chExt cx="9697934" cy="1193784"/>
          </a:xfrm>
        </p:grpSpPr>
        <p:sp>
          <p:nvSpPr>
            <p:cNvPr id="248" name="Google Shape;248;p7"/>
            <p:cNvSpPr txBox="1"/>
            <p:nvPr/>
          </p:nvSpPr>
          <p:spPr>
            <a:xfrm>
              <a:off x="0" y="626323"/>
              <a:ext cx="9697934"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Pregled rasporeda odvoza prema vrsti otpada</a:t>
              </a:r>
              <a:endParaRPr/>
            </a:p>
          </p:txBody>
        </p:sp>
        <p:sp>
          <p:nvSpPr>
            <p:cNvPr id="249" name="Google Shape;249;p7"/>
            <p:cNvSpPr txBox="1"/>
            <p:nvPr/>
          </p:nvSpPr>
          <p:spPr>
            <a:xfrm>
              <a:off x="0" y="-57150"/>
              <a:ext cx="9697934" cy="57869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Kalendar odvoza</a:t>
              </a:r>
              <a:endParaRPr/>
            </a:p>
          </p:txBody>
        </p:sp>
      </p:grpSp>
      <p:grpSp>
        <p:nvGrpSpPr>
          <p:cNvPr id="250" name="Google Shape;250;p7"/>
          <p:cNvGrpSpPr/>
          <p:nvPr/>
        </p:nvGrpSpPr>
        <p:grpSpPr>
          <a:xfrm>
            <a:off x="9154001" y="7419340"/>
            <a:ext cx="7273450" cy="895336"/>
            <a:chOff x="0" y="-57149"/>
            <a:chExt cx="9697934" cy="1193781"/>
          </a:xfrm>
        </p:grpSpPr>
        <p:sp>
          <p:nvSpPr>
            <p:cNvPr id="251" name="Google Shape;251;p7"/>
            <p:cNvSpPr txBox="1"/>
            <p:nvPr/>
          </p:nvSpPr>
          <p:spPr>
            <a:xfrm>
              <a:off x="0" y="626321"/>
              <a:ext cx="9697934"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Portal prilagođen računalima i pametnim telefonima</a:t>
              </a:r>
              <a:endParaRPr sz="2200" b="0" i="0" u="none" strike="noStrike" cap="none">
                <a:solidFill>
                  <a:srgbClr val="414042"/>
                </a:solidFill>
                <a:latin typeface="Arial"/>
                <a:ea typeface="Arial"/>
                <a:cs typeface="Arial"/>
                <a:sym typeface="Arial"/>
              </a:endParaRPr>
            </a:p>
          </p:txBody>
        </p:sp>
        <p:sp>
          <p:nvSpPr>
            <p:cNvPr id="252" name="Google Shape;252;p7"/>
            <p:cNvSpPr txBox="1"/>
            <p:nvPr/>
          </p:nvSpPr>
          <p:spPr>
            <a:xfrm>
              <a:off x="0" y="-57149"/>
              <a:ext cx="9697934" cy="5949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Tehnički zahtjevi</a:t>
              </a:r>
              <a:endParaRPr sz="2600" b="0" i="0" u="none" strike="noStrike" cap="none">
                <a:solidFill>
                  <a:srgbClr val="222A9B"/>
                </a:solidFill>
                <a:latin typeface="Arial"/>
                <a:ea typeface="Arial"/>
                <a:cs typeface="Arial"/>
                <a:sym typeface="Arial"/>
              </a:endParaRPr>
            </a:p>
          </p:txBody>
        </p:sp>
      </p:grpSp>
      <p:sp>
        <p:nvSpPr>
          <p:cNvPr id="253" name="Google Shape;253;p7"/>
          <p:cNvSpPr txBox="1"/>
          <p:nvPr/>
        </p:nvSpPr>
        <p:spPr>
          <a:xfrm>
            <a:off x="7472972" y="1755616"/>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1</a:t>
            </a:r>
            <a:endParaRPr/>
          </a:p>
        </p:txBody>
      </p:sp>
      <p:sp>
        <p:nvSpPr>
          <p:cNvPr id="254" name="Google Shape;254;p7"/>
          <p:cNvSpPr txBox="1"/>
          <p:nvPr/>
        </p:nvSpPr>
        <p:spPr>
          <a:xfrm>
            <a:off x="7472972" y="3141028"/>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2</a:t>
            </a:r>
            <a:endParaRPr/>
          </a:p>
        </p:txBody>
      </p:sp>
      <p:sp>
        <p:nvSpPr>
          <p:cNvPr id="255" name="Google Shape;255;p7"/>
          <p:cNvSpPr txBox="1"/>
          <p:nvPr/>
        </p:nvSpPr>
        <p:spPr>
          <a:xfrm>
            <a:off x="7472972" y="4548505"/>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3</a:t>
            </a:r>
            <a:endParaRPr/>
          </a:p>
        </p:txBody>
      </p:sp>
      <p:sp>
        <p:nvSpPr>
          <p:cNvPr id="256" name="Google Shape;256;p7"/>
          <p:cNvSpPr txBox="1"/>
          <p:nvPr/>
        </p:nvSpPr>
        <p:spPr>
          <a:xfrm>
            <a:off x="7472972" y="6050915"/>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4</a:t>
            </a:r>
            <a:endParaRPr/>
          </a:p>
        </p:txBody>
      </p:sp>
      <p:sp>
        <p:nvSpPr>
          <p:cNvPr id="257" name="Google Shape;257;p7"/>
          <p:cNvSpPr txBox="1"/>
          <p:nvPr/>
        </p:nvSpPr>
        <p:spPr>
          <a:xfrm>
            <a:off x="7472972" y="7397274"/>
            <a:ext cx="1260391" cy="4483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5</a:t>
            </a:r>
            <a:endParaRPr/>
          </a:p>
        </p:txBody>
      </p:sp>
      <p:grpSp>
        <p:nvGrpSpPr>
          <p:cNvPr id="258" name="Google Shape;258;p7"/>
          <p:cNvGrpSpPr/>
          <p:nvPr/>
        </p:nvGrpSpPr>
        <p:grpSpPr>
          <a:xfrm>
            <a:off x="9144000" y="1741012"/>
            <a:ext cx="7273450" cy="895336"/>
            <a:chOff x="0" y="-57149"/>
            <a:chExt cx="9697934" cy="1193781"/>
          </a:xfrm>
        </p:grpSpPr>
        <p:sp>
          <p:nvSpPr>
            <p:cNvPr id="259" name="Google Shape;259;p7"/>
            <p:cNvSpPr txBox="1"/>
            <p:nvPr/>
          </p:nvSpPr>
          <p:spPr>
            <a:xfrm>
              <a:off x="0" y="626321"/>
              <a:ext cx="9697934"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a:solidFill>
                    <a:srgbClr val="414042"/>
                  </a:solidFill>
                  <a:latin typeface="Arial"/>
                  <a:ea typeface="Arial"/>
                  <a:cs typeface="Arial"/>
                  <a:sym typeface="Arial"/>
                </a:rPr>
                <a:t>Pojedinačno i grupno, edukacija, informiranje</a:t>
              </a:r>
              <a:endParaRPr/>
            </a:p>
          </p:txBody>
        </p:sp>
        <p:sp>
          <p:nvSpPr>
            <p:cNvPr id="260" name="Google Shape;260;p7"/>
            <p:cNvSpPr txBox="1"/>
            <p:nvPr/>
          </p:nvSpPr>
          <p:spPr>
            <a:xfrm>
              <a:off x="0" y="-57149"/>
              <a:ext cx="9697934" cy="5949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a:solidFill>
                    <a:srgbClr val="222A9B"/>
                  </a:solidFill>
                  <a:latin typeface="Arial"/>
                  <a:ea typeface="Arial"/>
                  <a:cs typeface="Arial"/>
                  <a:sym typeface="Arial"/>
                </a:rPr>
                <a:t>Interakcija s korisnicima</a:t>
              </a:r>
              <a:endParaRPr sz="2600" b="0" i="0" u="none" strike="noStrike" cap="none">
                <a:solidFill>
                  <a:srgbClr val="222A9B"/>
                </a:solidFill>
                <a:latin typeface="Arial"/>
                <a:ea typeface="Arial"/>
                <a:cs typeface="Arial"/>
                <a:sym typeface="Arial"/>
              </a:endParaRPr>
            </a:p>
          </p:txBody>
        </p:sp>
      </p:grpSp>
      <p:pic>
        <p:nvPicPr>
          <p:cNvPr id="261" name="Google Shape;261;p7"/>
          <p:cNvPicPr preferRelativeResize="0"/>
          <p:nvPr/>
        </p:nvPicPr>
        <p:blipFill rotWithShape="1">
          <a:blip r:embed="rId4">
            <a:alphaModFix/>
          </a:blip>
          <a:srcRect l="41068" b="390"/>
          <a:stretch/>
        </p:blipFill>
        <p:spPr>
          <a:xfrm>
            <a:off x="3411949" y="5219779"/>
            <a:ext cx="1974022" cy="34237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
          <p:cNvSpPr/>
          <p:nvPr/>
        </p:nvSpPr>
        <p:spPr>
          <a:xfrm>
            <a:off x="6641123" y="1028700"/>
            <a:ext cx="10618177" cy="8229600"/>
          </a:xfrm>
          <a:custGeom>
            <a:avLst/>
            <a:gdLst/>
            <a:ahLst/>
            <a:cxnLst/>
            <a:rect l="l" t="t" r="r" b="b"/>
            <a:pathLst>
              <a:path w="6925564" h="5367647" extrusionOk="0">
                <a:moveTo>
                  <a:pt x="6620764" y="0"/>
                </a:moveTo>
                <a:lnTo>
                  <a:pt x="304800" y="0"/>
                </a:lnTo>
                <a:cubicBezTo>
                  <a:pt x="135890" y="0"/>
                  <a:pt x="0" y="135890"/>
                  <a:pt x="0" y="304800"/>
                </a:cubicBezTo>
                <a:lnTo>
                  <a:pt x="0" y="5062847"/>
                </a:lnTo>
                <a:cubicBezTo>
                  <a:pt x="0" y="5231757"/>
                  <a:pt x="135890" y="5367647"/>
                  <a:pt x="304800" y="5367647"/>
                </a:cubicBezTo>
                <a:lnTo>
                  <a:pt x="6620764" y="5367647"/>
                </a:lnTo>
                <a:cubicBezTo>
                  <a:pt x="6789674" y="5367647"/>
                  <a:pt x="6925564" y="5231757"/>
                  <a:pt x="6925564" y="5062847"/>
                </a:cubicBezTo>
                <a:lnTo>
                  <a:pt x="6925564" y="304800"/>
                </a:lnTo>
                <a:cubicBezTo>
                  <a:pt x="6925564" y="135890"/>
                  <a:pt x="6789674" y="0"/>
                  <a:pt x="66207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p8"/>
          <p:cNvPicPr preferRelativeResize="0"/>
          <p:nvPr/>
        </p:nvPicPr>
        <p:blipFill rotWithShape="1">
          <a:blip r:embed="rId3">
            <a:alphaModFix/>
          </a:blip>
          <a:srcRect/>
          <a:stretch/>
        </p:blipFill>
        <p:spPr>
          <a:xfrm>
            <a:off x="1882661" y="4459098"/>
            <a:ext cx="3771900" cy="4114800"/>
          </a:xfrm>
          <a:prstGeom prst="rect">
            <a:avLst/>
          </a:prstGeom>
          <a:noFill/>
          <a:ln>
            <a:noFill/>
          </a:ln>
        </p:spPr>
      </p:pic>
      <p:sp>
        <p:nvSpPr>
          <p:cNvPr id="272" name="Google Shape;272;p8"/>
          <p:cNvSpPr txBox="1"/>
          <p:nvPr/>
        </p:nvSpPr>
        <p:spPr>
          <a:xfrm>
            <a:off x="536057" y="1713102"/>
            <a:ext cx="6105066" cy="1940531"/>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4300" b="0" i="0" u="none" strike="noStrike" cap="none" dirty="0" err="1">
                <a:solidFill>
                  <a:srgbClr val="003EAB"/>
                </a:solidFill>
                <a:latin typeface="Arial"/>
                <a:ea typeface="Arial"/>
                <a:cs typeface="Arial"/>
                <a:sym typeface="Arial"/>
              </a:rPr>
              <a:t>Benefiti</a:t>
            </a:r>
            <a:r>
              <a:rPr lang="en-US" sz="4300" b="0" i="0" u="none" strike="noStrike" cap="none" dirty="0">
                <a:solidFill>
                  <a:srgbClr val="003EAB"/>
                </a:solidFill>
                <a:latin typeface="Arial"/>
                <a:ea typeface="Arial"/>
                <a:cs typeface="Arial"/>
                <a:sym typeface="Arial"/>
              </a:rPr>
              <a:t> </a:t>
            </a:r>
            <a:r>
              <a:rPr lang="en-US" sz="4300" b="0" i="0" u="none" strike="noStrike" cap="none" dirty="0" err="1">
                <a:solidFill>
                  <a:srgbClr val="003EAB"/>
                </a:solidFill>
                <a:latin typeface="Arial"/>
                <a:ea typeface="Arial"/>
                <a:cs typeface="Arial"/>
                <a:sym typeface="Arial"/>
              </a:rPr>
              <a:t>implementacije</a:t>
            </a:r>
            <a:endParaRPr dirty="0"/>
          </a:p>
          <a:p>
            <a:pPr marL="0" marR="0" lvl="0" indent="0" algn="l" rtl="0">
              <a:lnSpc>
                <a:spcPct val="130000"/>
              </a:lnSpc>
              <a:spcBef>
                <a:spcPts val="0"/>
              </a:spcBef>
              <a:spcAft>
                <a:spcPts val="0"/>
              </a:spcAft>
              <a:buNone/>
            </a:pPr>
            <a:r>
              <a:rPr lang="en-US" sz="2700" b="0" i="0" u="none" strike="noStrike" cap="none" dirty="0" err="1">
                <a:solidFill>
                  <a:srgbClr val="003EAB"/>
                </a:solidFill>
                <a:latin typeface="Arial"/>
                <a:ea typeface="Arial"/>
                <a:cs typeface="Arial"/>
                <a:sym typeface="Arial"/>
              </a:rPr>
              <a:t>Učinkovitim</a:t>
            </a:r>
            <a:r>
              <a:rPr lang="en-US" sz="2700" b="0" i="0" u="none" strike="noStrike" cap="none" dirty="0">
                <a:solidFill>
                  <a:srgbClr val="003EAB"/>
                </a:solidFill>
                <a:latin typeface="Arial"/>
                <a:ea typeface="Arial"/>
                <a:cs typeface="Arial"/>
                <a:sym typeface="Arial"/>
              </a:rPr>
              <a:t> i </a:t>
            </a:r>
            <a:r>
              <a:rPr lang="en-US" sz="2700" b="0" i="0" u="none" strike="noStrike" cap="none" dirty="0" err="1">
                <a:solidFill>
                  <a:srgbClr val="003EAB"/>
                </a:solidFill>
                <a:latin typeface="Arial"/>
                <a:ea typeface="Arial"/>
                <a:cs typeface="Arial"/>
                <a:sym typeface="Arial"/>
              </a:rPr>
              <a:t>jednostavnim</a:t>
            </a:r>
            <a:r>
              <a:rPr lang="en-US" sz="2700" b="0" i="0" u="none" strike="noStrike" cap="none" dirty="0">
                <a:solidFill>
                  <a:srgbClr val="003EAB"/>
                </a:solidFill>
                <a:latin typeface="Arial"/>
                <a:ea typeface="Arial"/>
                <a:cs typeface="Arial"/>
                <a:sym typeface="Arial"/>
              </a:rPr>
              <a:t> </a:t>
            </a:r>
            <a:r>
              <a:rPr lang="en-US" sz="2700" b="0" i="0" u="none" strike="noStrike" cap="none" dirty="0" err="1">
                <a:solidFill>
                  <a:srgbClr val="003EAB"/>
                </a:solidFill>
                <a:latin typeface="Arial"/>
                <a:ea typeface="Arial"/>
                <a:cs typeface="Arial"/>
                <a:sym typeface="Arial"/>
              </a:rPr>
              <a:t>poslovanjem</a:t>
            </a:r>
            <a:r>
              <a:rPr lang="en-US" sz="2700" b="0" i="0" u="none" strike="noStrike" cap="none" dirty="0">
                <a:solidFill>
                  <a:srgbClr val="003EAB"/>
                </a:solidFill>
                <a:latin typeface="Arial"/>
                <a:ea typeface="Arial"/>
                <a:cs typeface="Arial"/>
                <a:sym typeface="Arial"/>
              </a:rPr>
              <a:t> do </a:t>
            </a:r>
            <a:r>
              <a:rPr lang="en-US" sz="2700" b="0" i="0" u="none" strike="noStrike" cap="none" dirty="0" err="1">
                <a:solidFill>
                  <a:srgbClr val="003EAB"/>
                </a:solidFill>
                <a:latin typeface="Arial"/>
                <a:ea typeface="Arial"/>
                <a:cs typeface="Arial"/>
                <a:sym typeface="Arial"/>
              </a:rPr>
              <a:t>ostvarenja</a:t>
            </a:r>
            <a:r>
              <a:rPr lang="en-US" sz="2700" b="0" i="0" u="none" strike="noStrike" cap="none" dirty="0">
                <a:solidFill>
                  <a:srgbClr val="003EAB"/>
                </a:solidFill>
                <a:latin typeface="Arial"/>
                <a:ea typeface="Arial"/>
                <a:cs typeface="Arial"/>
                <a:sym typeface="Arial"/>
              </a:rPr>
              <a:t> </a:t>
            </a:r>
            <a:r>
              <a:rPr lang="hr-HR" sz="2700" b="0" i="0" u="none" strike="noStrike" cap="none" dirty="0">
                <a:solidFill>
                  <a:srgbClr val="003EAB"/>
                </a:solidFill>
                <a:latin typeface="Arial"/>
                <a:ea typeface="Arial"/>
                <a:cs typeface="Arial"/>
                <a:sym typeface="Arial"/>
              </a:rPr>
              <a:t>zadanih</a:t>
            </a:r>
            <a:r>
              <a:rPr lang="en-US" sz="2700" b="0" i="0" u="none" strike="noStrike" cap="none" dirty="0">
                <a:solidFill>
                  <a:srgbClr val="003EAB"/>
                </a:solidFill>
                <a:latin typeface="Arial"/>
                <a:ea typeface="Arial"/>
                <a:cs typeface="Arial"/>
                <a:sym typeface="Arial"/>
              </a:rPr>
              <a:t> </a:t>
            </a:r>
            <a:r>
              <a:rPr lang="en-US" sz="2700" b="0" i="0" u="none" strike="noStrike" cap="none" dirty="0" err="1">
                <a:solidFill>
                  <a:srgbClr val="003EAB"/>
                </a:solidFill>
                <a:latin typeface="Arial"/>
                <a:ea typeface="Arial"/>
                <a:cs typeface="Arial"/>
                <a:sym typeface="Arial"/>
              </a:rPr>
              <a:t>ciljeva</a:t>
            </a:r>
            <a:endParaRPr sz="2700" b="0" i="0" u="none" strike="noStrike" cap="none" dirty="0">
              <a:solidFill>
                <a:srgbClr val="003EAB"/>
              </a:solidFill>
              <a:latin typeface="Arial"/>
              <a:ea typeface="Arial"/>
              <a:cs typeface="Arial"/>
              <a:sym typeface="Arial"/>
            </a:endParaRPr>
          </a:p>
        </p:txBody>
      </p:sp>
      <p:grpSp>
        <p:nvGrpSpPr>
          <p:cNvPr id="276" name="Google Shape;276;p8"/>
          <p:cNvGrpSpPr/>
          <p:nvPr/>
        </p:nvGrpSpPr>
        <p:grpSpPr>
          <a:xfrm>
            <a:off x="9109464" y="3127235"/>
            <a:ext cx="7273450" cy="986581"/>
            <a:chOff x="0" y="-57150"/>
            <a:chExt cx="9697934" cy="1315441"/>
          </a:xfrm>
        </p:grpSpPr>
        <p:sp>
          <p:nvSpPr>
            <p:cNvPr id="277" name="Google Shape;277;p8"/>
            <p:cNvSpPr txBox="1"/>
            <p:nvPr/>
          </p:nvSpPr>
          <p:spPr>
            <a:xfrm>
              <a:off x="0" y="626323"/>
              <a:ext cx="9697934" cy="631968"/>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dirty="0" err="1">
                  <a:solidFill>
                    <a:srgbClr val="414042"/>
                  </a:solidFill>
                  <a:latin typeface="Arial"/>
                  <a:ea typeface="Arial"/>
                  <a:cs typeface="Arial"/>
                  <a:sym typeface="Arial"/>
                </a:rPr>
                <a:t>Promocije</a:t>
              </a:r>
              <a:r>
                <a:rPr lang="en-US" sz="2200" b="0" i="0" u="none" strike="noStrike" cap="none" dirty="0">
                  <a:solidFill>
                    <a:srgbClr val="414042"/>
                  </a:solidFill>
                  <a:latin typeface="Arial"/>
                  <a:ea typeface="Arial"/>
                  <a:cs typeface="Arial"/>
                  <a:sym typeface="Arial"/>
                </a:rPr>
                <a:t>, </a:t>
              </a:r>
              <a:r>
                <a:rPr lang="en-US" sz="2200" b="0" i="0" u="none" strike="noStrike" cap="none" dirty="0" err="1">
                  <a:solidFill>
                    <a:srgbClr val="414042"/>
                  </a:solidFill>
                  <a:latin typeface="Arial"/>
                  <a:ea typeface="Arial"/>
                  <a:cs typeface="Arial"/>
                  <a:sym typeface="Arial"/>
                </a:rPr>
                <a:t>reklamiranje</a:t>
              </a:r>
              <a:r>
                <a:rPr lang="en-US" sz="2200" b="0" i="0" u="none" strike="noStrike" cap="none" dirty="0">
                  <a:solidFill>
                    <a:srgbClr val="414042"/>
                  </a:solidFill>
                  <a:latin typeface="Arial"/>
                  <a:ea typeface="Arial"/>
                  <a:cs typeface="Arial"/>
                  <a:sym typeface="Arial"/>
                </a:rPr>
                <a:t> </a:t>
              </a:r>
              <a:r>
                <a:rPr lang="en-US" sz="2200" b="0" i="0" u="none" strike="noStrike" cap="none" dirty="0" err="1">
                  <a:solidFill>
                    <a:srgbClr val="414042"/>
                  </a:solidFill>
                  <a:latin typeface="Arial"/>
                  <a:ea typeface="Arial"/>
                  <a:cs typeface="Arial"/>
                  <a:sym typeface="Arial"/>
                </a:rPr>
                <a:t>aktivnosti</a:t>
              </a:r>
              <a:r>
                <a:rPr lang="en-US" sz="2200" b="0" i="0" u="none" strike="noStrike" cap="none" dirty="0">
                  <a:solidFill>
                    <a:srgbClr val="414042"/>
                  </a:solidFill>
                  <a:latin typeface="Arial"/>
                  <a:ea typeface="Arial"/>
                  <a:cs typeface="Arial"/>
                  <a:sym typeface="Arial"/>
                </a:rPr>
                <a:t> i </a:t>
              </a:r>
              <a:r>
                <a:rPr lang="en-US" sz="2200" b="0" i="0" u="none" strike="noStrike" cap="none" dirty="0" err="1">
                  <a:solidFill>
                    <a:srgbClr val="414042"/>
                  </a:solidFill>
                  <a:latin typeface="Arial"/>
                  <a:ea typeface="Arial"/>
                  <a:cs typeface="Arial"/>
                  <a:sym typeface="Arial"/>
                </a:rPr>
                <a:t>rezultata</a:t>
              </a:r>
              <a:r>
                <a:rPr lang="en-US" sz="2200" b="0" i="0" u="none" strike="noStrike" cap="none" dirty="0">
                  <a:solidFill>
                    <a:srgbClr val="414042"/>
                  </a:solidFill>
                  <a:latin typeface="Arial"/>
                  <a:ea typeface="Arial"/>
                  <a:cs typeface="Arial"/>
                  <a:sym typeface="Arial"/>
                </a:rPr>
                <a:t> </a:t>
              </a:r>
              <a:r>
                <a:rPr lang="en-US" sz="2200" b="0" i="0" u="none" strike="noStrike" cap="none" dirty="0" err="1">
                  <a:solidFill>
                    <a:srgbClr val="414042"/>
                  </a:solidFill>
                  <a:latin typeface="Arial"/>
                  <a:ea typeface="Arial"/>
                  <a:cs typeface="Arial"/>
                  <a:sym typeface="Arial"/>
                </a:rPr>
                <a:t>istih</a:t>
              </a:r>
              <a:endParaRPr dirty="0"/>
            </a:p>
          </p:txBody>
        </p:sp>
        <p:sp>
          <p:nvSpPr>
            <p:cNvPr id="278" name="Google Shape;278;p8"/>
            <p:cNvSpPr txBox="1"/>
            <p:nvPr/>
          </p:nvSpPr>
          <p:spPr>
            <a:xfrm>
              <a:off x="0" y="-57150"/>
              <a:ext cx="9697934" cy="5949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dirty="0" err="1">
                  <a:solidFill>
                    <a:srgbClr val="222A9B"/>
                  </a:solidFill>
                  <a:latin typeface="Arial"/>
                  <a:ea typeface="Arial"/>
                  <a:cs typeface="Arial"/>
                  <a:sym typeface="Arial"/>
                </a:rPr>
                <a:t>Jednostavno</a:t>
              </a:r>
              <a:r>
                <a:rPr lang="en-US" sz="2600" b="0" i="0" u="none" strike="noStrike" cap="none" dirty="0">
                  <a:solidFill>
                    <a:srgbClr val="222A9B"/>
                  </a:solidFill>
                  <a:latin typeface="Arial"/>
                  <a:ea typeface="Arial"/>
                  <a:cs typeface="Arial"/>
                  <a:sym typeface="Arial"/>
                </a:rPr>
                <a:t> </a:t>
              </a:r>
              <a:r>
                <a:rPr lang="en-US" sz="2600" b="0" i="0" u="none" strike="noStrike" cap="none" dirty="0" err="1">
                  <a:solidFill>
                    <a:srgbClr val="222A9B"/>
                  </a:solidFill>
                  <a:latin typeface="Arial"/>
                  <a:ea typeface="Arial"/>
                  <a:cs typeface="Arial"/>
                  <a:sym typeface="Arial"/>
                </a:rPr>
                <a:t>provođenje</a:t>
              </a:r>
              <a:r>
                <a:rPr lang="en-US" sz="2600" b="0" i="0" u="none" strike="noStrike" cap="none" dirty="0">
                  <a:solidFill>
                    <a:srgbClr val="222A9B"/>
                  </a:solidFill>
                  <a:latin typeface="Arial"/>
                  <a:ea typeface="Arial"/>
                  <a:cs typeface="Arial"/>
                  <a:sym typeface="Arial"/>
                </a:rPr>
                <a:t> </a:t>
              </a:r>
              <a:r>
                <a:rPr lang="en-US" sz="2600" b="0" i="0" u="none" strike="noStrike" cap="none" dirty="0" err="1">
                  <a:solidFill>
                    <a:srgbClr val="222A9B"/>
                  </a:solidFill>
                  <a:latin typeface="Arial"/>
                  <a:ea typeface="Arial"/>
                  <a:cs typeface="Arial"/>
                  <a:sym typeface="Arial"/>
                </a:rPr>
                <a:t>uspješnih</a:t>
              </a:r>
              <a:r>
                <a:rPr lang="en-US" sz="2600" b="0" i="0" u="none" strike="noStrike" cap="none" dirty="0">
                  <a:solidFill>
                    <a:srgbClr val="222A9B"/>
                  </a:solidFill>
                  <a:latin typeface="Arial"/>
                  <a:ea typeface="Arial"/>
                  <a:cs typeface="Arial"/>
                  <a:sym typeface="Arial"/>
                </a:rPr>
                <a:t> PR </a:t>
              </a:r>
              <a:r>
                <a:rPr lang="en-US" sz="2600" b="0" i="0" u="none" strike="noStrike" cap="none" dirty="0" err="1">
                  <a:solidFill>
                    <a:srgbClr val="222A9B"/>
                  </a:solidFill>
                  <a:latin typeface="Arial"/>
                  <a:ea typeface="Arial"/>
                  <a:cs typeface="Arial"/>
                  <a:sym typeface="Arial"/>
                </a:rPr>
                <a:t>kampanja</a:t>
              </a:r>
              <a:endParaRPr dirty="0"/>
            </a:p>
          </p:txBody>
        </p:sp>
      </p:grpSp>
      <p:grpSp>
        <p:nvGrpSpPr>
          <p:cNvPr id="279" name="Google Shape;279;p8"/>
          <p:cNvGrpSpPr/>
          <p:nvPr/>
        </p:nvGrpSpPr>
        <p:grpSpPr>
          <a:xfrm>
            <a:off x="9079911" y="1715365"/>
            <a:ext cx="7696200" cy="895338"/>
            <a:chOff x="0" y="-57150"/>
            <a:chExt cx="10261601" cy="1193784"/>
          </a:xfrm>
        </p:grpSpPr>
        <p:sp>
          <p:nvSpPr>
            <p:cNvPr id="280" name="Google Shape;280;p8"/>
            <p:cNvSpPr txBox="1"/>
            <p:nvPr/>
          </p:nvSpPr>
          <p:spPr>
            <a:xfrm>
              <a:off x="0" y="626323"/>
              <a:ext cx="10261601"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dirty="0" err="1">
                  <a:solidFill>
                    <a:srgbClr val="414042"/>
                  </a:solidFill>
                  <a:latin typeface="Arial"/>
                  <a:ea typeface="Arial"/>
                  <a:cs typeface="Arial"/>
                  <a:sym typeface="Arial"/>
                </a:rPr>
                <a:t>Međusobnom</a:t>
              </a:r>
              <a:r>
                <a:rPr lang="en-US" sz="2200" b="0" i="0" u="none" strike="noStrike" cap="none" dirty="0">
                  <a:solidFill>
                    <a:srgbClr val="414042"/>
                  </a:solidFill>
                  <a:latin typeface="Arial"/>
                  <a:ea typeface="Arial"/>
                  <a:cs typeface="Arial"/>
                  <a:sym typeface="Arial"/>
                </a:rPr>
                <a:t> </a:t>
              </a:r>
              <a:r>
                <a:rPr lang="en-US" sz="2200" b="0" i="0" u="none" strike="noStrike" cap="none" dirty="0" err="1">
                  <a:solidFill>
                    <a:srgbClr val="414042"/>
                  </a:solidFill>
                  <a:latin typeface="Arial"/>
                  <a:ea typeface="Arial"/>
                  <a:cs typeface="Arial"/>
                  <a:sym typeface="Arial"/>
                </a:rPr>
                <a:t>suradnjom</a:t>
              </a:r>
              <a:r>
                <a:rPr lang="en-US" sz="2200" b="0" i="0" u="none" strike="noStrike" cap="none" dirty="0">
                  <a:solidFill>
                    <a:srgbClr val="414042"/>
                  </a:solidFill>
                  <a:latin typeface="Arial"/>
                  <a:ea typeface="Arial"/>
                  <a:cs typeface="Arial"/>
                  <a:sym typeface="Arial"/>
                </a:rPr>
                <a:t> do </a:t>
              </a:r>
              <a:r>
                <a:rPr lang="en-US" sz="2200" b="0" i="0" u="none" strike="noStrike" cap="none" dirty="0" err="1">
                  <a:solidFill>
                    <a:srgbClr val="414042"/>
                  </a:solidFill>
                  <a:latin typeface="Arial"/>
                  <a:ea typeface="Arial"/>
                  <a:cs typeface="Arial"/>
                  <a:sym typeface="Arial"/>
                </a:rPr>
                <a:t>boljih</a:t>
              </a:r>
              <a:r>
                <a:rPr lang="en-US" sz="2200" b="0" i="0" u="none" strike="noStrike" cap="none" dirty="0">
                  <a:solidFill>
                    <a:srgbClr val="414042"/>
                  </a:solidFill>
                  <a:latin typeface="Arial"/>
                  <a:ea typeface="Arial"/>
                  <a:cs typeface="Arial"/>
                  <a:sym typeface="Arial"/>
                </a:rPr>
                <a:t> </a:t>
              </a:r>
              <a:r>
                <a:rPr lang="en-US" sz="2200" b="0" i="0" u="none" strike="noStrike" cap="none" dirty="0" err="1">
                  <a:solidFill>
                    <a:srgbClr val="414042"/>
                  </a:solidFill>
                  <a:latin typeface="Arial"/>
                  <a:ea typeface="Arial"/>
                  <a:cs typeface="Arial"/>
                  <a:sym typeface="Arial"/>
                </a:rPr>
                <a:t>rezultata</a:t>
              </a:r>
              <a:r>
                <a:rPr lang="en-US" sz="2200" b="0" i="0" u="none" strike="noStrike" cap="none" dirty="0">
                  <a:solidFill>
                    <a:srgbClr val="414042"/>
                  </a:solidFill>
                  <a:latin typeface="Arial"/>
                  <a:ea typeface="Arial"/>
                  <a:cs typeface="Arial"/>
                  <a:sym typeface="Arial"/>
                </a:rPr>
                <a:t> i </a:t>
              </a:r>
              <a:r>
                <a:rPr lang="en-US" sz="2200" b="0" i="0" u="none" strike="noStrike" cap="none" dirty="0" err="1">
                  <a:solidFill>
                    <a:srgbClr val="414042"/>
                  </a:solidFill>
                  <a:latin typeface="Arial"/>
                  <a:ea typeface="Arial"/>
                  <a:cs typeface="Arial"/>
                  <a:sym typeface="Arial"/>
                </a:rPr>
                <a:t>novih</a:t>
              </a:r>
              <a:r>
                <a:rPr lang="en-US" sz="2200" b="0" i="0" u="none" strike="noStrike" cap="none" dirty="0">
                  <a:solidFill>
                    <a:srgbClr val="414042"/>
                  </a:solidFill>
                  <a:latin typeface="Arial"/>
                  <a:ea typeface="Arial"/>
                  <a:cs typeface="Arial"/>
                  <a:sym typeface="Arial"/>
                </a:rPr>
                <a:t> </a:t>
              </a:r>
              <a:r>
                <a:rPr lang="en-US" sz="2200" b="0" i="0" u="none" strike="noStrike" cap="none" dirty="0" err="1">
                  <a:solidFill>
                    <a:srgbClr val="414042"/>
                  </a:solidFill>
                  <a:latin typeface="Arial"/>
                  <a:ea typeface="Arial"/>
                  <a:cs typeface="Arial"/>
                  <a:sym typeface="Arial"/>
                </a:rPr>
                <a:t>rješenja</a:t>
              </a:r>
              <a:endParaRPr dirty="0"/>
            </a:p>
          </p:txBody>
        </p:sp>
        <p:sp>
          <p:nvSpPr>
            <p:cNvPr id="281" name="Google Shape;281;p8"/>
            <p:cNvSpPr txBox="1"/>
            <p:nvPr/>
          </p:nvSpPr>
          <p:spPr>
            <a:xfrm>
              <a:off x="0" y="-57150"/>
              <a:ext cx="9697934" cy="5949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dirty="0" err="1">
                  <a:solidFill>
                    <a:srgbClr val="222A9B"/>
                  </a:solidFill>
                  <a:latin typeface="Arial"/>
                  <a:ea typeface="Arial"/>
                  <a:cs typeface="Arial"/>
                  <a:sym typeface="Arial"/>
                </a:rPr>
                <a:t>Suradnjom</a:t>
              </a:r>
              <a:r>
                <a:rPr lang="en-US" sz="2600" b="0" i="0" u="none" strike="noStrike" cap="none" dirty="0">
                  <a:solidFill>
                    <a:srgbClr val="222A9B"/>
                  </a:solidFill>
                  <a:latin typeface="Arial"/>
                  <a:ea typeface="Arial"/>
                  <a:cs typeface="Arial"/>
                  <a:sym typeface="Arial"/>
                </a:rPr>
                <a:t> do </a:t>
              </a:r>
              <a:r>
                <a:rPr lang="en-US" sz="2600" b="0" i="0" u="none" strike="noStrike" cap="none" dirty="0" err="1">
                  <a:solidFill>
                    <a:srgbClr val="222A9B"/>
                  </a:solidFill>
                  <a:latin typeface="Arial"/>
                  <a:ea typeface="Arial"/>
                  <a:cs typeface="Arial"/>
                  <a:sym typeface="Arial"/>
                </a:rPr>
                <a:t>ciljeva</a:t>
              </a:r>
              <a:endParaRPr sz="2600" b="0" i="0" u="none" strike="noStrike" cap="none" dirty="0">
                <a:solidFill>
                  <a:srgbClr val="222A9B"/>
                </a:solidFill>
                <a:latin typeface="Arial"/>
                <a:ea typeface="Arial"/>
                <a:cs typeface="Arial"/>
                <a:sym typeface="Arial"/>
              </a:endParaRPr>
            </a:p>
          </p:txBody>
        </p:sp>
      </p:grpSp>
      <p:sp>
        <p:nvSpPr>
          <p:cNvPr id="285" name="Google Shape;285;p8"/>
          <p:cNvSpPr txBox="1"/>
          <p:nvPr/>
        </p:nvSpPr>
        <p:spPr>
          <a:xfrm>
            <a:off x="7472972" y="1755616"/>
            <a:ext cx="1260391"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dirty="0">
                <a:solidFill>
                  <a:srgbClr val="222A9B"/>
                </a:solidFill>
                <a:latin typeface="Arial"/>
                <a:ea typeface="Arial"/>
                <a:cs typeface="Arial"/>
                <a:sym typeface="Arial"/>
              </a:rPr>
              <a:t>1</a:t>
            </a:r>
            <a:endParaRPr dirty="0"/>
          </a:p>
        </p:txBody>
      </p:sp>
      <p:sp>
        <p:nvSpPr>
          <p:cNvPr id="286" name="Google Shape;286;p8"/>
          <p:cNvSpPr txBox="1"/>
          <p:nvPr/>
        </p:nvSpPr>
        <p:spPr>
          <a:xfrm>
            <a:off x="7472972" y="3141028"/>
            <a:ext cx="1260391"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dirty="0">
                <a:solidFill>
                  <a:srgbClr val="222A9B"/>
                </a:solidFill>
                <a:latin typeface="Arial"/>
                <a:ea typeface="Arial"/>
                <a:cs typeface="Arial"/>
                <a:sym typeface="Arial"/>
              </a:rPr>
              <a:t>2</a:t>
            </a:r>
            <a:endParaRPr dirty="0"/>
          </a:p>
        </p:txBody>
      </p:sp>
      <p:sp>
        <p:nvSpPr>
          <p:cNvPr id="287" name="Google Shape;287;p8"/>
          <p:cNvSpPr txBox="1"/>
          <p:nvPr/>
        </p:nvSpPr>
        <p:spPr>
          <a:xfrm>
            <a:off x="7472972" y="4695190"/>
            <a:ext cx="1260391"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dirty="0">
                <a:solidFill>
                  <a:srgbClr val="222A9B"/>
                </a:solidFill>
                <a:latin typeface="Arial"/>
                <a:ea typeface="Arial"/>
                <a:cs typeface="Arial"/>
                <a:sym typeface="Arial"/>
              </a:rPr>
              <a:t>3</a:t>
            </a:r>
            <a:endParaRPr dirty="0"/>
          </a:p>
        </p:txBody>
      </p:sp>
      <p:sp>
        <p:nvSpPr>
          <p:cNvPr id="288" name="Google Shape;288;p8"/>
          <p:cNvSpPr txBox="1"/>
          <p:nvPr/>
        </p:nvSpPr>
        <p:spPr>
          <a:xfrm>
            <a:off x="7472972" y="6197600"/>
            <a:ext cx="1260391"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dirty="0">
                <a:solidFill>
                  <a:srgbClr val="222A9B"/>
                </a:solidFill>
                <a:latin typeface="Arial"/>
                <a:ea typeface="Arial"/>
                <a:cs typeface="Arial"/>
                <a:sym typeface="Arial"/>
              </a:rPr>
              <a:t>4</a:t>
            </a:r>
            <a:endParaRPr dirty="0"/>
          </a:p>
        </p:txBody>
      </p:sp>
      <p:sp>
        <p:nvSpPr>
          <p:cNvPr id="289" name="Google Shape;289;p8"/>
          <p:cNvSpPr txBox="1"/>
          <p:nvPr/>
        </p:nvSpPr>
        <p:spPr>
          <a:xfrm>
            <a:off x="7472972" y="7543959"/>
            <a:ext cx="1260391" cy="56015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dirty="0">
                <a:solidFill>
                  <a:srgbClr val="222A9B"/>
                </a:solidFill>
                <a:latin typeface="Arial"/>
                <a:ea typeface="Arial"/>
                <a:cs typeface="Arial"/>
                <a:sym typeface="Arial"/>
              </a:rPr>
              <a:t>5</a:t>
            </a:r>
            <a:endParaRPr dirty="0"/>
          </a:p>
        </p:txBody>
      </p:sp>
      <p:grpSp>
        <p:nvGrpSpPr>
          <p:cNvPr id="290" name="Google Shape;290;p8"/>
          <p:cNvGrpSpPr/>
          <p:nvPr/>
        </p:nvGrpSpPr>
        <p:grpSpPr>
          <a:xfrm>
            <a:off x="9079911" y="7543959"/>
            <a:ext cx="7273450" cy="895336"/>
            <a:chOff x="0" y="-57149"/>
            <a:chExt cx="9697934" cy="1193781"/>
          </a:xfrm>
        </p:grpSpPr>
        <p:sp>
          <p:nvSpPr>
            <p:cNvPr id="291" name="Google Shape;291;p8"/>
            <p:cNvSpPr txBox="1"/>
            <p:nvPr/>
          </p:nvSpPr>
          <p:spPr>
            <a:xfrm>
              <a:off x="0" y="626321"/>
              <a:ext cx="9697934" cy="510311"/>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en-US" sz="2200" b="0" i="0" u="none" strike="noStrike" cap="none" dirty="0">
                  <a:solidFill>
                    <a:srgbClr val="414042"/>
                  </a:solidFill>
                  <a:latin typeface="Arial"/>
                  <a:ea typeface="Arial"/>
                  <a:cs typeface="Arial"/>
                  <a:sym typeface="Arial"/>
                </a:rPr>
                <a:t>Za </a:t>
              </a:r>
              <a:r>
                <a:rPr lang="en-US" sz="2200" b="0" i="0" u="none" strike="noStrike" cap="none" dirty="0" err="1">
                  <a:solidFill>
                    <a:srgbClr val="414042"/>
                  </a:solidFill>
                  <a:latin typeface="Arial"/>
                  <a:ea typeface="Arial"/>
                  <a:cs typeface="Arial"/>
                  <a:sym typeface="Arial"/>
                </a:rPr>
                <a:t>svakog</a:t>
              </a:r>
              <a:r>
                <a:rPr lang="en-US" sz="2200" b="0" i="0" u="none" strike="noStrike" cap="none" dirty="0">
                  <a:solidFill>
                    <a:srgbClr val="414042"/>
                  </a:solidFill>
                  <a:latin typeface="Arial"/>
                  <a:ea typeface="Arial"/>
                  <a:cs typeface="Arial"/>
                  <a:sym typeface="Arial"/>
                </a:rPr>
                <a:t> </a:t>
              </a:r>
              <a:r>
                <a:rPr lang="en-US" sz="2200" b="0" i="0" u="none" strike="noStrike" cap="none" dirty="0" err="1">
                  <a:solidFill>
                    <a:srgbClr val="414042"/>
                  </a:solidFill>
                  <a:latin typeface="Arial"/>
                  <a:ea typeface="Arial"/>
                  <a:cs typeface="Arial"/>
                  <a:sym typeface="Arial"/>
                </a:rPr>
                <a:t>korisnika</a:t>
              </a:r>
              <a:r>
                <a:rPr lang="en-US" sz="2200" b="0" i="0" u="none" strike="noStrike" cap="none" dirty="0">
                  <a:solidFill>
                    <a:srgbClr val="414042"/>
                  </a:solidFill>
                  <a:latin typeface="Arial"/>
                  <a:ea typeface="Arial"/>
                  <a:cs typeface="Arial"/>
                  <a:sym typeface="Arial"/>
                </a:rPr>
                <a:t> </a:t>
              </a:r>
              <a:r>
                <a:rPr lang="en-US" sz="2200" b="0" i="0" u="none" strike="noStrike" cap="none" dirty="0" err="1">
                  <a:solidFill>
                    <a:srgbClr val="414042"/>
                  </a:solidFill>
                  <a:latin typeface="Arial"/>
                  <a:ea typeface="Arial"/>
                  <a:cs typeface="Arial"/>
                  <a:sym typeface="Arial"/>
                </a:rPr>
                <a:t>javne</a:t>
              </a:r>
              <a:r>
                <a:rPr lang="en-US" sz="2200" b="0" i="0" u="none" strike="noStrike" cap="none" dirty="0">
                  <a:solidFill>
                    <a:srgbClr val="414042"/>
                  </a:solidFill>
                  <a:latin typeface="Arial"/>
                  <a:ea typeface="Arial"/>
                  <a:cs typeface="Arial"/>
                  <a:sym typeface="Arial"/>
                </a:rPr>
                <a:t> </a:t>
              </a:r>
              <a:r>
                <a:rPr lang="en-US" sz="2200" b="0" i="0" u="none" strike="noStrike" cap="none" dirty="0" err="1">
                  <a:solidFill>
                    <a:srgbClr val="414042"/>
                  </a:solidFill>
                  <a:latin typeface="Arial"/>
                  <a:ea typeface="Arial"/>
                  <a:cs typeface="Arial"/>
                  <a:sym typeface="Arial"/>
                </a:rPr>
                <a:t>usluge</a:t>
              </a:r>
              <a:r>
                <a:rPr lang="en-US" sz="2200" b="0" i="0" u="none" strike="noStrike" cap="none" dirty="0">
                  <a:solidFill>
                    <a:srgbClr val="414042"/>
                  </a:solidFill>
                  <a:latin typeface="Arial"/>
                  <a:ea typeface="Arial"/>
                  <a:cs typeface="Arial"/>
                  <a:sym typeface="Arial"/>
                </a:rPr>
                <a:t> i </a:t>
              </a:r>
              <a:r>
                <a:rPr lang="en-US" sz="2200" b="0" i="0" u="none" strike="noStrike" cap="none" dirty="0" err="1">
                  <a:solidFill>
                    <a:srgbClr val="414042"/>
                  </a:solidFill>
                  <a:latin typeface="Arial"/>
                  <a:ea typeface="Arial"/>
                  <a:cs typeface="Arial"/>
                  <a:sym typeface="Arial"/>
                </a:rPr>
                <a:t>otpad</a:t>
              </a:r>
              <a:endParaRPr dirty="0"/>
            </a:p>
          </p:txBody>
        </p:sp>
        <p:sp>
          <p:nvSpPr>
            <p:cNvPr id="292" name="Google Shape;292;p8"/>
            <p:cNvSpPr txBox="1"/>
            <p:nvPr/>
          </p:nvSpPr>
          <p:spPr>
            <a:xfrm>
              <a:off x="0" y="-57149"/>
              <a:ext cx="9697934" cy="5949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b="0" i="0" u="none" strike="noStrike" cap="none" dirty="0" err="1">
                  <a:solidFill>
                    <a:srgbClr val="222A9B"/>
                  </a:solidFill>
                  <a:latin typeface="Arial"/>
                  <a:ea typeface="Arial"/>
                  <a:cs typeface="Arial"/>
                  <a:sym typeface="Arial"/>
                </a:rPr>
                <a:t>Izgrađen</a:t>
              </a:r>
              <a:r>
                <a:rPr lang="en-US" sz="2600" b="0" i="0" u="none" strike="noStrike" cap="none" dirty="0">
                  <a:solidFill>
                    <a:srgbClr val="222A9B"/>
                  </a:solidFill>
                  <a:latin typeface="Arial"/>
                  <a:ea typeface="Arial"/>
                  <a:cs typeface="Arial"/>
                  <a:sym typeface="Arial"/>
                </a:rPr>
                <a:t> </a:t>
              </a:r>
              <a:r>
                <a:rPr lang="en-US" sz="2600" b="0" i="0" u="none" strike="noStrike" cap="none" dirty="0" err="1">
                  <a:solidFill>
                    <a:srgbClr val="222A9B"/>
                  </a:solidFill>
                  <a:latin typeface="Arial"/>
                  <a:ea typeface="Arial"/>
                  <a:cs typeface="Arial"/>
                  <a:sym typeface="Arial"/>
                </a:rPr>
                <a:t>cjeloviti</a:t>
              </a:r>
              <a:r>
                <a:rPr lang="en-US" sz="2600" b="0" i="0" u="none" strike="noStrike" cap="none" dirty="0">
                  <a:solidFill>
                    <a:srgbClr val="222A9B"/>
                  </a:solidFill>
                  <a:latin typeface="Arial"/>
                  <a:ea typeface="Arial"/>
                  <a:cs typeface="Arial"/>
                  <a:sym typeface="Arial"/>
                </a:rPr>
                <a:t> </a:t>
              </a:r>
              <a:r>
                <a:rPr lang="en-US" sz="2600" b="0" i="0" u="none" strike="noStrike" cap="none" dirty="0" err="1">
                  <a:solidFill>
                    <a:srgbClr val="222A9B"/>
                  </a:solidFill>
                  <a:latin typeface="Arial"/>
                  <a:ea typeface="Arial"/>
                  <a:cs typeface="Arial"/>
                  <a:sym typeface="Arial"/>
                </a:rPr>
                <a:t>sustav</a:t>
              </a:r>
              <a:r>
                <a:rPr lang="en-US" sz="2600" b="0" i="0" u="none" strike="noStrike" cap="none" dirty="0">
                  <a:solidFill>
                    <a:srgbClr val="222A9B"/>
                  </a:solidFill>
                  <a:latin typeface="Arial"/>
                  <a:ea typeface="Arial"/>
                  <a:cs typeface="Arial"/>
                  <a:sym typeface="Arial"/>
                </a:rPr>
                <a:t> </a:t>
              </a:r>
              <a:r>
                <a:rPr lang="en-US" sz="2600" b="0" i="0" u="none" strike="noStrike" cap="none" dirty="0" err="1">
                  <a:solidFill>
                    <a:srgbClr val="222A9B"/>
                  </a:solidFill>
                  <a:latin typeface="Arial"/>
                  <a:ea typeface="Arial"/>
                  <a:cs typeface="Arial"/>
                  <a:sym typeface="Arial"/>
                </a:rPr>
                <a:t>točnih</a:t>
              </a:r>
              <a:r>
                <a:rPr lang="en-US" sz="2600" b="0" i="0" u="none" strike="noStrike" cap="none" dirty="0">
                  <a:solidFill>
                    <a:srgbClr val="222A9B"/>
                  </a:solidFill>
                  <a:latin typeface="Arial"/>
                  <a:ea typeface="Arial"/>
                  <a:cs typeface="Arial"/>
                  <a:sym typeface="Arial"/>
                </a:rPr>
                <a:t> </a:t>
              </a:r>
              <a:r>
                <a:rPr lang="en-US" sz="2600" b="0" i="0" u="none" strike="noStrike" cap="none" dirty="0" err="1">
                  <a:solidFill>
                    <a:srgbClr val="222A9B"/>
                  </a:solidFill>
                  <a:latin typeface="Arial"/>
                  <a:ea typeface="Arial"/>
                  <a:cs typeface="Arial"/>
                  <a:sym typeface="Arial"/>
                </a:rPr>
                <a:t>podataka</a:t>
              </a:r>
              <a:endParaRPr dirty="0"/>
            </a:p>
          </p:txBody>
        </p:sp>
      </p:grpSp>
      <p:grpSp>
        <p:nvGrpSpPr>
          <p:cNvPr id="2" name="Google Shape;273;p8">
            <a:extLst>
              <a:ext uri="{FF2B5EF4-FFF2-40B4-BE49-F238E27FC236}">
                <a16:creationId xmlns:a16="http://schemas.microsoft.com/office/drawing/2014/main" id="{597FB92B-19E9-E93E-E921-E607D4E850EC}"/>
              </a:ext>
            </a:extLst>
          </p:cNvPr>
          <p:cNvGrpSpPr/>
          <p:nvPr/>
        </p:nvGrpSpPr>
        <p:grpSpPr>
          <a:xfrm>
            <a:off x="9131889" y="4670262"/>
            <a:ext cx="7273450" cy="986581"/>
            <a:chOff x="0" y="-57150"/>
            <a:chExt cx="9697934" cy="1315441"/>
          </a:xfrm>
        </p:grpSpPr>
        <p:sp>
          <p:nvSpPr>
            <p:cNvPr id="3" name="Google Shape;274;p8">
              <a:extLst>
                <a:ext uri="{FF2B5EF4-FFF2-40B4-BE49-F238E27FC236}">
                  <a16:creationId xmlns:a16="http://schemas.microsoft.com/office/drawing/2014/main" id="{C2AE6B38-C752-8152-0948-C4A6FF7319BC}"/>
                </a:ext>
              </a:extLst>
            </p:cNvPr>
            <p:cNvSpPr txBox="1"/>
            <p:nvPr/>
          </p:nvSpPr>
          <p:spPr>
            <a:xfrm>
              <a:off x="0" y="626323"/>
              <a:ext cx="9697934" cy="631968"/>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hr-HR" sz="2200" b="0" i="0" u="none" strike="noStrike" cap="none" dirty="0">
                  <a:solidFill>
                    <a:srgbClr val="414042"/>
                  </a:solidFill>
                  <a:latin typeface="Arial"/>
                  <a:ea typeface="Arial"/>
                  <a:cs typeface="Arial"/>
                  <a:sym typeface="Arial"/>
                </a:rPr>
                <a:t>Pravovremeno informiranje o promjenama i mogućnostima</a:t>
              </a:r>
              <a:endParaRPr sz="2200" b="0" i="0" u="none" strike="noStrike" cap="none" dirty="0">
                <a:solidFill>
                  <a:srgbClr val="414042"/>
                </a:solidFill>
                <a:latin typeface="Arial"/>
                <a:ea typeface="Arial"/>
                <a:cs typeface="Arial"/>
                <a:sym typeface="Arial"/>
              </a:endParaRPr>
            </a:p>
          </p:txBody>
        </p:sp>
        <p:sp>
          <p:nvSpPr>
            <p:cNvPr id="4" name="Google Shape;275;p8">
              <a:extLst>
                <a:ext uri="{FF2B5EF4-FFF2-40B4-BE49-F238E27FC236}">
                  <a16:creationId xmlns:a16="http://schemas.microsoft.com/office/drawing/2014/main" id="{47D56839-0D4E-5142-F763-C0BA048BBC0C}"/>
                </a:ext>
              </a:extLst>
            </p:cNvPr>
            <p:cNvSpPr txBox="1"/>
            <p:nvPr/>
          </p:nvSpPr>
          <p:spPr>
            <a:xfrm>
              <a:off x="0" y="-57150"/>
              <a:ext cx="9697934" cy="74687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hr-HR" sz="2600" b="0" i="0" u="none" strike="noStrike" cap="none" dirty="0">
                  <a:solidFill>
                    <a:srgbClr val="222A9B"/>
                  </a:solidFill>
                  <a:latin typeface="Arial"/>
                  <a:ea typeface="Arial"/>
                  <a:cs typeface="Arial"/>
                  <a:sym typeface="Arial"/>
                </a:rPr>
                <a:t>Edukacija stanovništva</a:t>
              </a:r>
              <a:endParaRPr dirty="0"/>
            </a:p>
          </p:txBody>
        </p:sp>
      </p:grpSp>
      <p:grpSp>
        <p:nvGrpSpPr>
          <p:cNvPr id="5" name="Google Shape;273;p8">
            <a:extLst>
              <a:ext uri="{FF2B5EF4-FFF2-40B4-BE49-F238E27FC236}">
                <a16:creationId xmlns:a16="http://schemas.microsoft.com/office/drawing/2014/main" id="{BAB54B9F-B4BA-9BF4-3726-CE75E572AE2D}"/>
              </a:ext>
            </a:extLst>
          </p:cNvPr>
          <p:cNvGrpSpPr/>
          <p:nvPr/>
        </p:nvGrpSpPr>
        <p:grpSpPr>
          <a:xfrm>
            <a:off x="9109464" y="6163097"/>
            <a:ext cx="7273450" cy="986581"/>
            <a:chOff x="0" y="-57150"/>
            <a:chExt cx="9697934" cy="1315441"/>
          </a:xfrm>
        </p:grpSpPr>
        <p:sp>
          <p:nvSpPr>
            <p:cNvPr id="6" name="Google Shape;274;p8">
              <a:extLst>
                <a:ext uri="{FF2B5EF4-FFF2-40B4-BE49-F238E27FC236}">
                  <a16:creationId xmlns:a16="http://schemas.microsoft.com/office/drawing/2014/main" id="{66CFD880-2444-AC7C-04D1-CF85714FAD9A}"/>
                </a:ext>
              </a:extLst>
            </p:cNvPr>
            <p:cNvSpPr txBox="1"/>
            <p:nvPr/>
          </p:nvSpPr>
          <p:spPr>
            <a:xfrm>
              <a:off x="0" y="626323"/>
              <a:ext cx="9697934" cy="631968"/>
            </a:xfrm>
            <a:prstGeom prst="rect">
              <a:avLst/>
            </a:prstGeom>
            <a:noFill/>
            <a:ln>
              <a:noFill/>
            </a:ln>
          </p:spPr>
          <p:txBody>
            <a:bodyPr spcFirstLastPara="1" wrap="square" lIns="0" tIns="0" rIns="0" bIns="0" anchor="t" anchorCtr="0">
              <a:spAutoFit/>
            </a:bodyPr>
            <a:lstStyle/>
            <a:p>
              <a:pPr marL="0" marR="0" lvl="0" indent="0" algn="l" rtl="0">
                <a:lnSpc>
                  <a:spcPct val="139954"/>
                </a:lnSpc>
                <a:spcBef>
                  <a:spcPts val="0"/>
                </a:spcBef>
                <a:spcAft>
                  <a:spcPts val="0"/>
                </a:spcAft>
                <a:buNone/>
              </a:pPr>
              <a:r>
                <a:rPr lang="hr-HR" sz="2200" b="0" i="0" u="none" strike="noStrike" cap="none" dirty="0">
                  <a:solidFill>
                    <a:srgbClr val="414042"/>
                  </a:solidFill>
                  <a:latin typeface="Arial"/>
                  <a:ea typeface="Arial"/>
                  <a:cs typeface="Arial"/>
                  <a:sym typeface="Arial"/>
                </a:rPr>
                <a:t>Povratne informacije, sustav nagrađivanja i motiviranja</a:t>
              </a:r>
              <a:endParaRPr sz="2200" b="0" i="0" u="none" strike="noStrike" cap="none" dirty="0">
                <a:solidFill>
                  <a:srgbClr val="414042"/>
                </a:solidFill>
                <a:latin typeface="Arial"/>
                <a:ea typeface="Arial"/>
                <a:cs typeface="Arial"/>
                <a:sym typeface="Arial"/>
              </a:endParaRPr>
            </a:p>
          </p:txBody>
        </p:sp>
        <p:sp>
          <p:nvSpPr>
            <p:cNvPr id="7" name="Google Shape;275;p8">
              <a:extLst>
                <a:ext uri="{FF2B5EF4-FFF2-40B4-BE49-F238E27FC236}">
                  <a16:creationId xmlns:a16="http://schemas.microsoft.com/office/drawing/2014/main" id="{CBC35C6D-F293-97E1-4778-A9914D3777CC}"/>
                </a:ext>
              </a:extLst>
            </p:cNvPr>
            <p:cNvSpPr txBox="1"/>
            <p:nvPr/>
          </p:nvSpPr>
          <p:spPr>
            <a:xfrm>
              <a:off x="0" y="-57150"/>
              <a:ext cx="9697934" cy="74687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hr-HR" sz="2600" b="0" i="0" u="none" strike="noStrike" cap="none" dirty="0">
                  <a:solidFill>
                    <a:srgbClr val="222A9B"/>
                  </a:solidFill>
                  <a:latin typeface="Arial"/>
                  <a:ea typeface="Arial"/>
                  <a:cs typeface="Arial"/>
                  <a:sym typeface="Arial"/>
                </a:rPr>
                <a:t>Zadovoljstvo korisnika</a:t>
              </a:r>
              <a:endParaRPr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9"/>
          <p:cNvPicPr preferRelativeResize="0"/>
          <p:nvPr/>
        </p:nvPicPr>
        <p:blipFill rotWithShape="1">
          <a:blip r:embed="rId3">
            <a:alphaModFix/>
          </a:blip>
          <a:srcRect/>
          <a:stretch/>
        </p:blipFill>
        <p:spPr>
          <a:xfrm>
            <a:off x="2920195" y="1422297"/>
            <a:ext cx="12447601" cy="4366699"/>
          </a:xfrm>
          <a:prstGeom prst="rect">
            <a:avLst/>
          </a:prstGeom>
          <a:noFill/>
          <a:ln>
            <a:noFill/>
          </a:ln>
        </p:spPr>
      </p:pic>
      <p:sp>
        <p:nvSpPr>
          <p:cNvPr id="298" name="Google Shape;298;p9"/>
          <p:cNvSpPr txBox="1"/>
          <p:nvPr/>
        </p:nvSpPr>
        <p:spPr>
          <a:xfrm>
            <a:off x="5254939" y="5517780"/>
            <a:ext cx="7778115" cy="3790268"/>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hr-HR" sz="2199" b="0" i="0" u="none" strike="noStrike" cap="none" dirty="0">
                <a:solidFill>
                  <a:srgbClr val="000000"/>
                </a:solidFill>
                <a:latin typeface="Arial"/>
                <a:ea typeface="Arial"/>
                <a:cs typeface="Arial"/>
                <a:sym typeface="Arial"/>
              </a:rPr>
              <a:t>Ivan Lukenda</a:t>
            </a:r>
            <a:r>
              <a:rPr lang="en-US" sz="2199" b="0" i="0" u="none" strike="noStrike" cap="none" dirty="0">
                <a:solidFill>
                  <a:srgbClr val="000000"/>
                </a:solidFill>
                <a:latin typeface="Arial"/>
                <a:ea typeface="Arial"/>
                <a:cs typeface="Arial"/>
                <a:sym typeface="Arial"/>
              </a:rPr>
              <a:t>, </a:t>
            </a:r>
            <a:r>
              <a:rPr lang="hr-HR" sz="2199" b="0" i="0" u="none" strike="noStrike" cap="none" dirty="0">
                <a:solidFill>
                  <a:srgbClr val="000000"/>
                </a:solidFill>
                <a:latin typeface="Arial"/>
                <a:ea typeface="Arial"/>
                <a:cs typeface="Arial"/>
                <a:sym typeface="Arial"/>
              </a:rPr>
              <a:t>direktor</a:t>
            </a:r>
            <a:endParaRPr dirty="0"/>
          </a:p>
          <a:p>
            <a:pPr marL="0" marR="0" lvl="0" indent="0" algn="ctr" rtl="0">
              <a:lnSpc>
                <a:spcPct val="140018"/>
              </a:lnSpc>
              <a:spcBef>
                <a:spcPts val="0"/>
              </a:spcBef>
              <a:spcAft>
                <a:spcPts val="0"/>
              </a:spcAft>
              <a:buNone/>
            </a:pPr>
            <a:r>
              <a:rPr lang="hr-HR" sz="2199" b="0" i="0" u="sng" strike="noStrike" cap="non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ivan</a:t>
            </a:r>
            <a:r>
              <a:rPr lang="en-US" sz="2199"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@zelenetehnologije.hr</a:t>
            </a:r>
            <a:r>
              <a:rPr lang="en-US" sz="2199" b="0" i="0" u="none" strike="noStrike" cap="none" dirty="0">
                <a:solidFill>
                  <a:srgbClr val="000000"/>
                </a:solidFill>
                <a:latin typeface="Arial"/>
                <a:ea typeface="Arial"/>
                <a:cs typeface="Arial"/>
                <a:sym typeface="Arial"/>
              </a:rPr>
              <a:t> </a:t>
            </a:r>
            <a:endParaRPr dirty="0"/>
          </a:p>
          <a:p>
            <a:pPr marL="0" marR="0" lvl="0" indent="0" algn="ctr" rtl="0">
              <a:lnSpc>
                <a:spcPct val="140018"/>
              </a:lnSpc>
              <a:spcBef>
                <a:spcPts val="0"/>
              </a:spcBef>
              <a:spcAft>
                <a:spcPts val="0"/>
              </a:spcAft>
              <a:buNone/>
            </a:pPr>
            <a:r>
              <a:rPr lang="en-US" sz="2199" b="0" i="0" u="none" strike="noStrike" cap="none" dirty="0">
                <a:solidFill>
                  <a:srgbClr val="000000"/>
                </a:solidFill>
                <a:latin typeface="Arial"/>
                <a:ea typeface="Arial"/>
                <a:cs typeface="Arial"/>
                <a:sym typeface="Arial"/>
              </a:rPr>
              <a:t>+385 9</a:t>
            </a:r>
            <a:r>
              <a:rPr lang="hr-HR" sz="2199" b="0" i="0" u="none" strike="noStrike" cap="none" dirty="0">
                <a:solidFill>
                  <a:srgbClr val="000000"/>
                </a:solidFill>
                <a:latin typeface="Arial"/>
                <a:ea typeface="Arial"/>
                <a:cs typeface="Arial"/>
                <a:sym typeface="Arial"/>
              </a:rPr>
              <a:t>1</a:t>
            </a:r>
            <a:r>
              <a:rPr lang="en-US" sz="2199" b="0" i="0" u="none" strike="noStrike" cap="none" dirty="0">
                <a:solidFill>
                  <a:srgbClr val="000000"/>
                </a:solidFill>
                <a:latin typeface="Arial"/>
                <a:ea typeface="Arial"/>
                <a:cs typeface="Arial"/>
                <a:sym typeface="Arial"/>
              </a:rPr>
              <a:t> </a:t>
            </a:r>
            <a:r>
              <a:rPr lang="hr-HR" sz="2199" b="0" i="0" u="none" strike="noStrike" cap="none" dirty="0">
                <a:solidFill>
                  <a:srgbClr val="000000"/>
                </a:solidFill>
                <a:latin typeface="Arial"/>
                <a:ea typeface="Arial"/>
                <a:cs typeface="Arial"/>
                <a:sym typeface="Arial"/>
              </a:rPr>
              <a:t>782 3928</a:t>
            </a:r>
            <a:endParaRPr dirty="0"/>
          </a:p>
          <a:p>
            <a:pPr marL="0" marR="0" lvl="0" indent="0" algn="ctr" rtl="0">
              <a:lnSpc>
                <a:spcPct val="140018"/>
              </a:lnSpc>
              <a:spcBef>
                <a:spcPts val="0"/>
              </a:spcBef>
              <a:spcAft>
                <a:spcPts val="0"/>
              </a:spcAft>
              <a:buNone/>
            </a:pPr>
            <a:endParaRPr sz="2199" b="0" i="0" u="none" strike="noStrike" cap="none" dirty="0">
              <a:solidFill>
                <a:srgbClr val="000000"/>
              </a:solidFill>
              <a:latin typeface="Arial"/>
              <a:ea typeface="Arial"/>
              <a:cs typeface="Arial"/>
              <a:sym typeface="Arial"/>
            </a:endParaRPr>
          </a:p>
          <a:p>
            <a:pPr marL="0" marR="0" lvl="0" indent="0" algn="ctr" rtl="0">
              <a:lnSpc>
                <a:spcPct val="140018"/>
              </a:lnSpc>
              <a:spcBef>
                <a:spcPts val="0"/>
              </a:spcBef>
              <a:spcAft>
                <a:spcPts val="0"/>
              </a:spcAft>
              <a:buNone/>
            </a:pPr>
            <a:r>
              <a:rPr lang="en-US" sz="2199" b="0" i="0" u="none" strike="noStrike" cap="none" dirty="0" err="1">
                <a:solidFill>
                  <a:srgbClr val="000000"/>
                </a:solidFill>
                <a:latin typeface="Arial"/>
                <a:ea typeface="Arial"/>
                <a:cs typeface="Arial"/>
                <a:sym typeface="Arial"/>
              </a:rPr>
              <a:t>Zelene</a:t>
            </a:r>
            <a:r>
              <a:rPr lang="en-US" sz="2199" b="0" i="0" u="none" strike="noStrike" cap="none" dirty="0">
                <a:solidFill>
                  <a:srgbClr val="000000"/>
                </a:solidFill>
                <a:latin typeface="Arial"/>
                <a:ea typeface="Arial"/>
                <a:cs typeface="Arial"/>
                <a:sym typeface="Arial"/>
              </a:rPr>
              <a:t> </a:t>
            </a:r>
            <a:r>
              <a:rPr lang="en-US" sz="2199" b="0" i="0" u="none" strike="noStrike" cap="none" dirty="0" err="1">
                <a:solidFill>
                  <a:srgbClr val="000000"/>
                </a:solidFill>
                <a:latin typeface="Arial"/>
                <a:ea typeface="Arial"/>
                <a:cs typeface="Arial"/>
                <a:sym typeface="Arial"/>
              </a:rPr>
              <a:t>tehnologije</a:t>
            </a:r>
            <a:r>
              <a:rPr lang="en-US" sz="2199" b="0" i="0" u="none" strike="noStrike" cap="none" dirty="0">
                <a:solidFill>
                  <a:srgbClr val="000000"/>
                </a:solidFill>
                <a:latin typeface="Arial"/>
                <a:ea typeface="Arial"/>
                <a:cs typeface="Arial"/>
                <a:sym typeface="Arial"/>
              </a:rPr>
              <a:t> d.o.o., </a:t>
            </a:r>
            <a:r>
              <a:rPr lang="en-US" sz="2199" b="0" i="0" u="none" strike="noStrike" cap="none" dirty="0" err="1">
                <a:solidFill>
                  <a:srgbClr val="000000"/>
                </a:solidFill>
                <a:latin typeface="Arial"/>
                <a:ea typeface="Arial"/>
                <a:cs typeface="Arial"/>
                <a:sym typeface="Arial"/>
              </a:rPr>
              <a:t>Gospodarska</a:t>
            </a:r>
            <a:r>
              <a:rPr lang="en-US" sz="2199" b="0" i="0" u="none" strike="noStrike" cap="none" dirty="0">
                <a:solidFill>
                  <a:srgbClr val="000000"/>
                </a:solidFill>
                <a:latin typeface="Arial"/>
                <a:ea typeface="Arial"/>
                <a:cs typeface="Arial"/>
                <a:sym typeface="Arial"/>
              </a:rPr>
              <a:t> 5c, </a:t>
            </a:r>
            <a:endParaRPr lang="hr-HR" sz="2199" b="0" i="0" u="none" strike="noStrike" cap="none" dirty="0">
              <a:solidFill>
                <a:srgbClr val="000000"/>
              </a:solidFill>
              <a:latin typeface="Arial"/>
              <a:ea typeface="Arial"/>
              <a:cs typeface="Arial"/>
              <a:sym typeface="Arial"/>
            </a:endParaRPr>
          </a:p>
          <a:p>
            <a:pPr marL="0" marR="0" lvl="0" indent="0" algn="ctr" rtl="0">
              <a:lnSpc>
                <a:spcPct val="140018"/>
              </a:lnSpc>
              <a:spcBef>
                <a:spcPts val="0"/>
              </a:spcBef>
              <a:spcAft>
                <a:spcPts val="0"/>
              </a:spcAft>
              <a:buNone/>
            </a:pPr>
            <a:r>
              <a:rPr lang="en-US" sz="2199" b="0" i="0" u="none" strike="noStrike" cap="none" dirty="0">
                <a:solidFill>
                  <a:srgbClr val="000000"/>
                </a:solidFill>
                <a:latin typeface="Arial"/>
                <a:ea typeface="Arial"/>
                <a:cs typeface="Arial"/>
                <a:sym typeface="Arial"/>
              </a:rPr>
              <a:t>10255 </a:t>
            </a:r>
            <a:r>
              <a:rPr lang="en-US" sz="2199" b="0" i="0" u="none" strike="noStrike" cap="none" dirty="0" err="1">
                <a:solidFill>
                  <a:srgbClr val="000000"/>
                </a:solidFill>
                <a:latin typeface="Arial"/>
                <a:ea typeface="Arial"/>
                <a:cs typeface="Arial"/>
                <a:sym typeface="Arial"/>
              </a:rPr>
              <a:t>Donji</a:t>
            </a:r>
            <a:r>
              <a:rPr lang="en-US" sz="2199" b="0" i="0" u="none" strike="noStrike" cap="none" dirty="0">
                <a:solidFill>
                  <a:srgbClr val="000000"/>
                </a:solidFill>
                <a:latin typeface="Arial"/>
                <a:ea typeface="Arial"/>
                <a:cs typeface="Arial"/>
                <a:sym typeface="Arial"/>
              </a:rPr>
              <a:t> </a:t>
            </a:r>
            <a:r>
              <a:rPr lang="en-US" sz="2199" b="0" i="0" u="none" strike="noStrike" cap="none" dirty="0" err="1">
                <a:solidFill>
                  <a:srgbClr val="000000"/>
                </a:solidFill>
                <a:latin typeface="Arial"/>
                <a:ea typeface="Arial"/>
                <a:cs typeface="Arial"/>
                <a:sym typeface="Arial"/>
              </a:rPr>
              <a:t>Stupnik</a:t>
            </a:r>
            <a:endParaRPr sz="2199" b="0" i="0" u="none" strike="noStrike" cap="none" dirty="0">
              <a:solidFill>
                <a:srgbClr val="000000"/>
              </a:solidFill>
              <a:latin typeface="Arial"/>
              <a:ea typeface="Arial"/>
              <a:cs typeface="Arial"/>
              <a:sym typeface="Arial"/>
            </a:endParaRPr>
          </a:p>
          <a:p>
            <a:pPr marL="0" marR="0" lvl="0" indent="0" algn="ctr" rtl="0">
              <a:lnSpc>
                <a:spcPct val="140018"/>
              </a:lnSpc>
              <a:spcBef>
                <a:spcPts val="0"/>
              </a:spcBef>
              <a:spcAft>
                <a:spcPts val="0"/>
              </a:spcAft>
              <a:buNone/>
            </a:pPr>
            <a:r>
              <a:rPr lang="en-US" sz="2199" b="0" i="0" u="none" strike="noStrike" cap="none" dirty="0">
                <a:solidFill>
                  <a:srgbClr val="000000"/>
                </a:solidFill>
                <a:latin typeface="Arial"/>
                <a:ea typeface="Arial"/>
                <a:cs typeface="Arial"/>
                <a:sym typeface="Arial"/>
              </a:rPr>
              <a:t>01 4655 408 / 091 444 8770 / </a:t>
            </a:r>
            <a:r>
              <a:rPr lang="en-US" sz="2199"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info@zelenetehnologije.hr</a:t>
            </a:r>
            <a:endParaRPr sz="2199" b="0" i="0" u="none" strike="noStrike" cap="none" dirty="0">
              <a:solidFill>
                <a:srgbClr val="000000"/>
              </a:solidFill>
              <a:latin typeface="Arial"/>
              <a:ea typeface="Arial"/>
              <a:cs typeface="Arial"/>
              <a:sym typeface="Arial"/>
            </a:endParaRPr>
          </a:p>
          <a:p>
            <a:pPr marL="0" marR="0" lvl="0" indent="0" algn="ctr" rtl="0">
              <a:lnSpc>
                <a:spcPct val="140018"/>
              </a:lnSpc>
              <a:spcBef>
                <a:spcPts val="0"/>
              </a:spcBef>
              <a:spcAft>
                <a:spcPts val="0"/>
              </a:spcAft>
              <a:buNone/>
            </a:pPr>
            <a:r>
              <a:rPr lang="en-US" sz="2199"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www.zelenetehnologije.hr</a:t>
            </a:r>
            <a:r>
              <a:rPr lang="en-US" sz="2199" b="0" i="0" u="none" strike="noStrike" cap="none" dirty="0">
                <a:solidFill>
                  <a:srgbClr val="000000"/>
                </a:solidFill>
                <a:latin typeface="Arial"/>
                <a:ea typeface="Arial"/>
                <a:cs typeface="Arial"/>
                <a:sym typeface="Arial"/>
              </a:rPr>
              <a:t>  </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907</Words>
  <Application>Microsoft Office PowerPoint</Application>
  <PresentationFormat>Custom</PresentationFormat>
  <Paragraphs>154</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Željko Miholić</dc:creator>
  <cp:lastModifiedBy>Tomislav</cp:lastModifiedBy>
  <cp:revision>4</cp:revision>
  <dcterms:created xsi:type="dcterms:W3CDTF">2006-08-16T00:00:00Z</dcterms:created>
  <dcterms:modified xsi:type="dcterms:W3CDTF">2023-05-30T07:05:57Z</dcterms:modified>
</cp:coreProperties>
</file>