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7" r:id="rId9"/>
    <p:sldId id="261" r:id="rId10"/>
    <p:sldId id="268" r:id="rId11"/>
    <p:sldId id="269" r:id="rId12"/>
    <p:sldId id="262" r:id="rId13"/>
    <p:sldId id="263" r:id="rId14"/>
    <p:sldId id="264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57933-6B5D-4BB1-9DA9-E593C5548763}" type="datetimeFigureOut">
              <a:rPr lang="hr-HR" smtClean="0"/>
              <a:t>29.5.2023.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FDC32-CDB6-47E9-81C0-E26338CA4B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111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3475-B077-4A10-B1FE-38FCB45990EE}" type="datetime1">
              <a:rPr lang="hr-HR" smtClean="0"/>
              <a:t>29.5.2023.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63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2A52-FE58-4C37-9ADC-4220D5B1790A}" type="datetime1">
              <a:rPr lang="hr-HR" smtClean="0"/>
              <a:t>29.5.2023.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383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539C-149F-4FD7-B22B-3B1F9960BD57}" type="datetime1">
              <a:rPr lang="hr-HR" smtClean="0"/>
              <a:t>29.5.2023.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57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2892-7F03-4318-9C70-855DC902DD19}" type="datetime1">
              <a:rPr lang="hr-HR" smtClean="0"/>
              <a:t>29.5.2023.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74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742D-467E-484F-B545-D73FE6DD4655}" type="datetime1">
              <a:rPr lang="hr-HR" smtClean="0"/>
              <a:t>29.5.2023.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31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A446-2B31-40C4-8936-2523B0D010C7}" type="datetime1">
              <a:rPr lang="hr-HR" smtClean="0"/>
              <a:t>29.5.2023.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0835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689A-52E0-4A78-83EB-39B83AA001B7}" type="datetime1">
              <a:rPr lang="hr-HR" smtClean="0"/>
              <a:t>29.5.2023.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8989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A478-9C2E-4C38-B214-2F3D5981ED86}" type="datetime1">
              <a:rPr lang="hr-HR" smtClean="0"/>
              <a:t>29.5.2023.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619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44B6-5393-4B39-B92E-741C3B598209}" type="datetime1">
              <a:rPr lang="hr-HR" smtClean="0"/>
              <a:t>29.5.2023.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16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89F6-2F4D-43DA-9338-A989F27B4590}" type="datetime1">
              <a:rPr lang="hr-HR" smtClean="0"/>
              <a:t>29.5.2023.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208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F481-6B4D-478B-B10D-9BE0BA785B6A}" type="datetime1">
              <a:rPr lang="hr-HR" smtClean="0"/>
              <a:t>29.5.2023.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56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4439-0BB5-49E5-ABFE-8411E35E7F55}" type="datetime1">
              <a:rPr lang="hr-HR" smtClean="0"/>
              <a:t>29.5.2023.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248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5271-B4B6-436F-B2E9-E52D1BAEA809}" type="datetime1">
              <a:rPr lang="hr-HR" smtClean="0"/>
              <a:t>29.5.2023.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057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B1B7-8BCC-457B-A993-7AFAB2485E56}" type="datetime1">
              <a:rPr lang="hr-HR" smtClean="0"/>
              <a:t>29.5.2023.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65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E8B4-97ED-47F8-940F-C3AA08673DE7}" type="datetime1">
              <a:rPr lang="hr-HR" smtClean="0"/>
              <a:t>29.5.2023.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731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E882-D9F9-4971-9B21-3399F7CFE766}" type="datetime1">
              <a:rPr lang="hr-HR" smtClean="0"/>
              <a:t>29.5.2023.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74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E882-9F0A-41BB-BA83-B9D79410BA9C}" type="datetime1">
              <a:rPr lang="hr-HR" smtClean="0"/>
              <a:t>29.5.2023.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EB8FDE-D515-40BE-BD91-054524406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24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beceda-agro.hr" TargetMode="External"/><Relationship Id="rId2" Type="http://schemas.openxmlformats.org/officeDocument/2006/relationships/hyperlink" Target="mailto:info@alandjozic-consulting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www.alandjozic-consulting.h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64237D-25BD-8230-AB39-92C3192D3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1" y="1542664"/>
            <a:ext cx="8977745" cy="1646302"/>
          </a:xfrm>
        </p:spPr>
        <p:txBody>
          <a:bodyPr/>
          <a:lstStyle/>
          <a:p>
            <a:pPr algn="ctr"/>
            <a:r>
              <a:rPr lang="hr-HR" dirty="0"/>
              <a:t>Raspolaganje državnim poljoprivrednim zemljištem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FB267CF-05B3-32D3-6468-79594BAA6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669035"/>
            <a:ext cx="7766936" cy="226192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SVI PROBLEMI SU RJEŠIVI!</a:t>
            </a:r>
          </a:p>
          <a:p>
            <a:pPr algn="ctr"/>
            <a:endParaRPr lang="hr-HR" dirty="0">
              <a:solidFill>
                <a:srgbClr val="FF0000"/>
              </a:solidFill>
            </a:endParaRPr>
          </a:p>
          <a:p>
            <a:pPr algn="ctr"/>
            <a:endParaRPr lang="hr-HR" dirty="0">
              <a:solidFill>
                <a:srgbClr val="FF0000"/>
              </a:solidFill>
            </a:endParaRPr>
          </a:p>
          <a:p>
            <a:pPr algn="ctr"/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Seminar Udruge gradova u RH</a:t>
            </a:r>
          </a:p>
          <a:p>
            <a:pPr algn="ctr"/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Poreč, 31. svibnja – 02. lipnja 2023. godine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044D8AE-3994-B589-A160-815C31706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91" y="6118797"/>
            <a:ext cx="743776" cy="475529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8E1D5DA-08E1-A7FF-9AB5-6CACEC54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527030" cy="630400"/>
          </a:xfrm>
        </p:spPr>
        <p:txBody>
          <a:bodyPr/>
          <a:lstStyle/>
          <a:p>
            <a:r>
              <a:rPr lang="hr-HR" dirty="0"/>
              <a:t>		</a:t>
            </a:r>
            <a:r>
              <a:rPr lang="hr-HR" sz="1600" dirty="0"/>
              <a:t>Alan Đozić </a:t>
            </a:r>
            <a:r>
              <a:rPr lang="hr-HR" sz="1800" dirty="0">
                <a:solidFill>
                  <a:schemeClr val="accent2">
                    <a:lumMod val="75000"/>
                  </a:schemeClr>
                </a:solidFill>
              </a:rPr>
              <a:t>©</a:t>
            </a:r>
            <a:r>
              <a:rPr lang="hr-HR" sz="1600" dirty="0" err="1"/>
              <a:t>onsulting</a:t>
            </a:r>
            <a:r>
              <a:rPr lang="hr-HR" sz="1600" dirty="0"/>
              <a:t>, Natalija Banović, </a:t>
            </a:r>
            <a:r>
              <a:rPr lang="hr-HR" sz="1600" dirty="0" err="1"/>
              <a:t>dr.vet.med</a:t>
            </a:r>
            <a:r>
              <a:rPr lang="hr-HR" sz="1600" dirty="0"/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CA5735B-7DDC-5035-AA83-42DDCC1D8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7" y="4859855"/>
            <a:ext cx="1548017" cy="10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9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67C865-F7CB-6759-DDB9-87B55DEB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DIO čestice je poljoprivredno zemljište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D09B69B-27FC-DFA0-5355-87A93BD79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486" y="2147779"/>
            <a:ext cx="5145490" cy="2395936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CF97B6A-A248-C916-41FD-8D85886C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9277F15-2CA3-CEA6-F9FA-B69AE1798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644" y="1930399"/>
            <a:ext cx="3194212" cy="313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0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78E8A4-4B47-FF9F-8AF0-04080D1F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DIO čestice je poljoprivredno zemljište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B09CD63-515B-C36A-328A-FC564816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5E9328C-64CB-AF5C-83B6-9A4D2A1CA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289" y="1510393"/>
            <a:ext cx="4731882" cy="395980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C5788BE-2BBD-4E7E-D553-22D6B88C6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53" y="2124091"/>
            <a:ext cx="5586947" cy="2803510"/>
          </a:xfrm>
          <a:prstGeom prst="rect">
            <a:avLst/>
          </a:prstGeom>
        </p:spPr>
      </p:pic>
      <p:sp>
        <p:nvSpPr>
          <p:cNvPr id="12" name="Rezervirano mjesto sadržaja 11">
            <a:extLst>
              <a:ext uri="{FF2B5EF4-FFF2-40B4-BE49-F238E27FC236}">
                <a16:creationId xmlns:a16="http://schemas.microsoft.com/office/drawing/2014/main" id="{9A75554C-1F73-D211-6421-85789A14F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83" y="1415214"/>
            <a:ext cx="8596668" cy="3880773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334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BC4762-ED25-B7B3-726A-FB96D4FB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NAČIN UPORABE </a:t>
            </a:r>
            <a:r>
              <a:rPr lang="it-IT" dirty="0" err="1"/>
              <a:t>čestice</a:t>
            </a:r>
            <a:r>
              <a:rPr lang="it-IT" dirty="0"/>
              <a:t> ne </a:t>
            </a:r>
            <a:r>
              <a:rPr lang="it-IT" dirty="0" err="1"/>
              <a:t>odgovara</a:t>
            </a:r>
            <a:r>
              <a:rPr lang="it-IT" dirty="0"/>
              <a:t> </a:t>
            </a:r>
            <a:r>
              <a:rPr lang="it-IT" dirty="0" err="1"/>
              <a:t>stanju</a:t>
            </a:r>
            <a:r>
              <a:rPr lang="it-IT" dirty="0"/>
              <a:t> u </a:t>
            </a:r>
            <a:r>
              <a:rPr lang="it-IT" dirty="0" err="1"/>
              <a:t>naravi</a:t>
            </a:r>
            <a:br>
              <a:rPr lang="it-IT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61A544-1487-AF9C-16C9-3E7989E39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00398"/>
            <a:ext cx="8596668" cy="4307812"/>
          </a:xfrm>
        </p:spPr>
        <p:txBody>
          <a:bodyPr/>
          <a:lstStyle/>
          <a:p>
            <a:r>
              <a:rPr lang="hr-HR" dirty="0"/>
              <a:t>Izrada geodetskog elaborata usklađenja načina uporabe</a:t>
            </a:r>
          </a:p>
          <a:p>
            <a:r>
              <a:rPr lang="hr-HR" dirty="0"/>
              <a:t>Izrada Izmjena i dopuna Programa raspolaganja</a:t>
            </a:r>
          </a:p>
          <a:p>
            <a:r>
              <a:rPr lang="hr-HR" dirty="0"/>
              <a:t>Minimalna korekcija tekstualnog dijela</a:t>
            </a:r>
          </a:p>
          <a:p>
            <a:r>
              <a:rPr lang="hr-HR" dirty="0"/>
              <a:t>Dodavanje čestice u tablični dio</a:t>
            </a:r>
          </a:p>
          <a:p>
            <a:r>
              <a:rPr lang="hr-HR" dirty="0"/>
              <a:t>Dodavanje čestice u kartografski prikaz </a:t>
            </a:r>
          </a:p>
          <a:p>
            <a:r>
              <a:rPr lang="hr-HR" dirty="0"/>
              <a:t>Prethodna suglasnost Ministarstva poljoprivrede</a:t>
            </a:r>
          </a:p>
          <a:p>
            <a:r>
              <a:rPr lang="hr-HR" dirty="0"/>
              <a:t>Donošenje Izmjena i dopuna Programa raspolaganja </a:t>
            </a:r>
          </a:p>
          <a:p>
            <a:pPr marL="0" indent="0">
              <a:buNone/>
            </a:pPr>
            <a:r>
              <a:rPr lang="hr-HR" dirty="0"/>
              <a:t>     na sjednici gradskog vijeća</a:t>
            </a: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4F2AECD-7753-427E-1C21-CE543A98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2DA08522-E8AC-FA30-EDE7-A7DF68111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102" y="4159941"/>
            <a:ext cx="5155350" cy="188142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40B695D-2F76-956B-47D8-84608AF87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102" y="1405802"/>
            <a:ext cx="5181726" cy="22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6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1061D8-2FDD-1026-5DB1-DF6183FD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Nije upisano vlasništvo ili posjed RH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098805-FBCB-E4E2-2B47-185560933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 slučaju da nije upisano vlasništvo RH (zemljišna knjiga): zatražiti od nadležnog ODO da pokrene postupak upisa RH</a:t>
            </a:r>
          </a:p>
          <a:p>
            <a:r>
              <a:rPr lang="hr-HR" dirty="0"/>
              <a:t>U slučaju da nije upisan posjed RH (katastarski </a:t>
            </a:r>
            <a:r>
              <a:rPr lang="hr-HR" dirty="0" err="1"/>
              <a:t>operat</a:t>
            </a:r>
            <a:r>
              <a:rPr lang="hr-HR" dirty="0"/>
              <a:t>): zatražiti od nadležnog katastra usklađenje sa stanjem u zemljišnoj knjizi, odnosno ako se radi o zabilježbi npr. Ugovora o zakupu u </a:t>
            </a:r>
            <a:r>
              <a:rPr lang="hr-HR" dirty="0" err="1"/>
              <a:t>posjedovnici</a:t>
            </a:r>
            <a:r>
              <a:rPr lang="hr-HR" dirty="0"/>
              <a:t>, tražiti da se zakupnik upiše iza RH</a:t>
            </a:r>
          </a:p>
          <a:p>
            <a:r>
              <a:rPr lang="hr-HR" dirty="0"/>
              <a:t>Izrada Izmjena i dopuna Programa raspolaganja</a:t>
            </a:r>
          </a:p>
          <a:p>
            <a:r>
              <a:rPr lang="hr-HR" dirty="0"/>
              <a:t>Minimalna korekcija tekstualnog dijela</a:t>
            </a:r>
          </a:p>
          <a:p>
            <a:r>
              <a:rPr lang="hr-HR" dirty="0"/>
              <a:t>Dodavanje čestice u tablični dio</a:t>
            </a:r>
          </a:p>
          <a:p>
            <a:r>
              <a:rPr lang="hr-HR" dirty="0"/>
              <a:t>Dodavanje čestice u kartografski prikaz </a:t>
            </a:r>
          </a:p>
          <a:p>
            <a:r>
              <a:rPr lang="hr-HR" dirty="0"/>
              <a:t>Prethodna suglasnost Ministarstva poljoprivrede</a:t>
            </a:r>
          </a:p>
          <a:p>
            <a:r>
              <a:rPr lang="hr-HR" dirty="0"/>
              <a:t>Donošenje Izmjena i dopuna Programa raspolaganja na sjednici gradskog vijeća</a:t>
            </a: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3240EF0-8A1B-F93A-D74C-66F2ED5B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75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FE64EB-1981-6DD2-9296-8EF78C9FA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Čestica je u suvlasništvu RH</a:t>
            </a:r>
            <a:br>
              <a:rPr lang="nl-NL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C1C978-7959-A097-5A87-60C4962F3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Nije moguće davanje u zakup</a:t>
            </a:r>
          </a:p>
          <a:p>
            <a:r>
              <a:rPr lang="hr-HR" dirty="0"/>
              <a:t>Razvrgnuće suvlasničke zajednice geometrijskom diobom – postupak pred nadležnim sudom koji podrazumijeva i izradu geodetskog elaborata parcelacije (novonastale čestice ne smiju biti manje od 0,5 ha)</a:t>
            </a:r>
          </a:p>
          <a:p>
            <a:r>
              <a:rPr lang="hr-HR" dirty="0"/>
              <a:t>Prodaja izravnom pogodbom suvlasniku (ako ukupna površina čestice nije veća od 1 ha)</a:t>
            </a:r>
          </a:p>
          <a:p>
            <a:r>
              <a:rPr lang="hr-HR" dirty="0"/>
              <a:t>Vrlo često suvlasnici s RH su i sami spremni pokrenuti potrebnu proceduru i financirati provedbu odgovarajućeg postupka, ukoliko im se ukaže na ove mogućnosti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AEBD822-FB10-EFF3-318E-BDB499AE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78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F787EB-DEE8-9684-00C9-35F35821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Negativni učinci kao posljedica nesređivanja podataka i neraspolaganja državnim poljoprivrednim zemljištem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4D4453-FD2F-B5E1-D8DB-4E0DE5493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53" y="2525714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Korištenje zemljišta od strane poljoprivrednih proizvođača bez </a:t>
            </a:r>
          </a:p>
          <a:p>
            <a:pPr marL="0" indent="0">
              <a:buNone/>
            </a:pPr>
            <a:r>
              <a:rPr lang="hr-HR" dirty="0"/>
              <a:t>     valjane pravne osnove </a:t>
            </a:r>
          </a:p>
          <a:p>
            <a:r>
              <a:rPr lang="hr-HR" dirty="0"/>
              <a:t>Stalna pravna nesigurnost </a:t>
            </a:r>
          </a:p>
          <a:p>
            <a:r>
              <a:rPr lang="hr-HR" dirty="0"/>
              <a:t>Nemogućnost sigurnog planiranja razvoja poljoprivrednog gospodarstva</a:t>
            </a:r>
          </a:p>
          <a:p>
            <a:r>
              <a:rPr lang="hr-HR" dirty="0"/>
              <a:t>Nemogućnost korištenja potpora</a:t>
            </a:r>
          </a:p>
          <a:p>
            <a:r>
              <a:rPr lang="hr-HR" dirty="0"/>
              <a:t>Nekorištenje zemljišta</a:t>
            </a:r>
          </a:p>
          <a:p>
            <a:r>
              <a:rPr lang="hr-HR" dirty="0"/>
              <a:t>Nema stvorene vrijednosti (materijalne, financijske)</a:t>
            </a:r>
          </a:p>
          <a:p>
            <a:r>
              <a:rPr lang="hr-HR" dirty="0"/>
              <a:t>Degradacija ukupne vizure krajolika</a:t>
            </a:r>
          </a:p>
          <a:p>
            <a:r>
              <a:rPr lang="hr-HR" dirty="0"/>
              <a:t>NEMA PRIHODA U PRORAČUN</a:t>
            </a:r>
          </a:p>
          <a:p>
            <a:r>
              <a:rPr lang="hr-HR" dirty="0"/>
              <a:t>NEZADOVOLJNI POLJOPRIVREDNI PROIZVOĐAČI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0ED3CC6-7663-8118-4A78-69390DCC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737214A-514F-DFD7-A6C9-6D34D104D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820" y="4070902"/>
            <a:ext cx="3992364" cy="268750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60899E8-AFAC-F47B-CA3F-1C0F2C062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827" y="1272454"/>
            <a:ext cx="2988320" cy="23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21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08EF05-FE07-8590-5D58-928648D8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Pozitivni učinci kao posljedica sređivanja podataka i raspolaganja državnim poljoprivrednim zemljištem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9A63B8-93F6-9BCE-1ACE-1803B765A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7627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Pravno valjana osnova za korištenje državnog zemljišta omogućuje siguran i stabilan razvoj poljoprivredne proizvodnje i poljoprivrednih gospodarstava </a:t>
            </a:r>
          </a:p>
          <a:p>
            <a:r>
              <a:rPr lang="hr-HR" dirty="0"/>
              <a:t>Poljoprivrednim proizvođačima je omogućeno korištenja potpora</a:t>
            </a:r>
          </a:p>
          <a:p>
            <a:r>
              <a:rPr lang="hr-HR" dirty="0"/>
              <a:t>Poljoprivredno zemljište se održava u funkciji poljoprivredne proizvodnje</a:t>
            </a:r>
          </a:p>
          <a:p>
            <a:r>
              <a:rPr lang="hr-HR" dirty="0"/>
              <a:t>Stvara se nova vrijednost i daje osnova za stvaranje </a:t>
            </a:r>
          </a:p>
          <a:p>
            <a:pPr marL="0" indent="0">
              <a:buNone/>
            </a:pPr>
            <a:r>
              <a:rPr lang="hr-HR" dirty="0"/>
              <a:t>     dodane vrijednosti</a:t>
            </a:r>
          </a:p>
          <a:p>
            <a:r>
              <a:rPr lang="hr-HR" dirty="0"/>
              <a:t>Privlačna i ugodna vizura krajolika koji je ugodan </a:t>
            </a:r>
          </a:p>
          <a:p>
            <a:pPr marL="0" indent="0">
              <a:buNone/>
            </a:pPr>
            <a:r>
              <a:rPr lang="hr-HR" dirty="0"/>
              <a:t>     za život</a:t>
            </a:r>
          </a:p>
          <a:p>
            <a:r>
              <a:rPr lang="hr-HR" dirty="0"/>
              <a:t>OSTVARUJE SE PRIHOD U PRORAČUN</a:t>
            </a:r>
          </a:p>
          <a:p>
            <a:r>
              <a:rPr lang="hr-HR" dirty="0"/>
              <a:t>POLJOPRIVREDNI PROIZVOĐAČI, ALI I STANOVNICI SU </a:t>
            </a:r>
          </a:p>
          <a:p>
            <a:pPr marL="0" indent="0">
              <a:buNone/>
            </a:pPr>
            <a:r>
              <a:rPr lang="hr-HR" dirty="0"/>
              <a:t>     ZADOVOLJNI PODUZETIM AKTIVNOSTIMA</a:t>
            </a: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5B3D9E3-E296-498A-75ED-5E07169B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79DDB10-D2FE-828D-4697-F3B9ED02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90" y="816638"/>
            <a:ext cx="3383362" cy="210757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B953795-D344-147F-EAB1-F22C3E0C9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539" y="3820224"/>
            <a:ext cx="4310414" cy="27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7DA82E-65DF-A37A-2B8B-87068A91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97594"/>
            <a:ext cx="8596668" cy="1342041"/>
          </a:xfrm>
        </p:spPr>
        <p:txBody>
          <a:bodyPr>
            <a:normAutofit fontScale="90000"/>
          </a:bodyPr>
          <a:lstStyle/>
          <a:p>
            <a:r>
              <a:rPr lang="hr-HR" dirty="0"/>
              <a:t>Mogući prihodi – čestice iz prethodnih prikaza</a:t>
            </a:r>
            <a:br>
              <a:rPr lang="hr-HR" dirty="0"/>
            </a:br>
            <a:r>
              <a:rPr lang="hr-HR" sz="1100" dirty="0"/>
              <a:t>Izvor: </a:t>
            </a:r>
            <a:br>
              <a:rPr lang="hr-HR" sz="1100" dirty="0"/>
            </a:br>
            <a:r>
              <a:rPr lang="hr-HR" sz="1100" dirty="0"/>
              <a:t>Uredba o načinu izračuna početne zakupnine poljoprivrednog zemljišta u vlasništvu Republike Hrvatske te naknade za korištenje voda radi obavljanja djelatnosti akvakulture (NN 89/18)</a:t>
            </a:r>
            <a:br>
              <a:rPr lang="hr-HR" sz="1100" dirty="0"/>
            </a:br>
            <a:r>
              <a:rPr lang="hr-HR" sz="1100" dirty="0"/>
              <a:t>Katalog kalkulacija poljoprivredne proizvodnje 2021, Ministarstvo poljoprivrede (www.savjetodavna.hr) 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C1016CD-EC1F-9974-E88B-88CCCACB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5A021C7B-AFCD-205E-30B6-9AA4AC151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   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6843A083-A1F3-C5E9-BFB0-FBEE116D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335665"/>
            <a:ext cx="4562475" cy="97155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4002ADF-BAC6-53D5-3B58-9A96B09A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9" y="4335665"/>
            <a:ext cx="4562475" cy="135255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85E506B2-EAF6-F4F3-B94F-9858D0FA9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235" y="2160589"/>
            <a:ext cx="72009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15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091340-A0B8-AF70-5211-E5E3E959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Hvala na pozornosti i obratite nam se s povjerenjem!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C2393F-7FB5-4DD0-8787-EE600839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588" y="2119745"/>
            <a:ext cx="8596668" cy="45104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3000" dirty="0"/>
              <a:t>Alan Đozić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©</a:t>
            </a:r>
            <a:r>
              <a:rPr lang="hr-HR" sz="3000" dirty="0" err="1"/>
              <a:t>onsulting</a:t>
            </a:r>
            <a:endParaRPr lang="hr-HR" sz="3000" dirty="0"/>
          </a:p>
          <a:p>
            <a:pPr marL="0" indent="0" algn="ctr">
              <a:buNone/>
            </a:pPr>
            <a:r>
              <a:rPr lang="hr-HR" dirty="0">
                <a:hlinkClick r:id="rId2"/>
              </a:rPr>
              <a:t>info@alandjozic-consulting.hr</a:t>
            </a:r>
            <a:endParaRPr lang="hr-HR" dirty="0"/>
          </a:p>
          <a:p>
            <a:endParaRPr lang="hr-HR" dirty="0"/>
          </a:p>
          <a:p>
            <a:pPr marL="0" indent="0" algn="ctr">
              <a:buNone/>
            </a:pPr>
            <a:r>
              <a:rPr lang="hr-HR" sz="3000" dirty="0"/>
              <a:t>Abeceda </a:t>
            </a:r>
            <a:r>
              <a:rPr lang="hr-HR" sz="3000" dirty="0" err="1"/>
              <a:t>agro</a:t>
            </a:r>
            <a:r>
              <a:rPr lang="hr-HR" sz="3000" dirty="0"/>
              <a:t> d.o.o.</a:t>
            </a:r>
          </a:p>
          <a:p>
            <a:pPr marL="0" indent="0" algn="ctr">
              <a:buNone/>
            </a:pPr>
            <a:r>
              <a:rPr lang="hr-HR" dirty="0">
                <a:hlinkClick r:id="rId3"/>
              </a:rPr>
              <a:t>info@abeceda-agro.hr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>
                <a:hlinkClick r:id="rId4"/>
              </a:rPr>
              <a:t>www.alandjozic-consulting.hr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Alan Đozić, </a:t>
            </a:r>
            <a:r>
              <a:rPr lang="hr-HR" dirty="0" err="1"/>
              <a:t>dipl.ing</a:t>
            </a:r>
            <a:r>
              <a:rPr lang="hr-HR" dirty="0"/>
              <a:t>., 098 460 878</a:t>
            </a:r>
          </a:p>
          <a:p>
            <a:pPr marL="0" indent="0">
              <a:buNone/>
            </a:pPr>
            <a:r>
              <a:rPr lang="hr-HR" dirty="0"/>
              <a:t>Marijana Jelić, </a:t>
            </a:r>
            <a:r>
              <a:rPr lang="hr-HR" dirty="0" err="1"/>
              <a:t>dipl.ing</a:t>
            </a:r>
            <a:r>
              <a:rPr lang="hr-HR" dirty="0"/>
              <a:t>., 098 488 965</a:t>
            </a:r>
          </a:p>
          <a:p>
            <a:pPr marL="0" indent="0">
              <a:buNone/>
            </a:pPr>
            <a:r>
              <a:rPr lang="hr-HR" dirty="0"/>
              <a:t>Natalija Banović, </a:t>
            </a:r>
            <a:r>
              <a:rPr lang="hr-HR" dirty="0" err="1"/>
              <a:t>dr.vet.med</a:t>
            </a:r>
            <a:r>
              <a:rPr lang="hr-HR" dirty="0"/>
              <a:t>., 099 2185 158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A8C1402-42BF-01F1-9D13-52F8019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5E9AEBF-EB19-3562-C55A-DD29ED882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911" y="2245145"/>
            <a:ext cx="1029844" cy="6584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920C59E-8CC2-B4F2-91FE-56429A875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911" y="3327455"/>
            <a:ext cx="1133954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2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C5B3F0-2A8E-677C-2DBA-5845C544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Zakonska regulativa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F49B87-DE44-D8C9-F41F-112F6D12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1807"/>
            <a:ext cx="8596668" cy="4719556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/>
              <a:t>Zakon o poljoprivrednom zemljištu </a:t>
            </a:r>
            <a:r>
              <a:rPr lang="hr-HR" dirty="0"/>
              <a:t>(</a:t>
            </a:r>
            <a:r>
              <a:rPr lang="nn-NO" dirty="0"/>
              <a:t>NN 20/18, 115/18, 98/19, 57/22</a:t>
            </a:r>
            <a:r>
              <a:rPr lang="hr-HR" dirty="0"/>
              <a:t>) </a:t>
            </a:r>
            <a:r>
              <a:rPr lang="hr-HR" dirty="0">
                <a:solidFill>
                  <a:srgbClr val="0070C0"/>
                </a:solidFill>
              </a:rPr>
              <a:t>– 19 podzakonskih akata</a:t>
            </a:r>
          </a:p>
          <a:p>
            <a:r>
              <a:rPr lang="hr-HR" dirty="0"/>
              <a:t>Pravilnik o dokumentaciji potrebnoj za donošenje Programa raspolaganja poljoprivrednim zemljištem u </a:t>
            </a:r>
            <a:r>
              <a:rPr lang="hr-HR" dirty="0" err="1"/>
              <a:t>vl</a:t>
            </a:r>
            <a:r>
              <a:rPr lang="hr-HR" dirty="0"/>
              <a:t>. RH (NN 98/22)</a:t>
            </a:r>
          </a:p>
          <a:p>
            <a:r>
              <a:rPr lang="hr-HR" dirty="0"/>
              <a:t>Pravilnik o provođenju javnog natječaja za zakup poljoprivrednog zemljišta i zakup za ribnjake u </a:t>
            </a:r>
            <a:r>
              <a:rPr lang="hr-HR" dirty="0" err="1"/>
              <a:t>vl</a:t>
            </a:r>
            <a:r>
              <a:rPr lang="hr-HR" dirty="0"/>
              <a:t>. RH (NN 104/22)</a:t>
            </a:r>
          </a:p>
          <a:p>
            <a:r>
              <a:rPr lang="hr-HR" dirty="0"/>
              <a:t>Uredba o načinu izračuna početne zakupnine poljoprivrednog zemljišta u </a:t>
            </a:r>
            <a:r>
              <a:rPr lang="hr-HR" dirty="0" err="1"/>
              <a:t>vl</a:t>
            </a:r>
            <a:r>
              <a:rPr lang="hr-HR" dirty="0"/>
              <a:t>. RH te naknade za korištenje voda radi obavljanja djelatnosti akvakulture (NN 89/18)</a:t>
            </a:r>
          </a:p>
          <a:p>
            <a:r>
              <a:rPr lang="hr-HR" dirty="0"/>
              <a:t>Pravilnik o dokumentaciji i postupku provođenja javnog natječaja za zakup zajedničkog pašnjaka u </a:t>
            </a:r>
            <a:r>
              <a:rPr lang="hr-HR" dirty="0" err="1"/>
              <a:t>vl</a:t>
            </a:r>
            <a:r>
              <a:rPr lang="hr-HR" dirty="0"/>
              <a:t>. RH (NN 24/23)</a:t>
            </a:r>
          </a:p>
          <a:p>
            <a:r>
              <a:rPr lang="hr-HR" dirty="0"/>
              <a:t>Pravilnik o provođenju javnog natječaja za prodaju poljoprivrednog zemljišta u </a:t>
            </a:r>
            <a:r>
              <a:rPr lang="hr-HR" dirty="0" err="1"/>
              <a:t>vl</a:t>
            </a:r>
            <a:r>
              <a:rPr lang="hr-HR" dirty="0"/>
              <a:t>. RH (134/22)</a:t>
            </a:r>
          </a:p>
          <a:p>
            <a:r>
              <a:rPr lang="hr-HR" dirty="0"/>
              <a:t>Pravilnik o gospodarskom programu korištenja poljoprivrednog zemljišta u </a:t>
            </a:r>
            <a:r>
              <a:rPr lang="hr-HR" dirty="0" err="1"/>
              <a:t>vl</a:t>
            </a:r>
            <a:r>
              <a:rPr lang="hr-HR" dirty="0"/>
              <a:t>. RH (104/22)</a:t>
            </a:r>
          </a:p>
          <a:p>
            <a:r>
              <a:rPr lang="hr-HR" dirty="0"/>
              <a:t>Pravilnik o postupku javnog nadmetanja kod natječaja za zakup, natječaja za prodaju i kod prodaje poljoprivrednog zemljišta u </a:t>
            </a:r>
            <a:r>
              <a:rPr lang="hr-HR" dirty="0" err="1"/>
              <a:t>vl</a:t>
            </a:r>
            <a:r>
              <a:rPr lang="hr-HR" dirty="0"/>
              <a:t>. RH izravnom pogodbom (NN 146/22)</a:t>
            </a: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A39B818-ED9D-B0BD-5C28-052A8EE5E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7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9617C4-87A4-95B9-9993-D3606A8F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 raspolaganja poljoprivrednim zemljištem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C1A216-01F1-1C6B-1DC0-7CF4612EF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9397"/>
            <a:ext cx="8596668" cy="3880773"/>
          </a:xfrm>
        </p:spPr>
        <p:txBody>
          <a:bodyPr>
            <a:normAutofit/>
          </a:bodyPr>
          <a:lstStyle/>
          <a:p>
            <a:r>
              <a:rPr lang="hr-HR" sz="1600" dirty="0"/>
              <a:t>Tekstualni, tablični i kartografski dio</a:t>
            </a:r>
          </a:p>
          <a:p>
            <a:r>
              <a:rPr lang="hr-HR" sz="1600" dirty="0"/>
              <a:t>Baziran na podacima Državne geodetske uprave (DGU)</a:t>
            </a:r>
          </a:p>
          <a:p>
            <a:r>
              <a:rPr lang="hr-HR" sz="1600" dirty="0"/>
              <a:t>Podaci o specifičnostima za pojedine katastarske čestice (način korištenja, dosadašnje raspolaganje, ograničenja u raspolaganju, oznaka boniteta…)</a:t>
            </a:r>
          </a:p>
          <a:p>
            <a:r>
              <a:rPr lang="hr-HR" sz="1600" dirty="0"/>
              <a:t>NE SADRŽI poljoprivredno zemljište koje je u šumskogospodarskoj osnovi (ŠGO) ili u cijelosti javno vodno dobro</a:t>
            </a:r>
          </a:p>
          <a:p>
            <a:r>
              <a:rPr lang="hr-HR" sz="1600" dirty="0"/>
              <a:t>Najčešće NE SADRŽI dijelove čestica koje su dijelom izvan ŠGO ili dijelom drukčijeg načina uporabe (djelomično nisu poljoprivredno zemljište) </a:t>
            </a:r>
          </a:p>
          <a:p>
            <a:r>
              <a:rPr lang="hr-HR" sz="1600" dirty="0"/>
              <a:t>Vrlo često ne sadrži čestice koje baza podataka dobivena od DGU nije prepoznala kao državno poljoprivredno zemljište (općenarodna imovina, društvena imovina…)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3BBC911-FCE4-D1D5-D51B-8AC09896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34FB037-8BE6-6372-51A2-2C8F9DD2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403" y="4985461"/>
            <a:ext cx="6998795" cy="17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8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78E819-D8DE-076A-6C01-D18466CE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Zakup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1C5049-24CD-1EE4-E89B-16F75DBBF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Moguće ograničenje površine koja se daje u zakup jednom zakupniku u svakom natječaju</a:t>
            </a:r>
          </a:p>
          <a:p>
            <a:r>
              <a:rPr lang="hr-HR" dirty="0"/>
              <a:t>Moguće propisati željenu vrstu poljoprivredne proizvodnje na zemljištu koje se izlaže natječaju, pri svakom natječaju</a:t>
            </a:r>
          </a:p>
          <a:p>
            <a:r>
              <a:rPr lang="hr-HR" dirty="0"/>
              <a:t>Moguće kreirati lokalnu poljoprivrednu politiku i usmjeriti daljnji razvoj poljoprivredne proizvodnje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A9DAAB2-FC3C-1802-C08A-F3CFFE35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087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FBD452-723D-D4AB-21C3-3F6520A1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Prodaja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9CB709-7541-71E0-A847-EFDF8C243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Puno jednostavniji postupak od postupka davanja u zakup</a:t>
            </a:r>
          </a:p>
          <a:p>
            <a:r>
              <a:rPr lang="hr-HR" dirty="0"/>
              <a:t>Idealno za sve manje katastarske čestice koje nisu od strateškog značaja za razvoj poljoprivredne proizvodnje </a:t>
            </a:r>
          </a:p>
          <a:p>
            <a:r>
              <a:rPr lang="hr-HR" dirty="0"/>
              <a:t>Omogućuje postupno okrupnjavanje malih čestica i prirodno okrupnjavanje domicilnih poljoprivrednih gospodarstava 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CFEE543-6027-5F7E-EBA7-C22B00E3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68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190169-2516-272B-951D-DCD84A68C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Zapreke za raspolaganje državnim poljoprivrednim zemljištem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925C1A-7F93-EDD0-DBBA-56B971D7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Čestica nije u Programu raspolaganja</a:t>
            </a:r>
          </a:p>
          <a:p>
            <a:r>
              <a:rPr lang="hr-HR" dirty="0"/>
              <a:t>DIO čestice je poljoprivredno zemljište</a:t>
            </a:r>
          </a:p>
          <a:p>
            <a:r>
              <a:rPr lang="hr-HR" dirty="0"/>
              <a:t>NAČIN UPORABE čestice ne odgovara stanju u naravi</a:t>
            </a:r>
          </a:p>
          <a:p>
            <a:r>
              <a:rPr lang="hr-HR" dirty="0"/>
              <a:t>Nije upisano vlasništvo ili posjed RH</a:t>
            </a:r>
          </a:p>
          <a:p>
            <a:r>
              <a:rPr lang="hr-HR" dirty="0"/>
              <a:t>Čestica je u suvlasništvu RH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DAD8190-83C5-AEEE-AA13-33C63F07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93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ED0AD6-159E-2896-1B5F-3E372AB2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Čestica nije u Programu raspolaganja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514746-BA1B-8A09-006C-112D0269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06" y="1815177"/>
            <a:ext cx="8596668" cy="3880773"/>
          </a:xfrm>
        </p:spPr>
        <p:txBody>
          <a:bodyPr>
            <a:normAutofit/>
          </a:bodyPr>
          <a:lstStyle/>
          <a:p>
            <a:r>
              <a:rPr lang="hr-HR" dirty="0"/>
              <a:t>Izrada Izmjena i dopuna Programa raspolaganja</a:t>
            </a:r>
          </a:p>
          <a:p>
            <a:r>
              <a:rPr lang="hr-HR" dirty="0"/>
              <a:t>Korekcija tekstualnog dijela</a:t>
            </a:r>
          </a:p>
          <a:p>
            <a:r>
              <a:rPr lang="hr-HR" dirty="0"/>
              <a:t>Dodavanje čestice u tablični dio</a:t>
            </a:r>
          </a:p>
          <a:p>
            <a:r>
              <a:rPr lang="hr-HR" dirty="0"/>
              <a:t>Dodavanje čestice u kartografski prikaz </a:t>
            </a:r>
          </a:p>
          <a:p>
            <a:r>
              <a:rPr lang="hr-HR" dirty="0"/>
              <a:t>Prethodna suglasnost Ministarstva poljoprivrede</a:t>
            </a:r>
          </a:p>
          <a:p>
            <a:r>
              <a:rPr lang="hr-HR" dirty="0"/>
              <a:t>Donošenje Izmjena i dopuna Programa raspolaganja na </a:t>
            </a:r>
          </a:p>
          <a:p>
            <a:pPr marL="0" indent="0">
              <a:buNone/>
            </a:pPr>
            <a:r>
              <a:rPr lang="hr-HR" dirty="0"/>
              <a:t>	sjednici gradskog vijeća</a:t>
            </a: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32C7CC5-0C8F-5087-8774-C51392C4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38735E9-6F1E-49A5-E909-C48CF8D4B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77" y="1270000"/>
            <a:ext cx="4811020" cy="321184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8B29103-7A33-D73D-1985-A71E67ADB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689" y="4543588"/>
            <a:ext cx="6305408" cy="19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72E71E-2ED0-4F64-3AFC-C1B7DF48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Čestica nije u Programu raspolaganja</a:t>
            </a:r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9437D7F-121F-BCB7-16B7-D13EF0F4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FCD001B-87A7-F407-0243-A0C299D3B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543" y="3669744"/>
            <a:ext cx="2871197" cy="289876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6A74839-3C0B-DB36-67A6-0AC7045AD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038" y="798667"/>
            <a:ext cx="3092567" cy="2630333"/>
          </a:xfrm>
          <a:prstGeom prst="rect">
            <a:avLst/>
          </a:prstGeom>
        </p:spPr>
      </p:pic>
      <p:sp>
        <p:nvSpPr>
          <p:cNvPr id="16" name="Rezervirano mjesto sadržaja 15">
            <a:extLst>
              <a:ext uri="{FF2B5EF4-FFF2-40B4-BE49-F238E27FC236}">
                <a16:creationId xmlns:a16="http://schemas.microsoft.com/office/drawing/2014/main" id="{7C488B77-C336-1C38-1752-C7FC7C68A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95" y="1604662"/>
            <a:ext cx="8596668" cy="3880773"/>
          </a:xfrm>
        </p:spPr>
        <p:txBody>
          <a:bodyPr/>
          <a:lstStyle/>
          <a:p>
            <a:r>
              <a:rPr lang="hr-HR" dirty="0"/>
              <a:t>Istražne radnje u suradnji s DGU, provedba ispravka podataka</a:t>
            </a:r>
          </a:p>
          <a:p>
            <a:r>
              <a:rPr lang="hr-HR" dirty="0"/>
              <a:t>Izrada Izmjena i dopuna Programa raspolaganja</a:t>
            </a:r>
          </a:p>
          <a:p>
            <a:r>
              <a:rPr lang="hr-HR" dirty="0"/>
              <a:t>Korekcija tekstualnog dijela</a:t>
            </a:r>
          </a:p>
          <a:p>
            <a:r>
              <a:rPr lang="hr-HR" dirty="0"/>
              <a:t>Dodavanje čestice u tablični dio</a:t>
            </a:r>
          </a:p>
          <a:p>
            <a:r>
              <a:rPr lang="hr-HR" dirty="0"/>
              <a:t>Dodavanje čestice u kartografski prikaz </a:t>
            </a:r>
          </a:p>
          <a:p>
            <a:r>
              <a:rPr lang="hr-HR" dirty="0"/>
              <a:t>Prethodna suglasnost Ministarstva poljoprivrede</a:t>
            </a:r>
          </a:p>
          <a:p>
            <a:r>
              <a:rPr lang="hr-HR" dirty="0"/>
              <a:t>Donošenje Izmjena i dopuna Programa raspolaganja na </a:t>
            </a:r>
          </a:p>
          <a:p>
            <a:pPr marL="0" indent="0">
              <a:buNone/>
            </a:pPr>
            <a:r>
              <a:rPr lang="hr-HR" dirty="0"/>
              <a:t>     sjednici gradskog vijeća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894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7596D8-AB84-2E9F-37EF-D6BE0A8F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DIO čestice je poljoprivredno zemljište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2DCC48-EB5C-25C7-C007-FEEDC6772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86" y="1352985"/>
            <a:ext cx="8596668" cy="3880773"/>
          </a:xfrm>
        </p:spPr>
        <p:txBody>
          <a:bodyPr/>
          <a:lstStyle/>
          <a:p>
            <a:r>
              <a:rPr lang="hr-HR" dirty="0"/>
              <a:t>Izrada geodetske skice ili parcelacijskog elaborata</a:t>
            </a:r>
          </a:p>
          <a:p>
            <a:r>
              <a:rPr lang="hr-HR" dirty="0"/>
              <a:t>Izrada Izmjena i dopuna Programa raspolaganja</a:t>
            </a:r>
          </a:p>
          <a:p>
            <a:r>
              <a:rPr lang="hr-HR" dirty="0"/>
              <a:t>Minimalna korekcija tekstualnog dijela</a:t>
            </a:r>
          </a:p>
          <a:p>
            <a:r>
              <a:rPr lang="hr-HR" dirty="0"/>
              <a:t>Dodavanje čestice u tablični dio</a:t>
            </a:r>
          </a:p>
          <a:p>
            <a:r>
              <a:rPr lang="hr-HR" dirty="0"/>
              <a:t>Dodavanje čestice u kartografski prikaz </a:t>
            </a:r>
          </a:p>
          <a:p>
            <a:r>
              <a:rPr lang="hr-HR" dirty="0"/>
              <a:t>Prethodna suglasnost Ministarstva poljoprivrede</a:t>
            </a:r>
          </a:p>
          <a:p>
            <a:r>
              <a:rPr lang="hr-HR" dirty="0"/>
              <a:t>Donošenje Izmjena i dopuna Programa raspolaganja na sjednici </a:t>
            </a:r>
          </a:p>
          <a:p>
            <a:pPr marL="0" indent="0">
              <a:buNone/>
            </a:pPr>
            <a:r>
              <a:rPr lang="hr-HR" dirty="0"/>
              <a:t>	gradskog vijeća</a:t>
            </a: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72CECD1-7001-1EA1-A3F2-42544D98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18543BA-C22A-DE19-E7D6-FB701C72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238" y="3443759"/>
            <a:ext cx="3770330" cy="300258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86D24A6-3580-1FCD-23C1-353ACD519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588" y="292760"/>
            <a:ext cx="2968825" cy="300061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ED4C033-1FA3-32DB-3C75-846BEB1D1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787" y="4878024"/>
            <a:ext cx="50101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8267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749</TotalTime>
  <Words>1053</Words>
  <Application>Microsoft Office PowerPoint</Application>
  <PresentationFormat>Široki zaslon</PresentationFormat>
  <Paragraphs>127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Faseta</vt:lpstr>
      <vt:lpstr>Raspolaganje državnim poljoprivrednim zemljištem</vt:lpstr>
      <vt:lpstr>Zakonska regulativa</vt:lpstr>
      <vt:lpstr>Program raspolaganja poljoprivrednim zemljištem</vt:lpstr>
      <vt:lpstr>Zakup</vt:lpstr>
      <vt:lpstr>Prodaja</vt:lpstr>
      <vt:lpstr>Zapreke za raspolaganje državnim poljoprivrednim zemljištem</vt:lpstr>
      <vt:lpstr>Čestica nije u Programu raspolaganja</vt:lpstr>
      <vt:lpstr>Čestica nije u Programu raspolaganja</vt:lpstr>
      <vt:lpstr>DIO čestice je poljoprivredno zemljište</vt:lpstr>
      <vt:lpstr>DIO čestice je poljoprivredno zemljište</vt:lpstr>
      <vt:lpstr>DIO čestice je poljoprivredno zemljište</vt:lpstr>
      <vt:lpstr>NAČIN UPORABE čestice ne odgovara stanju u naravi </vt:lpstr>
      <vt:lpstr>Nije upisano vlasništvo ili posjed RH </vt:lpstr>
      <vt:lpstr>Čestica je u suvlasništvu RH </vt:lpstr>
      <vt:lpstr>Negativni učinci kao posljedica nesređivanja podataka i neraspolaganja državnim poljoprivrednim zemljištem</vt:lpstr>
      <vt:lpstr>Pozitivni učinci kao posljedica sređivanja podataka i raspolaganja državnim poljoprivrednim zemljištem</vt:lpstr>
      <vt:lpstr>Mogući prihodi – čestice iz prethodnih prikaza Izvor:  Uredba o načinu izračuna početne zakupnine poljoprivrednog zemljišta u vlasništvu Republike Hrvatske te naknade za korištenje voda radi obavljanja djelatnosti akvakulture (NN 89/18) Katalog kalkulacija poljoprivredne proizvodnje 2021, Ministarstvo poljoprivrede (www.savjetodavna.hr) </vt:lpstr>
      <vt:lpstr>Hvala na pozornosti i obratite nam se s povjerenjem!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Raspolaganje državnim poljoprivrednim zemljištem</dc:title>
  <dc:creator>Natalija Banović</dc:creator>
  <cp:lastModifiedBy>Natalija Banović</cp:lastModifiedBy>
  <cp:revision>14</cp:revision>
  <dcterms:created xsi:type="dcterms:W3CDTF">2023-05-08T09:02:20Z</dcterms:created>
  <dcterms:modified xsi:type="dcterms:W3CDTF">2023-05-29T07:01:51Z</dcterms:modified>
</cp:coreProperties>
</file>